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rimo" panose="020B0604020202020204" charset="0"/>
      <p:regular r:id="rId9"/>
    </p:embeddedFont>
    <p:embeddedFont>
      <p:font typeface="Arimo Bold" panose="020B0604020202020204" charset="0"/>
      <p:regular r:id="rId10"/>
    </p:embeddedFont>
    <p:embeddedFont>
      <p:font typeface="TT Lakes Neue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datasets/kaushil268/disease-prediction-using-machine-learning" TargetMode="External"/><Relationship Id="rId11" Type="http://schemas.openxmlformats.org/officeDocument/2006/relationships/image" Target="../media/image14.sv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3.jpeg"/><Relationship Id="rId18" Type="http://schemas.openxmlformats.org/officeDocument/2006/relationships/image" Target="../media/image28.png"/><Relationship Id="rId3" Type="http://schemas.openxmlformats.org/officeDocument/2006/relationships/image" Target="../media/image2.svg"/><Relationship Id="rId21" Type="http://schemas.openxmlformats.org/officeDocument/2006/relationships/image" Target="../media/image31.png"/><Relationship Id="rId7" Type="http://schemas.openxmlformats.org/officeDocument/2006/relationships/image" Target="../media/image19.svg"/><Relationship Id="rId12" Type="http://schemas.openxmlformats.org/officeDocument/2006/relationships/image" Target="../media/image5.png"/><Relationship Id="rId1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24" Type="http://schemas.openxmlformats.org/officeDocument/2006/relationships/image" Target="../media/image34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1.svg"/><Relationship Id="rId19" Type="http://schemas.openxmlformats.org/officeDocument/2006/relationships/image" Target="../media/image29.png"/><Relationship Id="rId4" Type="http://schemas.openxmlformats.org/officeDocument/2006/relationships/image" Target="../media/image3.jpeg"/><Relationship Id="rId9" Type="http://schemas.openxmlformats.org/officeDocument/2006/relationships/image" Target="../media/image20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695013"/>
            <a:ext cx="18288000" cy="2589628"/>
          </a:xfrm>
          <a:custGeom>
            <a:avLst/>
            <a:gdLst/>
            <a:ahLst/>
            <a:cxnLst/>
            <a:rect l="l" t="t" r="r" b="b"/>
            <a:pathLst>
              <a:path w="18288000" h="2589628">
                <a:moveTo>
                  <a:pt x="0" y="0"/>
                </a:moveTo>
                <a:lnTo>
                  <a:pt x="18288000" y="0"/>
                </a:lnTo>
                <a:lnTo>
                  <a:pt x="18288000" y="2589628"/>
                </a:lnTo>
                <a:lnTo>
                  <a:pt x="0" y="2589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562426" y="266700"/>
            <a:ext cx="1515458" cy="1236024"/>
            <a:chOff x="0" y="0"/>
            <a:chExt cx="2020611" cy="164803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20570" cy="1648079"/>
            </a:xfrm>
            <a:custGeom>
              <a:avLst/>
              <a:gdLst/>
              <a:ahLst/>
              <a:cxnLst/>
              <a:rect l="l" t="t" r="r" b="b"/>
              <a:pathLst>
                <a:path w="2020570" h="1648079">
                  <a:moveTo>
                    <a:pt x="0" y="0"/>
                  </a:moveTo>
                  <a:lnTo>
                    <a:pt x="2020570" y="0"/>
                  </a:lnTo>
                  <a:lnTo>
                    <a:pt x="2020570" y="1648079"/>
                  </a:lnTo>
                  <a:lnTo>
                    <a:pt x="0" y="164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1303" r="-2" b="-11300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0" y="458786"/>
            <a:ext cx="2732937" cy="78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Arimo Bold"/>
              </a:rPr>
              <a:t>Group A5: 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800350" y="247650"/>
            <a:ext cx="38100" cy="1470788"/>
            <a:chOff x="0" y="0"/>
            <a:chExt cx="50800" cy="1961051"/>
          </a:xfrm>
        </p:grpSpPr>
        <p:sp>
          <p:nvSpPr>
            <p:cNvPr id="7" name="Freeform 7"/>
            <p:cNvSpPr/>
            <p:nvPr/>
          </p:nvSpPr>
          <p:spPr>
            <a:xfrm>
              <a:off x="0" y="25400"/>
              <a:ext cx="50800" cy="1910207"/>
            </a:xfrm>
            <a:custGeom>
              <a:avLst/>
              <a:gdLst/>
              <a:ahLst/>
              <a:cxnLst/>
              <a:rect l="l" t="t" r="r" b="b"/>
              <a:pathLst>
                <a:path w="50800" h="1910207">
                  <a:moveTo>
                    <a:pt x="50800" y="0"/>
                  </a:moveTo>
                  <a:lnTo>
                    <a:pt x="50800" y="1910207"/>
                  </a:lnTo>
                  <a:lnTo>
                    <a:pt x="0" y="1910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43000" y="4841289"/>
            <a:ext cx="15854498" cy="1785104"/>
            <a:chOff x="0" y="0"/>
            <a:chExt cx="21139331" cy="23801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139277" cy="2380107"/>
            </a:xfrm>
            <a:custGeom>
              <a:avLst/>
              <a:gdLst/>
              <a:ahLst/>
              <a:cxnLst/>
              <a:rect l="l" t="t" r="r" b="b"/>
              <a:pathLst>
                <a:path w="21139277" h="2380107">
                  <a:moveTo>
                    <a:pt x="0" y="0"/>
                  </a:moveTo>
                  <a:lnTo>
                    <a:pt x="21139277" y="0"/>
                  </a:lnTo>
                  <a:lnTo>
                    <a:pt x="21139277" y="2380107"/>
                  </a:lnTo>
                  <a:lnTo>
                    <a:pt x="0" y="2380107"/>
                  </a:lnTo>
                  <a:close/>
                </a:path>
              </a:pathLst>
            </a:custGeom>
            <a:solidFill>
              <a:srgbClr val="B9CDE5">
                <a:alpha val="54902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21139331" cy="2399189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2640"/>
                </a:lnSpc>
              </a:pPr>
              <a:r>
                <a:rPr lang="en-US" sz="2200" dirty="0">
                  <a:solidFill>
                    <a:srgbClr val="000000"/>
                  </a:solidFill>
                  <a:latin typeface="Arimo Bold"/>
                </a:rPr>
                <a:t>Presented by</a:t>
              </a:r>
            </a:p>
            <a:p>
              <a:pPr algn="l">
                <a:lnSpc>
                  <a:spcPts val="2640"/>
                </a:lnSpc>
              </a:pPr>
              <a:endParaRPr lang="en-US" sz="2200" dirty="0">
                <a:solidFill>
                  <a:srgbClr val="000000"/>
                </a:solidFill>
                <a:latin typeface="Arimo Bold"/>
              </a:endParaRPr>
            </a:p>
            <a:p>
              <a:pPr algn="l">
                <a:lnSpc>
                  <a:spcPts val="2640"/>
                </a:lnSpc>
              </a:pPr>
              <a:r>
                <a:rPr lang="en-US" sz="2200" dirty="0">
                  <a:solidFill>
                    <a:srgbClr val="000000"/>
                  </a:solidFill>
                  <a:latin typeface="Arimo"/>
                </a:rPr>
                <a:t> D. Rahul       245321748022</a:t>
              </a:r>
            </a:p>
            <a:p>
              <a:pPr algn="l">
                <a:lnSpc>
                  <a:spcPts val="2640"/>
                </a:lnSpc>
              </a:pPr>
              <a:r>
                <a:rPr lang="en-US" sz="2200" dirty="0">
                  <a:solidFill>
                    <a:srgbClr val="000000"/>
                  </a:solidFill>
                  <a:latin typeface="Arimo"/>
                </a:rPr>
                <a:t> G. Chandu    245321748025</a:t>
              </a:r>
            </a:p>
            <a:p>
              <a:pPr algn="l">
                <a:lnSpc>
                  <a:spcPts val="2640"/>
                </a:lnSpc>
              </a:pPr>
              <a:r>
                <a:rPr lang="en-US" sz="2200" dirty="0">
                  <a:solidFill>
                    <a:srgbClr val="000000"/>
                  </a:solidFill>
                  <a:latin typeface="Arimo"/>
                </a:rPr>
                <a:t> N. Vishal       245321748064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123802" y="5017770"/>
            <a:ext cx="3438624" cy="1035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200" dirty="0">
                <a:solidFill>
                  <a:srgbClr val="000000"/>
                </a:solidFill>
                <a:latin typeface="Arimo Bold"/>
              </a:rPr>
              <a:t>Under the supervision of</a:t>
            </a:r>
          </a:p>
          <a:p>
            <a:pPr algn="l">
              <a:lnSpc>
                <a:spcPts val="2640"/>
              </a:lnSpc>
            </a:pPr>
            <a:endParaRPr lang="en-US" sz="2200" dirty="0">
              <a:solidFill>
                <a:srgbClr val="000000"/>
              </a:solidFill>
              <a:latin typeface="Arimo Bold"/>
            </a:endParaRPr>
          </a:p>
          <a:p>
            <a:pPr algn="l">
              <a:lnSpc>
                <a:spcPts val="2640"/>
              </a:lnSpc>
            </a:pPr>
            <a:r>
              <a:rPr lang="en-US" sz="2200" dirty="0">
                <a:solidFill>
                  <a:srgbClr val="000000"/>
                </a:solidFill>
                <a:latin typeface="Arimo"/>
              </a:rPr>
              <a:t> Mr. P. Nageswara Rao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68040" y="618408"/>
            <a:ext cx="12313919" cy="583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mo"/>
              </a:rPr>
              <a:t>DISEASE PROGNOSIS USING RANDOM FOREST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65904" y="455917"/>
            <a:ext cx="5556192" cy="681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60"/>
              </a:lnSpc>
            </a:pPr>
            <a:r>
              <a:rPr lang="en-US" sz="4300">
                <a:solidFill>
                  <a:srgbClr val="000000"/>
                </a:solidFill>
                <a:latin typeface="Arimo"/>
              </a:rPr>
              <a:t>Project 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2441" y="2755230"/>
            <a:ext cx="12694920" cy="2641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5430" lvl="1" indent="-132715" algn="just">
              <a:lnSpc>
                <a:spcPts val="264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Arimo Bold"/>
              </a:rPr>
              <a:t>What exactly is Disease Prognosis?</a:t>
            </a:r>
          </a:p>
          <a:p>
            <a:pPr marL="265430" lvl="1" indent="-132715" algn="just">
              <a:lnSpc>
                <a:spcPts val="2640"/>
              </a:lnSpc>
            </a:pPr>
            <a:r>
              <a:rPr lang="en-US" sz="2200" dirty="0">
                <a:solidFill>
                  <a:srgbClr val="000000"/>
                </a:solidFill>
                <a:latin typeface="Arimo"/>
              </a:rPr>
              <a:t>      Disease prognosis refers to the prediction of the likely course and outcome of a medical</a:t>
            </a:r>
          </a:p>
          <a:p>
            <a:pPr marL="265430" lvl="1" indent="-132715" algn="just">
              <a:lnSpc>
                <a:spcPts val="2640"/>
              </a:lnSpc>
            </a:pPr>
            <a:r>
              <a:rPr lang="en-US" sz="2200" dirty="0">
                <a:solidFill>
                  <a:srgbClr val="000000"/>
                </a:solidFill>
                <a:latin typeface="Arimo"/>
              </a:rPr>
              <a:t>      condition.                         </a:t>
            </a:r>
          </a:p>
          <a:p>
            <a:pPr marL="241300" lvl="1" indent="-120650" algn="just">
              <a:lnSpc>
                <a:spcPts val="2400"/>
              </a:lnSpc>
            </a:pPr>
            <a:r>
              <a:rPr lang="en-US" sz="2000" dirty="0">
                <a:solidFill>
                  <a:srgbClr val="000000"/>
                </a:solidFill>
                <a:latin typeface="Arimo"/>
              </a:rPr>
              <a:t>Importance: Importance: Early prognosis can lead to timely interventions and personalized treatment plans.</a:t>
            </a:r>
          </a:p>
          <a:p>
            <a:pPr marL="265430" lvl="1" indent="-132715" algn="just">
              <a:lnSpc>
                <a:spcPts val="2640"/>
              </a:lnSpc>
            </a:pPr>
            <a:endParaRPr lang="en-US" sz="2000" dirty="0">
              <a:solidFill>
                <a:srgbClr val="000000"/>
              </a:solidFill>
              <a:latin typeface="Arimo"/>
            </a:endParaRPr>
          </a:p>
          <a:p>
            <a:pPr marL="265430" lvl="1" indent="-132715" algn="just">
              <a:lnSpc>
                <a:spcPts val="264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Arimo Bold"/>
              </a:rPr>
              <a:t>Aim of our project</a:t>
            </a:r>
          </a:p>
          <a:p>
            <a:pPr marL="265430" lvl="1" indent="-132715" algn="just">
              <a:lnSpc>
                <a:spcPts val="2640"/>
              </a:lnSpc>
            </a:pPr>
            <a:r>
              <a:rPr lang="en-US" sz="2200" dirty="0">
                <a:solidFill>
                  <a:srgbClr val="000000"/>
                </a:solidFill>
                <a:latin typeface="Arimo"/>
              </a:rPr>
              <a:t>In our project we predict health outcomes with advanced data analysis based on user symptoms.</a:t>
            </a:r>
          </a:p>
          <a:p>
            <a:pPr marL="265430" lvl="1" indent="-132715" algn="just">
              <a:lnSpc>
                <a:spcPts val="2640"/>
              </a:lnSpc>
            </a:pPr>
            <a:endParaRPr lang="en-US" sz="2200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0" y="1486478"/>
            <a:ext cx="18288000" cy="2589628"/>
          </a:xfrm>
          <a:custGeom>
            <a:avLst/>
            <a:gdLst/>
            <a:ahLst/>
            <a:cxnLst/>
            <a:rect l="l" t="t" r="r" b="b"/>
            <a:pathLst>
              <a:path w="18288000" h="2589628">
                <a:moveTo>
                  <a:pt x="0" y="0"/>
                </a:moveTo>
                <a:lnTo>
                  <a:pt x="18288000" y="0"/>
                </a:lnTo>
                <a:lnTo>
                  <a:pt x="18288000" y="2589628"/>
                </a:lnTo>
                <a:lnTo>
                  <a:pt x="0" y="2589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647765" y="178736"/>
            <a:ext cx="1515458" cy="1236024"/>
            <a:chOff x="0" y="0"/>
            <a:chExt cx="2020611" cy="16480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20570" cy="1648079"/>
            </a:xfrm>
            <a:custGeom>
              <a:avLst/>
              <a:gdLst/>
              <a:ahLst/>
              <a:cxnLst/>
              <a:rect l="l" t="t" r="r" b="b"/>
              <a:pathLst>
                <a:path w="2020570" h="1648079">
                  <a:moveTo>
                    <a:pt x="0" y="0"/>
                  </a:moveTo>
                  <a:lnTo>
                    <a:pt x="2020570" y="0"/>
                  </a:lnTo>
                  <a:lnTo>
                    <a:pt x="2020570" y="1648079"/>
                  </a:lnTo>
                  <a:lnTo>
                    <a:pt x="0" y="164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1303" r="-2" b="-11300"/>
              </a:stretch>
            </a:blipFill>
          </p:spPr>
        </p:sp>
      </p:grpSp>
      <p:sp>
        <p:nvSpPr>
          <p:cNvPr id="7" name="Freeform 7" descr="Checkup, diagnosis, health, prognosis, scan icon - Download on Iconfinder"/>
          <p:cNvSpPr/>
          <p:nvPr/>
        </p:nvSpPr>
        <p:spPr>
          <a:xfrm>
            <a:off x="14097000" y="2323506"/>
            <a:ext cx="3505199" cy="3505199"/>
          </a:xfrm>
          <a:custGeom>
            <a:avLst/>
            <a:gdLst/>
            <a:ahLst/>
            <a:cxnLst/>
            <a:rect l="l" t="t" r="r" b="b"/>
            <a:pathLst>
              <a:path w="3505199" h="3505199">
                <a:moveTo>
                  <a:pt x="0" y="0"/>
                </a:moveTo>
                <a:lnTo>
                  <a:pt x="3505199" y="0"/>
                </a:lnTo>
                <a:lnTo>
                  <a:pt x="3505199" y="3505199"/>
                </a:lnTo>
                <a:lnTo>
                  <a:pt x="0" y="35051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72441" y="5837791"/>
            <a:ext cx="17724120" cy="2389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5430" lvl="1" indent="-132715" algn="l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mo Bold"/>
              </a:rPr>
              <a:t>Benefits of Using ML for Disease Prognosis</a:t>
            </a:r>
          </a:p>
          <a:p>
            <a:pPr marL="265430" lvl="1" indent="-132715" algn="l">
              <a:lnSpc>
                <a:spcPts val="2640"/>
              </a:lnSpc>
            </a:pPr>
            <a:r>
              <a:rPr lang="en-US" sz="2200">
                <a:solidFill>
                  <a:srgbClr val="000000"/>
                </a:solidFill>
                <a:latin typeface="Arimo Bold"/>
              </a:rPr>
              <a:t>- </a:t>
            </a:r>
            <a:r>
              <a:rPr lang="en-US" sz="2200">
                <a:solidFill>
                  <a:srgbClr val="000000"/>
                </a:solidFill>
                <a:latin typeface="Arimo"/>
              </a:rPr>
              <a:t>ML considers individual health data for customized disease prognosis, optimizing treatment strategies.</a:t>
            </a:r>
          </a:p>
          <a:p>
            <a:pPr marL="265430" lvl="1" indent="-132715" algn="l">
              <a:lnSpc>
                <a:spcPts val="2640"/>
              </a:lnSpc>
            </a:pPr>
            <a:r>
              <a:rPr lang="en-US" sz="2200">
                <a:solidFill>
                  <a:srgbClr val="000000"/>
                </a:solidFill>
                <a:latin typeface="Arimo"/>
              </a:rPr>
              <a:t>- ML algorithms analyze subtle patterns, enabling early disease identification before symptoms manifest.</a:t>
            </a:r>
          </a:p>
          <a:p>
            <a:pPr marL="265430" lvl="1" indent="-132715" algn="l">
              <a:lnSpc>
                <a:spcPts val="2640"/>
              </a:lnSpc>
            </a:pPr>
            <a:r>
              <a:rPr lang="en-US" sz="2200">
                <a:solidFill>
                  <a:srgbClr val="000000"/>
                </a:solidFill>
                <a:latin typeface="Arimo"/>
              </a:rPr>
              <a:t>- Enhanced prognostic accuracy leads to more effective and targeted interventions, elevating the overall quality of patient care.</a:t>
            </a:r>
          </a:p>
          <a:p>
            <a:pPr marL="265430" lvl="1" indent="-132715" algn="l">
              <a:lnSpc>
                <a:spcPts val="2640"/>
              </a:lnSpc>
            </a:pPr>
            <a:r>
              <a:rPr lang="en-US" sz="2200">
                <a:solidFill>
                  <a:srgbClr val="000000"/>
                </a:solidFill>
                <a:latin typeface="Arimo"/>
              </a:rPr>
              <a:t>- ML-based prognosis contributes valuable insights for ongoing medical research, fostering advancements in understanding and treating diseases.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64676" y="455917"/>
            <a:ext cx="5158647" cy="681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0"/>
              </a:lnSpc>
            </a:pPr>
            <a:r>
              <a:rPr lang="en-US" sz="4300">
                <a:solidFill>
                  <a:srgbClr val="000000"/>
                </a:solidFill>
                <a:latin typeface="Arimo"/>
              </a:rPr>
              <a:t>Technologies Used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1486478"/>
            <a:ext cx="18288000" cy="2589628"/>
          </a:xfrm>
          <a:custGeom>
            <a:avLst/>
            <a:gdLst/>
            <a:ahLst/>
            <a:cxnLst/>
            <a:rect l="l" t="t" r="r" b="b"/>
            <a:pathLst>
              <a:path w="18288000" h="2589628">
                <a:moveTo>
                  <a:pt x="0" y="0"/>
                </a:moveTo>
                <a:lnTo>
                  <a:pt x="18288000" y="0"/>
                </a:lnTo>
                <a:lnTo>
                  <a:pt x="18288000" y="2589628"/>
                </a:lnTo>
                <a:lnTo>
                  <a:pt x="0" y="2589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667313" y="188262"/>
            <a:ext cx="1515458" cy="1236024"/>
            <a:chOff x="0" y="0"/>
            <a:chExt cx="2020611" cy="16480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20570" cy="1648079"/>
            </a:xfrm>
            <a:custGeom>
              <a:avLst/>
              <a:gdLst/>
              <a:ahLst/>
              <a:cxnLst/>
              <a:rect l="l" t="t" r="r" b="b"/>
              <a:pathLst>
                <a:path w="2020570" h="1648079">
                  <a:moveTo>
                    <a:pt x="0" y="0"/>
                  </a:moveTo>
                  <a:lnTo>
                    <a:pt x="2020570" y="0"/>
                  </a:lnTo>
                  <a:lnTo>
                    <a:pt x="2020570" y="1648079"/>
                  </a:lnTo>
                  <a:lnTo>
                    <a:pt x="0" y="164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1303" r="-2" b="-11300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618692" y="4046521"/>
            <a:ext cx="617712" cy="590606"/>
            <a:chOff x="0" y="0"/>
            <a:chExt cx="823616" cy="7874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23595" cy="787527"/>
            </a:xfrm>
            <a:custGeom>
              <a:avLst/>
              <a:gdLst/>
              <a:ahLst/>
              <a:cxnLst/>
              <a:rect l="l" t="t" r="r" b="b"/>
              <a:pathLst>
                <a:path w="823595" h="787527">
                  <a:moveTo>
                    <a:pt x="0" y="0"/>
                  </a:moveTo>
                  <a:lnTo>
                    <a:pt x="823595" y="0"/>
                  </a:lnTo>
                  <a:lnTo>
                    <a:pt x="823595" y="787527"/>
                  </a:lnTo>
                  <a:lnTo>
                    <a:pt x="0" y="787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2294" r="-2" b="-2287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328989" y="4154199"/>
            <a:ext cx="15495971" cy="358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200">
                <a:solidFill>
                  <a:srgbClr val="000000"/>
                </a:solidFill>
                <a:latin typeface="Arimo Bold"/>
              </a:rPr>
              <a:t>Node.JS </a:t>
            </a:r>
            <a:r>
              <a:rPr lang="en-US" sz="2200">
                <a:solidFill>
                  <a:srgbClr val="000000"/>
                </a:solidFill>
                <a:latin typeface="Arimo"/>
              </a:rPr>
              <a:t>– A runtime environment for executing javascript code outside of a web browser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48809" y="5102245"/>
            <a:ext cx="15495971" cy="697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200">
                <a:solidFill>
                  <a:srgbClr val="000000"/>
                </a:solidFill>
                <a:latin typeface="Arimo Bold"/>
              </a:rPr>
              <a:t>Express.JS </a:t>
            </a:r>
            <a:r>
              <a:rPr lang="en-US" sz="2200">
                <a:solidFill>
                  <a:srgbClr val="000000"/>
                </a:solidFill>
                <a:latin typeface="Arimo"/>
              </a:rPr>
              <a:t>– Express.js is a web application framework for Node.js, simplifying server-side JavaScript</a:t>
            </a:r>
          </a:p>
          <a:p>
            <a:pPr algn="l">
              <a:lnSpc>
                <a:spcPts val="2640"/>
              </a:lnSpc>
            </a:pPr>
            <a:r>
              <a:rPr lang="en-US" sz="2200">
                <a:solidFill>
                  <a:srgbClr val="000000"/>
                </a:solidFill>
                <a:latin typeface="Arimo Bold"/>
              </a:rPr>
              <a:t>                        </a:t>
            </a:r>
            <a:r>
              <a:rPr lang="en-US" sz="2200">
                <a:solidFill>
                  <a:srgbClr val="000000"/>
                </a:solidFill>
                <a:latin typeface="Arimo"/>
              </a:rPr>
              <a:t>development.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18692" y="6362175"/>
            <a:ext cx="610020" cy="561020"/>
            <a:chOff x="0" y="0"/>
            <a:chExt cx="813359" cy="74802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3308" cy="748030"/>
            </a:xfrm>
            <a:custGeom>
              <a:avLst/>
              <a:gdLst/>
              <a:ahLst/>
              <a:cxnLst/>
              <a:rect l="l" t="t" r="r" b="b"/>
              <a:pathLst>
                <a:path w="813308" h="748030">
                  <a:moveTo>
                    <a:pt x="0" y="0"/>
                  </a:moveTo>
                  <a:lnTo>
                    <a:pt x="813308" y="0"/>
                  </a:lnTo>
                  <a:lnTo>
                    <a:pt x="813308" y="748030"/>
                  </a:lnTo>
                  <a:lnTo>
                    <a:pt x="0" y="748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3530" r="-6" b="-3530"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1348809" y="6388845"/>
            <a:ext cx="16390551" cy="137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200">
                <a:solidFill>
                  <a:srgbClr val="000000"/>
                </a:solidFill>
                <a:latin typeface="Arimo Bold"/>
              </a:rPr>
              <a:t>Python </a:t>
            </a:r>
            <a:r>
              <a:rPr lang="en-US" sz="2200">
                <a:solidFill>
                  <a:srgbClr val="000000"/>
                </a:solidFill>
                <a:latin typeface="Arimo"/>
              </a:rPr>
              <a:t>– A high level, multi-purpose programming language.</a:t>
            </a:r>
          </a:p>
          <a:p>
            <a:pPr algn="l">
              <a:lnSpc>
                <a:spcPts val="2640"/>
              </a:lnSpc>
            </a:pPr>
            <a:r>
              <a:rPr lang="en-US" sz="2200">
                <a:solidFill>
                  <a:srgbClr val="000000"/>
                </a:solidFill>
                <a:latin typeface="Arimo"/>
              </a:rPr>
              <a:t>   We used python specifically for implementing machine learning and extracting trained features from external</a:t>
            </a:r>
          </a:p>
          <a:p>
            <a:pPr algn="l">
              <a:lnSpc>
                <a:spcPts val="2640"/>
              </a:lnSpc>
            </a:pPr>
            <a:r>
              <a:rPr lang="en-US" sz="2200">
                <a:solidFill>
                  <a:srgbClr val="000000"/>
                </a:solidFill>
                <a:latin typeface="Arimo"/>
              </a:rPr>
              <a:t>   windows pe files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387387" y="3059024"/>
            <a:ext cx="12540475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200">
                <a:solidFill>
                  <a:srgbClr val="000000"/>
                </a:solidFill>
                <a:latin typeface="Arimo"/>
              </a:rPr>
              <a:t>- HTML structures content, CSS styles presentation, and JS adds interactivity to web pages.</a:t>
            </a:r>
          </a:p>
        </p:txBody>
      </p:sp>
      <p:sp>
        <p:nvSpPr>
          <p:cNvPr id="14" name="Freeform 14" descr="Express JS icon PNG and SVG Vector Free Download"/>
          <p:cNvSpPr/>
          <p:nvPr/>
        </p:nvSpPr>
        <p:spPr>
          <a:xfrm>
            <a:off x="626374" y="5160250"/>
            <a:ext cx="630995" cy="369132"/>
          </a:xfrm>
          <a:custGeom>
            <a:avLst/>
            <a:gdLst/>
            <a:ahLst/>
            <a:cxnLst/>
            <a:rect l="l" t="t" r="r" b="b"/>
            <a:pathLst>
              <a:path w="630995" h="369132">
                <a:moveTo>
                  <a:pt x="0" y="0"/>
                </a:moveTo>
                <a:lnTo>
                  <a:pt x="630995" y="0"/>
                </a:lnTo>
                <a:lnTo>
                  <a:pt x="630995" y="369132"/>
                </a:lnTo>
                <a:lnTo>
                  <a:pt x="0" y="3691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Freeform 15" descr="JavaScript PNG, Transparent JS Logo Free Download - Free Transparent PNG  Logos"/>
          <p:cNvSpPr/>
          <p:nvPr/>
        </p:nvSpPr>
        <p:spPr>
          <a:xfrm>
            <a:off x="648662" y="3032354"/>
            <a:ext cx="745318" cy="437525"/>
          </a:xfrm>
          <a:custGeom>
            <a:avLst/>
            <a:gdLst/>
            <a:ahLst/>
            <a:cxnLst/>
            <a:rect l="l" t="t" r="r" b="b"/>
            <a:pathLst>
              <a:path w="745318" h="437525">
                <a:moveTo>
                  <a:pt x="0" y="0"/>
                </a:moveTo>
                <a:lnTo>
                  <a:pt x="745318" y="0"/>
                </a:lnTo>
                <a:lnTo>
                  <a:pt x="745318" y="437525"/>
                </a:lnTo>
                <a:lnTo>
                  <a:pt x="0" y="4375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504912" y="3039385"/>
            <a:ext cx="1725015" cy="358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200" dirty="0">
                <a:solidFill>
                  <a:srgbClr val="000000"/>
                </a:solidFill>
                <a:latin typeface="Arimo Bold"/>
              </a:rPr>
              <a:t>Html, </a:t>
            </a:r>
            <a:r>
              <a:rPr lang="en-US" sz="2200" dirty="0" err="1">
                <a:solidFill>
                  <a:srgbClr val="000000"/>
                </a:solidFill>
                <a:latin typeface="Arimo Bold"/>
              </a:rPr>
              <a:t>Css</a:t>
            </a:r>
            <a:r>
              <a:rPr lang="en-US" sz="2200" dirty="0">
                <a:solidFill>
                  <a:srgbClr val="000000"/>
                </a:solidFill>
                <a:latin typeface="Arimo Bold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Arimo Bold"/>
              </a:rPr>
              <a:t>Js</a:t>
            </a:r>
            <a:endParaRPr lang="en-US" sz="2200" dirty="0">
              <a:solidFill>
                <a:srgbClr val="000000"/>
              </a:solidFill>
              <a:latin typeface="Arimo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486478"/>
            <a:ext cx="18288000" cy="2589628"/>
          </a:xfrm>
          <a:custGeom>
            <a:avLst/>
            <a:gdLst/>
            <a:ahLst/>
            <a:cxnLst/>
            <a:rect l="l" t="t" r="r" b="b"/>
            <a:pathLst>
              <a:path w="18288000" h="2589628">
                <a:moveTo>
                  <a:pt x="0" y="0"/>
                </a:moveTo>
                <a:lnTo>
                  <a:pt x="18288000" y="0"/>
                </a:lnTo>
                <a:lnTo>
                  <a:pt x="18288000" y="2589628"/>
                </a:lnTo>
                <a:lnTo>
                  <a:pt x="0" y="2589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667313" y="188262"/>
            <a:ext cx="1515458" cy="1236024"/>
            <a:chOff x="0" y="0"/>
            <a:chExt cx="2020611" cy="164803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20570" cy="1648079"/>
            </a:xfrm>
            <a:custGeom>
              <a:avLst/>
              <a:gdLst/>
              <a:ahLst/>
              <a:cxnLst/>
              <a:rect l="l" t="t" r="r" b="b"/>
              <a:pathLst>
                <a:path w="2020570" h="1648079">
                  <a:moveTo>
                    <a:pt x="0" y="0"/>
                  </a:moveTo>
                  <a:lnTo>
                    <a:pt x="2020570" y="0"/>
                  </a:lnTo>
                  <a:lnTo>
                    <a:pt x="2020570" y="1648079"/>
                  </a:lnTo>
                  <a:lnTo>
                    <a:pt x="0" y="164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1303" r="-2" b="-11300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5184491" y="455917"/>
            <a:ext cx="7919018" cy="681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0"/>
              </a:lnSpc>
            </a:pPr>
            <a:r>
              <a:rPr lang="en-US" sz="4300">
                <a:solidFill>
                  <a:srgbClr val="000000"/>
                </a:solidFill>
                <a:latin typeface="Arimo"/>
              </a:rPr>
              <a:t>The Machine Learning Model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28600" y="2052957"/>
            <a:ext cx="445196" cy="445196"/>
            <a:chOff x="0" y="0"/>
            <a:chExt cx="593595" cy="5935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93598" cy="593598"/>
            </a:xfrm>
            <a:custGeom>
              <a:avLst/>
              <a:gdLst/>
              <a:ahLst/>
              <a:cxnLst/>
              <a:rect l="l" t="t" r="r" b="b"/>
              <a:pathLst>
                <a:path w="593598" h="593598">
                  <a:moveTo>
                    <a:pt x="0" y="0"/>
                  </a:moveTo>
                  <a:lnTo>
                    <a:pt x="593598" y="0"/>
                  </a:lnTo>
                  <a:lnTo>
                    <a:pt x="593598" y="593598"/>
                  </a:lnTo>
                  <a:lnTo>
                    <a:pt x="0" y="5935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063" r="-1063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673796" y="2059288"/>
            <a:ext cx="4890438" cy="384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rimo"/>
              </a:rPr>
              <a:t>Dataset source: </a:t>
            </a:r>
            <a:r>
              <a:rPr lang="en-US" sz="2000" u="sng">
                <a:solidFill>
                  <a:srgbClr val="0000FF"/>
                </a:solidFill>
                <a:latin typeface="Arimo"/>
                <a:hlinkClick r:id="rId6" tooltip="https://www.kaggle.com/datasets/kaushil268/disease-prediction-using-machine-learning"/>
              </a:rPr>
              <a:t>Dataset</a:t>
            </a:r>
            <a:r>
              <a:rPr lang="en-US" sz="2000">
                <a:solidFill>
                  <a:srgbClr val="000000"/>
                </a:solidFill>
                <a:latin typeface="Arimo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2638" y="3036570"/>
            <a:ext cx="16537622" cy="697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5430" lvl="1" indent="-132715" algn="l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mo"/>
              </a:rPr>
              <a:t>We trained a machine learning model with the dataset, which contains 132 parameters on which 42 different types of diseases can be predicted.</a:t>
            </a:r>
          </a:p>
        </p:txBody>
      </p:sp>
      <p:sp>
        <p:nvSpPr>
          <p:cNvPr id="10" name="Freeform 10"/>
          <p:cNvSpPr/>
          <p:nvPr/>
        </p:nvSpPr>
        <p:spPr>
          <a:xfrm>
            <a:off x="7686428" y="4427324"/>
            <a:ext cx="1888051" cy="1980210"/>
          </a:xfrm>
          <a:custGeom>
            <a:avLst/>
            <a:gdLst/>
            <a:ahLst/>
            <a:cxnLst/>
            <a:rect l="l" t="t" r="r" b="b"/>
            <a:pathLst>
              <a:path w="1888051" h="1980210">
                <a:moveTo>
                  <a:pt x="0" y="0"/>
                </a:moveTo>
                <a:lnTo>
                  <a:pt x="1888051" y="0"/>
                </a:lnTo>
                <a:lnTo>
                  <a:pt x="1888051" y="1980210"/>
                </a:lnTo>
                <a:lnTo>
                  <a:pt x="0" y="19802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8241026" y="5062961"/>
            <a:ext cx="853992" cy="847171"/>
            <a:chOff x="0" y="0"/>
            <a:chExt cx="1138656" cy="11295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38682" cy="1129538"/>
            </a:xfrm>
            <a:custGeom>
              <a:avLst/>
              <a:gdLst/>
              <a:ahLst/>
              <a:cxnLst/>
              <a:rect l="l" t="t" r="r" b="b"/>
              <a:pathLst>
                <a:path w="1138682" h="1129538">
                  <a:moveTo>
                    <a:pt x="0" y="0"/>
                  </a:moveTo>
                  <a:lnTo>
                    <a:pt x="1138682" y="0"/>
                  </a:lnTo>
                  <a:lnTo>
                    <a:pt x="1138682" y="1129538"/>
                  </a:lnTo>
                  <a:lnTo>
                    <a:pt x="0" y="11295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402" r="2" b="-404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7686428" y="5978841"/>
            <a:ext cx="1888051" cy="780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dirty="0">
                <a:solidFill>
                  <a:srgbClr val="FFFFFF"/>
                </a:solidFill>
                <a:latin typeface="TT Lakes Neue"/>
              </a:rPr>
              <a:t>Accuracy:99.7% 100%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686428" y="4700621"/>
            <a:ext cx="1888051" cy="36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dirty="0">
                <a:solidFill>
                  <a:srgbClr val="FFFFFF"/>
                </a:solidFill>
                <a:latin typeface="TT Lakes Neue"/>
              </a:rPr>
              <a:t>Random Forest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42638" y="4044910"/>
            <a:ext cx="16254633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5430" lvl="1" indent="-132715" algn="l">
              <a:lnSpc>
                <a:spcPts val="264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Arimo"/>
              </a:rPr>
              <a:t>The model was trained using the Random Forest Classifier algorithm, with an observed training accuracy of 99.7%.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0957" y="6547720"/>
            <a:ext cx="16968122" cy="358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5430" lvl="1" indent="-132715" algn="l">
              <a:lnSpc>
                <a:spcPts val="264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Arimo"/>
              </a:rPr>
              <a:t>In order to leverage the model later using a python script, we saved it with the help of a python module called ‘pickle’. </a:t>
            </a:r>
          </a:p>
        </p:txBody>
      </p:sp>
      <p:sp>
        <p:nvSpPr>
          <p:cNvPr id="17" name="Freeform 17"/>
          <p:cNvSpPr/>
          <p:nvPr/>
        </p:nvSpPr>
        <p:spPr>
          <a:xfrm>
            <a:off x="7732625" y="7823662"/>
            <a:ext cx="1823611" cy="1839228"/>
          </a:xfrm>
          <a:custGeom>
            <a:avLst/>
            <a:gdLst/>
            <a:ahLst/>
            <a:cxnLst/>
            <a:rect l="l" t="t" r="r" b="b"/>
            <a:pathLst>
              <a:path w="1823611" h="1839228">
                <a:moveTo>
                  <a:pt x="0" y="0"/>
                </a:moveTo>
                <a:lnTo>
                  <a:pt x="1823611" y="0"/>
                </a:lnTo>
                <a:lnTo>
                  <a:pt x="1823611" y="1839228"/>
                </a:lnTo>
                <a:lnTo>
                  <a:pt x="0" y="18392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23" name="Group 23"/>
          <p:cNvGrpSpPr/>
          <p:nvPr/>
        </p:nvGrpSpPr>
        <p:grpSpPr>
          <a:xfrm>
            <a:off x="12358376" y="8153231"/>
            <a:ext cx="1295633" cy="1295633"/>
            <a:chOff x="0" y="0"/>
            <a:chExt cx="1727511" cy="172751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727454" cy="1727454"/>
            </a:xfrm>
            <a:custGeom>
              <a:avLst/>
              <a:gdLst/>
              <a:ahLst/>
              <a:cxnLst/>
              <a:rect l="l" t="t" r="r" b="b"/>
              <a:pathLst>
                <a:path w="1727454" h="1727454">
                  <a:moveTo>
                    <a:pt x="0" y="0"/>
                  </a:moveTo>
                  <a:lnTo>
                    <a:pt x="1727454" y="0"/>
                  </a:lnTo>
                  <a:lnTo>
                    <a:pt x="1727454" y="1727454"/>
                  </a:lnTo>
                  <a:lnTo>
                    <a:pt x="0" y="1727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r="-3" b="-3"/>
              </a:stretch>
            </a:blipFill>
          </p:spPr>
        </p:sp>
      </p:grpSp>
      <p:sp>
        <p:nvSpPr>
          <p:cNvPr id="25" name="TextBox 25"/>
          <p:cNvSpPr txBox="1"/>
          <p:nvPr/>
        </p:nvSpPr>
        <p:spPr>
          <a:xfrm>
            <a:off x="3610627" y="8600289"/>
            <a:ext cx="1239304" cy="318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95B3D7"/>
                </a:solidFill>
                <a:latin typeface="Arimo"/>
              </a:rPr>
              <a:t>ML Model</a:t>
            </a:r>
          </a:p>
        </p:txBody>
      </p:sp>
      <p:sp>
        <p:nvSpPr>
          <p:cNvPr id="26" name="AutoShape 26"/>
          <p:cNvSpPr/>
          <p:nvPr/>
        </p:nvSpPr>
        <p:spPr>
          <a:xfrm rot="12069">
            <a:off x="4936600" y="8764149"/>
            <a:ext cx="2713033" cy="0"/>
          </a:xfrm>
          <a:prstGeom prst="line">
            <a:avLst/>
          </a:prstGeom>
          <a:ln w="9525" cap="rnd">
            <a:solidFill>
              <a:srgbClr val="4F81BD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27" name="AutoShape 27"/>
          <p:cNvSpPr/>
          <p:nvPr/>
        </p:nvSpPr>
        <p:spPr>
          <a:xfrm rot="12069">
            <a:off x="9650114" y="8764149"/>
            <a:ext cx="2713033" cy="0"/>
          </a:xfrm>
          <a:prstGeom prst="line">
            <a:avLst/>
          </a:prstGeom>
          <a:ln w="9525" cap="rnd">
            <a:solidFill>
              <a:srgbClr val="4F81BD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28" name="Freeform 35">
            <a:extLst>
              <a:ext uri="{FF2B5EF4-FFF2-40B4-BE49-F238E27FC236}">
                <a16:creationId xmlns:a16="http://schemas.microsoft.com/office/drawing/2014/main" id="{5BB2D6A3-72A2-B514-9679-E35A1704D3EB}"/>
              </a:ext>
            </a:extLst>
          </p:cNvPr>
          <p:cNvSpPr/>
          <p:nvPr/>
        </p:nvSpPr>
        <p:spPr>
          <a:xfrm>
            <a:off x="7924799" y="8153231"/>
            <a:ext cx="676041" cy="936240"/>
          </a:xfrm>
          <a:custGeom>
            <a:avLst/>
            <a:gdLst/>
            <a:ahLst/>
            <a:cxnLst/>
            <a:rect l="l" t="t" r="r" b="b"/>
            <a:pathLst>
              <a:path w="1464025" h="2009402">
                <a:moveTo>
                  <a:pt x="0" y="0"/>
                </a:moveTo>
                <a:lnTo>
                  <a:pt x="1464025" y="0"/>
                </a:lnTo>
                <a:lnTo>
                  <a:pt x="1464025" y="2009402"/>
                </a:lnTo>
                <a:lnTo>
                  <a:pt x="0" y="200940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r="-319522" b="-5103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9" name="Freeform 34">
            <a:extLst>
              <a:ext uri="{FF2B5EF4-FFF2-40B4-BE49-F238E27FC236}">
                <a16:creationId xmlns:a16="http://schemas.microsoft.com/office/drawing/2014/main" id="{8ED232D5-FA0D-7990-CC4C-B33E56336195}"/>
              </a:ext>
            </a:extLst>
          </p:cNvPr>
          <p:cNvSpPr/>
          <p:nvPr/>
        </p:nvSpPr>
        <p:spPr>
          <a:xfrm>
            <a:off x="8793014" y="8153231"/>
            <a:ext cx="676817" cy="838412"/>
          </a:xfrm>
          <a:custGeom>
            <a:avLst/>
            <a:gdLst/>
            <a:ahLst/>
            <a:cxnLst/>
            <a:rect l="l" t="t" r="r" b="b"/>
            <a:pathLst>
              <a:path w="1432326" h="1506332">
                <a:moveTo>
                  <a:pt x="0" y="0"/>
                </a:moveTo>
                <a:lnTo>
                  <a:pt x="1432325" y="0"/>
                </a:lnTo>
                <a:lnTo>
                  <a:pt x="1432325" y="1506332"/>
                </a:lnTo>
                <a:lnTo>
                  <a:pt x="0" y="150633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88323" t="-37186" r="-251857" b="-3943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0D59F9-669C-06E5-F276-4831A3CC4364}"/>
              </a:ext>
            </a:extLst>
          </p:cNvPr>
          <p:cNvSpPr txBox="1"/>
          <p:nvPr/>
        </p:nvSpPr>
        <p:spPr>
          <a:xfrm>
            <a:off x="7807280" y="9060896"/>
            <a:ext cx="1752600" cy="39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82"/>
              </a:lnSpc>
              <a:spcBef>
                <a:spcPct val="0"/>
              </a:spcBef>
            </a:pPr>
            <a:r>
              <a:rPr lang="en-US" sz="1300" dirty="0">
                <a:solidFill>
                  <a:srgbClr val="000000"/>
                </a:solidFill>
                <a:latin typeface="TT Lakes Neue"/>
              </a:rPr>
              <a:t>Pickle Module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" y="1424286"/>
            <a:ext cx="18288000" cy="2589628"/>
          </a:xfrm>
          <a:custGeom>
            <a:avLst/>
            <a:gdLst/>
            <a:ahLst/>
            <a:cxnLst/>
            <a:rect l="l" t="t" r="r" b="b"/>
            <a:pathLst>
              <a:path w="18288000" h="2589628">
                <a:moveTo>
                  <a:pt x="0" y="0"/>
                </a:moveTo>
                <a:lnTo>
                  <a:pt x="18288000" y="0"/>
                </a:lnTo>
                <a:lnTo>
                  <a:pt x="18288000" y="2589628"/>
                </a:lnTo>
                <a:lnTo>
                  <a:pt x="0" y="2589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667313" y="188262"/>
            <a:ext cx="1515458" cy="1236024"/>
            <a:chOff x="0" y="0"/>
            <a:chExt cx="2020611" cy="164803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20570" cy="1648079"/>
            </a:xfrm>
            <a:custGeom>
              <a:avLst/>
              <a:gdLst/>
              <a:ahLst/>
              <a:cxnLst/>
              <a:rect l="l" t="t" r="r" b="b"/>
              <a:pathLst>
                <a:path w="2020570" h="1648079">
                  <a:moveTo>
                    <a:pt x="0" y="0"/>
                  </a:moveTo>
                  <a:lnTo>
                    <a:pt x="2020570" y="0"/>
                  </a:lnTo>
                  <a:lnTo>
                    <a:pt x="2020570" y="1648079"/>
                  </a:lnTo>
                  <a:lnTo>
                    <a:pt x="0" y="164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1303" r="-2" b="-11300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6770665" y="455917"/>
            <a:ext cx="4746675" cy="681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0"/>
              </a:lnSpc>
            </a:pPr>
            <a:r>
              <a:rPr lang="en-US" sz="4300">
                <a:solidFill>
                  <a:srgbClr val="000000"/>
                </a:solidFill>
                <a:latin typeface="Arimo"/>
              </a:rPr>
              <a:t>Project Workflow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176655" y="2409635"/>
            <a:ext cx="13865239" cy="6658041"/>
            <a:chOff x="0" y="0"/>
            <a:chExt cx="18486985" cy="8877388"/>
          </a:xfrm>
        </p:grpSpPr>
        <p:grpSp>
          <p:nvGrpSpPr>
            <p:cNvPr id="7" name="Group 7"/>
            <p:cNvGrpSpPr/>
            <p:nvPr/>
          </p:nvGrpSpPr>
          <p:grpSpPr>
            <a:xfrm>
              <a:off x="3751843" y="2792987"/>
              <a:ext cx="4124717" cy="4180938"/>
              <a:chOff x="0" y="0"/>
              <a:chExt cx="4124717" cy="4180938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124706" cy="4180967"/>
              </a:xfrm>
              <a:custGeom>
                <a:avLst/>
                <a:gdLst/>
                <a:ahLst/>
                <a:cxnLst/>
                <a:rect l="l" t="t" r="r" b="b"/>
                <a:pathLst>
                  <a:path w="4124706" h="4180967">
                    <a:moveTo>
                      <a:pt x="0" y="0"/>
                    </a:moveTo>
                    <a:lnTo>
                      <a:pt x="4124706" y="0"/>
                    </a:lnTo>
                    <a:lnTo>
                      <a:pt x="4124706" y="4180967"/>
                    </a:lnTo>
                    <a:lnTo>
                      <a:pt x="0" y="418096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-681" r="-681"/>
                </a:stretch>
              </a:blipFill>
            </p:spPr>
          </p:sp>
        </p:grpSp>
        <p:sp>
          <p:nvSpPr>
            <p:cNvPr id="9" name="Freeform 9"/>
            <p:cNvSpPr/>
            <p:nvPr/>
          </p:nvSpPr>
          <p:spPr>
            <a:xfrm>
              <a:off x="15056963" y="2589270"/>
              <a:ext cx="3430023" cy="4384655"/>
            </a:xfrm>
            <a:custGeom>
              <a:avLst/>
              <a:gdLst/>
              <a:ahLst/>
              <a:cxnLst/>
              <a:rect l="l" t="t" r="r" b="b"/>
              <a:pathLst>
                <a:path w="3430023" h="4384655">
                  <a:moveTo>
                    <a:pt x="0" y="0"/>
                  </a:moveTo>
                  <a:lnTo>
                    <a:pt x="3430022" y="0"/>
                  </a:lnTo>
                  <a:lnTo>
                    <a:pt x="3430022" y="4384655"/>
                  </a:lnTo>
                  <a:lnTo>
                    <a:pt x="0" y="43846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0" name="Group 10"/>
            <p:cNvGrpSpPr/>
            <p:nvPr/>
          </p:nvGrpSpPr>
          <p:grpSpPr>
            <a:xfrm>
              <a:off x="15550305" y="3286107"/>
              <a:ext cx="1345646" cy="1356550"/>
              <a:chOff x="0" y="0"/>
              <a:chExt cx="1345646" cy="135655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345692" cy="1356487"/>
              </a:xfrm>
              <a:custGeom>
                <a:avLst/>
                <a:gdLst/>
                <a:ahLst/>
                <a:cxnLst/>
                <a:rect l="l" t="t" r="r" b="b"/>
                <a:pathLst>
                  <a:path w="1345692" h="1356487">
                    <a:moveTo>
                      <a:pt x="0" y="0"/>
                    </a:moveTo>
                    <a:lnTo>
                      <a:pt x="1345692" y="0"/>
                    </a:lnTo>
                    <a:lnTo>
                      <a:pt x="1345692" y="1356487"/>
                    </a:lnTo>
                    <a:lnTo>
                      <a:pt x="0" y="135648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 l="-876" r="-872" b="-4"/>
                </a:stretch>
              </a:blip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9467952" y="3336356"/>
              <a:ext cx="3578807" cy="3680495"/>
            </a:xfrm>
            <a:custGeom>
              <a:avLst/>
              <a:gdLst/>
              <a:ahLst/>
              <a:cxnLst/>
              <a:rect l="l" t="t" r="r" b="b"/>
              <a:pathLst>
                <a:path w="3578807" h="3680495">
                  <a:moveTo>
                    <a:pt x="0" y="0"/>
                  </a:moveTo>
                  <a:lnTo>
                    <a:pt x="3578807" y="0"/>
                  </a:lnTo>
                  <a:lnTo>
                    <a:pt x="3578807" y="3680496"/>
                  </a:lnTo>
                  <a:lnTo>
                    <a:pt x="0" y="36804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3" name="Group 13"/>
            <p:cNvGrpSpPr/>
            <p:nvPr/>
          </p:nvGrpSpPr>
          <p:grpSpPr>
            <a:xfrm>
              <a:off x="10453160" y="4159930"/>
              <a:ext cx="1799514" cy="1902375"/>
              <a:chOff x="0" y="0"/>
              <a:chExt cx="1799514" cy="190237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799463" cy="1902333"/>
              </a:xfrm>
              <a:custGeom>
                <a:avLst/>
                <a:gdLst/>
                <a:ahLst/>
                <a:cxnLst/>
                <a:rect l="l" t="t" r="r" b="b"/>
                <a:pathLst>
                  <a:path w="1799463" h="1902333">
                    <a:moveTo>
                      <a:pt x="0" y="0"/>
                    </a:moveTo>
                    <a:lnTo>
                      <a:pt x="1799463" y="0"/>
                    </a:lnTo>
                    <a:lnTo>
                      <a:pt x="1799463" y="1902333"/>
                    </a:lnTo>
                    <a:lnTo>
                      <a:pt x="0" y="190233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/>
                <a:stretch>
                  <a:fillRect l="-785" r="-788" b="-2"/>
                </a:stretch>
              </a:blip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10675862" y="2574079"/>
              <a:ext cx="1354108" cy="1372564"/>
              <a:chOff x="0" y="0"/>
              <a:chExt cx="1354108" cy="137256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354074" cy="1372616"/>
              </a:xfrm>
              <a:custGeom>
                <a:avLst/>
                <a:gdLst/>
                <a:ahLst/>
                <a:cxnLst/>
                <a:rect l="l" t="t" r="r" b="b"/>
                <a:pathLst>
                  <a:path w="1354074" h="1372616">
                    <a:moveTo>
                      <a:pt x="0" y="0"/>
                    </a:moveTo>
                    <a:lnTo>
                      <a:pt x="1354074" y="0"/>
                    </a:lnTo>
                    <a:lnTo>
                      <a:pt x="1354074" y="1372616"/>
                    </a:lnTo>
                    <a:lnTo>
                      <a:pt x="0" y="137261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2"/>
                <a:stretch>
                  <a:fillRect l="-681" r="-684" b="3"/>
                </a:stretch>
              </a:blip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8507403" y="2453339"/>
              <a:ext cx="63517" cy="4857801"/>
              <a:chOff x="0" y="0"/>
              <a:chExt cx="63517" cy="4857801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-2312924" y="25273"/>
                <a:ext cx="2364486" cy="4826889"/>
              </a:xfrm>
              <a:custGeom>
                <a:avLst/>
                <a:gdLst/>
                <a:ahLst/>
                <a:cxnLst/>
                <a:rect l="l" t="t" r="r" b="b"/>
                <a:pathLst>
                  <a:path w="2364486" h="4826889">
                    <a:moveTo>
                      <a:pt x="2364232" y="101600"/>
                    </a:moveTo>
                    <a:lnTo>
                      <a:pt x="2364486" y="152400"/>
                    </a:lnTo>
                    <a:lnTo>
                      <a:pt x="2313686" y="152654"/>
                    </a:lnTo>
                    <a:lnTo>
                      <a:pt x="2313432" y="101854"/>
                    </a:lnTo>
                    <a:close/>
                    <a:moveTo>
                      <a:pt x="2313940" y="203454"/>
                    </a:moveTo>
                    <a:lnTo>
                      <a:pt x="2314194" y="254254"/>
                    </a:lnTo>
                    <a:lnTo>
                      <a:pt x="2263394" y="254508"/>
                    </a:lnTo>
                    <a:lnTo>
                      <a:pt x="2263140" y="203708"/>
                    </a:lnTo>
                    <a:close/>
                    <a:moveTo>
                      <a:pt x="2263648" y="305308"/>
                    </a:moveTo>
                    <a:lnTo>
                      <a:pt x="2263902" y="356108"/>
                    </a:lnTo>
                    <a:lnTo>
                      <a:pt x="2213102" y="356362"/>
                    </a:lnTo>
                    <a:lnTo>
                      <a:pt x="2212848" y="305562"/>
                    </a:lnTo>
                    <a:close/>
                    <a:moveTo>
                      <a:pt x="2213356" y="407162"/>
                    </a:moveTo>
                    <a:lnTo>
                      <a:pt x="2213610" y="457962"/>
                    </a:lnTo>
                    <a:lnTo>
                      <a:pt x="2162810" y="458216"/>
                    </a:lnTo>
                    <a:lnTo>
                      <a:pt x="2162556" y="407416"/>
                    </a:lnTo>
                    <a:close/>
                    <a:moveTo>
                      <a:pt x="2163064" y="509016"/>
                    </a:moveTo>
                    <a:lnTo>
                      <a:pt x="2163318" y="559816"/>
                    </a:lnTo>
                    <a:lnTo>
                      <a:pt x="2112518" y="560070"/>
                    </a:lnTo>
                    <a:lnTo>
                      <a:pt x="2112264" y="509270"/>
                    </a:lnTo>
                    <a:close/>
                    <a:moveTo>
                      <a:pt x="2112772" y="610870"/>
                    </a:moveTo>
                    <a:lnTo>
                      <a:pt x="2113026" y="661670"/>
                    </a:lnTo>
                    <a:lnTo>
                      <a:pt x="2062226" y="661924"/>
                    </a:lnTo>
                    <a:lnTo>
                      <a:pt x="2061972" y="611124"/>
                    </a:lnTo>
                    <a:close/>
                    <a:moveTo>
                      <a:pt x="2062480" y="712724"/>
                    </a:moveTo>
                    <a:lnTo>
                      <a:pt x="2062734" y="763524"/>
                    </a:lnTo>
                    <a:lnTo>
                      <a:pt x="2011934" y="763778"/>
                    </a:lnTo>
                    <a:lnTo>
                      <a:pt x="2011680" y="712978"/>
                    </a:lnTo>
                    <a:close/>
                    <a:moveTo>
                      <a:pt x="2012188" y="814578"/>
                    </a:moveTo>
                    <a:lnTo>
                      <a:pt x="2012442" y="865378"/>
                    </a:lnTo>
                    <a:lnTo>
                      <a:pt x="1961642" y="865632"/>
                    </a:lnTo>
                    <a:lnTo>
                      <a:pt x="1961388" y="814832"/>
                    </a:lnTo>
                    <a:close/>
                    <a:moveTo>
                      <a:pt x="1961896" y="916432"/>
                    </a:moveTo>
                    <a:lnTo>
                      <a:pt x="1962150" y="967232"/>
                    </a:lnTo>
                    <a:lnTo>
                      <a:pt x="1911350" y="967486"/>
                    </a:lnTo>
                    <a:lnTo>
                      <a:pt x="1911096" y="916686"/>
                    </a:lnTo>
                    <a:close/>
                    <a:moveTo>
                      <a:pt x="1911604" y="1018286"/>
                    </a:moveTo>
                    <a:lnTo>
                      <a:pt x="1911858" y="1069086"/>
                    </a:lnTo>
                    <a:lnTo>
                      <a:pt x="1861058" y="1069340"/>
                    </a:lnTo>
                    <a:lnTo>
                      <a:pt x="1860804" y="1018540"/>
                    </a:lnTo>
                    <a:close/>
                    <a:moveTo>
                      <a:pt x="1861312" y="1120140"/>
                    </a:moveTo>
                    <a:lnTo>
                      <a:pt x="1861566" y="1170940"/>
                    </a:lnTo>
                    <a:lnTo>
                      <a:pt x="1810766" y="1171194"/>
                    </a:lnTo>
                    <a:lnTo>
                      <a:pt x="1810512" y="1120394"/>
                    </a:lnTo>
                    <a:close/>
                    <a:moveTo>
                      <a:pt x="1811020" y="1221994"/>
                    </a:moveTo>
                    <a:lnTo>
                      <a:pt x="1811274" y="1272794"/>
                    </a:lnTo>
                    <a:lnTo>
                      <a:pt x="1760474" y="1273048"/>
                    </a:lnTo>
                    <a:lnTo>
                      <a:pt x="1760220" y="1222248"/>
                    </a:lnTo>
                    <a:close/>
                    <a:moveTo>
                      <a:pt x="1760728" y="1323848"/>
                    </a:moveTo>
                    <a:lnTo>
                      <a:pt x="1760982" y="1374648"/>
                    </a:lnTo>
                    <a:lnTo>
                      <a:pt x="1710182" y="1374902"/>
                    </a:lnTo>
                    <a:lnTo>
                      <a:pt x="1709928" y="1324102"/>
                    </a:lnTo>
                    <a:close/>
                    <a:moveTo>
                      <a:pt x="1710436" y="1425702"/>
                    </a:moveTo>
                    <a:lnTo>
                      <a:pt x="1710690" y="1476502"/>
                    </a:lnTo>
                    <a:lnTo>
                      <a:pt x="1659890" y="1476756"/>
                    </a:lnTo>
                    <a:lnTo>
                      <a:pt x="1659636" y="1425956"/>
                    </a:lnTo>
                    <a:close/>
                    <a:moveTo>
                      <a:pt x="1660144" y="1527556"/>
                    </a:moveTo>
                    <a:lnTo>
                      <a:pt x="1660398" y="1578356"/>
                    </a:lnTo>
                    <a:lnTo>
                      <a:pt x="1609598" y="1578610"/>
                    </a:lnTo>
                    <a:lnTo>
                      <a:pt x="1609344" y="1527810"/>
                    </a:lnTo>
                    <a:close/>
                    <a:moveTo>
                      <a:pt x="1609852" y="1629410"/>
                    </a:moveTo>
                    <a:lnTo>
                      <a:pt x="1610106" y="1680210"/>
                    </a:lnTo>
                    <a:lnTo>
                      <a:pt x="1559306" y="1680464"/>
                    </a:lnTo>
                    <a:lnTo>
                      <a:pt x="1559052" y="1629664"/>
                    </a:lnTo>
                    <a:close/>
                    <a:moveTo>
                      <a:pt x="1559560" y="1731264"/>
                    </a:moveTo>
                    <a:lnTo>
                      <a:pt x="1559814" y="1782064"/>
                    </a:lnTo>
                    <a:lnTo>
                      <a:pt x="1509014" y="1782318"/>
                    </a:lnTo>
                    <a:lnTo>
                      <a:pt x="1508760" y="1731518"/>
                    </a:lnTo>
                    <a:close/>
                    <a:moveTo>
                      <a:pt x="1509268" y="1833118"/>
                    </a:moveTo>
                    <a:lnTo>
                      <a:pt x="1509522" y="1883918"/>
                    </a:lnTo>
                    <a:lnTo>
                      <a:pt x="1458722" y="1884172"/>
                    </a:lnTo>
                    <a:lnTo>
                      <a:pt x="1458468" y="1833372"/>
                    </a:lnTo>
                    <a:close/>
                    <a:moveTo>
                      <a:pt x="1458976" y="1934972"/>
                    </a:moveTo>
                    <a:lnTo>
                      <a:pt x="1459230" y="1985772"/>
                    </a:lnTo>
                    <a:lnTo>
                      <a:pt x="1408430" y="1986026"/>
                    </a:lnTo>
                    <a:lnTo>
                      <a:pt x="1408176" y="1935226"/>
                    </a:lnTo>
                    <a:close/>
                    <a:moveTo>
                      <a:pt x="1408684" y="2036826"/>
                    </a:moveTo>
                    <a:lnTo>
                      <a:pt x="1408938" y="2087626"/>
                    </a:lnTo>
                    <a:lnTo>
                      <a:pt x="1358138" y="2087880"/>
                    </a:lnTo>
                    <a:lnTo>
                      <a:pt x="1357884" y="2037080"/>
                    </a:lnTo>
                    <a:close/>
                    <a:moveTo>
                      <a:pt x="1358392" y="2138680"/>
                    </a:moveTo>
                    <a:lnTo>
                      <a:pt x="1358646" y="2189480"/>
                    </a:lnTo>
                    <a:lnTo>
                      <a:pt x="1307846" y="2189734"/>
                    </a:lnTo>
                    <a:lnTo>
                      <a:pt x="1307592" y="2138934"/>
                    </a:lnTo>
                    <a:close/>
                    <a:moveTo>
                      <a:pt x="1308100" y="2240534"/>
                    </a:moveTo>
                    <a:lnTo>
                      <a:pt x="1308354" y="2291334"/>
                    </a:lnTo>
                    <a:lnTo>
                      <a:pt x="1257554" y="2291588"/>
                    </a:lnTo>
                    <a:lnTo>
                      <a:pt x="1257300" y="2240788"/>
                    </a:lnTo>
                    <a:close/>
                    <a:moveTo>
                      <a:pt x="1257808" y="2342388"/>
                    </a:moveTo>
                    <a:lnTo>
                      <a:pt x="1258062" y="2393188"/>
                    </a:lnTo>
                    <a:lnTo>
                      <a:pt x="1207262" y="2393442"/>
                    </a:lnTo>
                    <a:lnTo>
                      <a:pt x="1207008" y="2342642"/>
                    </a:lnTo>
                    <a:close/>
                    <a:moveTo>
                      <a:pt x="1207516" y="2444242"/>
                    </a:moveTo>
                    <a:lnTo>
                      <a:pt x="1207770" y="2495042"/>
                    </a:lnTo>
                    <a:lnTo>
                      <a:pt x="1156970" y="2495296"/>
                    </a:lnTo>
                    <a:lnTo>
                      <a:pt x="1156716" y="2444496"/>
                    </a:lnTo>
                    <a:close/>
                    <a:moveTo>
                      <a:pt x="1157224" y="2546096"/>
                    </a:moveTo>
                    <a:lnTo>
                      <a:pt x="1157478" y="2596896"/>
                    </a:lnTo>
                    <a:lnTo>
                      <a:pt x="1106678" y="2597150"/>
                    </a:lnTo>
                    <a:lnTo>
                      <a:pt x="1106424" y="2546350"/>
                    </a:lnTo>
                    <a:close/>
                    <a:moveTo>
                      <a:pt x="1106932" y="2647950"/>
                    </a:moveTo>
                    <a:lnTo>
                      <a:pt x="1107186" y="2698750"/>
                    </a:lnTo>
                    <a:lnTo>
                      <a:pt x="1056386" y="2699004"/>
                    </a:lnTo>
                    <a:lnTo>
                      <a:pt x="1056132" y="2648204"/>
                    </a:lnTo>
                    <a:close/>
                    <a:moveTo>
                      <a:pt x="1056640" y="2749804"/>
                    </a:moveTo>
                    <a:lnTo>
                      <a:pt x="1056894" y="2800604"/>
                    </a:lnTo>
                    <a:lnTo>
                      <a:pt x="1006094" y="2800858"/>
                    </a:lnTo>
                    <a:lnTo>
                      <a:pt x="1005840" y="2750058"/>
                    </a:lnTo>
                    <a:close/>
                    <a:moveTo>
                      <a:pt x="1006348" y="2851658"/>
                    </a:moveTo>
                    <a:lnTo>
                      <a:pt x="1006602" y="2902458"/>
                    </a:lnTo>
                    <a:lnTo>
                      <a:pt x="955802" y="2902712"/>
                    </a:lnTo>
                    <a:lnTo>
                      <a:pt x="955548" y="2851912"/>
                    </a:lnTo>
                    <a:close/>
                    <a:moveTo>
                      <a:pt x="956056" y="2953512"/>
                    </a:moveTo>
                    <a:lnTo>
                      <a:pt x="956310" y="3004312"/>
                    </a:lnTo>
                    <a:lnTo>
                      <a:pt x="905510" y="3004566"/>
                    </a:lnTo>
                    <a:lnTo>
                      <a:pt x="905256" y="2953766"/>
                    </a:lnTo>
                    <a:close/>
                    <a:moveTo>
                      <a:pt x="905764" y="3055366"/>
                    </a:moveTo>
                    <a:lnTo>
                      <a:pt x="906018" y="3106166"/>
                    </a:lnTo>
                    <a:lnTo>
                      <a:pt x="855218" y="3106420"/>
                    </a:lnTo>
                    <a:lnTo>
                      <a:pt x="854964" y="3055620"/>
                    </a:lnTo>
                    <a:close/>
                    <a:moveTo>
                      <a:pt x="855472" y="3157220"/>
                    </a:moveTo>
                    <a:lnTo>
                      <a:pt x="855726" y="3208020"/>
                    </a:lnTo>
                    <a:lnTo>
                      <a:pt x="804926" y="3208274"/>
                    </a:lnTo>
                    <a:lnTo>
                      <a:pt x="804672" y="3157474"/>
                    </a:lnTo>
                    <a:close/>
                    <a:moveTo>
                      <a:pt x="805180" y="3259074"/>
                    </a:moveTo>
                    <a:lnTo>
                      <a:pt x="805434" y="3309874"/>
                    </a:lnTo>
                    <a:lnTo>
                      <a:pt x="754634" y="3310128"/>
                    </a:lnTo>
                    <a:lnTo>
                      <a:pt x="754380" y="3259328"/>
                    </a:lnTo>
                    <a:close/>
                    <a:moveTo>
                      <a:pt x="754888" y="3360928"/>
                    </a:moveTo>
                    <a:lnTo>
                      <a:pt x="755142" y="3411728"/>
                    </a:lnTo>
                    <a:lnTo>
                      <a:pt x="704342" y="3411982"/>
                    </a:lnTo>
                    <a:lnTo>
                      <a:pt x="704088" y="3361182"/>
                    </a:lnTo>
                    <a:close/>
                    <a:moveTo>
                      <a:pt x="704596" y="3462782"/>
                    </a:moveTo>
                    <a:lnTo>
                      <a:pt x="704850" y="3513582"/>
                    </a:lnTo>
                    <a:lnTo>
                      <a:pt x="654050" y="3513836"/>
                    </a:lnTo>
                    <a:lnTo>
                      <a:pt x="653796" y="3463036"/>
                    </a:lnTo>
                    <a:close/>
                    <a:moveTo>
                      <a:pt x="654304" y="3564636"/>
                    </a:moveTo>
                    <a:lnTo>
                      <a:pt x="654558" y="3615436"/>
                    </a:lnTo>
                    <a:lnTo>
                      <a:pt x="603758" y="3615690"/>
                    </a:lnTo>
                    <a:lnTo>
                      <a:pt x="603504" y="3564890"/>
                    </a:lnTo>
                    <a:close/>
                    <a:moveTo>
                      <a:pt x="604012" y="3666490"/>
                    </a:moveTo>
                    <a:lnTo>
                      <a:pt x="604266" y="3717290"/>
                    </a:lnTo>
                    <a:lnTo>
                      <a:pt x="553466" y="3717544"/>
                    </a:lnTo>
                    <a:lnTo>
                      <a:pt x="553212" y="3666744"/>
                    </a:lnTo>
                    <a:close/>
                    <a:moveTo>
                      <a:pt x="553720" y="3768344"/>
                    </a:moveTo>
                    <a:lnTo>
                      <a:pt x="553974" y="3819144"/>
                    </a:lnTo>
                    <a:lnTo>
                      <a:pt x="503174" y="3819398"/>
                    </a:lnTo>
                    <a:lnTo>
                      <a:pt x="502920" y="3768598"/>
                    </a:lnTo>
                    <a:close/>
                    <a:moveTo>
                      <a:pt x="503428" y="3870198"/>
                    </a:moveTo>
                    <a:lnTo>
                      <a:pt x="503682" y="3920998"/>
                    </a:lnTo>
                    <a:lnTo>
                      <a:pt x="452882" y="3921252"/>
                    </a:lnTo>
                    <a:lnTo>
                      <a:pt x="452628" y="3870452"/>
                    </a:lnTo>
                    <a:close/>
                    <a:moveTo>
                      <a:pt x="453136" y="3972052"/>
                    </a:moveTo>
                    <a:lnTo>
                      <a:pt x="453390" y="4022852"/>
                    </a:lnTo>
                    <a:lnTo>
                      <a:pt x="402590" y="4023106"/>
                    </a:lnTo>
                    <a:lnTo>
                      <a:pt x="402336" y="3972306"/>
                    </a:lnTo>
                    <a:close/>
                    <a:moveTo>
                      <a:pt x="402844" y="4073906"/>
                    </a:moveTo>
                    <a:lnTo>
                      <a:pt x="403098" y="4124706"/>
                    </a:lnTo>
                    <a:lnTo>
                      <a:pt x="352298" y="4124960"/>
                    </a:lnTo>
                    <a:lnTo>
                      <a:pt x="352044" y="4074160"/>
                    </a:lnTo>
                    <a:close/>
                    <a:moveTo>
                      <a:pt x="352552" y="4175760"/>
                    </a:moveTo>
                    <a:lnTo>
                      <a:pt x="352806" y="4226560"/>
                    </a:lnTo>
                    <a:lnTo>
                      <a:pt x="302006" y="4226814"/>
                    </a:lnTo>
                    <a:lnTo>
                      <a:pt x="301752" y="4176014"/>
                    </a:lnTo>
                    <a:close/>
                    <a:moveTo>
                      <a:pt x="302260" y="4277614"/>
                    </a:moveTo>
                    <a:lnTo>
                      <a:pt x="302514" y="4328414"/>
                    </a:lnTo>
                    <a:lnTo>
                      <a:pt x="251714" y="4328668"/>
                    </a:lnTo>
                    <a:lnTo>
                      <a:pt x="251460" y="4277868"/>
                    </a:lnTo>
                    <a:close/>
                    <a:moveTo>
                      <a:pt x="251968" y="4379468"/>
                    </a:moveTo>
                    <a:lnTo>
                      <a:pt x="252222" y="4430268"/>
                    </a:lnTo>
                    <a:lnTo>
                      <a:pt x="201422" y="4430522"/>
                    </a:lnTo>
                    <a:lnTo>
                      <a:pt x="201168" y="4379722"/>
                    </a:lnTo>
                    <a:close/>
                    <a:moveTo>
                      <a:pt x="201676" y="4481322"/>
                    </a:moveTo>
                    <a:lnTo>
                      <a:pt x="201930" y="4532122"/>
                    </a:lnTo>
                    <a:lnTo>
                      <a:pt x="151130" y="4532376"/>
                    </a:lnTo>
                    <a:lnTo>
                      <a:pt x="150876" y="4481576"/>
                    </a:lnTo>
                    <a:close/>
                    <a:moveTo>
                      <a:pt x="151384" y="4583176"/>
                    </a:moveTo>
                    <a:lnTo>
                      <a:pt x="151638" y="4633976"/>
                    </a:lnTo>
                    <a:lnTo>
                      <a:pt x="100838" y="4634230"/>
                    </a:lnTo>
                    <a:lnTo>
                      <a:pt x="100584" y="4583430"/>
                    </a:lnTo>
                    <a:close/>
                    <a:moveTo>
                      <a:pt x="101092" y="4685030"/>
                    </a:moveTo>
                    <a:lnTo>
                      <a:pt x="101346" y="4735830"/>
                    </a:lnTo>
                    <a:lnTo>
                      <a:pt x="50546" y="4736084"/>
                    </a:lnTo>
                    <a:lnTo>
                      <a:pt x="50292" y="4685284"/>
                    </a:lnTo>
                    <a:close/>
                    <a:moveTo>
                      <a:pt x="50800" y="4786884"/>
                    </a:moveTo>
                    <a:lnTo>
                      <a:pt x="50927" y="4826635"/>
                    </a:lnTo>
                    <a:lnTo>
                      <a:pt x="127" y="4826889"/>
                    </a:lnTo>
                    <a:lnTo>
                      <a:pt x="0" y="4787138"/>
                    </a:lnTo>
                    <a:close/>
                    <a:moveTo>
                      <a:pt x="2363724" y="0"/>
                    </a:moveTo>
                    <a:lnTo>
                      <a:pt x="2363978" y="50800"/>
                    </a:lnTo>
                    <a:lnTo>
                      <a:pt x="2313178" y="51054"/>
                    </a:lnTo>
                    <a:lnTo>
                      <a:pt x="2312924" y="254"/>
                    </a:lnTo>
                    <a:close/>
                  </a:path>
                </a:pathLst>
              </a:custGeom>
              <a:solidFill>
                <a:srgbClr val="D7E5EF"/>
              </a:solidFill>
            </p:spPr>
            <p:txBody>
              <a:bodyPr/>
              <a:lstStyle/>
              <a:p>
                <a:endParaRPr lang="en-IN" dirty="0"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13976550" y="2518489"/>
              <a:ext cx="63519" cy="4857801"/>
              <a:chOff x="0" y="0"/>
              <a:chExt cx="63519" cy="4857801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-2312924" y="25273"/>
                <a:ext cx="2364486" cy="4826889"/>
              </a:xfrm>
              <a:custGeom>
                <a:avLst/>
                <a:gdLst/>
                <a:ahLst/>
                <a:cxnLst/>
                <a:rect l="l" t="t" r="r" b="b"/>
                <a:pathLst>
                  <a:path w="2364486" h="4826889">
                    <a:moveTo>
                      <a:pt x="2364232" y="101600"/>
                    </a:moveTo>
                    <a:lnTo>
                      <a:pt x="2364486" y="152400"/>
                    </a:lnTo>
                    <a:lnTo>
                      <a:pt x="2313686" y="152654"/>
                    </a:lnTo>
                    <a:lnTo>
                      <a:pt x="2313432" y="101854"/>
                    </a:lnTo>
                    <a:close/>
                    <a:moveTo>
                      <a:pt x="2313940" y="203454"/>
                    </a:moveTo>
                    <a:lnTo>
                      <a:pt x="2314194" y="254254"/>
                    </a:lnTo>
                    <a:lnTo>
                      <a:pt x="2263394" y="254508"/>
                    </a:lnTo>
                    <a:lnTo>
                      <a:pt x="2263140" y="203708"/>
                    </a:lnTo>
                    <a:close/>
                    <a:moveTo>
                      <a:pt x="2263648" y="305308"/>
                    </a:moveTo>
                    <a:lnTo>
                      <a:pt x="2263902" y="356108"/>
                    </a:lnTo>
                    <a:lnTo>
                      <a:pt x="2213102" y="356362"/>
                    </a:lnTo>
                    <a:lnTo>
                      <a:pt x="2212848" y="305562"/>
                    </a:lnTo>
                    <a:close/>
                    <a:moveTo>
                      <a:pt x="2213356" y="407162"/>
                    </a:moveTo>
                    <a:lnTo>
                      <a:pt x="2213610" y="457962"/>
                    </a:lnTo>
                    <a:lnTo>
                      <a:pt x="2162810" y="458216"/>
                    </a:lnTo>
                    <a:lnTo>
                      <a:pt x="2162556" y="407416"/>
                    </a:lnTo>
                    <a:close/>
                    <a:moveTo>
                      <a:pt x="2163064" y="509016"/>
                    </a:moveTo>
                    <a:lnTo>
                      <a:pt x="2163318" y="559816"/>
                    </a:lnTo>
                    <a:lnTo>
                      <a:pt x="2112518" y="560070"/>
                    </a:lnTo>
                    <a:lnTo>
                      <a:pt x="2112264" y="509270"/>
                    </a:lnTo>
                    <a:close/>
                    <a:moveTo>
                      <a:pt x="2112772" y="610870"/>
                    </a:moveTo>
                    <a:lnTo>
                      <a:pt x="2113026" y="661670"/>
                    </a:lnTo>
                    <a:lnTo>
                      <a:pt x="2062226" y="661924"/>
                    </a:lnTo>
                    <a:lnTo>
                      <a:pt x="2061972" y="611124"/>
                    </a:lnTo>
                    <a:close/>
                    <a:moveTo>
                      <a:pt x="2062480" y="712724"/>
                    </a:moveTo>
                    <a:lnTo>
                      <a:pt x="2062734" y="763524"/>
                    </a:lnTo>
                    <a:lnTo>
                      <a:pt x="2011934" y="763778"/>
                    </a:lnTo>
                    <a:lnTo>
                      <a:pt x="2011680" y="712978"/>
                    </a:lnTo>
                    <a:close/>
                    <a:moveTo>
                      <a:pt x="2012188" y="814578"/>
                    </a:moveTo>
                    <a:lnTo>
                      <a:pt x="2012442" y="865378"/>
                    </a:lnTo>
                    <a:lnTo>
                      <a:pt x="1961642" y="865632"/>
                    </a:lnTo>
                    <a:lnTo>
                      <a:pt x="1961388" y="814832"/>
                    </a:lnTo>
                    <a:close/>
                    <a:moveTo>
                      <a:pt x="1961896" y="916432"/>
                    </a:moveTo>
                    <a:lnTo>
                      <a:pt x="1962150" y="967232"/>
                    </a:lnTo>
                    <a:lnTo>
                      <a:pt x="1911350" y="967486"/>
                    </a:lnTo>
                    <a:lnTo>
                      <a:pt x="1911096" y="916686"/>
                    </a:lnTo>
                    <a:close/>
                    <a:moveTo>
                      <a:pt x="1911604" y="1018286"/>
                    </a:moveTo>
                    <a:lnTo>
                      <a:pt x="1911858" y="1069086"/>
                    </a:lnTo>
                    <a:lnTo>
                      <a:pt x="1861058" y="1069340"/>
                    </a:lnTo>
                    <a:lnTo>
                      <a:pt x="1860804" y="1018540"/>
                    </a:lnTo>
                    <a:close/>
                    <a:moveTo>
                      <a:pt x="1861312" y="1120140"/>
                    </a:moveTo>
                    <a:lnTo>
                      <a:pt x="1861566" y="1170940"/>
                    </a:lnTo>
                    <a:lnTo>
                      <a:pt x="1810766" y="1171194"/>
                    </a:lnTo>
                    <a:lnTo>
                      <a:pt x="1810512" y="1120394"/>
                    </a:lnTo>
                    <a:close/>
                    <a:moveTo>
                      <a:pt x="1811020" y="1221994"/>
                    </a:moveTo>
                    <a:lnTo>
                      <a:pt x="1811274" y="1272794"/>
                    </a:lnTo>
                    <a:lnTo>
                      <a:pt x="1760474" y="1273048"/>
                    </a:lnTo>
                    <a:lnTo>
                      <a:pt x="1760220" y="1222248"/>
                    </a:lnTo>
                    <a:close/>
                    <a:moveTo>
                      <a:pt x="1760728" y="1323848"/>
                    </a:moveTo>
                    <a:lnTo>
                      <a:pt x="1760982" y="1374648"/>
                    </a:lnTo>
                    <a:lnTo>
                      <a:pt x="1710182" y="1374902"/>
                    </a:lnTo>
                    <a:lnTo>
                      <a:pt x="1709928" y="1324102"/>
                    </a:lnTo>
                    <a:close/>
                    <a:moveTo>
                      <a:pt x="1710436" y="1425702"/>
                    </a:moveTo>
                    <a:lnTo>
                      <a:pt x="1710690" y="1476502"/>
                    </a:lnTo>
                    <a:lnTo>
                      <a:pt x="1659890" y="1476756"/>
                    </a:lnTo>
                    <a:lnTo>
                      <a:pt x="1659636" y="1425956"/>
                    </a:lnTo>
                    <a:close/>
                    <a:moveTo>
                      <a:pt x="1660144" y="1527556"/>
                    </a:moveTo>
                    <a:lnTo>
                      <a:pt x="1660398" y="1578356"/>
                    </a:lnTo>
                    <a:lnTo>
                      <a:pt x="1609598" y="1578610"/>
                    </a:lnTo>
                    <a:lnTo>
                      <a:pt x="1609344" y="1527810"/>
                    </a:lnTo>
                    <a:close/>
                    <a:moveTo>
                      <a:pt x="1609852" y="1629410"/>
                    </a:moveTo>
                    <a:lnTo>
                      <a:pt x="1610106" y="1680210"/>
                    </a:lnTo>
                    <a:lnTo>
                      <a:pt x="1559306" y="1680464"/>
                    </a:lnTo>
                    <a:lnTo>
                      <a:pt x="1559052" y="1629664"/>
                    </a:lnTo>
                    <a:close/>
                    <a:moveTo>
                      <a:pt x="1559560" y="1731264"/>
                    </a:moveTo>
                    <a:lnTo>
                      <a:pt x="1559814" y="1782064"/>
                    </a:lnTo>
                    <a:lnTo>
                      <a:pt x="1509014" y="1782318"/>
                    </a:lnTo>
                    <a:lnTo>
                      <a:pt x="1508760" y="1731518"/>
                    </a:lnTo>
                    <a:close/>
                    <a:moveTo>
                      <a:pt x="1509268" y="1833118"/>
                    </a:moveTo>
                    <a:lnTo>
                      <a:pt x="1509522" y="1883918"/>
                    </a:lnTo>
                    <a:lnTo>
                      <a:pt x="1458722" y="1884172"/>
                    </a:lnTo>
                    <a:lnTo>
                      <a:pt x="1458468" y="1833372"/>
                    </a:lnTo>
                    <a:close/>
                    <a:moveTo>
                      <a:pt x="1458976" y="1934972"/>
                    </a:moveTo>
                    <a:lnTo>
                      <a:pt x="1459230" y="1985772"/>
                    </a:lnTo>
                    <a:lnTo>
                      <a:pt x="1408430" y="1986026"/>
                    </a:lnTo>
                    <a:lnTo>
                      <a:pt x="1408176" y="1935226"/>
                    </a:lnTo>
                    <a:close/>
                    <a:moveTo>
                      <a:pt x="1408684" y="2036826"/>
                    </a:moveTo>
                    <a:lnTo>
                      <a:pt x="1408938" y="2087626"/>
                    </a:lnTo>
                    <a:lnTo>
                      <a:pt x="1358138" y="2087880"/>
                    </a:lnTo>
                    <a:lnTo>
                      <a:pt x="1357884" y="2037080"/>
                    </a:lnTo>
                    <a:close/>
                    <a:moveTo>
                      <a:pt x="1358392" y="2138680"/>
                    </a:moveTo>
                    <a:lnTo>
                      <a:pt x="1358646" y="2189480"/>
                    </a:lnTo>
                    <a:lnTo>
                      <a:pt x="1307846" y="2189734"/>
                    </a:lnTo>
                    <a:lnTo>
                      <a:pt x="1307592" y="2138934"/>
                    </a:lnTo>
                    <a:close/>
                    <a:moveTo>
                      <a:pt x="1308100" y="2240534"/>
                    </a:moveTo>
                    <a:lnTo>
                      <a:pt x="1308354" y="2291334"/>
                    </a:lnTo>
                    <a:lnTo>
                      <a:pt x="1257554" y="2291588"/>
                    </a:lnTo>
                    <a:lnTo>
                      <a:pt x="1257300" y="2240788"/>
                    </a:lnTo>
                    <a:close/>
                    <a:moveTo>
                      <a:pt x="1257808" y="2342388"/>
                    </a:moveTo>
                    <a:lnTo>
                      <a:pt x="1258062" y="2393188"/>
                    </a:lnTo>
                    <a:lnTo>
                      <a:pt x="1207262" y="2393442"/>
                    </a:lnTo>
                    <a:lnTo>
                      <a:pt x="1207008" y="2342642"/>
                    </a:lnTo>
                    <a:close/>
                    <a:moveTo>
                      <a:pt x="1207516" y="2444242"/>
                    </a:moveTo>
                    <a:lnTo>
                      <a:pt x="1207770" y="2495042"/>
                    </a:lnTo>
                    <a:lnTo>
                      <a:pt x="1156970" y="2495296"/>
                    </a:lnTo>
                    <a:lnTo>
                      <a:pt x="1156716" y="2444496"/>
                    </a:lnTo>
                    <a:close/>
                    <a:moveTo>
                      <a:pt x="1157224" y="2546096"/>
                    </a:moveTo>
                    <a:lnTo>
                      <a:pt x="1157478" y="2596896"/>
                    </a:lnTo>
                    <a:lnTo>
                      <a:pt x="1106678" y="2597150"/>
                    </a:lnTo>
                    <a:lnTo>
                      <a:pt x="1106424" y="2546350"/>
                    </a:lnTo>
                    <a:close/>
                    <a:moveTo>
                      <a:pt x="1106932" y="2647950"/>
                    </a:moveTo>
                    <a:lnTo>
                      <a:pt x="1107186" y="2698750"/>
                    </a:lnTo>
                    <a:lnTo>
                      <a:pt x="1056386" y="2699004"/>
                    </a:lnTo>
                    <a:lnTo>
                      <a:pt x="1056132" y="2648204"/>
                    </a:lnTo>
                    <a:close/>
                    <a:moveTo>
                      <a:pt x="1056640" y="2749804"/>
                    </a:moveTo>
                    <a:lnTo>
                      <a:pt x="1056894" y="2800604"/>
                    </a:lnTo>
                    <a:lnTo>
                      <a:pt x="1006094" y="2800858"/>
                    </a:lnTo>
                    <a:lnTo>
                      <a:pt x="1005840" y="2750058"/>
                    </a:lnTo>
                    <a:close/>
                    <a:moveTo>
                      <a:pt x="1006348" y="2851658"/>
                    </a:moveTo>
                    <a:lnTo>
                      <a:pt x="1006602" y="2902458"/>
                    </a:lnTo>
                    <a:lnTo>
                      <a:pt x="955802" y="2902712"/>
                    </a:lnTo>
                    <a:lnTo>
                      <a:pt x="955548" y="2851912"/>
                    </a:lnTo>
                    <a:close/>
                    <a:moveTo>
                      <a:pt x="956056" y="2953512"/>
                    </a:moveTo>
                    <a:lnTo>
                      <a:pt x="956310" y="3004312"/>
                    </a:lnTo>
                    <a:lnTo>
                      <a:pt x="905510" y="3004566"/>
                    </a:lnTo>
                    <a:lnTo>
                      <a:pt x="905256" y="2953766"/>
                    </a:lnTo>
                    <a:close/>
                    <a:moveTo>
                      <a:pt x="905764" y="3055366"/>
                    </a:moveTo>
                    <a:lnTo>
                      <a:pt x="906018" y="3106166"/>
                    </a:lnTo>
                    <a:lnTo>
                      <a:pt x="855218" y="3106420"/>
                    </a:lnTo>
                    <a:lnTo>
                      <a:pt x="854964" y="3055620"/>
                    </a:lnTo>
                    <a:close/>
                    <a:moveTo>
                      <a:pt x="855472" y="3157220"/>
                    </a:moveTo>
                    <a:lnTo>
                      <a:pt x="855726" y="3208020"/>
                    </a:lnTo>
                    <a:lnTo>
                      <a:pt x="804926" y="3208274"/>
                    </a:lnTo>
                    <a:lnTo>
                      <a:pt x="804672" y="3157474"/>
                    </a:lnTo>
                    <a:close/>
                    <a:moveTo>
                      <a:pt x="805180" y="3259074"/>
                    </a:moveTo>
                    <a:lnTo>
                      <a:pt x="805434" y="3309874"/>
                    </a:lnTo>
                    <a:lnTo>
                      <a:pt x="754634" y="3310128"/>
                    </a:lnTo>
                    <a:lnTo>
                      <a:pt x="754380" y="3259328"/>
                    </a:lnTo>
                    <a:close/>
                    <a:moveTo>
                      <a:pt x="754888" y="3360928"/>
                    </a:moveTo>
                    <a:lnTo>
                      <a:pt x="755142" y="3411728"/>
                    </a:lnTo>
                    <a:lnTo>
                      <a:pt x="704342" y="3411982"/>
                    </a:lnTo>
                    <a:lnTo>
                      <a:pt x="704088" y="3361182"/>
                    </a:lnTo>
                    <a:close/>
                    <a:moveTo>
                      <a:pt x="704596" y="3462782"/>
                    </a:moveTo>
                    <a:lnTo>
                      <a:pt x="704850" y="3513582"/>
                    </a:lnTo>
                    <a:lnTo>
                      <a:pt x="654050" y="3513836"/>
                    </a:lnTo>
                    <a:lnTo>
                      <a:pt x="653796" y="3463036"/>
                    </a:lnTo>
                    <a:close/>
                    <a:moveTo>
                      <a:pt x="654304" y="3564636"/>
                    </a:moveTo>
                    <a:lnTo>
                      <a:pt x="654558" y="3615436"/>
                    </a:lnTo>
                    <a:lnTo>
                      <a:pt x="603758" y="3615690"/>
                    </a:lnTo>
                    <a:lnTo>
                      <a:pt x="603504" y="3564890"/>
                    </a:lnTo>
                    <a:close/>
                    <a:moveTo>
                      <a:pt x="604012" y="3666490"/>
                    </a:moveTo>
                    <a:lnTo>
                      <a:pt x="604266" y="3717290"/>
                    </a:lnTo>
                    <a:lnTo>
                      <a:pt x="553466" y="3717544"/>
                    </a:lnTo>
                    <a:lnTo>
                      <a:pt x="553212" y="3666744"/>
                    </a:lnTo>
                    <a:close/>
                    <a:moveTo>
                      <a:pt x="553720" y="3768344"/>
                    </a:moveTo>
                    <a:lnTo>
                      <a:pt x="553974" y="3819144"/>
                    </a:lnTo>
                    <a:lnTo>
                      <a:pt x="503174" y="3819398"/>
                    </a:lnTo>
                    <a:lnTo>
                      <a:pt x="502920" y="3768598"/>
                    </a:lnTo>
                    <a:close/>
                    <a:moveTo>
                      <a:pt x="503428" y="3870198"/>
                    </a:moveTo>
                    <a:lnTo>
                      <a:pt x="503682" y="3920998"/>
                    </a:lnTo>
                    <a:lnTo>
                      <a:pt x="452882" y="3921252"/>
                    </a:lnTo>
                    <a:lnTo>
                      <a:pt x="452628" y="3870452"/>
                    </a:lnTo>
                    <a:close/>
                    <a:moveTo>
                      <a:pt x="453136" y="3972052"/>
                    </a:moveTo>
                    <a:lnTo>
                      <a:pt x="453390" y="4022852"/>
                    </a:lnTo>
                    <a:lnTo>
                      <a:pt x="402590" y="4023106"/>
                    </a:lnTo>
                    <a:lnTo>
                      <a:pt x="402336" y="3972306"/>
                    </a:lnTo>
                    <a:close/>
                    <a:moveTo>
                      <a:pt x="402844" y="4073906"/>
                    </a:moveTo>
                    <a:lnTo>
                      <a:pt x="403098" y="4124706"/>
                    </a:lnTo>
                    <a:lnTo>
                      <a:pt x="352298" y="4124960"/>
                    </a:lnTo>
                    <a:lnTo>
                      <a:pt x="352044" y="4074160"/>
                    </a:lnTo>
                    <a:close/>
                    <a:moveTo>
                      <a:pt x="352552" y="4175760"/>
                    </a:moveTo>
                    <a:lnTo>
                      <a:pt x="352806" y="4226560"/>
                    </a:lnTo>
                    <a:lnTo>
                      <a:pt x="302006" y="4226814"/>
                    </a:lnTo>
                    <a:lnTo>
                      <a:pt x="301752" y="4176014"/>
                    </a:lnTo>
                    <a:close/>
                    <a:moveTo>
                      <a:pt x="302260" y="4277614"/>
                    </a:moveTo>
                    <a:lnTo>
                      <a:pt x="302514" y="4328414"/>
                    </a:lnTo>
                    <a:lnTo>
                      <a:pt x="251714" y="4328668"/>
                    </a:lnTo>
                    <a:lnTo>
                      <a:pt x="251460" y="4277868"/>
                    </a:lnTo>
                    <a:close/>
                    <a:moveTo>
                      <a:pt x="251968" y="4379468"/>
                    </a:moveTo>
                    <a:lnTo>
                      <a:pt x="252222" y="4430268"/>
                    </a:lnTo>
                    <a:lnTo>
                      <a:pt x="201422" y="4430522"/>
                    </a:lnTo>
                    <a:lnTo>
                      <a:pt x="201168" y="4379722"/>
                    </a:lnTo>
                    <a:close/>
                    <a:moveTo>
                      <a:pt x="201676" y="4481322"/>
                    </a:moveTo>
                    <a:lnTo>
                      <a:pt x="201930" y="4532122"/>
                    </a:lnTo>
                    <a:lnTo>
                      <a:pt x="151130" y="4532376"/>
                    </a:lnTo>
                    <a:lnTo>
                      <a:pt x="150876" y="4481576"/>
                    </a:lnTo>
                    <a:close/>
                    <a:moveTo>
                      <a:pt x="151384" y="4583176"/>
                    </a:moveTo>
                    <a:lnTo>
                      <a:pt x="151638" y="4633976"/>
                    </a:lnTo>
                    <a:lnTo>
                      <a:pt x="100838" y="4634230"/>
                    </a:lnTo>
                    <a:lnTo>
                      <a:pt x="100584" y="4583430"/>
                    </a:lnTo>
                    <a:close/>
                    <a:moveTo>
                      <a:pt x="101092" y="4685030"/>
                    </a:moveTo>
                    <a:lnTo>
                      <a:pt x="101346" y="4735830"/>
                    </a:lnTo>
                    <a:lnTo>
                      <a:pt x="50546" y="4736084"/>
                    </a:lnTo>
                    <a:lnTo>
                      <a:pt x="50292" y="4685284"/>
                    </a:lnTo>
                    <a:close/>
                    <a:moveTo>
                      <a:pt x="50800" y="4786884"/>
                    </a:moveTo>
                    <a:lnTo>
                      <a:pt x="50927" y="4826635"/>
                    </a:lnTo>
                    <a:lnTo>
                      <a:pt x="127" y="4826889"/>
                    </a:lnTo>
                    <a:lnTo>
                      <a:pt x="0" y="4787138"/>
                    </a:lnTo>
                    <a:close/>
                    <a:moveTo>
                      <a:pt x="2363724" y="0"/>
                    </a:moveTo>
                    <a:lnTo>
                      <a:pt x="2363978" y="50800"/>
                    </a:lnTo>
                    <a:lnTo>
                      <a:pt x="2313178" y="51054"/>
                    </a:lnTo>
                    <a:lnTo>
                      <a:pt x="2312924" y="254"/>
                    </a:lnTo>
                    <a:close/>
                  </a:path>
                </a:pathLst>
              </a:custGeom>
              <a:solidFill>
                <a:srgbClr val="D7E5EF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270234" y="2406228"/>
              <a:ext cx="1358444" cy="1606997"/>
              <a:chOff x="0" y="0"/>
              <a:chExt cx="1358444" cy="1606997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358392" cy="1607058"/>
              </a:xfrm>
              <a:custGeom>
                <a:avLst/>
                <a:gdLst/>
                <a:ahLst/>
                <a:cxnLst/>
                <a:rect l="l" t="t" r="r" b="b"/>
                <a:pathLst>
                  <a:path w="1358392" h="1607058">
                    <a:moveTo>
                      <a:pt x="0" y="0"/>
                    </a:moveTo>
                    <a:lnTo>
                      <a:pt x="1358392" y="0"/>
                    </a:lnTo>
                    <a:lnTo>
                      <a:pt x="1358392" y="1607058"/>
                    </a:lnTo>
                    <a:lnTo>
                      <a:pt x="0" y="16070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3"/>
                <a:stretch>
                  <a:fillRect l="-9148" r="-9152" b="3"/>
                </a:stretch>
              </a:blipFill>
            </p:spPr>
          </p:sp>
        </p:grpSp>
        <p:grpSp>
          <p:nvGrpSpPr>
            <p:cNvPr id="23" name="Group 23"/>
            <p:cNvGrpSpPr/>
            <p:nvPr/>
          </p:nvGrpSpPr>
          <p:grpSpPr>
            <a:xfrm rot="1205664">
              <a:off x="2785473" y="2897328"/>
              <a:ext cx="1690101" cy="489230"/>
              <a:chOff x="0" y="0"/>
              <a:chExt cx="1690101" cy="489230"/>
            </a:xfrm>
          </p:grpSpPr>
          <p:sp>
            <p:nvSpPr>
              <p:cNvPr id="24" name="Freeform 24"/>
              <p:cNvSpPr/>
              <p:nvPr/>
            </p:nvSpPr>
            <p:spPr>
              <a:xfrm flipV="1">
                <a:off x="0" y="0"/>
                <a:ext cx="1690116" cy="489204"/>
              </a:xfrm>
              <a:custGeom>
                <a:avLst/>
                <a:gdLst/>
                <a:ahLst/>
                <a:cxnLst/>
                <a:rect l="l" t="t" r="r" b="b"/>
                <a:pathLst>
                  <a:path w="1690116" h="489204">
                    <a:moveTo>
                      <a:pt x="0" y="489204"/>
                    </a:moveTo>
                    <a:lnTo>
                      <a:pt x="1690116" y="489204"/>
                    </a:lnTo>
                    <a:lnTo>
                      <a:pt x="1690116" y="0"/>
                    </a:lnTo>
                    <a:lnTo>
                      <a:pt x="0" y="0"/>
                    </a:lnTo>
                    <a:lnTo>
                      <a:pt x="0" y="489204"/>
                    </a:lnTo>
                    <a:close/>
                  </a:path>
                </a:pathLst>
              </a:custGeom>
              <a:blipFill>
                <a:blip r:embed="rId14"/>
                <a:stretch>
                  <a:fillRect l="-471" r="-470" b="-5"/>
                </a:stretch>
              </a:blip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7746881" y="3698330"/>
              <a:ext cx="1551029" cy="444138"/>
              <a:chOff x="0" y="0"/>
              <a:chExt cx="1551029" cy="444138"/>
            </a:xfrm>
          </p:grpSpPr>
          <p:sp>
            <p:nvSpPr>
              <p:cNvPr id="26" name="Freeform 26"/>
              <p:cNvSpPr/>
              <p:nvPr/>
            </p:nvSpPr>
            <p:spPr>
              <a:xfrm flipV="1">
                <a:off x="0" y="0"/>
                <a:ext cx="1551051" cy="444119"/>
              </a:xfrm>
              <a:custGeom>
                <a:avLst/>
                <a:gdLst/>
                <a:ahLst/>
                <a:cxnLst/>
                <a:rect l="l" t="t" r="r" b="b"/>
                <a:pathLst>
                  <a:path w="1551051" h="444119">
                    <a:moveTo>
                      <a:pt x="0" y="444119"/>
                    </a:moveTo>
                    <a:lnTo>
                      <a:pt x="1551051" y="444119"/>
                    </a:lnTo>
                    <a:lnTo>
                      <a:pt x="1551051" y="0"/>
                    </a:lnTo>
                    <a:lnTo>
                      <a:pt x="0" y="0"/>
                    </a:lnTo>
                    <a:lnTo>
                      <a:pt x="0" y="444119"/>
                    </a:lnTo>
                    <a:close/>
                  </a:path>
                </a:pathLst>
              </a:custGeom>
              <a:blipFill>
                <a:blip r:embed="rId14"/>
                <a:stretch>
                  <a:fillRect l="-315" r="-314" b="-4"/>
                </a:stretch>
              </a:blip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7746881" y="5609340"/>
              <a:ext cx="1551029" cy="444138"/>
              <a:chOff x="0" y="0"/>
              <a:chExt cx="1551029" cy="444138"/>
            </a:xfrm>
          </p:grpSpPr>
          <p:sp>
            <p:nvSpPr>
              <p:cNvPr id="28" name="Freeform 28"/>
              <p:cNvSpPr/>
              <p:nvPr/>
            </p:nvSpPr>
            <p:spPr>
              <a:xfrm flipH="1">
                <a:off x="0" y="0"/>
                <a:ext cx="1551051" cy="444119"/>
              </a:xfrm>
              <a:custGeom>
                <a:avLst/>
                <a:gdLst/>
                <a:ahLst/>
                <a:cxnLst/>
                <a:rect l="l" t="t" r="r" b="b"/>
                <a:pathLst>
                  <a:path w="1551051" h="444119">
                    <a:moveTo>
                      <a:pt x="1551051" y="0"/>
                    </a:moveTo>
                    <a:lnTo>
                      <a:pt x="0" y="0"/>
                    </a:lnTo>
                    <a:lnTo>
                      <a:pt x="0" y="444119"/>
                    </a:lnTo>
                    <a:lnTo>
                      <a:pt x="1551051" y="444119"/>
                    </a:lnTo>
                    <a:lnTo>
                      <a:pt x="1551051" y="0"/>
                    </a:lnTo>
                    <a:close/>
                  </a:path>
                </a:pathLst>
              </a:custGeom>
              <a:blipFill>
                <a:blip r:embed="rId14"/>
                <a:stretch>
                  <a:fillRect l="-315" r="-314" b="-4"/>
                </a:stretch>
              </a:blip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0" y="4092526"/>
              <a:ext cx="779094" cy="789713"/>
              <a:chOff x="0" y="0"/>
              <a:chExt cx="779094" cy="789713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779145" cy="789686"/>
              </a:xfrm>
              <a:custGeom>
                <a:avLst/>
                <a:gdLst/>
                <a:ahLst/>
                <a:cxnLst/>
                <a:rect l="l" t="t" r="r" b="b"/>
                <a:pathLst>
                  <a:path w="779145" h="789686">
                    <a:moveTo>
                      <a:pt x="0" y="0"/>
                    </a:moveTo>
                    <a:lnTo>
                      <a:pt x="779145" y="0"/>
                    </a:lnTo>
                    <a:lnTo>
                      <a:pt x="779145" y="789686"/>
                    </a:lnTo>
                    <a:lnTo>
                      <a:pt x="0" y="78968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5"/>
                <a:stretch>
                  <a:fillRect l="-681" r="-674" b="-3"/>
                </a:stretch>
              </a:blip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5984648" y="1350438"/>
              <a:ext cx="779094" cy="789713"/>
              <a:chOff x="0" y="0"/>
              <a:chExt cx="779094" cy="789713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779145" cy="789686"/>
              </a:xfrm>
              <a:custGeom>
                <a:avLst/>
                <a:gdLst/>
                <a:ahLst/>
                <a:cxnLst/>
                <a:rect l="l" t="t" r="r" b="b"/>
                <a:pathLst>
                  <a:path w="779145" h="789686">
                    <a:moveTo>
                      <a:pt x="0" y="0"/>
                    </a:moveTo>
                    <a:lnTo>
                      <a:pt x="779145" y="0"/>
                    </a:lnTo>
                    <a:lnTo>
                      <a:pt x="779145" y="789686"/>
                    </a:lnTo>
                    <a:lnTo>
                      <a:pt x="0" y="78968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6"/>
                <a:stretch>
                  <a:fillRect l="-681" r="-674" b="-3"/>
                </a:stretch>
              </a:blip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0786452" y="77964"/>
              <a:ext cx="779094" cy="789713"/>
              <a:chOff x="0" y="0"/>
              <a:chExt cx="779094" cy="789713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779145" cy="789686"/>
              </a:xfrm>
              <a:custGeom>
                <a:avLst/>
                <a:gdLst/>
                <a:ahLst/>
                <a:cxnLst/>
                <a:rect l="l" t="t" r="r" b="b"/>
                <a:pathLst>
                  <a:path w="779145" h="789686">
                    <a:moveTo>
                      <a:pt x="0" y="0"/>
                    </a:moveTo>
                    <a:lnTo>
                      <a:pt x="779145" y="0"/>
                    </a:lnTo>
                    <a:lnTo>
                      <a:pt x="779145" y="789686"/>
                    </a:lnTo>
                    <a:lnTo>
                      <a:pt x="0" y="78968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7"/>
                <a:stretch>
                  <a:fillRect l="-681" r="-674" b="-3"/>
                </a:stretch>
              </a:blip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11672001" y="7489374"/>
              <a:ext cx="779094" cy="789713"/>
              <a:chOff x="0" y="0"/>
              <a:chExt cx="779094" cy="789713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779145" cy="789686"/>
              </a:xfrm>
              <a:custGeom>
                <a:avLst/>
                <a:gdLst/>
                <a:ahLst/>
                <a:cxnLst/>
                <a:rect l="l" t="t" r="r" b="b"/>
                <a:pathLst>
                  <a:path w="779145" h="789686">
                    <a:moveTo>
                      <a:pt x="0" y="0"/>
                    </a:moveTo>
                    <a:lnTo>
                      <a:pt x="779145" y="0"/>
                    </a:lnTo>
                    <a:lnTo>
                      <a:pt x="779145" y="789686"/>
                    </a:lnTo>
                    <a:lnTo>
                      <a:pt x="0" y="78968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8"/>
                <a:stretch>
                  <a:fillRect l="-681" r="-674" b="-3"/>
                </a:stretch>
              </a:blip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5595100" y="7515830"/>
              <a:ext cx="779094" cy="789713"/>
              <a:chOff x="0" y="0"/>
              <a:chExt cx="779094" cy="789713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779145" cy="789686"/>
              </a:xfrm>
              <a:custGeom>
                <a:avLst/>
                <a:gdLst/>
                <a:ahLst/>
                <a:cxnLst/>
                <a:rect l="l" t="t" r="r" b="b"/>
                <a:pathLst>
                  <a:path w="779145" h="789686">
                    <a:moveTo>
                      <a:pt x="0" y="0"/>
                    </a:moveTo>
                    <a:lnTo>
                      <a:pt x="779145" y="0"/>
                    </a:lnTo>
                    <a:lnTo>
                      <a:pt x="779145" y="789686"/>
                    </a:lnTo>
                    <a:lnTo>
                      <a:pt x="0" y="78968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/>
                <a:stretch>
                  <a:fillRect l="-681" r="-674" b="-3"/>
                </a:stretch>
              </a:blip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1091260" y="6082443"/>
              <a:ext cx="1454760" cy="1474589"/>
              <a:chOff x="0" y="0"/>
              <a:chExt cx="1454760" cy="1474589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1454785" cy="1474597"/>
              </a:xfrm>
              <a:custGeom>
                <a:avLst/>
                <a:gdLst/>
                <a:ahLst/>
                <a:cxnLst/>
                <a:rect l="l" t="t" r="r" b="b"/>
                <a:pathLst>
                  <a:path w="1454785" h="1474597">
                    <a:moveTo>
                      <a:pt x="0" y="0"/>
                    </a:moveTo>
                    <a:lnTo>
                      <a:pt x="1454785" y="0"/>
                    </a:lnTo>
                    <a:lnTo>
                      <a:pt x="1454785" y="1474597"/>
                    </a:lnTo>
                    <a:lnTo>
                      <a:pt x="0" y="147459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0"/>
                <a:stretch>
                  <a:fillRect l="-681" r="-679"/>
                </a:stretch>
              </a:blipFill>
            </p:spPr>
          </p:sp>
        </p:grpSp>
        <p:grpSp>
          <p:nvGrpSpPr>
            <p:cNvPr id="41" name="Group 41"/>
            <p:cNvGrpSpPr/>
            <p:nvPr/>
          </p:nvGrpSpPr>
          <p:grpSpPr>
            <a:xfrm rot="-1139786">
              <a:off x="2906980" y="6724831"/>
              <a:ext cx="1689727" cy="488967"/>
              <a:chOff x="0" y="0"/>
              <a:chExt cx="1689727" cy="488967"/>
            </a:xfrm>
          </p:grpSpPr>
          <p:sp>
            <p:nvSpPr>
              <p:cNvPr id="42" name="Freeform 42"/>
              <p:cNvSpPr/>
              <p:nvPr/>
            </p:nvSpPr>
            <p:spPr>
              <a:xfrm flipH="1">
                <a:off x="0" y="0"/>
                <a:ext cx="1689735" cy="488950"/>
              </a:xfrm>
              <a:custGeom>
                <a:avLst/>
                <a:gdLst/>
                <a:ahLst/>
                <a:cxnLst/>
                <a:rect l="l" t="t" r="r" b="b"/>
                <a:pathLst>
                  <a:path w="1689735" h="488950">
                    <a:moveTo>
                      <a:pt x="1689735" y="0"/>
                    </a:moveTo>
                    <a:lnTo>
                      <a:pt x="0" y="0"/>
                    </a:lnTo>
                    <a:lnTo>
                      <a:pt x="0" y="488950"/>
                    </a:lnTo>
                    <a:lnTo>
                      <a:pt x="1689735" y="488950"/>
                    </a:lnTo>
                    <a:lnTo>
                      <a:pt x="1689735" y="0"/>
                    </a:lnTo>
                    <a:close/>
                  </a:path>
                </a:pathLst>
              </a:custGeom>
              <a:blipFill>
                <a:blip r:embed="rId14"/>
                <a:stretch>
                  <a:fillRect l="-455" r="-454" b="-3"/>
                </a:stretch>
              </a:blip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0" y="7616419"/>
              <a:ext cx="779094" cy="789713"/>
              <a:chOff x="0" y="0"/>
              <a:chExt cx="779094" cy="789713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779145" cy="789686"/>
              </a:xfrm>
              <a:custGeom>
                <a:avLst/>
                <a:gdLst/>
                <a:ahLst/>
                <a:cxnLst/>
                <a:rect l="l" t="t" r="r" b="b"/>
                <a:pathLst>
                  <a:path w="779145" h="789686">
                    <a:moveTo>
                      <a:pt x="0" y="0"/>
                    </a:moveTo>
                    <a:lnTo>
                      <a:pt x="779145" y="0"/>
                    </a:lnTo>
                    <a:lnTo>
                      <a:pt x="779145" y="789686"/>
                    </a:lnTo>
                    <a:lnTo>
                      <a:pt x="0" y="78968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1"/>
                <a:stretch>
                  <a:fillRect l="-681" r="-674" b="-3"/>
                </a:stretch>
              </a:blipFill>
            </p:spPr>
          </p:sp>
        </p:grpSp>
        <p:sp>
          <p:nvSpPr>
            <p:cNvPr id="45" name="TextBox 45"/>
            <p:cNvSpPr txBox="1"/>
            <p:nvPr/>
          </p:nvSpPr>
          <p:spPr>
            <a:xfrm>
              <a:off x="900413" y="3979605"/>
              <a:ext cx="2730109" cy="995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99"/>
                </a:lnSpc>
              </a:pPr>
              <a:r>
                <a:rPr lang="en-US" sz="1600">
                  <a:solidFill>
                    <a:srgbClr val="000000"/>
                  </a:solidFill>
                  <a:latin typeface="TT Lakes Neue"/>
                </a:rPr>
                <a:t>Symptoms are given as input.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7015481" y="1211059"/>
              <a:ext cx="2659289" cy="1474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99"/>
                </a:lnSpc>
              </a:pPr>
              <a:r>
                <a:rPr lang="en-US" sz="1600">
                  <a:solidFill>
                    <a:srgbClr val="000000"/>
                  </a:solidFill>
                  <a:latin typeface="TT Lakes Neue"/>
                </a:rPr>
                <a:t>The symptoms are forwarded</a:t>
              </a:r>
            </a:p>
            <a:p>
              <a:pPr algn="ctr">
                <a:lnSpc>
                  <a:spcPts val="2799"/>
                </a:lnSpc>
              </a:pPr>
              <a:r>
                <a:rPr lang="en-US" sz="1600">
                  <a:solidFill>
                    <a:srgbClr val="000000"/>
                  </a:solidFill>
                  <a:latin typeface="TT Lakes Neue"/>
                </a:rPr>
                <a:t>to the backend.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11413597" y="-85725"/>
              <a:ext cx="5048338" cy="24320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99"/>
                </a:lnSpc>
              </a:pPr>
              <a:r>
                <a:rPr lang="en-US" sz="1600">
                  <a:solidFill>
                    <a:srgbClr val="000000"/>
                  </a:solidFill>
                  <a:latin typeface="TT Lakes Neue"/>
                </a:rPr>
                <a:t>The 'python-shell' module is used to</a:t>
              </a:r>
            </a:p>
            <a:p>
              <a:pPr algn="ctr">
                <a:lnSpc>
                  <a:spcPts val="2799"/>
                </a:lnSpc>
              </a:pPr>
              <a:r>
                <a:rPr lang="en-US" sz="1600">
                  <a:solidFill>
                    <a:srgbClr val="000000"/>
                  </a:solidFill>
                  <a:latin typeface="TT Lakes Neue"/>
                </a:rPr>
                <a:t>run external python scripts.</a:t>
              </a:r>
            </a:p>
            <a:p>
              <a:pPr algn="ctr">
                <a:lnSpc>
                  <a:spcPts val="2799"/>
                </a:lnSpc>
              </a:pPr>
              <a:r>
                <a:rPr lang="en-US" sz="1600">
                  <a:solidFill>
                    <a:srgbClr val="000000"/>
                  </a:solidFill>
                  <a:latin typeface="TT Lakes Neue"/>
                </a:rPr>
                <a:t>Here, trained ml model makes a prediction based on symptoms and also finds the Wikipedia Url of the disease.</a:t>
              </a:r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12651442" y="7402907"/>
              <a:ext cx="2693743" cy="1474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99"/>
                </a:lnSpc>
              </a:pPr>
              <a:r>
                <a:rPr lang="en-US" sz="1600">
                  <a:solidFill>
                    <a:srgbClr val="000000"/>
                  </a:solidFill>
                  <a:latin typeface="TT Lakes Neue"/>
                </a:rPr>
                <a:t>The prediction is made and the result is sent</a:t>
              </a:r>
            </a:p>
            <a:p>
              <a:pPr algn="ctr">
                <a:lnSpc>
                  <a:spcPts val="2799"/>
                </a:lnSpc>
              </a:pPr>
              <a:r>
                <a:rPr lang="en-US" sz="1600">
                  <a:solidFill>
                    <a:srgbClr val="000000"/>
                  </a:solidFill>
                  <a:latin typeface="TT Lakes Neue"/>
                </a:rPr>
                <a:t> to the backend. </a:t>
              </a:r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6545932" y="7402907"/>
              <a:ext cx="3707422" cy="10047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99"/>
                </a:lnSpc>
              </a:pPr>
              <a:r>
                <a:rPr lang="en-US" sz="1600">
                  <a:solidFill>
                    <a:srgbClr val="000000"/>
                  </a:solidFill>
                  <a:latin typeface="TT Lakes Neue"/>
                </a:rPr>
                <a:t>The result is forwarded</a:t>
              </a:r>
            </a:p>
            <a:p>
              <a:pPr algn="ctr">
                <a:lnSpc>
                  <a:spcPts val="2799"/>
                </a:lnSpc>
              </a:pPr>
              <a:r>
                <a:rPr lang="en-US" sz="1600">
                  <a:solidFill>
                    <a:srgbClr val="000000"/>
                  </a:solidFill>
                  <a:latin typeface="TT Lakes Neue"/>
                </a:rPr>
                <a:t>to the frontend</a:t>
              </a:r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841979" y="7503498"/>
              <a:ext cx="3334532" cy="10047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99"/>
                </a:lnSpc>
              </a:pPr>
              <a:r>
                <a:rPr lang="en-US" sz="1600">
                  <a:solidFill>
                    <a:srgbClr val="000000"/>
                  </a:solidFill>
                  <a:latin typeface="TT Lakes Neue"/>
                </a:rPr>
                <a:t>The final result is</a:t>
              </a:r>
            </a:p>
            <a:p>
              <a:pPr algn="ctr">
                <a:lnSpc>
                  <a:spcPts val="2799"/>
                </a:lnSpc>
              </a:pPr>
              <a:r>
                <a:rPr lang="en-US" sz="1600">
                  <a:solidFill>
                    <a:srgbClr val="000000"/>
                  </a:solidFill>
                  <a:latin typeface="TT Lakes Neue"/>
                </a:rPr>
                <a:t>displayed on the frontend</a:t>
              </a:r>
            </a:p>
          </p:txBody>
        </p:sp>
        <p:sp>
          <p:nvSpPr>
            <p:cNvPr id="51" name="Freeform 51"/>
            <p:cNvSpPr/>
            <p:nvPr/>
          </p:nvSpPr>
          <p:spPr>
            <a:xfrm>
              <a:off x="13294267" y="3621788"/>
              <a:ext cx="1552583" cy="438951"/>
            </a:xfrm>
            <a:custGeom>
              <a:avLst/>
              <a:gdLst/>
              <a:ahLst/>
              <a:cxnLst/>
              <a:rect l="l" t="t" r="r" b="b"/>
              <a:pathLst>
                <a:path w="1552583" h="438951">
                  <a:moveTo>
                    <a:pt x="0" y="0"/>
                  </a:moveTo>
                  <a:lnTo>
                    <a:pt x="1552582" y="0"/>
                  </a:lnTo>
                  <a:lnTo>
                    <a:pt x="1552582" y="438951"/>
                  </a:lnTo>
                  <a:lnTo>
                    <a:pt x="0" y="438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/>
              </a:stretch>
            </a:blipFill>
          </p:spPr>
        </p:sp>
        <p:sp>
          <p:nvSpPr>
            <p:cNvPr id="52" name="Freeform 52"/>
            <p:cNvSpPr/>
            <p:nvPr/>
          </p:nvSpPr>
          <p:spPr>
            <a:xfrm>
              <a:off x="13339248" y="5637932"/>
              <a:ext cx="1552583" cy="447079"/>
            </a:xfrm>
            <a:custGeom>
              <a:avLst/>
              <a:gdLst/>
              <a:ahLst/>
              <a:cxnLst/>
              <a:rect l="l" t="t" r="r" b="b"/>
              <a:pathLst>
                <a:path w="1552583" h="447079">
                  <a:moveTo>
                    <a:pt x="0" y="0"/>
                  </a:moveTo>
                  <a:lnTo>
                    <a:pt x="1552583" y="0"/>
                  </a:lnTo>
                  <a:lnTo>
                    <a:pt x="1552583" y="447079"/>
                  </a:lnTo>
                  <a:lnTo>
                    <a:pt x="0" y="447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/>
              </a:stretch>
            </a:blipFill>
          </p:spPr>
        </p:sp>
        <p:sp>
          <p:nvSpPr>
            <p:cNvPr id="53" name="Freeform 53" descr="Random Forest Icon - Free PNG &amp; SVG 1503830 - Noun Project"/>
            <p:cNvSpPr/>
            <p:nvPr/>
          </p:nvSpPr>
          <p:spPr>
            <a:xfrm>
              <a:off x="16274892" y="4834919"/>
              <a:ext cx="1892073" cy="1892073"/>
            </a:xfrm>
            <a:custGeom>
              <a:avLst/>
              <a:gdLst/>
              <a:ahLst/>
              <a:cxnLst/>
              <a:rect l="l" t="t" r="r" b="b"/>
              <a:pathLst>
                <a:path w="1892073" h="1892073">
                  <a:moveTo>
                    <a:pt x="0" y="0"/>
                  </a:moveTo>
                  <a:lnTo>
                    <a:pt x="1892073" y="0"/>
                  </a:lnTo>
                  <a:lnTo>
                    <a:pt x="1892073" y="1892073"/>
                  </a:lnTo>
                  <a:lnTo>
                    <a:pt x="0" y="1892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/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30022" y="2835033"/>
            <a:ext cx="16027957" cy="10583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>
              <a:lnSpc>
                <a:spcPts val="4025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rimo"/>
              </a:rPr>
              <a:t>Ensemble Learning: Random Forest is an ensemble learning method, meaning it combines the predictions of multiple individual models to improve overall performance.</a:t>
            </a:r>
          </a:p>
          <a:p>
            <a:pPr marL="496571" lvl="1" indent="-248285">
              <a:lnSpc>
                <a:spcPts val="4025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rimo"/>
              </a:rPr>
              <a:t>Decision Trees: The base models used in Random Forest are decision trees. Each tree is constructed independently, and the final prediction is based on the aggregate of predictions from all trees.</a:t>
            </a:r>
          </a:p>
          <a:p>
            <a:pPr marL="496571" lvl="1" indent="-248285">
              <a:lnSpc>
                <a:spcPts val="4025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rimo"/>
              </a:rPr>
              <a:t>Bagging: Random Forest employs a technique called bagging (Bootstrap Aggregating) to train each decision tree on a randomly selected subset of the training data with replacement. This helps reduce overfitting and variance in the model.</a:t>
            </a:r>
          </a:p>
          <a:p>
            <a:pPr marL="496571" lvl="1" indent="-248285">
              <a:lnSpc>
                <a:spcPts val="4025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rimo"/>
              </a:rPr>
              <a:t>Random Feature Selection: At each split in the decision tree, only a random subset of features is considered. This introduces further randomness into the model and helps decorrelate the trees, leading to more diverse and robust predictions.</a:t>
            </a:r>
          </a:p>
          <a:p>
            <a:pPr marL="496571" lvl="1" indent="-248285">
              <a:lnSpc>
                <a:spcPts val="4025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rimo"/>
              </a:rPr>
              <a:t>Out-of-Bag (OOB) Error Estimation: Random Forest uses the out-of-bag samples (samples not used in the training of a particular tree) to estimate the model's performance without the need for cross-validation.</a:t>
            </a:r>
          </a:p>
          <a:p>
            <a:pPr marL="496571" lvl="1" indent="-248285">
              <a:lnSpc>
                <a:spcPts val="4025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rimo"/>
              </a:rPr>
              <a:t>Feature Importance: Random Forest provides a measure of feature importance, indicating the contribution of each feature to the model's predictive performance. This can be useful for feature selection and understanding the underlying data patterns.</a:t>
            </a:r>
          </a:p>
          <a:p>
            <a:pPr algn="just">
              <a:lnSpc>
                <a:spcPts val="4025"/>
              </a:lnSpc>
              <a:spcBef>
                <a:spcPct val="0"/>
              </a:spcBef>
            </a:pPr>
            <a:endParaRPr lang="en-US" sz="2300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4025"/>
              </a:lnSpc>
              <a:spcBef>
                <a:spcPct val="0"/>
              </a:spcBef>
            </a:pPr>
            <a:endParaRPr lang="en-US" sz="2300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4025"/>
              </a:lnSpc>
              <a:spcBef>
                <a:spcPct val="0"/>
              </a:spcBef>
            </a:pPr>
            <a:endParaRPr lang="en-US" sz="2300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4025"/>
              </a:lnSpc>
              <a:spcBef>
                <a:spcPct val="0"/>
              </a:spcBef>
            </a:pPr>
            <a:endParaRPr lang="en-US" sz="2300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4025"/>
              </a:lnSpc>
              <a:spcBef>
                <a:spcPct val="0"/>
              </a:spcBef>
            </a:pPr>
            <a:endParaRPr lang="en-US" sz="2300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4025"/>
              </a:lnSpc>
              <a:spcBef>
                <a:spcPct val="0"/>
              </a:spcBef>
            </a:pPr>
            <a:endParaRPr lang="en-US" sz="2300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4025"/>
              </a:lnSpc>
              <a:spcBef>
                <a:spcPct val="0"/>
              </a:spcBef>
            </a:pPr>
            <a:endParaRPr lang="en-US" sz="2300">
              <a:solidFill>
                <a:srgbClr val="000000"/>
              </a:solidFill>
              <a:latin typeface="Arimo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1424286"/>
            <a:ext cx="18288000" cy="2589628"/>
          </a:xfrm>
          <a:custGeom>
            <a:avLst/>
            <a:gdLst/>
            <a:ahLst/>
            <a:cxnLst/>
            <a:rect l="l" t="t" r="r" b="b"/>
            <a:pathLst>
              <a:path w="18288000" h="2589628">
                <a:moveTo>
                  <a:pt x="0" y="0"/>
                </a:moveTo>
                <a:lnTo>
                  <a:pt x="18288000" y="0"/>
                </a:lnTo>
                <a:lnTo>
                  <a:pt x="18288000" y="2589628"/>
                </a:lnTo>
                <a:lnTo>
                  <a:pt x="0" y="2589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667313" y="188262"/>
            <a:ext cx="1515458" cy="1236024"/>
            <a:chOff x="0" y="0"/>
            <a:chExt cx="2020611" cy="16480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20570" cy="1648079"/>
            </a:xfrm>
            <a:custGeom>
              <a:avLst/>
              <a:gdLst/>
              <a:ahLst/>
              <a:cxnLst/>
              <a:rect l="l" t="t" r="r" b="b"/>
              <a:pathLst>
                <a:path w="2020570" h="1648079">
                  <a:moveTo>
                    <a:pt x="0" y="0"/>
                  </a:moveTo>
                  <a:lnTo>
                    <a:pt x="2020570" y="0"/>
                  </a:lnTo>
                  <a:lnTo>
                    <a:pt x="2020570" y="1648079"/>
                  </a:lnTo>
                  <a:lnTo>
                    <a:pt x="0" y="164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1303" r="-2" b="-11300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6484947" y="375109"/>
            <a:ext cx="4793218" cy="757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Arimo"/>
              </a:rPr>
              <a:t>RANDOM FOREST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5881" y="2152680"/>
            <a:ext cx="4671427" cy="56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Arimo"/>
              </a:rPr>
              <a:t>KEY POINTS :</a:t>
            </a:r>
          </a:p>
        </p:txBody>
      </p:sp>
      <p:sp>
        <p:nvSpPr>
          <p:cNvPr id="8" name="AutoShape 8"/>
          <p:cNvSpPr/>
          <p:nvPr/>
        </p:nvSpPr>
        <p:spPr>
          <a:xfrm>
            <a:off x="1490098" y="2719100"/>
            <a:ext cx="2469899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486478"/>
            <a:ext cx="18288000" cy="2589628"/>
          </a:xfrm>
          <a:custGeom>
            <a:avLst/>
            <a:gdLst/>
            <a:ahLst/>
            <a:cxnLst/>
            <a:rect l="l" t="t" r="r" b="b"/>
            <a:pathLst>
              <a:path w="18288000" h="2589628">
                <a:moveTo>
                  <a:pt x="0" y="0"/>
                </a:moveTo>
                <a:lnTo>
                  <a:pt x="18288000" y="0"/>
                </a:lnTo>
                <a:lnTo>
                  <a:pt x="18288000" y="2589628"/>
                </a:lnTo>
                <a:lnTo>
                  <a:pt x="0" y="2589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667313" y="188262"/>
            <a:ext cx="1515458" cy="1236024"/>
            <a:chOff x="0" y="0"/>
            <a:chExt cx="2020611" cy="164803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20570" cy="1648079"/>
            </a:xfrm>
            <a:custGeom>
              <a:avLst/>
              <a:gdLst/>
              <a:ahLst/>
              <a:cxnLst/>
              <a:rect l="l" t="t" r="r" b="b"/>
              <a:pathLst>
                <a:path w="2020570" h="1648079">
                  <a:moveTo>
                    <a:pt x="0" y="0"/>
                  </a:moveTo>
                  <a:lnTo>
                    <a:pt x="2020570" y="0"/>
                  </a:lnTo>
                  <a:lnTo>
                    <a:pt x="2020570" y="1648079"/>
                  </a:lnTo>
                  <a:lnTo>
                    <a:pt x="0" y="164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1303" r="-2" b="-11300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5334000" y="3086100"/>
            <a:ext cx="9157974" cy="5410200"/>
          </a:xfrm>
          <a:custGeom>
            <a:avLst/>
            <a:gdLst/>
            <a:ahLst/>
            <a:cxnLst/>
            <a:rect l="l" t="t" r="r" b="b"/>
            <a:pathLst>
              <a:path w="9157974" h="5410200">
                <a:moveTo>
                  <a:pt x="0" y="0"/>
                </a:moveTo>
                <a:lnTo>
                  <a:pt x="9157974" y="0"/>
                </a:lnTo>
                <a:lnTo>
                  <a:pt x="9157974" y="5410200"/>
                </a:lnTo>
                <a:lnTo>
                  <a:pt x="0" y="54102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23361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656</Words>
  <Application>Microsoft Office PowerPoint</Application>
  <PresentationFormat>Custom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Arimo</vt:lpstr>
      <vt:lpstr>Calibri</vt:lpstr>
      <vt:lpstr>Arial</vt:lpstr>
      <vt:lpstr>Arimo Bold</vt:lpstr>
      <vt:lpstr>TT Lakes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group-05-mini-project.pptx</dc:title>
  <cp:lastModifiedBy>Rahul Diti</cp:lastModifiedBy>
  <cp:revision>3</cp:revision>
  <dcterms:created xsi:type="dcterms:W3CDTF">2006-08-16T00:00:00Z</dcterms:created>
  <dcterms:modified xsi:type="dcterms:W3CDTF">2024-03-06T04:29:29Z</dcterms:modified>
  <dc:identifier>DAF-p9rqqYo</dc:identifier>
</cp:coreProperties>
</file>