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301" r:id="rId6"/>
    <p:sldId id="269" r:id="rId7"/>
    <p:sldId id="297" r:id="rId8"/>
    <p:sldId id="271" r:id="rId9"/>
    <p:sldId id="279" r:id="rId10"/>
    <p:sldId id="298" r:id="rId11"/>
    <p:sldId id="299" r:id="rId12"/>
    <p:sldId id="300" r:id="rId13"/>
    <p:sldId id="290" r:id="rId14"/>
    <p:sldId id="291" r:id="rId15"/>
    <p:sldId id="293" r:id="rId16"/>
    <p:sldId id="295" r:id="rId17"/>
    <p:sldId id="302" r:id="rId18"/>
    <p:sldId id="303" r:id="rId19"/>
    <p:sldId id="304" r:id="rId20"/>
    <p:sldId id="296" r:id="rId21"/>
    <p:sldId id="288"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49" autoAdjust="0"/>
    <p:restoredTop sz="94660"/>
  </p:normalViewPr>
  <p:slideViewPr>
    <p:cSldViewPr>
      <p:cViewPr varScale="1">
        <p:scale>
          <a:sx n="94" d="100"/>
          <a:sy n="94" d="100"/>
        </p:scale>
        <p:origin x="-1354" y="-6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65D46"/>
          </a:solidFill>
        </p:spPr>
        <p:txBody>
          <a:bodyPr wrap="square" lIns="0" tIns="0" rIns="0" bIns="0" rtlCol="0"/>
          <a:lstStyle/>
          <a:p>
            <a:endParaRPr/>
          </a:p>
        </p:txBody>
      </p:sp>
      <p:sp>
        <p:nvSpPr>
          <p:cNvPr id="18" name="bk object 18"/>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65D46"/>
          </a:solidFill>
        </p:spPr>
        <p:txBody>
          <a:bodyPr wrap="square" lIns="0" tIns="0" rIns="0" bIns="0" rtlCol="0"/>
          <a:lstStyle/>
          <a:p>
            <a:endParaRPr/>
          </a:p>
        </p:txBody>
      </p:sp>
      <p:sp>
        <p:nvSpPr>
          <p:cNvPr id="19" name="bk object 19"/>
          <p:cNvSpPr/>
          <p:nvPr/>
        </p:nvSpPr>
        <p:spPr>
          <a:xfrm>
            <a:off x="8458200" y="61722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665D46"/>
          </a:solidFill>
        </p:spPr>
        <p:txBody>
          <a:bodyPr wrap="square" lIns="0" tIns="0" rIns="0" bIns="0" rtlCol="0"/>
          <a:lstStyle/>
          <a:p>
            <a:endParaRPr/>
          </a:p>
        </p:txBody>
      </p:sp>
      <p:sp>
        <p:nvSpPr>
          <p:cNvPr id="20" name="bk object 20"/>
          <p:cNvSpPr/>
          <p:nvPr/>
        </p:nvSpPr>
        <p:spPr>
          <a:xfrm>
            <a:off x="8458200" y="5486400"/>
            <a:ext cx="685800" cy="685800"/>
          </a:xfrm>
          <a:custGeom>
            <a:avLst/>
            <a:gdLst/>
            <a:ahLst/>
            <a:cxnLst/>
            <a:rect l="l" t="t" r="r" b="b"/>
            <a:pathLst>
              <a:path w="685800" h="685800">
                <a:moveTo>
                  <a:pt x="685800" y="0"/>
                </a:moveTo>
                <a:lnTo>
                  <a:pt x="0" y="0"/>
                </a:lnTo>
                <a:lnTo>
                  <a:pt x="0" y="685800"/>
                </a:lnTo>
                <a:lnTo>
                  <a:pt x="685800" y="685800"/>
                </a:lnTo>
                <a:lnTo>
                  <a:pt x="685800" y="0"/>
                </a:lnTo>
                <a:close/>
              </a:path>
            </a:pathLst>
          </a:custGeom>
          <a:solidFill>
            <a:srgbClr val="A8A47B"/>
          </a:solidFill>
        </p:spPr>
        <p:txBody>
          <a:bodyPr wrap="square" lIns="0" tIns="0" rIns="0" bIns="0" rtlCol="0"/>
          <a:lstStyle/>
          <a:p>
            <a:endParaRPr/>
          </a:p>
        </p:txBody>
      </p:sp>
      <p:sp>
        <p:nvSpPr>
          <p:cNvPr id="21" name="bk object 21"/>
          <p:cNvSpPr/>
          <p:nvPr/>
        </p:nvSpPr>
        <p:spPr>
          <a:xfrm>
            <a:off x="8458200" y="61722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665D46"/>
          </a:solidFill>
        </p:spPr>
        <p:txBody>
          <a:bodyPr wrap="square" lIns="0" tIns="0" rIns="0" bIns="0" rtlCol="0"/>
          <a:lstStyle/>
          <a:p>
            <a:endParaRPr/>
          </a:p>
        </p:txBody>
      </p:sp>
      <p:sp>
        <p:nvSpPr>
          <p:cNvPr id="22" name="bk object 22"/>
          <p:cNvSpPr/>
          <p:nvPr/>
        </p:nvSpPr>
        <p:spPr>
          <a:xfrm>
            <a:off x="8458200" y="5486400"/>
            <a:ext cx="685800" cy="685800"/>
          </a:xfrm>
          <a:custGeom>
            <a:avLst/>
            <a:gdLst/>
            <a:ahLst/>
            <a:cxnLst/>
            <a:rect l="l" t="t" r="r" b="b"/>
            <a:pathLst>
              <a:path w="685800" h="685800">
                <a:moveTo>
                  <a:pt x="685800" y="0"/>
                </a:moveTo>
                <a:lnTo>
                  <a:pt x="0" y="0"/>
                </a:lnTo>
                <a:lnTo>
                  <a:pt x="0" y="685800"/>
                </a:lnTo>
                <a:lnTo>
                  <a:pt x="685800" y="685800"/>
                </a:lnTo>
                <a:lnTo>
                  <a:pt x="685800" y="0"/>
                </a:lnTo>
                <a:close/>
              </a:path>
            </a:pathLst>
          </a:custGeom>
          <a:solidFill>
            <a:srgbClr val="A8A47B"/>
          </a:solidFill>
        </p:spPr>
        <p:txBody>
          <a:bodyPr wrap="square" lIns="0" tIns="0" rIns="0" bIns="0" rtlCol="0"/>
          <a:lstStyle/>
          <a:p>
            <a:endParaRPr/>
          </a:p>
        </p:txBody>
      </p:sp>
      <p:sp>
        <p:nvSpPr>
          <p:cNvPr id="2" name="Holder 2"/>
          <p:cNvSpPr>
            <a:spLocks noGrp="1"/>
          </p:cNvSpPr>
          <p:nvPr>
            <p:ph type="ctrTitle"/>
          </p:nvPr>
        </p:nvSpPr>
        <p:spPr>
          <a:xfrm>
            <a:off x="459740" y="1289050"/>
            <a:ext cx="8224519" cy="1823720"/>
          </a:xfrm>
          <a:prstGeom prst="rect">
            <a:avLst/>
          </a:prstGeom>
        </p:spPr>
        <p:txBody>
          <a:bodyPr wrap="square" lIns="0" tIns="0" rIns="0" bIns="0">
            <a:spAutoFit/>
          </a:bodyPr>
          <a:lstStyle>
            <a:lvl1pPr>
              <a:defRPr sz="5900" b="0" i="0">
                <a:solidFill>
                  <a:srgbClr val="665D46"/>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65D46"/>
          </a:solidFill>
        </p:spPr>
        <p:txBody>
          <a:bodyPr wrap="square" lIns="0" tIns="0" rIns="0" bIns="0" rtlCol="0"/>
          <a:lstStyle/>
          <a:p>
            <a:endParaRPr/>
          </a:p>
        </p:txBody>
      </p:sp>
      <p:sp>
        <p:nvSpPr>
          <p:cNvPr id="18" name="bk object 18"/>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65D46"/>
          </a:solidFill>
        </p:spPr>
        <p:txBody>
          <a:bodyPr wrap="square" lIns="0" tIns="0" rIns="0" bIns="0" rtlCol="0"/>
          <a:lstStyle/>
          <a:p>
            <a:endParaRPr/>
          </a:p>
        </p:txBody>
      </p:sp>
      <p:sp>
        <p:nvSpPr>
          <p:cNvPr id="19" name="bk object 19"/>
          <p:cNvSpPr/>
          <p:nvPr/>
        </p:nvSpPr>
        <p:spPr>
          <a:xfrm>
            <a:off x="8458200" y="61722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665D46"/>
          </a:solidFill>
        </p:spPr>
        <p:txBody>
          <a:bodyPr wrap="square" lIns="0" tIns="0" rIns="0" bIns="0" rtlCol="0"/>
          <a:lstStyle/>
          <a:p>
            <a:endParaRPr/>
          </a:p>
        </p:txBody>
      </p:sp>
      <p:sp>
        <p:nvSpPr>
          <p:cNvPr id="20" name="bk object 20"/>
          <p:cNvSpPr/>
          <p:nvPr/>
        </p:nvSpPr>
        <p:spPr>
          <a:xfrm>
            <a:off x="8458200" y="5486400"/>
            <a:ext cx="685800" cy="685800"/>
          </a:xfrm>
          <a:custGeom>
            <a:avLst/>
            <a:gdLst/>
            <a:ahLst/>
            <a:cxnLst/>
            <a:rect l="l" t="t" r="r" b="b"/>
            <a:pathLst>
              <a:path w="685800" h="685800">
                <a:moveTo>
                  <a:pt x="685800" y="0"/>
                </a:moveTo>
                <a:lnTo>
                  <a:pt x="0" y="0"/>
                </a:lnTo>
                <a:lnTo>
                  <a:pt x="0" y="685800"/>
                </a:lnTo>
                <a:lnTo>
                  <a:pt x="685800" y="685800"/>
                </a:lnTo>
                <a:lnTo>
                  <a:pt x="685800" y="0"/>
                </a:lnTo>
                <a:close/>
              </a:path>
            </a:pathLst>
          </a:custGeom>
          <a:solidFill>
            <a:srgbClr val="A8A47B"/>
          </a:solidFill>
        </p:spPr>
        <p:txBody>
          <a:bodyPr wrap="square" lIns="0" tIns="0" rIns="0" bIns="0" rtlCol="0"/>
          <a:lstStyle/>
          <a:p>
            <a:endParaRPr/>
          </a:p>
        </p:txBody>
      </p:sp>
      <p:sp>
        <p:nvSpPr>
          <p:cNvPr id="21" name="bk object 21"/>
          <p:cNvSpPr/>
          <p:nvPr/>
        </p:nvSpPr>
        <p:spPr>
          <a:xfrm>
            <a:off x="8458200" y="61722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665D46"/>
          </a:solidFill>
        </p:spPr>
        <p:txBody>
          <a:bodyPr wrap="square" lIns="0" tIns="0" rIns="0" bIns="0" rtlCol="0"/>
          <a:lstStyle/>
          <a:p>
            <a:endParaRPr/>
          </a:p>
        </p:txBody>
      </p:sp>
      <p:sp>
        <p:nvSpPr>
          <p:cNvPr id="22" name="bk object 22"/>
          <p:cNvSpPr/>
          <p:nvPr/>
        </p:nvSpPr>
        <p:spPr>
          <a:xfrm>
            <a:off x="8458200" y="5486400"/>
            <a:ext cx="685800" cy="685800"/>
          </a:xfrm>
          <a:custGeom>
            <a:avLst/>
            <a:gdLst/>
            <a:ahLst/>
            <a:cxnLst/>
            <a:rect l="l" t="t" r="r" b="b"/>
            <a:pathLst>
              <a:path w="685800" h="685800">
                <a:moveTo>
                  <a:pt x="685800" y="0"/>
                </a:moveTo>
                <a:lnTo>
                  <a:pt x="0" y="0"/>
                </a:lnTo>
                <a:lnTo>
                  <a:pt x="0" y="685800"/>
                </a:lnTo>
                <a:lnTo>
                  <a:pt x="685800" y="685800"/>
                </a:lnTo>
                <a:lnTo>
                  <a:pt x="685800" y="0"/>
                </a:lnTo>
                <a:close/>
              </a:path>
            </a:pathLst>
          </a:custGeom>
          <a:solidFill>
            <a:srgbClr val="A8A47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600" b="0" i="0">
                <a:solidFill>
                  <a:srgbClr val="665D4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65D46"/>
          </a:solidFill>
        </p:spPr>
        <p:txBody>
          <a:bodyPr wrap="square" lIns="0" tIns="0" rIns="0" bIns="0" rtlCol="0"/>
          <a:lstStyle/>
          <a:p>
            <a:endParaRPr/>
          </a:p>
        </p:txBody>
      </p:sp>
      <p:sp>
        <p:nvSpPr>
          <p:cNvPr id="18" name="bk object 18"/>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65D46"/>
          </a:solidFill>
        </p:spPr>
        <p:txBody>
          <a:bodyPr wrap="square" lIns="0" tIns="0" rIns="0" bIns="0" rtlCol="0"/>
          <a:lstStyle/>
          <a:p>
            <a:endParaRPr/>
          </a:p>
        </p:txBody>
      </p:sp>
      <p:sp>
        <p:nvSpPr>
          <p:cNvPr id="19" name="bk object 19"/>
          <p:cNvSpPr/>
          <p:nvPr/>
        </p:nvSpPr>
        <p:spPr>
          <a:xfrm>
            <a:off x="8458200" y="61722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665D46"/>
          </a:solidFill>
        </p:spPr>
        <p:txBody>
          <a:bodyPr wrap="square" lIns="0" tIns="0" rIns="0" bIns="0" rtlCol="0"/>
          <a:lstStyle/>
          <a:p>
            <a:endParaRPr/>
          </a:p>
        </p:txBody>
      </p:sp>
      <p:sp>
        <p:nvSpPr>
          <p:cNvPr id="20" name="bk object 20"/>
          <p:cNvSpPr/>
          <p:nvPr/>
        </p:nvSpPr>
        <p:spPr>
          <a:xfrm>
            <a:off x="8458200" y="5486400"/>
            <a:ext cx="685800" cy="685800"/>
          </a:xfrm>
          <a:custGeom>
            <a:avLst/>
            <a:gdLst/>
            <a:ahLst/>
            <a:cxnLst/>
            <a:rect l="l" t="t" r="r" b="b"/>
            <a:pathLst>
              <a:path w="685800" h="685800">
                <a:moveTo>
                  <a:pt x="685800" y="0"/>
                </a:moveTo>
                <a:lnTo>
                  <a:pt x="0" y="0"/>
                </a:lnTo>
                <a:lnTo>
                  <a:pt x="0" y="685800"/>
                </a:lnTo>
                <a:lnTo>
                  <a:pt x="685800" y="685800"/>
                </a:lnTo>
                <a:lnTo>
                  <a:pt x="685800" y="0"/>
                </a:lnTo>
                <a:close/>
              </a:path>
            </a:pathLst>
          </a:custGeom>
          <a:solidFill>
            <a:srgbClr val="A8A47B"/>
          </a:solidFill>
        </p:spPr>
        <p:txBody>
          <a:bodyPr wrap="square" lIns="0" tIns="0" rIns="0" bIns="0" rtlCol="0"/>
          <a:lstStyle/>
          <a:p>
            <a:endParaRPr/>
          </a:p>
        </p:txBody>
      </p:sp>
      <p:sp>
        <p:nvSpPr>
          <p:cNvPr id="21" name="bk object 21"/>
          <p:cNvSpPr/>
          <p:nvPr/>
        </p:nvSpPr>
        <p:spPr>
          <a:xfrm>
            <a:off x="8458200" y="61722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665D46"/>
          </a:solidFill>
        </p:spPr>
        <p:txBody>
          <a:bodyPr wrap="square" lIns="0" tIns="0" rIns="0" bIns="0" rtlCol="0"/>
          <a:lstStyle/>
          <a:p>
            <a:endParaRPr/>
          </a:p>
        </p:txBody>
      </p:sp>
      <p:sp>
        <p:nvSpPr>
          <p:cNvPr id="22" name="bk object 22"/>
          <p:cNvSpPr/>
          <p:nvPr/>
        </p:nvSpPr>
        <p:spPr>
          <a:xfrm>
            <a:off x="8458200" y="5486400"/>
            <a:ext cx="685800" cy="685800"/>
          </a:xfrm>
          <a:custGeom>
            <a:avLst/>
            <a:gdLst/>
            <a:ahLst/>
            <a:cxnLst/>
            <a:rect l="l" t="t" r="r" b="b"/>
            <a:pathLst>
              <a:path w="685800" h="685800">
                <a:moveTo>
                  <a:pt x="685800" y="0"/>
                </a:moveTo>
                <a:lnTo>
                  <a:pt x="0" y="0"/>
                </a:lnTo>
                <a:lnTo>
                  <a:pt x="0" y="685800"/>
                </a:lnTo>
                <a:lnTo>
                  <a:pt x="685800" y="685800"/>
                </a:lnTo>
                <a:lnTo>
                  <a:pt x="685800" y="0"/>
                </a:lnTo>
                <a:close/>
              </a:path>
            </a:pathLst>
          </a:custGeom>
          <a:solidFill>
            <a:srgbClr val="A8A47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600" b="0" i="0">
                <a:solidFill>
                  <a:srgbClr val="665D46"/>
                </a:solidFill>
                <a:latin typeface="Times New Roman"/>
                <a:cs typeface="Times New Roman"/>
              </a:defRPr>
            </a:lvl1pPr>
          </a:lstStyle>
          <a:p>
            <a:endParaRPr/>
          </a:p>
        </p:txBody>
      </p:sp>
      <p:sp>
        <p:nvSpPr>
          <p:cNvPr id="3" name="Holder 3"/>
          <p:cNvSpPr>
            <a:spLocks noGrp="1"/>
          </p:cNvSpPr>
          <p:nvPr>
            <p:ph sz="half" idx="2"/>
          </p:nvPr>
        </p:nvSpPr>
        <p:spPr>
          <a:xfrm>
            <a:off x="229870" y="1167129"/>
            <a:ext cx="3911600" cy="4491990"/>
          </a:xfrm>
          <a:prstGeom prst="rect">
            <a:avLst/>
          </a:prstGeom>
        </p:spPr>
        <p:txBody>
          <a:bodyPr wrap="square" lIns="0" tIns="0" rIns="0" bIns="0">
            <a:spAutoFit/>
          </a:bodyPr>
          <a:lstStyle>
            <a:lvl1pPr>
              <a:defRPr sz="1600" b="1" i="0">
                <a:solidFill>
                  <a:srgbClr val="2E2A1F"/>
                </a:solidFill>
                <a:latin typeface="Arial"/>
                <a:cs typeface="Arial"/>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10/21/2019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665D46"/>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10/21/2019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10/21/2019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65D46"/>
          </a:solidFill>
        </p:spPr>
        <p:txBody>
          <a:bodyPr wrap="square" lIns="0" tIns="0" rIns="0" bIns="0" rtlCol="0"/>
          <a:lstStyle/>
          <a:p>
            <a:endParaRPr/>
          </a:p>
        </p:txBody>
      </p:sp>
      <p:sp>
        <p:nvSpPr>
          <p:cNvPr id="2" name="Holder 2"/>
          <p:cNvSpPr>
            <a:spLocks noGrp="1"/>
          </p:cNvSpPr>
          <p:nvPr>
            <p:ph type="title"/>
          </p:nvPr>
        </p:nvSpPr>
        <p:spPr>
          <a:xfrm>
            <a:off x="1621789" y="6350"/>
            <a:ext cx="5900420" cy="1427480"/>
          </a:xfrm>
          <a:prstGeom prst="rect">
            <a:avLst/>
          </a:prstGeom>
        </p:spPr>
        <p:txBody>
          <a:bodyPr wrap="square" lIns="0" tIns="0" rIns="0" bIns="0">
            <a:spAutoFit/>
          </a:bodyPr>
          <a:lstStyle>
            <a:lvl1pPr>
              <a:defRPr sz="4600" b="0" i="0">
                <a:solidFill>
                  <a:srgbClr val="665D46"/>
                </a:solidFill>
                <a:latin typeface="Times New Roman"/>
                <a:cs typeface="Times New Roman"/>
              </a:defRPr>
            </a:lvl1pPr>
          </a:lstStyle>
          <a:p>
            <a:endParaRPr/>
          </a:p>
        </p:txBody>
      </p:sp>
      <p:sp>
        <p:nvSpPr>
          <p:cNvPr id="3" name="Holder 3"/>
          <p:cNvSpPr>
            <a:spLocks noGrp="1"/>
          </p:cNvSpPr>
          <p:nvPr>
            <p:ph type="body" idx="1"/>
          </p:nvPr>
        </p:nvSpPr>
        <p:spPr>
          <a:xfrm>
            <a:off x="650240" y="1563370"/>
            <a:ext cx="7843519" cy="44196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10/21/2019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59741" y="1289051"/>
            <a:ext cx="7846060" cy="1659429"/>
          </a:xfrm>
          <a:prstGeom prst="rect">
            <a:avLst/>
          </a:prstGeom>
        </p:spPr>
        <p:txBody>
          <a:bodyPr vert="horz" wrap="square" lIns="0" tIns="12700" rIns="0" bIns="0" rtlCol="0">
            <a:spAutoFit/>
          </a:bodyPr>
          <a:lstStyle/>
          <a:p>
            <a:pPr marL="12700" marR="5080">
              <a:lnSpc>
                <a:spcPct val="100000"/>
              </a:lnSpc>
              <a:spcBef>
                <a:spcPts val="100"/>
              </a:spcBef>
            </a:pPr>
            <a:r>
              <a:rPr spc="-655" dirty="0" smtClean="0"/>
              <a:t> </a:t>
            </a:r>
            <a:r>
              <a:rPr sz="4800" spc="185" dirty="0"/>
              <a:t>Natural  </a:t>
            </a:r>
            <a:r>
              <a:rPr sz="4800" spc="105" dirty="0"/>
              <a:t>Language</a:t>
            </a:r>
            <a:r>
              <a:rPr sz="4800" spc="-195" dirty="0"/>
              <a:t> </a:t>
            </a:r>
            <a:r>
              <a:rPr sz="4800" spc="165" dirty="0" smtClean="0"/>
              <a:t>Processing</a:t>
            </a:r>
            <a:r>
              <a:rPr lang="en-IN" sz="4800" spc="165" dirty="0" smtClean="0"/>
              <a:t> and N-GRAMS</a:t>
            </a:r>
            <a:endParaRPr sz="4800" spc="165" dirty="0"/>
          </a:p>
        </p:txBody>
      </p:sp>
      <p:sp>
        <p:nvSpPr>
          <p:cNvPr id="3" name="object 3"/>
          <p:cNvSpPr txBox="1"/>
          <p:nvPr/>
        </p:nvSpPr>
        <p:spPr>
          <a:xfrm>
            <a:off x="764540" y="4541520"/>
            <a:ext cx="7084060" cy="1155701"/>
          </a:xfrm>
          <a:prstGeom prst="rect">
            <a:avLst/>
          </a:prstGeom>
        </p:spPr>
        <p:txBody>
          <a:bodyPr vert="horz" wrap="square" lIns="0" tIns="12700" rIns="0" bIns="0" rtlCol="0">
            <a:spAutoFit/>
          </a:bodyPr>
          <a:lstStyle/>
          <a:p>
            <a:pPr marL="12700" marR="5080">
              <a:lnSpc>
                <a:spcPct val="120800"/>
              </a:lnSpc>
              <a:spcBef>
                <a:spcPts val="100"/>
              </a:spcBef>
            </a:pPr>
            <a:r>
              <a:rPr lang="en-IN" sz="2000" spc="-125" dirty="0" smtClean="0">
                <a:latin typeface="Arial"/>
                <a:cs typeface="Arial"/>
              </a:rPr>
              <a:t>Submitted by                                                         </a:t>
            </a:r>
            <a:r>
              <a:rPr lang="en-US" sz="2000" b="1" dirty="0" smtClean="0"/>
              <a:t>SEMINAR COORDINATOR</a:t>
            </a:r>
            <a:r>
              <a:rPr lang="en-IN" sz="2000" spc="-125" dirty="0" smtClean="0">
                <a:latin typeface="Arial"/>
                <a:cs typeface="Arial"/>
              </a:rPr>
              <a:t>    </a:t>
            </a:r>
          </a:p>
          <a:p>
            <a:pPr marL="12700" marR="5080">
              <a:lnSpc>
                <a:spcPct val="120800"/>
              </a:lnSpc>
              <a:spcBef>
                <a:spcPts val="100"/>
              </a:spcBef>
            </a:pPr>
            <a:r>
              <a:rPr lang="en-IN" sz="2000" spc="-125" dirty="0" smtClean="0">
                <a:latin typeface="Arial"/>
                <a:cs typeface="Arial"/>
              </a:rPr>
              <a:t> </a:t>
            </a:r>
            <a:r>
              <a:rPr lang="en-IN" sz="2000" spc="-125" dirty="0" err="1" smtClean="0">
                <a:latin typeface="Arial"/>
                <a:cs typeface="Arial"/>
              </a:rPr>
              <a:t>Rahul</a:t>
            </a:r>
            <a:r>
              <a:rPr lang="en-IN" sz="2000" spc="-125" dirty="0" smtClean="0">
                <a:latin typeface="Arial"/>
                <a:cs typeface="Arial"/>
              </a:rPr>
              <a:t> </a:t>
            </a:r>
            <a:r>
              <a:rPr lang="en-IN" sz="2000" spc="-125" dirty="0" err="1" smtClean="0">
                <a:latin typeface="Arial"/>
                <a:cs typeface="Arial"/>
              </a:rPr>
              <a:t>Dokania</a:t>
            </a:r>
            <a:r>
              <a:rPr lang="en-IN" sz="2000" spc="-125" dirty="0" smtClean="0">
                <a:latin typeface="Arial"/>
                <a:cs typeface="Arial"/>
              </a:rPr>
              <a:t>					</a:t>
            </a:r>
            <a:r>
              <a:rPr lang="en-US" sz="2000" dirty="0"/>
              <a:t>Ms. </a:t>
            </a:r>
            <a:r>
              <a:rPr lang="en-US" sz="2000" dirty="0" err="1"/>
              <a:t>V.Madhavi</a:t>
            </a:r>
            <a:endParaRPr lang="en-IN" sz="2000" spc="-125" dirty="0" smtClean="0">
              <a:latin typeface="Arial"/>
              <a:cs typeface="Arial"/>
            </a:endParaRPr>
          </a:p>
          <a:p>
            <a:pPr marL="12700" marR="5080">
              <a:lnSpc>
                <a:spcPct val="120800"/>
              </a:lnSpc>
              <a:spcBef>
                <a:spcPts val="100"/>
              </a:spcBef>
            </a:pPr>
            <a:r>
              <a:rPr lang="en-IN" sz="2000" spc="-125" dirty="0" smtClean="0">
                <a:latin typeface="Arial"/>
                <a:cs typeface="Arial"/>
              </a:rPr>
              <a:t>16841A0527</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8320" y="482600"/>
            <a:ext cx="4932045" cy="726440"/>
          </a:xfrm>
          <a:prstGeom prst="rect">
            <a:avLst/>
          </a:prstGeom>
        </p:spPr>
        <p:txBody>
          <a:bodyPr vert="horz" wrap="square" lIns="0" tIns="12700" rIns="0" bIns="0" rtlCol="0">
            <a:spAutoFit/>
          </a:bodyPr>
          <a:lstStyle/>
          <a:p>
            <a:pPr marL="12700">
              <a:lnSpc>
                <a:spcPct val="100000"/>
              </a:lnSpc>
              <a:spcBef>
                <a:spcPts val="100"/>
              </a:spcBef>
            </a:pPr>
            <a:r>
              <a:rPr lang="en-IN" spc="95" dirty="0" smtClean="0"/>
              <a:t>N-GRAMS</a:t>
            </a:r>
            <a:endParaRPr spc="40" dirty="0"/>
          </a:p>
        </p:txBody>
      </p:sp>
      <p:sp>
        <p:nvSpPr>
          <p:cNvPr id="3" name="object 3"/>
          <p:cNvSpPr txBox="1"/>
          <p:nvPr/>
        </p:nvSpPr>
        <p:spPr>
          <a:xfrm>
            <a:off x="650240" y="1524001"/>
            <a:ext cx="7308850" cy="5165517"/>
          </a:xfrm>
          <a:prstGeom prst="rect">
            <a:avLst/>
          </a:prstGeom>
        </p:spPr>
        <p:txBody>
          <a:bodyPr vert="horz" wrap="square" lIns="0" tIns="12700" rIns="0" bIns="0" rtlCol="0">
            <a:spAutoFit/>
          </a:bodyPr>
          <a:lstStyle/>
          <a:p>
            <a:pPr algn="just" fontAlgn="base"/>
            <a:r>
              <a:rPr lang="en-IN" sz="2400" dirty="0" smtClean="0"/>
              <a:t>N-grams </a:t>
            </a:r>
            <a:r>
              <a:rPr lang="en-IN" sz="2400" dirty="0"/>
              <a:t>of texts are extensively used in text mining and natural language processing tasks. They are basically a set of co-</a:t>
            </a:r>
            <a:r>
              <a:rPr lang="en-IN" sz="2400" dirty="0" err="1"/>
              <a:t>occuring</a:t>
            </a:r>
            <a:r>
              <a:rPr lang="en-IN" sz="2400" dirty="0"/>
              <a:t> words within a given window and when computing the n-grams you typically move one word forward (although you can move X words forward in more advanced scenarios). For example, for the sentence </a:t>
            </a:r>
            <a:r>
              <a:rPr lang="en-IN" sz="2400" i="1" dirty="0"/>
              <a:t>"The cow jumps over the moon"</a:t>
            </a:r>
            <a:r>
              <a:rPr lang="en-IN" sz="2400" dirty="0"/>
              <a:t>. If N=2 (known as bigrams), then the </a:t>
            </a:r>
            <a:r>
              <a:rPr lang="en-IN" sz="2400" dirty="0" err="1"/>
              <a:t>ngrams</a:t>
            </a:r>
            <a:r>
              <a:rPr lang="en-IN" sz="2400" dirty="0"/>
              <a:t> would be:</a:t>
            </a:r>
          </a:p>
          <a:p>
            <a:pPr lvl="0" algn="just">
              <a:buFont typeface="Arial" pitchFamily="34" charset="0"/>
              <a:buChar char="•"/>
            </a:pPr>
            <a:r>
              <a:rPr lang="en-US" sz="2400" dirty="0"/>
              <a:t>the cow</a:t>
            </a:r>
            <a:endParaRPr lang="en-IN" sz="2400" dirty="0"/>
          </a:p>
          <a:p>
            <a:pPr lvl="0" algn="just">
              <a:buFont typeface="Arial" pitchFamily="34" charset="0"/>
              <a:buChar char="•"/>
            </a:pPr>
            <a:r>
              <a:rPr lang="en-US" sz="2400" dirty="0"/>
              <a:t>cow jumps</a:t>
            </a:r>
            <a:endParaRPr lang="en-IN" sz="2400" dirty="0"/>
          </a:p>
          <a:p>
            <a:pPr lvl="0" algn="just">
              <a:buFont typeface="Arial" pitchFamily="34" charset="0"/>
              <a:buChar char="•"/>
            </a:pPr>
            <a:r>
              <a:rPr lang="en-US" sz="2400" dirty="0"/>
              <a:t>jumps over</a:t>
            </a:r>
            <a:endParaRPr lang="en-IN" sz="2400" dirty="0"/>
          </a:p>
          <a:p>
            <a:pPr lvl="0" algn="just">
              <a:buFont typeface="Arial" pitchFamily="34" charset="0"/>
              <a:buChar char="•"/>
            </a:pPr>
            <a:r>
              <a:rPr lang="en-US" sz="2400" dirty="0"/>
              <a:t>over the</a:t>
            </a:r>
            <a:endParaRPr lang="en-IN" sz="2400" dirty="0"/>
          </a:p>
          <a:p>
            <a:pPr lvl="0" algn="just">
              <a:buFont typeface="Arial" pitchFamily="34" charset="0"/>
              <a:buChar char="•"/>
            </a:pPr>
            <a:r>
              <a:rPr lang="en-US" sz="2400" dirty="0"/>
              <a:t>the moon</a:t>
            </a:r>
            <a:endParaRPr lang="en-IN" sz="2400" dirty="0"/>
          </a:p>
          <a:p>
            <a:pPr marL="241300" marR="5080" indent="-228600">
              <a:lnSpc>
                <a:spcPct val="100000"/>
              </a:lnSpc>
              <a:spcBef>
                <a:spcPts val="100"/>
              </a:spcBef>
              <a:buClr>
                <a:srgbClr val="A8A47B"/>
              </a:buClr>
              <a:buChar char="•"/>
              <a:tabLst>
                <a:tab pos="240665" algn="l"/>
                <a:tab pos="241300" algn="l"/>
              </a:tabLst>
            </a:pPr>
            <a:endParaRPr sz="22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miro.medium.com/max/869/1*tufb2Ea4ZBVydTuvrIUT5A.png"/>
          <p:cNvPicPr/>
          <p:nvPr/>
        </p:nvPicPr>
        <p:blipFill>
          <a:blip r:embed="rId2" cstate="print"/>
          <a:srcRect/>
          <a:stretch>
            <a:fillRect/>
          </a:stretch>
        </p:blipFill>
        <p:spPr bwMode="auto">
          <a:xfrm>
            <a:off x="762000" y="1600200"/>
            <a:ext cx="6909661" cy="310649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1789" y="6350"/>
            <a:ext cx="5900420" cy="707886"/>
          </a:xfrm>
        </p:spPr>
        <p:txBody>
          <a:bodyPr/>
          <a:lstStyle/>
          <a:p>
            <a:r>
              <a:rPr lang="en-IN" dirty="0" smtClean="0"/>
              <a:t>USES OF N-GRAMS</a:t>
            </a:r>
            <a:endParaRPr lang="en-IN" dirty="0"/>
          </a:p>
        </p:txBody>
      </p:sp>
      <p:sp>
        <p:nvSpPr>
          <p:cNvPr id="3" name="Text Placeholder 2"/>
          <p:cNvSpPr>
            <a:spLocks noGrp="1"/>
          </p:cNvSpPr>
          <p:nvPr>
            <p:ph type="body" idx="1"/>
          </p:nvPr>
        </p:nvSpPr>
        <p:spPr>
          <a:xfrm>
            <a:off x="533401" y="1524000"/>
            <a:ext cx="7696200" cy="2492990"/>
          </a:xfrm>
        </p:spPr>
        <p:txBody>
          <a:bodyPr/>
          <a:lstStyle/>
          <a:p>
            <a:pPr algn="just" fontAlgn="base">
              <a:buFont typeface="Arial" pitchFamily="34" charset="0"/>
              <a:buChar char="•"/>
            </a:pPr>
            <a:r>
              <a:rPr lang="en-IN" dirty="0" smtClean="0"/>
              <a:t>It can also help make next word predictions. Say you have the partial sentence “Please hand over your”. Then it is more likely that the next word is going to be “test” or “assignment” or “paper” than the next word being “school”.</a:t>
            </a:r>
          </a:p>
          <a:p>
            <a:pPr algn="just" fontAlgn="base">
              <a:buFont typeface="Arial" pitchFamily="34" charset="0"/>
              <a:buChar char="•"/>
            </a:pPr>
            <a:r>
              <a:rPr lang="en-IN" dirty="0" smtClean="0"/>
              <a:t>It can also help to make spelling error corrections. For instance, the sentence “drink </a:t>
            </a:r>
            <a:r>
              <a:rPr lang="en-IN" dirty="0" err="1" smtClean="0"/>
              <a:t>cofee</a:t>
            </a:r>
            <a:r>
              <a:rPr lang="en-IN" dirty="0" smtClean="0"/>
              <a:t>” could be corrected to “drink coffee” if you knew that the word “coffee” had a high probability of occurrence after the word “drink” and also the overlap of letters between “</a:t>
            </a:r>
            <a:r>
              <a:rPr lang="en-IN" dirty="0" err="1" smtClean="0"/>
              <a:t>cofee</a:t>
            </a:r>
            <a:r>
              <a:rPr lang="en-IN" dirty="0" smtClean="0"/>
              <a:t>” and “coffee” is high.</a:t>
            </a:r>
            <a:br>
              <a:rPr lang="en-IN" dirty="0" smtClean="0"/>
            </a:br>
            <a:r>
              <a:rPr lang="en-IN" dirty="0" smtClean="0"/>
              <a:t>As you can see, assigning these probabilities has a huge potential in the NLP domain.</a:t>
            </a:r>
          </a:p>
          <a:p>
            <a:pPr>
              <a:buFont typeface="Arial" pitchFamily="34" charset="0"/>
              <a:buChar char="•"/>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65D46"/>
          </a:solidFill>
        </p:spPr>
        <p:txBody>
          <a:bodyPr wrap="square" lIns="0" tIns="0" rIns="0" bIns="0" rtlCol="0"/>
          <a:lstStyle/>
          <a:p>
            <a:endParaRPr/>
          </a:p>
        </p:txBody>
      </p:sp>
      <p:sp>
        <p:nvSpPr>
          <p:cNvPr id="3" name="object 3"/>
          <p:cNvSpPr/>
          <p:nvPr/>
        </p:nvSpPr>
        <p:spPr>
          <a:xfrm>
            <a:off x="8458200" y="61722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665D46"/>
          </a:solidFill>
        </p:spPr>
        <p:txBody>
          <a:bodyPr wrap="square" lIns="0" tIns="0" rIns="0" bIns="0" rtlCol="0"/>
          <a:lstStyle/>
          <a:p>
            <a:endParaRPr/>
          </a:p>
        </p:txBody>
      </p:sp>
      <p:sp>
        <p:nvSpPr>
          <p:cNvPr id="4" name="object 4"/>
          <p:cNvSpPr/>
          <p:nvPr/>
        </p:nvSpPr>
        <p:spPr>
          <a:xfrm>
            <a:off x="8458200" y="5486400"/>
            <a:ext cx="685800" cy="685800"/>
          </a:xfrm>
          <a:custGeom>
            <a:avLst/>
            <a:gdLst/>
            <a:ahLst/>
            <a:cxnLst/>
            <a:rect l="l" t="t" r="r" b="b"/>
            <a:pathLst>
              <a:path w="685800" h="685800">
                <a:moveTo>
                  <a:pt x="685800" y="0"/>
                </a:moveTo>
                <a:lnTo>
                  <a:pt x="0" y="0"/>
                </a:lnTo>
                <a:lnTo>
                  <a:pt x="0" y="685800"/>
                </a:lnTo>
                <a:lnTo>
                  <a:pt x="685800" y="685800"/>
                </a:lnTo>
                <a:lnTo>
                  <a:pt x="685800" y="0"/>
                </a:lnTo>
                <a:close/>
              </a:path>
            </a:pathLst>
          </a:custGeom>
          <a:solidFill>
            <a:srgbClr val="A8A47B"/>
          </a:solidFill>
        </p:spPr>
        <p:txBody>
          <a:bodyPr wrap="square" lIns="0" tIns="0" rIns="0" bIns="0" rtlCol="0"/>
          <a:lstStyle/>
          <a:p>
            <a:endParaRPr/>
          </a:p>
        </p:txBody>
      </p:sp>
      <p:sp>
        <p:nvSpPr>
          <p:cNvPr id="5" name="object 5"/>
          <p:cNvSpPr/>
          <p:nvPr/>
        </p:nvSpPr>
        <p:spPr>
          <a:xfrm>
            <a:off x="8458200" y="61722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665D46"/>
          </a:solidFill>
        </p:spPr>
        <p:txBody>
          <a:bodyPr wrap="square" lIns="0" tIns="0" rIns="0" bIns="0" rtlCol="0"/>
          <a:lstStyle/>
          <a:p>
            <a:endParaRPr/>
          </a:p>
        </p:txBody>
      </p:sp>
      <p:sp>
        <p:nvSpPr>
          <p:cNvPr id="6" name="object 6"/>
          <p:cNvSpPr/>
          <p:nvPr/>
        </p:nvSpPr>
        <p:spPr>
          <a:xfrm>
            <a:off x="8458200" y="5486400"/>
            <a:ext cx="685800" cy="685800"/>
          </a:xfrm>
          <a:custGeom>
            <a:avLst/>
            <a:gdLst/>
            <a:ahLst/>
            <a:cxnLst/>
            <a:rect l="l" t="t" r="r" b="b"/>
            <a:pathLst>
              <a:path w="685800" h="685800">
                <a:moveTo>
                  <a:pt x="685800" y="0"/>
                </a:moveTo>
                <a:lnTo>
                  <a:pt x="0" y="0"/>
                </a:lnTo>
                <a:lnTo>
                  <a:pt x="0" y="685800"/>
                </a:lnTo>
                <a:lnTo>
                  <a:pt x="685800" y="685800"/>
                </a:lnTo>
                <a:lnTo>
                  <a:pt x="685800" y="0"/>
                </a:lnTo>
                <a:close/>
              </a:path>
            </a:pathLst>
          </a:custGeom>
          <a:solidFill>
            <a:srgbClr val="A8A47B"/>
          </a:solidFill>
        </p:spPr>
        <p:txBody>
          <a:bodyPr wrap="square" lIns="0" tIns="0" rIns="0" bIns="0" rtlCol="0"/>
          <a:lstStyle/>
          <a:p>
            <a:endParaRPr/>
          </a:p>
        </p:txBody>
      </p:sp>
      <p:sp>
        <p:nvSpPr>
          <p:cNvPr id="7" name="object 7"/>
          <p:cNvSpPr txBox="1">
            <a:spLocks noGrp="1"/>
          </p:cNvSpPr>
          <p:nvPr>
            <p:ph type="title"/>
          </p:nvPr>
        </p:nvSpPr>
        <p:spPr>
          <a:xfrm>
            <a:off x="2980689" y="2570479"/>
            <a:ext cx="2722880" cy="726440"/>
          </a:xfrm>
          <a:prstGeom prst="rect">
            <a:avLst/>
          </a:prstGeom>
        </p:spPr>
        <p:txBody>
          <a:bodyPr vert="horz" wrap="square" lIns="0" tIns="12700" rIns="0" bIns="0" rtlCol="0">
            <a:spAutoFit/>
          </a:bodyPr>
          <a:lstStyle/>
          <a:p>
            <a:pPr marL="12700">
              <a:lnSpc>
                <a:spcPct val="100000"/>
              </a:lnSpc>
              <a:spcBef>
                <a:spcPts val="100"/>
              </a:spcBef>
            </a:pPr>
            <a:r>
              <a:rPr spc="45" dirty="0"/>
              <a:t>Why </a:t>
            </a:r>
            <a:r>
              <a:rPr spc="-160" dirty="0"/>
              <a:t>NLP</a:t>
            </a:r>
            <a:r>
              <a:rPr spc="-450" dirty="0"/>
              <a:t> </a:t>
            </a:r>
            <a:r>
              <a:rPr spc="-1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3729" y="431800"/>
            <a:ext cx="5330825" cy="726440"/>
          </a:xfrm>
          <a:prstGeom prst="rect">
            <a:avLst/>
          </a:prstGeom>
        </p:spPr>
        <p:txBody>
          <a:bodyPr vert="horz" wrap="square" lIns="0" tIns="12700" rIns="0" bIns="0" rtlCol="0">
            <a:spAutoFit/>
          </a:bodyPr>
          <a:lstStyle/>
          <a:p>
            <a:pPr marL="12700">
              <a:lnSpc>
                <a:spcPct val="100000"/>
              </a:lnSpc>
              <a:spcBef>
                <a:spcPts val="100"/>
              </a:spcBef>
            </a:pPr>
            <a:r>
              <a:rPr spc="110" dirty="0"/>
              <a:t>Answering</a:t>
            </a:r>
            <a:r>
              <a:rPr spc="-215" dirty="0"/>
              <a:t> </a:t>
            </a:r>
            <a:r>
              <a:rPr spc="125" dirty="0"/>
              <a:t>Questions</a:t>
            </a:r>
          </a:p>
        </p:txBody>
      </p:sp>
      <p:sp>
        <p:nvSpPr>
          <p:cNvPr id="3" name="object 3"/>
          <p:cNvSpPr txBox="1"/>
          <p:nvPr/>
        </p:nvSpPr>
        <p:spPr>
          <a:xfrm>
            <a:off x="1057910" y="2332990"/>
            <a:ext cx="113030" cy="162560"/>
          </a:xfrm>
          <a:prstGeom prst="rect">
            <a:avLst/>
          </a:prstGeom>
        </p:spPr>
        <p:txBody>
          <a:bodyPr vert="horz" wrap="square" lIns="0" tIns="12700" rIns="0" bIns="0" rtlCol="0">
            <a:spAutoFit/>
          </a:bodyPr>
          <a:lstStyle/>
          <a:p>
            <a:pPr marL="12700">
              <a:lnSpc>
                <a:spcPct val="100000"/>
              </a:lnSpc>
              <a:spcBef>
                <a:spcPts val="100"/>
              </a:spcBef>
            </a:pPr>
            <a:r>
              <a:rPr sz="900" spc="265" dirty="0">
                <a:solidFill>
                  <a:srgbClr val="0066CC"/>
                </a:solidFill>
                <a:latin typeface="Symbol"/>
                <a:cs typeface="Symbol"/>
              </a:rPr>
              <a:t></a:t>
            </a:r>
            <a:endParaRPr sz="900">
              <a:latin typeface="Symbol"/>
              <a:cs typeface="Symbol"/>
            </a:endParaRPr>
          </a:p>
        </p:txBody>
      </p:sp>
      <p:sp>
        <p:nvSpPr>
          <p:cNvPr id="4" name="object 4"/>
          <p:cNvSpPr txBox="1"/>
          <p:nvPr/>
        </p:nvSpPr>
        <p:spPr>
          <a:xfrm>
            <a:off x="1318260" y="2260600"/>
            <a:ext cx="6744334" cy="330200"/>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2E2A1F"/>
                </a:solidFill>
                <a:latin typeface="Arial"/>
                <a:cs typeface="Arial"/>
              </a:rPr>
              <a:t>”What</a:t>
            </a:r>
            <a:r>
              <a:rPr sz="2000" spc="-100" dirty="0">
                <a:solidFill>
                  <a:srgbClr val="2E2A1F"/>
                </a:solidFill>
                <a:latin typeface="Arial"/>
                <a:cs typeface="Arial"/>
              </a:rPr>
              <a:t> </a:t>
            </a:r>
            <a:r>
              <a:rPr sz="2000" spc="-20" dirty="0">
                <a:solidFill>
                  <a:srgbClr val="2E2A1F"/>
                </a:solidFill>
                <a:latin typeface="Arial"/>
                <a:cs typeface="Arial"/>
              </a:rPr>
              <a:t>time</a:t>
            </a:r>
            <a:r>
              <a:rPr sz="2000" spc="-105" dirty="0">
                <a:solidFill>
                  <a:srgbClr val="2E2A1F"/>
                </a:solidFill>
                <a:latin typeface="Arial"/>
                <a:cs typeface="Arial"/>
              </a:rPr>
              <a:t> </a:t>
            </a:r>
            <a:r>
              <a:rPr sz="2000" spc="-110" dirty="0">
                <a:solidFill>
                  <a:srgbClr val="2E2A1F"/>
                </a:solidFill>
                <a:latin typeface="Arial"/>
                <a:cs typeface="Arial"/>
              </a:rPr>
              <a:t>is</a:t>
            </a:r>
            <a:r>
              <a:rPr sz="2000" spc="-95" dirty="0">
                <a:solidFill>
                  <a:srgbClr val="2E2A1F"/>
                </a:solidFill>
                <a:latin typeface="Arial"/>
                <a:cs typeface="Arial"/>
              </a:rPr>
              <a:t> </a:t>
            </a:r>
            <a:r>
              <a:rPr sz="2000" spc="-25" dirty="0">
                <a:solidFill>
                  <a:srgbClr val="2E2A1F"/>
                </a:solidFill>
                <a:latin typeface="Arial"/>
                <a:cs typeface="Arial"/>
              </a:rPr>
              <a:t>the</a:t>
            </a:r>
            <a:r>
              <a:rPr sz="2000" spc="-105" dirty="0">
                <a:solidFill>
                  <a:srgbClr val="2E2A1F"/>
                </a:solidFill>
                <a:latin typeface="Arial"/>
                <a:cs typeface="Arial"/>
              </a:rPr>
              <a:t> </a:t>
            </a:r>
            <a:r>
              <a:rPr sz="2000" spc="-55" dirty="0">
                <a:solidFill>
                  <a:srgbClr val="2E2A1F"/>
                </a:solidFill>
                <a:latin typeface="Arial"/>
                <a:cs typeface="Arial"/>
              </a:rPr>
              <a:t>next</a:t>
            </a:r>
            <a:r>
              <a:rPr sz="2000" spc="-105" dirty="0">
                <a:solidFill>
                  <a:srgbClr val="2E2A1F"/>
                </a:solidFill>
                <a:latin typeface="Arial"/>
                <a:cs typeface="Arial"/>
              </a:rPr>
              <a:t> </a:t>
            </a:r>
            <a:r>
              <a:rPr sz="2000" spc="-114" dirty="0">
                <a:solidFill>
                  <a:srgbClr val="2E2A1F"/>
                </a:solidFill>
                <a:latin typeface="Arial"/>
                <a:cs typeface="Arial"/>
              </a:rPr>
              <a:t>bus</a:t>
            </a:r>
            <a:r>
              <a:rPr sz="2000" spc="-110" dirty="0">
                <a:solidFill>
                  <a:srgbClr val="2E2A1F"/>
                </a:solidFill>
                <a:latin typeface="Arial"/>
                <a:cs typeface="Arial"/>
              </a:rPr>
              <a:t> </a:t>
            </a:r>
            <a:r>
              <a:rPr sz="2000" spc="-15" dirty="0">
                <a:solidFill>
                  <a:srgbClr val="2E2A1F"/>
                </a:solidFill>
                <a:latin typeface="Arial"/>
                <a:cs typeface="Arial"/>
              </a:rPr>
              <a:t>from</a:t>
            </a:r>
            <a:r>
              <a:rPr sz="2000" spc="-110" dirty="0">
                <a:solidFill>
                  <a:srgbClr val="2E2A1F"/>
                </a:solidFill>
                <a:latin typeface="Arial"/>
                <a:cs typeface="Arial"/>
              </a:rPr>
              <a:t> </a:t>
            </a:r>
            <a:r>
              <a:rPr sz="2000" spc="-25" dirty="0">
                <a:solidFill>
                  <a:srgbClr val="2E2A1F"/>
                </a:solidFill>
                <a:latin typeface="Arial"/>
                <a:cs typeface="Arial"/>
              </a:rPr>
              <a:t>the</a:t>
            </a:r>
            <a:r>
              <a:rPr sz="2000" spc="-95" dirty="0">
                <a:solidFill>
                  <a:srgbClr val="2E2A1F"/>
                </a:solidFill>
                <a:latin typeface="Arial"/>
                <a:cs typeface="Arial"/>
              </a:rPr>
              <a:t> </a:t>
            </a:r>
            <a:r>
              <a:rPr sz="2000" spc="-35" dirty="0">
                <a:solidFill>
                  <a:srgbClr val="2E2A1F"/>
                </a:solidFill>
                <a:latin typeface="Arial"/>
                <a:cs typeface="Arial"/>
              </a:rPr>
              <a:t>city</a:t>
            </a:r>
            <a:r>
              <a:rPr sz="2000" spc="-105" dirty="0">
                <a:solidFill>
                  <a:srgbClr val="2E2A1F"/>
                </a:solidFill>
                <a:latin typeface="Arial"/>
                <a:cs typeface="Arial"/>
              </a:rPr>
              <a:t> </a:t>
            </a:r>
            <a:r>
              <a:rPr sz="2000" spc="-20" dirty="0">
                <a:solidFill>
                  <a:srgbClr val="2E2A1F"/>
                </a:solidFill>
                <a:latin typeface="Arial"/>
                <a:cs typeface="Arial"/>
              </a:rPr>
              <a:t>after</a:t>
            </a:r>
            <a:r>
              <a:rPr sz="2000" spc="-95" dirty="0">
                <a:solidFill>
                  <a:srgbClr val="2E2A1F"/>
                </a:solidFill>
                <a:latin typeface="Arial"/>
                <a:cs typeface="Arial"/>
              </a:rPr>
              <a:t> </a:t>
            </a:r>
            <a:r>
              <a:rPr sz="2000" spc="-25" dirty="0">
                <a:solidFill>
                  <a:srgbClr val="2E2A1F"/>
                </a:solidFill>
                <a:latin typeface="Arial"/>
                <a:cs typeface="Arial"/>
              </a:rPr>
              <a:t>the</a:t>
            </a:r>
            <a:r>
              <a:rPr sz="2000" spc="-100" dirty="0">
                <a:solidFill>
                  <a:srgbClr val="2E2A1F"/>
                </a:solidFill>
                <a:latin typeface="Arial"/>
                <a:cs typeface="Arial"/>
              </a:rPr>
              <a:t> </a:t>
            </a:r>
            <a:r>
              <a:rPr sz="2000" spc="-80" dirty="0">
                <a:solidFill>
                  <a:srgbClr val="2E2A1F"/>
                </a:solidFill>
                <a:latin typeface="Arial"/>
                <a:cs typeface="Arial"/>
              </a:rPr>
              <a:t>5:00</a:t>
            </a:r>
            <a:r>
              <a:rPr sz="2000" spc="-100" dirty="0">
                <a:solidFill>
                  <a:srgbClr val="2E2A1F"/>
                </a:solidFill>
                <a:latin typeface="Arial"/>
                <a:cs typeface="Arial"/>
              </a:rPr>
              <a:t> </a:t>
            </a:r>
            <a:r>
              <a:rPr sz="2000" spc="-65" dirty="0">
                <a:solidFill>
                  <a:srgbClr val="2E2A1F"/>
                </a:solidFill>
                <a:latin typeface="Arial"/>
                <a:cs typeface="Arial"/>
              </a:rPr>
              <a:t>pm</a:t>
            </a:r>
            <a:r>
              <a:rPr sz="2000" spc="-110" dirty="0">
                <a:solidFill>
                  <a:srgbClr val="2E2A1F"/>
                </a:solidFill>
                <a:latin typeface="Arial"/>
                <a:cs typeface="Arial"/>
              </a:rPr>
              <a:t> </a:t>
            </a:r>
            <a:r>
              <a:rPr sz="2000" spc="-114" dirty="0">
                <a:solidFill>
                  <a:srgbClr val="2E2A1F"/>
                </a:solidFill>
                <a:latin typeface="Arial"/>
                <a:cs typeface="Arial"/>
              </a:rPr>
              <a:t>bus</a:t>
            </a:r>
            <a:r>
              <a:rPr sz="2000" spc="-105" dirty="0">
                <a:solidFill>
                  <a:srgbClr val="2E2A1F"/>
                </a:solidFill>
                <a:latin typeface="Arial"/>
                <a:cs typeface="Arial"/>
              </a:rPr>
              <a:t> </a:t>
            </a:r>
            <a:r>
              <a:rPr sz="2000" spc="-15" dirty="0">
                <a:solidFill>
                  <a:srgbClr val="2E2A1F"/>
                </a:solidFill>
                <a:latin typeface="Arial"/>
                <a:cs typeface="Arial"/>
              </a:rPr>
              <a:t>?”</a:t>
            </a:r>
            <a:endParaRPr sz="2000">
              <a:latin typeface="Arial"/>
              <a:cs typeface="Arial"/>
            </a:endParaRPr>
          </a:p>
        </p:txBody>
      </p:sp>
      <p:sp>
        <p:nvSpPr>
          <p:cNvPr id="5" name="object 5"/>
          <p:cNvSpPr txBox="1"/>
          <p:nvPr/>
        </p:nvSpPr>
        <p:spPr>
          <a:xfrm>
            <a:off x="1057910" y="3069590"/>
            <a:ext cx="113030" cy="162560"/>
          </a:xfrm>
          <a:prstGeom prst="rect">
            <a:avLst/>
          </a:prstGeom>
        </p:spPr>
        <p:txBody>
          <a:bodyPr vert="horz" wrap="square" lIns="0" tIns="12700" rIns="0" bIns="0" rtlCol="0">
            <a:spAutoFit/>
          </a:bodyPr>
          <a:lstStyle/>
          <a:p>
            <a:pPr marL="12700">
              <a:lnSpc>
                <a:spcPct val="100000"/>
              </a:lnSpc>
              <a:spcBef>
                <a:spcPts val="100"/>
              </a:spcBef>
            </a:pPr>
            <a:r>
              <a:rPr sz="900" spc="265" dirty="0">
                <a:solidFill>
                  <a:srgbClr val="0066CC"/>
                </a:solidFill>
                <a:latin typeface="Symbol"/>
                <a:cs typeface="Symbol"/>
              </a:rPr>
              <a:t></a:t>
            </a:r>
            <a:endParaRPr sz="900">
              <a:latin typeface="Symbol"/>
              <a:cs typeface="Symbol"/>
            </a:endParaRPr>
          </a:p>
        </p:txBody>
      </p:sp>
      <p:sp>
        <p:nvSpPr>
          <p:cNvPr id="6" name="object 6"/>
          <p:cNvSpPr txBox="1"/>
          <p:nvPr/>
        </p:nvSpPr>
        <p:spPr>
          <a:xfrm>
            <a:off x="1318260" y="2997200"/>
            <a:ext cx="6401435" cy="330200"/>
          </a:xfrm>
          <a:prstGeom prst="rect">
            <a:avLst/>
          </a:prstGeom>
        </p:spPr>
        <p:txBody>
          <a:bodyPr vert="horz" wrap="square" lIns="0" tIns="12700" rIns="0" bIns="0" rtlCol="0">
            <a:spAutoFit/>
          </a:bodyPr>
          <a:lstStyle/>
          <a:p>
            <a:pPr marL="12700">
              <a:lnSpc>
                <a:spcPct val="100000"/>
              </a:lnSpc>
              <a:spcBef>
                <a:spcPts val="100"/>
              </a:spcBef>
            </a:pPr>
            <a:r>
              <a:rPr sz="2000" spc="55" dirty="0">
                <a:solidFill>
                  <a:srgbClr val="2E2A1F"/>
                </a:solidFill>
                <a:latin typeface="Arial"/>
                <a:cs typeface="Arial"/>
              </a:rPr>
              <a:t>”I </a:t>
            </a:r>
            <a:r>
              <a:rPr sz="2000" spc="-114" dirty="0">
                <a:solidFill>
                  <a:srgbClr val="2E2A1F"/>
                </a:solidFill>
                <a:latin typeface="Arial"/>
                <a:cs typeface="Arial"/>
              </a:rPr>
              <a:t>am </a:t>
            </a:r>
            <a:r>
              <a:rPr sz="2000" spc="-155" dirty="0">
                <a:solidFill>
                  <a:srgbClr val="2E2A1F"/>
                </a:solidFill>
                <a:latin typeface="Arial"/>
                <a:cs typeface="Arial"/>
              </a:rPr>
              <a:t>a </a:t>
            </a:r>
            <a:r>
              <a:rPr sz="2000" spc="-50" dirty="0">
                <a:solidFill>
                  <a:srgbClr val="2E2A1F"/>
                </a:solidFill>
                <a:latin typeface="Arial"/>
                <a:cs typeface="Arial"/>
              </a:rPr>
              <a:t>3rd </a:t>
            </a:r>
            <a:r>
              <a:rPr sz="2000" spc="-90" dirty="0">
                <a:solidFill>
                  <a:srgbClr val="2E2A1F"/>
                </a:solidFill>
                <a:latin typeface="Arial"/>
                <a:cs typeface="Arial"/>
              </a:rPr>
              <a:t>year </a:t>
            </a:r>
            <a:r>
              <a:rPr sz="2000" spc="-390" dirty="0">
                <a:solidFill>
                  <a:srgbClr val="2E2A1F"/>
                </a:solidFill>
                <a:latin typeface="Arial"/>
                <a:cs typeface="Arial"/>
              </a:rPr>
              <a:t>CSE </a:t>
            </a:r>
            <a:r>
              <a:rPr sz="2000" spc="-45" dirty="0">
                <a:solidFill>
                  <a:srgbClr val="2E2A1F"/>
                </a:solidFill>
                <a:latin typeface="Arial"/>
                <a:cs typeface="Arial"/>
              </a:rPr>
              <a:t>student, </a:t>
            </a:r>
            <a:r>
              <a:rPr sz="2000" spc="-60" dirty="0">
                <a:solidFill>
                  <a:srgbClr val="2E2A1F"/>
                </a:solidFill>
                <a:latin typeface="Arial"/>
                <a:cs typeface="Arial"/>
              </a:rPr>
              <a:t>which </a:t>
            </a:r>
            <a:r>
              <a:rPr sz="2000" spc="-160" dirty="0">
                <a:solidFill>
                  <a:srgbClr val="2E2A1F"/>
                </a:solidFill>
                <a:latin typeface="Arial"/>
                <a:cs typeface="Arial"/>
              </a:rPr>
              <a:t>classes </a:t>
            </a:r>
            <a:r>
              <a:rPr sz="2000" spc="-60" dirty="0">
                <a:solidFill>
                  <a:srgbClr val="2E2A1F"/>
                </a:solidFill>
                <a:latin typeface="Arial"/>
                <a:cs typeface="Arial"/>
              </a:rPr>
              <a:t>do </a:t>
            </a:r>
            <a:r>
              <a:rPr sz="2000" spc="-55" dirty="0">
                <a:solidFill>
                  <a:srgbClr val="2E2A1F"/>
                </a:solidFill>
                <a:latin typeface="Arial"/>
                <a:cs typeface="Arial"/>
              </a:rPr>
              <a:t>I </a:t>
            </a:r>
            <a:r>
              <a:rPr sz="2000" spc="-114" dirty="0">
                <a:solidFill>
                  <a:srgbClr val="2E2A1F"/>
                </a:solidFill>
                <a:latin typeface="Arial"/>
                <a:cs typeface="Arial"/>
              </a:rPr>
              <a:t>have </a:t>
            </a:r>
            <a:r>
              <a:rPr sz="2000" spc="-55" dirty="0">
                <a:solidFill>
                  <a:srgbClr val="2E2A1F"/>
                </a:solidFill>
                <a:latin typeface="Arial"/>
                <a:cs typeface="Arial"/>
              </a:rPr>
              <a:t>today</a:t>
            </a:r>
            <a:r>
              <a:rPr sz="2000" spc="-365" dirty="0">
                <a:solidFill>
                  <a:srgbClr val="2E2A1F"/>
                </a:solidFill>
                <a:latin typeface="Arial"/>
                <a:cs typeface="Arial"/>
              </a:rPr>
              <a:t> </a:t>
            </a:r>
            <a:r>
              <a:rPr sz="2000" spc="-15" dirty="0">
                <a:solidFill>
                  <a:srgbClr val="2E2A1F"/>
                </a:solidFill>
                <a:latin typeface="Arial"/>
                <a:cs typeface="Arial"/>
              </a:rPr>
              <a:t>?”</a:t>
            </a:r>
            <a:endParaRPr sz="2000">
              <a:latin typeface="Arial"/>
              <a:cs typeface="Arial"/>
            </a:endParaRPr>
          </a:p>
        </p:txBody>
      </p:sp>
      <p:sp>
        <p:nvSpPr>
          <p:cNvPr id="7" name="object 7"/>
          <p:cNvSpPr txBox="1"/>
          <p:nvPr/>
        </p:nvSpPr>
        <p:spPr>
          <a:xfrm>
            <a:off x="1057910" y="3806190"/>
            <a:ext cx="113030" cy="162560"/>
          </a:xfrm>
          <a:prstGeom prst="rect">
            <a:avLst/>
          </a:prstGeom>
        </p:spPr>
        <p:txBody>
          <a:bodyPr vert="horz" wrap="square" lIns="0" tIns="12700" rIns="0" bIns="0" rtlCol="0">
            <a:spAutoFit/>
          </a:bodyPr>
          <a:lstStyle/>
          <a:p>
            <a:pPr marL="12700">
              <a:lnSpc>
                <a:spcPct val="100000"/>
              </a:lnSpc>
              <a:spcBef>
                <a:spcPts val="100"/>
              </a:spcBef>
            </a:pPr>
            <a:r>
              <a:rPr sz="900" spc="265" dirty="0">
                <a:solidFill>
                  <a:srgbClr val="0066CC"/>
                </a:solidFill>
                <a:latin typeface="Symbol"/>
                <a:cs typeface="Symbol"/>
              </a:rPr>
              <a:t></a:t>
            </a:r>
            <a:endParaRPr sz="900">
              <a:latin typeface="Symbol"/>
              <a:cs typeface="Symbol"/>
            </a:endParaRPr>
          </a:p>
        </p:txBody>
      </p:sp>
      <p:sp>
        <p:nvSpPr>
          <p:cNvPr id="8" name="object 8"/>
          <p:cNvSpPr txBox="1"/>
          <p:nvPr/>
        </p:nvSpPr>
        <p:spPr>
          <a:xfrm>
            <a:off x="1318260" y="3733800"/>
            <a:ext cx="4478020" cy="330200"/>
          </a:xfrm>
          <a:prstGeom prst="rect">
            <a:avLst/>
          </a:prstGeom>
        </p:spPr>
        <p:txBody>
          <a:bodyPr vert="horz" wrap="square" lIns="0" tIns="12700" rIns="0" bIns="0" rtlCol="0">
            <a:spAutoFit/>
          </a:bodyPr>
          <a:lstStyle/>
          <a:p>
            <a:pPr marL="12700">
              <a:lnSpc>
                <a:spcPct val="100000"/>
              </a:lnSpc>
              <a:spcBef>
                <a:spcPts val="100"/>
              </a:spcBef>
            </a:pPr>
            <a:r>
              <a:rPr sz="2000" spc="-35" dirty="0">
                <a:solidFill>
                  <a:srgbClr val="2E2A1F"/>
                </a:solidFill>
                <a:latin typeface="Arial"/>
                <a:cs typeface="Arial"/>
              </a:rPr>
              <a:t>”Which </a:t>
            </a:r>
            <a:r>
              <a:rPr sz="2000" spc="-120" dirty="0">
                <a:solidFill>
                  <a:srgbClr val="2E2A1F"/>
                </a:solidFill>
                <a:latin typeface="Arial"/>
                <a:cs typeface="Arial"/>
              </a:rPr>
              <a:t>gene </a:t>
            </a:r>
            <a:r>
              <a:rPr sz="2000" spc="-110" dirty="0">
                <a:solidFill>
                  <a:srgbClr val="2E2A1F"/>
                </a:solidFill>
                <a:latin typeface="Arial"/>
                <a:cs typeface="Arial"/>
              </a:rPr>
              <a:t>is </a:t>
            </a:r>
            <a:r>
              <a:rPr sz="2000" spc="-105" dirty="0">
                <a:solidFill>
                  <a:srgbClr val="2E2A1F"/>
                </a:solidFill>
                <a:latin typeface="Arial"/>
                <a:cs typeface="Arial"/>
              </a:rPr>
              <a:t>associated </a:t>
            </a:r>
            <a:r>
              <a:rPr sz="2000" spc="5" dirty="0">
                <a:solidFill>
                  <a:srgbClr val="2E2A1F"/>
                </a:solidFill>
                <a:latin typeface="Arial"/>
                <a:cs typeface="Arial"/>
              </a:rPr>
              <a:t>with </a:t>
            </a:r>
            <a:r>
              <a:rPr sz="2000" spc="-100" dirty="0">
                <a:solidFill>
                  <a:srgbClr val="2E2A1F"/>
                </a:solidFill>
                <a:latin typeface="Arial"/>
                <a:cs typeface="Arial"/>
              </a:rPr>
              <a:t>Diabetes</a:t>
            </a:r>
            <a:r>
              <a:rPr sz="2000" spc="-240" dirty="0">
                <a:solidFill>
                  <a:srgbClr val="2E2A1F"/>
                </a:solidFill>
                <a:latin typeface="Arial"/>
                <a:cs typeface="Arial"/>
              </a:rPr>
              <a:t> </a:t>
            </a:r>
            <a:r>
              <a:rPr sz="2000" spc="-15" dirty="0">
                <a:solidFill>
                  <a:srgbClr val="2E2A1F"/>
                </a:solidFill>
                <a:latin typeface="Arial"/>
                <a:cs typeface="Arial"/>
              </a:rPr>
              <a:t>?”</a:t>
            </a:r>
            <a:endParaRPr sz="2000">
              <a:latin typeface="Arial"/>
              <a:cs typeface="Arial"/>
            </a:endParaRPr>
          </a:p>
        </p:txBody>
      </p:sp>
      <p:sp>
        <p:nvSpPr>
          <p:cNvPr id="9" name="object 9"/>
          <p:cNvSpPr txBox="1"/>
          <p:nvPr/>
        </p:nvSpPr>
        <p:spPr>
          <a:xfrm>
            <a:off x="1057910" y="4542790"/>
            <a:ext cx="113030" cy="162560"/>
          </a:xfrm>
          <a:prstGeom prst="rect">
            <a:avLst/>
          </a:prstGeom>
        </p:spPr>
        <p:txBody>
          <a:bodyPr vert="horz" wrap="square" lIns="0" tIns="12700" rIns="0" bIns="0" rtlCol="0">
            <a:spAutoFit/>
          </a:bodyPr>
          <a:lstStyle/>
          <a:p>
            <a:pPr marL="12700">
              <a:lnSpc>
                <a:spcPct val="100000"/>
              </a:lnSpc>
              <a:spcBef>
                <a:spcPts val="100"/>
              </a:spcBef>
            </a:pPr>
            <a:r>
              <a:rPr sz="900" spc="265" dirty="0">
                <a:solidFill>
                  <a:srgbClr val="0066CC"/>
                </a:solidFill>
                <a:latin typeface="Symbol"/>
                <a:cs typeface="Symbol"/>
              </a:rPr>
              <a:t></a:t>
            </a:r>
            <a:endParaRPr sz="900">
              <a:latin typeface="Symbol"/>
              <a:cs typeface="Symbol"/>
            </a:endParaRPr>
          </a:p>
        </p:txBody>
      </p:sp>
      <p:sp>
        <p:nvSpPr>
          <p:cNvPr id="10" name="object 10"/>
          <p:cNvSpPr txBox="1"/>
          <p:nvPr/>
        </p:nvSpPr>
        <p:spPr>
          <a:xfrm>
            <a:off x="1318260" y="4470400"/>
            <a:ext cx="2595880" cy="330200"/>
          </a:xfrm>
          <a:prstGeom prst="rect">
            <a:avLst/>
          </a:prstGeom>
        </p:spPr>
        <p:txBody>
          <a:bodyPr vert="horz" wrap="square" lIns="0" tIns="12700" rIns="0" bIns="0" rtlCol="0">
            <a:spAutoFit/>
          </a:bodyPr>
          <a:lstStyle/>
          <a:p>
            <a:pPr marL="12700">
              <a:lnSpc>
                <a:spcPct val="100000"/>
              </a:lnSpc>
              <a:spcBef>
                <a:spcPts val="100"/>
              </a:spcBef>
            </a:pPr>
            <a:r>
              <a:rPr sz="2000" spc="-15" dirty="0">
                <a:solidFill>
                  <a:srgbClr val="2E2A1F"/>
                </a:solidFill>
                <a:latin typeface="Arial"/>
                <a:cs typeface="Arial"/>
              </a:rPr>
              <a:t>”Who </a:t>
            </a:r>
            <a:r>
              <a:rPr sz="2000" spc="-110" dirty="0">
                <a:solidFill>
                  <a:srgbClr val="2E2A1F"/>
                </a:solidFill>
                <a:latin typeface="Arial"/>
                <a:cs typeface="Arial"/>
              </a:rPr>
              <a:t>is </a:t>
            </a:r>
            <a:r>
              <a:rPr sz="2000" spc="-95" dirty="0">
                <a:solidFill>
                  <a:srgbClr val="2E2A1F"/>
                </a:solidFill>
                <a:latin typeface="Arial"/>
                <a:cs typeface="Arial"/>
              </a:rPr>
              <a:t>Donald </a:t>
            </a:r>
            <a:r>
              <a:rPr sz="2000" spc="-75" dirty="0">
                <a:solidFill>
                  <a:srgbClr val="2E2A1F"/>
                </a:solidFill>
                <a:latin typeface="Arial"/>
                <a:cs typeface="Arial"/>
              </a:rPr>
              <a:t>Knuth</a:t>
            </a:r>
            <a:r>
              <a:rPr sz="2000" spc="-225" dirty="0">
                <a:solidFill>
                  <a:srgbClr val="2E2A1F"/>
                </a:solidFill>
                <a:latin typeface="Arial"/>
                <a:cs typeface="Arial"/>
              </a:rPr>
              <a:t> </a:t>
            </a:r>
            <a:r>
              <a:rPr sz="2000" spc="-10" dirty="0">
                <a:solidFill>
                  <a:srgbClr val="2E2A1F"/>
                </a:solidFill>
                <a:latin typeface="Arial"/>
                <a:cs typeface="Arial"/>
              </a:rPr>
              <a:t>?”</a:t>
            </a:r>
            <a:endParaRPr sz="20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77000" y="2514600"/>
            <a:ext cx="838200" cy="381000"/>
          </a:xfrm>
          <a:custGeom>
            <a:avLst/>
            <a:gdLst/>
            <a:ahLst/>
            <a:cxnLst/>
            <a:rect l="l" t="t" r="r" b="b"/>
            <a:pathLst>
              <a:path w="838200" h="381000">
                <a:moveTo>
                  <a:pt x="838200" y="0"/>
                </a:moveTo>
                <a:lnTo>
                  <a:pt x="0" y="0"/>
                </a:lnTo>
                <a:lnTo>
                  <a:pt x="0" y="381000"/>
                </a:lnTo>
                <a:lnTo>
                  <a:pt x="838200" y="381000"/>
                </a:lnTo>
                <a:lnTo>
                  <a:pt x="838200" y="0"/>
                </a:lnTo>
                <a:close/>
              </a:path>
            </a:pathLst>
          </a:custGeom>
          <a:solidFill>
            <a:srgbClr val="FFFF00"/>
          </a:solidFill>
        </p:spPr>
        <p:txBody>
          <a:bodyPr wrap="square" lIns="0" tIns="0" rIns="0" bIns="0" rtlCol="0"/>
          <a:lstStyle/>
          <a:p>
            <a:endParaRPr/>
          </a:p>
        </p:txBody>
      </p:sp>
      <p:sp>
        <p:nvSpPr>
          <p:cNvPr id="3" name="object 3"/>
          <p:cNvSpPr/>
          <p:nvPr/>
        </p:nvSpPr>
        <p:spPr>
          <a:xfrm>
            <a:off x="6477000" y="2514600"/>
            <a:ext cx="838200" cy="381000"/>
          </a:xfrm>
          <a:custGeom>
            <a:avLst/>
            <a:gdLst/>
            <a:ahLst/>
            <a:cxnLst/>
            <a:rect l="l" t="t" r="r" b="b"/>
            <a:pathLst>
              <a:path w="838200" h="381000">
                <a:moveTo>
                  <a:pt x="419100" y="381000"/>
                </a:moveTo>
                <a:lnTo>
                  <a:pt x="0" y="381000"/>
                </a:lnTo>
                <a:lnTo>
                  <a:pt x="0" y="0"/>
                </a:lnTo>
                <a:lnTo>
                  <a:pt x="838200" y="0"/>
                </a:lnTo>
                <a:lnTo>
                  <a:pt x="838200" y="381000"/>
                </a:lnTo>
                <a:lnTo>
                  <a:pt x="419100" y="381000"/>
                </a:lnTo>
                <a:close/>
              </a:path>
            </a:pathLst>
          </a:custGeom>
          <a:ln w="9344">
            <a:solidFill>
              <a:srgbClr val="2E2A1F"/>
            </a:solidFill>
          </a:ln>
        </p:spPr>
        <p:txBody>
          <a:bodyPr wrap="square" lIns="0" tIns="0" rIns="0" bIns="0" rtlCol="0"/>
          <a:lstStyle/>
          <a:p>
            <a:endParaRPr/>
          </a:p>
        </p:txBody>
      </p:sp>
      <p:sp>
        <p:nvSpPr>
          <p:cNvPr id="4" name="object 4"/>
          <p:cNvSpPr txBox="1">
            <a:spLocks noGrp="1"/>
          </p:cNvSpPr>
          <p:nvPr>
            <p:ph type="title"/>
          </p:nvPr>
        </p:nvSpPr>
        <p:spPr>
          <a:xfrm>
            <a:off x="1413510" y="356870"/>
            <a:ext cx="5699125" cy="726440"/>
          </a:xfrm>
          <a:prstGeom prst="rect">
            <a:avLst/>
          </a:prstGeom>
        </p:spPr>
        <p:txBody>
          <a:bodyPr vert="horz" wrap="square" lIns="0" tIns="12700" rIns="0" bIns="0" rtlCol="0">
            <a:spAutoFit/>
          </a:bodyPr>
          <a:lstStyle/>
          <a:p>
            <a:pPr marL="12700">
              <a:lnSpc>
                <a:spcPct val="100000"/>
              </a:lnSpc>
              <a:spcBef>
                <a:spcPts val="100"/>
              </a:spcBef>
            </a:pPr>
            <a:r>
              <a:rPr spc="150" dirty="0"/>
              <a:t>Information</a:t>
            </a:r>
            <a:r>
              <a:rPr spc="-185" dirty="0"/>
              <a:t> </a:t>
            </a:r>
            <a:r>
              <a:rPr spc="155" dirty="0"/>
              <a:t>extraction</a:t>
            </a:r>
          </a:p>
        </p:txBody>
      </p:sp>
      <p:sp>
        <p:nvSpPr>
          <p:cNvPr id="5" name="object 5"/>
          <p:cNvSpPr txBox="1"/>
          <p:nvPr/>
        </p:nvSpPr>
        <p:spPr>
          <a:xfrm>
            <a:off x="855980" y="1915159"/>
            <a:ext cx="6604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0066CC"/>
                </a:solidFill>
                <a:latin typeface="Arial"/>
                <a:cs typeface="Arial"/>
              </a:rPr>
              <a:t>•</a:t>
            </a:r>
            <a:endParaRPr sz="900">
              <a:latin typeface="Arial"/>
              <a:cs typeface="Arial"/>
            </a:endParaRPr>
          </a:p>
        </p:txBody>
      </p:sp>
      <p:sp>
        <p:nvSpPr>
          <p:cNvPr id="6" name="object 6"/>
          <p:cNvSpPr txBox="1"/>
          <p:nvPr/>
        </p:nvSpPr>
        <p:spPr>
          <a:xfrm>
            <a:off x="1198880" y="1837690"/>
            <a:ext cx="3685540" cy="330200"/>
          </a:xfrm>
          <a:prstGeom prst="rect">
            <a:avLst/>
          </a:prstGeom>
        </p:spPr>
        <p:txBody>
          <a:bodyPr vert="horz" wrap="square" lIns="0" tIns="12700" rIns="0" bIns="0" rtlCol="0">
            <a:spAutoFit/>
          </a:bodyPr>
          <a:lstStyle/>
          <a:p>
            <a:pPr marL="12700">
              <a:lnSpc>
                <a:spcPct val="100000"/>
              </a:lnSpc>
              <a:spcBef>
                <a:spcPts val="100"/>
              </a:spcBef>
            </a:pPr>
            <a:r>
              <a:rPr sz="2000" spc="-70" dirty="0">
                <a:solidFill>
                  <a:srgbClr val="2E2A1F"/>
                </a:solidFill>
                <a:latin typeface="Arial"/>
                <a:cs typeface="Arial"/>
              </a:rPr>
              <a:t>Extraction </a:t>
            </a:r>
            <a:r>
              <a:rPr sz="2000" spc="-5" dirty="0">
                <a:solidFill>
                  <a:srgbClr val="2E2A1F"/>
                </a:solidFill>
                <a:latin typeface="Arial"/>
                <a:cs typeface="Arial"/>
              </a:rPr>
              <a:t>of </a:t>
            </a:r>
            <a:r>
              <a:rPr sz="2000" spc="-90" dirty="0">
                <a:solidFill>
                  <a:srgbClr val="2E2A1F"/>
                </a:solidFill>
                <a:latin typeface="Arial"/>
                <a:cs typeface="Arial"/>
              </a:rPr>
              <a:t>meaning </a:t>
            </a:r>
            <a:r>
              <a:rPr sz="2000" spc="-15" dirty="0">
                <a:solidFill>
                  <a:srgbClr val="2E2A1F"/>
                </a:solidFill>
                <a:latin typeface="Arial"/>
                <a:cs typeface="Arial"/>
              </a:rPr>
              <a:t>from </a:t>
            </a:r>
            <a:r>
              <a:rPr sz="2000" spc="-65" dirty="0">
                <a:solidFill>
                  <a:srgbClr val="2E2A1F"/>
                </a:solidFill>
                <a:latin typeface="Arial"/>
                <a:cs typeface="Arial"/>
              </a:rPr>
              <a:t>email</a:t>
            </a:r>
            <a:r>
              <a:rPr sz="2000" spc="-375" dirty="0">
                <a:solidFill>
                  <a:srgbClr val="2E2A1F"/>
                </a:solidFill>
                <a:latin typeface="Arial"/>
                <a:cs typeface="Arial"/>
              </a:rPr>
              <a:t> </a:t>
            </a:r>
            <a:r>
              <a:rPr sz="2000" spc="-40" dirty="0">
                <a:solidFill>
                  <a:srgbClr val="2E2A1F"/>
                </a:solidFill>
                <a:latin typeface="Arial"/>
                <a:cs typeface="Arial"/>
              </a:rPr>
              <a:t>:-</a:t>
            </a:r>
            <a:endParaRPr sz="2000">
              <a:latin typeface="Arial"/>
              <a:cs typeface="Arial"/>
            </a:endParaRPr>
          </a:p>
        </p:txBody>
      </p:sp>
      <p:sp>
        <p:nvSpPr>
          <p:cNvPr id="7" name="object 7"/>
          <p:cNvSpPr txBox="1"/>
          <p:nvPr/>
        </p:nvSpPr>
        <p:spPr>
          <a:xfrm>
            <a:off x="1203960" y="2574290"/>
            <a:ext cx="4112260" cy="330200"/>
          </a:xfrm>
          <a:prstGeom prst="rect">
            <a:avLst/>
          </a:prstGeom>
        </p:spPr>
        <p:txBody>
          <a:bodyPr vert="horz" wrap="square" lIns="0" tIns="12700" rIns="0" bIns="0" rtlCol="0">
            <a:spAutoFit/>
          </a:bodyPr>
          <a:lstStyle/>
          <a:p>
            <a:pPr marL="12700">
              <a:lnSpc>
                <a:spcPct val="100000"/>
              </a:lnSpc>
              <a:spcBef>
                <a:spcPts val="100"/>
              </a:spcBef>
            </a:pPr>
            <a:r>
              <a:rPr sz="2000" spc="-114" dirty="0">
                <a:solidFill>
                  <a:srgbClr val="2E2A1F"/>
                </a:solidFill>
                <a:latin typeface="Arial"/>
                <a:cs typeface="Arial"/>
              </a:rPr>
              <a:t>We </a:t>
            </a:r>
            <a:r>
              <a:rPr sz="2000" spc="-110" dirty="0">
                <a:solidFill>
                  <a:srgbClr val="2E2A1F"/>
                </a:solidFill>
                <a:latin typeface="Arial"/>
                <a:cs typeface="Arial"/>
              </a:rPr>
              <a:t>have </a:t>
            </a:r>
            <a:r>
              <a:rPr sz="2000" spc="-85" dirty="0">
                <a:solidFill>
                  <a:srgbClr val="2E2A1F"/>
                </a:solidFill>
                <a:latin typeface="Arial"/>
                <a:cs typeface="Arial"/>
              </a:rPr>
              <a:t>decided </a:t>
            </a:r>
            <a:r>
              <a:rPr sz="2000" spc="25" dirty="0">
                <a:solidFill>
                  <a:srgbClr val="2E2A1F"/>
                </a:solidFill>
                <a:latin typeface="Arial"/>
                <a:cs typeface="Arial"/>
              </a:rPr>
              <a:t>to </a:t>
            </a:r>
            <a:r>
              <a:rPr sz="2000" spc="-50" dirty="0">
                <a:solidFill>
                  <a:srgbClr val="2E2A1F"/>
                </a:solidFill>
                <a:latin typeface="Arial"/>
                <a:cs typeface="Arial"/>
              </a:rPr>
              <a:t>meet </a:t>
            </a:r>
            <a:r>
              <a:rPr sz="2000" spc="-15" dirty="0">
                <a:solidFill>
                  <a:srgbClr val="2E2A1F"/>
                </a:solidFill>
                <a:latin typeface="Arial"/>
                <a:cs typeface="Arial"/>
              </a:rPr>
              <a:t>tomorrow</a:t>
            </a:r>
            <a:r>
              <a:rPr sz="2000" spc="114" dirty="0">
                <a:solidFill>
                  <a:srgbClr val="2E2A1F"/>
                </a:solidFill>
                <a:latin typeface="Arial"/>
                <a:cs typeface="Arial"/>
              </a:rPr>
              <a:t> </a:t>
            </a:r>
            <a:r>
              <a:rPr sz="2000" spc="-20" dirty="0">
                <a:solidFill>
                  <a:srgbClr val="2E2A1F"/>
                </a:solidFill>
                <a:latin typeface="Arial"/>
                <a:cs typeface="Arial"/>
              </a:rPr>
              <a:t>at</a:t>
            </a:r>
            <a:endParaRPr sz="2000">
              <a:latin typeface="Arial"/>
              <a:cs typeface="Arial"/>
            </a:endParaRPr>
          </a:p>
        </p:txBody>
      </p:sp>
      <p:sp>
        <p:nvSpPr>
          <p:cNvPr id="8" name="object 8"/>
          <p:cNvSpPr txBox="1"/>
          <p:nvPr/>
        </p:nvSpPr>
        <p:spPr>
          <a:xfrm>
            <a:off x="5293359" y="2514600"/>
            <a:ext cx="994410" cy="414020"/>
          </a:xfrm>
          <a:prstGeom prst="rect">
            <a:avLst/>
          </a:prstGeom>
          <a:solidFill>
            <a:srgbClr val="FFFF00"/>
          </a:solidFill>
          <a:ln w="9344">
            <a:solidFill>
              <a:srgbClr val="2E2A1F"/>
            </a:solidFill>
          </a:ln>
        </p:spPr>
        <p:txBody>
          <a:bodyPr vert="horz" wrap="square" lIns="0" tIns="72390" rIns="0" bIns="0" rtlCol="0">
            <a:spAutoFit/>
          </a:bodyPr>
          <a:lstStyle/>
          <a:p>
            <a:pPr marL="67310">
              <a:lnSpc>
                <a:spcPct val="100000"/>
              </a:lnSpc>
              <a:spcBef>
                <a:spcPts val="570"/>
              </a:spcBef>
            </a:pPr>
            <a:r>
              <a:rPr sz="2000" spc="-95" dirty="0">
                <a:solidFill>
                  <a:srgbClr val="2E2A1F"/>
                </a:solidFill>
                <a:latin typeface="Arial"/>
                <a:cs typeface="Arial"/>
              </a:rPr>
              <a:t>10:00am</a:t>
            </a:r>
            <a:endParaRPr sz="2000">
              <a:latin typeface="Arial"/>
              <a:cs typeface="Arial"/>
            </a:endParaRPr>
          </a:p>
        </p:txBody>
      </p:sp>
      <p:sp>
        <p:nvSpPr>
          <p:cNvPr id="9" name="object 9"/>
          <p:cNvSpPr txBox="1"/>
          <p:nvPr/>
        </p:nvSpPr>
        <p:spPr>
          <a:xfrm>
            <a:off x="6315930" y="2574290"/>
            <a:ext cx="1055370" cy="330200"/>
          </a:xfrm>
          <a:prstGeom prst="rect">
            <a:avLst/>
          </a:prstGeom>
        </p:spPr>
        <p:txBody>
          <a:bodyPr vert="horz" wrap="square" lIns="0" tIns="12700" rIns="0" bIns="0" rtlCol="0">
            <a:spAutoFit/>
          </a:bodyPr>
          <a:lstStyle/>
          <a:p>
            <a:pPr marL="12700">
              <a:lnSpc>
                <a:spcPct val="100000"/>
              </a:lnSpc>
              <a:spcBef>
                <a:spcPts val="100"/>
              </a:spcBef>
            </a:pPr>
            <a:r>
              <a:rPr sz="2000" spc="-30" dirty="0">
                <a:solidFill>
                  <a:srgbClr val="2E2A1F"/>
                </a:solidFill>
                <a:latin typeface="Arial"/>
                <a:cs typeface="Arial"/>
              </a:rPr>
              <a:t>in </a:t>
            </a:r>
            <a:r>
              <a:rPr sz="2000" spc="-25" dirty="0">
                <a:solidFill>
                  <a:srgbClr val="2E2A1F"/>
                </a:solidFill>
                <a:latin typeface="Arial"/>
                <a:cs typeface="Arial"/>
              </a:rPr>
              <a:t>the</a:t>
            </a:r>
            <a:r>
              <a:rPr sz="2000" spc="-250" dirty="0">
                <a:solidFill>
                  <a:srgbClr val="2E2A1F"/>
                </a:solidFill>
                <a:latin typeface="Arial"/>
                <a:cs typeface="Arial"/>
              </a:rPr>
              <a:t> </a:t>
            </a:r>
            <a:r>
              <a:rPr sz="2000" spc="-65" dirty="0">
                <a:solidFill>
                  <a:srgbClr val="2E2A1F"/>
                </a:solidFill>
                <a:latin typeface="Arial"/>
                <a:cs typeface="Arial"/>
              </a:rPr>
              <a:t>lab.</a:t>
            </a:r>
            <a:endParaRPr sz="2000">
              <a:latin typeface="Arial"/>
              <a:cs typeface="Arial"/>
            </a:endParaRPr>
          </a:p>
        </p:txBody>
      </p:sp>
      <p:sp>
        <p:nvSpPr>
          <p:cNvPr id="10" name="object 10"/>
          <p:cNvSpPr txBox="1"/>
          <p:nvPr/>
        </p:nvSpPr>
        <p:spPr>
          <a:xfrm>
            <a:off x="2362200" y="3820159"/>
            <a:ext cx="3276600" cy="918210"/>
          </a:xfrm>
          <a:prstGeom prst="rect">
            <a:avLst/>
          </a:prstGeom>
          <a:solidFill>
            <a:srgbClr val="00AFEF"/>
          </a:solidFill>
        </p:spPr>
        <p:txBody>
          <a:bodyPr vert="horz" wrap="square" lIns="0" tIns="46990" rIns="0" bIns="0" rtlCol="0">
            <a:spAutoFit/>
          </a:bodyPr>
          <a:lstStyle/>
          <a:p>
            <a:pPr marL="89535">
              <a:lnSpc>
                <a:spcPct val="100000"/>
              </a:lnSpc>
              <a:spcBef>
                <a:spcPts val="370"/>
              </a:spcBef>
            </a:pPr>
            <a:r>
              <a:rPr sz="1800" spc="-145" dirty="0">
                <a:solidFill>
                  <a:srgbClr val="2E2A1F"/>
                </a:solidFill>
                <a:latin typeface="Arial"/>
                <a:cs typeface="Arial"/>
              </a:rPr>
              <a:t>To </a:t>
            </a:r>
            <a:r>
              <a:rPr sz="1800" spc="-55" dirty="0">
                <a:solidFill>
                  <a:srgbClr val="2E2A1F"/>
                </a:solidFill>
                <a:latin typeface="Arial"/>
                <a:cs typeface="Arial"/>
              </a:rPr>
              <a:t>do </a:t>
            </a:r>
            <a:r>
              <a:rPr sz="1800" spc="-20" dirty="0">
                <a:solidFill>
                  <a:srgbClr val="2E2A1F"/>
                </a:solidFill>
                <a:latin typeface="Arial"/>
                <a:cs typeface="Arial"/>
              </a:rPr>
              <a:t>:</a:t>
            </a:r>
            <a:r>
              <a:rPr sz="1800" spc="265" dirty="0">
                <a:solidFill>
                  <a:srgbClr val="2E2A1F"/>
                </a:solidFill>
                <a:latin typeface="Arial"/>
                <a:cs typeface="Arial"/>
              </a:rPr>
              <a:t> </a:t>
            </a:r>
            <a:r>
              <a:rPr sz="1800" spc="-60" dirty="0">
                <a:solidFill>
                  <a:srgbClr val="2E2A1F"/>
                </a:solidFill>
                <a:latin typeface="Arial"/>
                <a:cs typeface="Arial"/>
              </a:rPr>
              <a:t>meeting</a:t>
            </a:r>
            <a:endParaRPr sz="1800">
              <a:latin typeface="Arial"/>
              <a:cs typeface="Arial"/>
            </a:endParaRPr>
          </a:p>
          <a:p>
            <a:pPr marL="89535" marR="436880">
              <a:lnSpc>
                <a:spcPct val="100000"/>
              </a:lnSpc>
              <a:tabLst>
                <a:tab pos="703580" algn="l"/>
              </a:tabLst>
            </a:pPr>
            <a:r>
              <a:rPr sz="1800" spc="-100" dirty="0">
                <a:solidFill>
                  <a:srgbClr val="2E2A1F"/>
                </a:solidFill>
                <a:latin typeface="Arial"/>
                <a:cs typeface="Arial"/>
              </a:rPr>
              <a:t>Time	</a:t>
            </a:r>
            <a:r>
              <a:rPr sz="1800" spc="-20" dirty="0">
                <a:solidFill>
                  <a:srgbClr val="2E2A1F"/>
                </a:solidFill>
                <a:latin typeface="Arial"/>
                <a:cs typeface="Arial"/>
              </a:rPr>
              <a:t>: </a:t>
            </a:r>
            <a:r>
              <a:rPr sz="1800" spc="-80" dirty="0">
                <a:solidFill>
                  <a:srgbClr val="2E2A1F"/>
                </a:solidFill>
                <a:latin typeface="Arial"/>
                <a:cs typeface="Arial"/>
              </a:rPr>
              <a:t>10:00 </a:t>
            </a:r>
            <a:r>
              <a:rPr sz="1800" spc="-90" dirty="0">
                <a:solidFill>
                  <a:srgbClr val="2E2A1F"/>
                </a:solidFill>
                <a:latin typeface="Arial"/>
                <a:cs typeface="Arial"/>
              </a:rPr>
              <a:t>am, </a:t>
            </a:r>
            <a:r>
              <a:rPr sz="1800" spc="-30" dirty="0">
                <a:solidFill>
                  <a:srgbClr val="2E2A1F"/>
                </a:solidFill>
                <a:latin typeface="Arial"/>
                <a:cs typeface="Arial"/>
              </a:rPr>
              <a:t>22/3/2012  </a:t>
            </a:r>
            <a:r>
              <a:rPr sz="1800" spc="-105" dirty="0">
                <a:solidFill>
                  <a:srgbClr val="2E2A1F"/>
                </a:solidFill>
                <a:latin typeface="Arial"/>
                <a:cs typeface="Arial"/>
              </a:rPr>
              <a:t>Venue </a:t>
            </a:r>
            <a:r>
              <a:rPr sz="1800" spc="-20" dirty="0">
                <a:solidFill>
                  <a:srgbClr val="2E2A1F"/>
                </a:solidFill>
                <a:latin typeface="Arial"/>
                <a:cs typeface="Arial"/>
              </a:rPr>
              <a:t>:</a:t>
            </a:r>
            <a:r>
              <a:rPr sz="1800" spc="315" dirty="0">
                <a:solidFill>
                  <a:srgbClr val="2E2A1F"/>
                </a:solidFill>
                <a:latin typeface="Arial"/>
                <a:cs typeface="Arial"/>
              </a:rPr>
              <a:t> </a:t>
            </a:r>
            <a:r>
              <a:rPr sz="1800" spc="-150" dirty="0">
                <a:solidFill>
                  <a:srgbClr val="2E2A1F"/>
                </a:solidFill>
                <a:latin typeface="Arial"/>
                <a:cs typeface="Arial"/>
              </a:rPr>
              <a:t>Lab</a:t>
            </a:r>
            <a:endParaRPr sz="18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0370" y="482600"/>
            <a:ext cx="5149850" cy="726440"/>
          </a:xfrm>
          <a:prstGeom prst="rect">
            <a:avLst/>
          </a:prstGeom>
        </p:spPr>
        <p:txBody>
          <a:bodyPr vert="horz" wrap="square" lIns="0" tIns="12700" rIns="0" bIns="0" rtlCol="0">
            <a:spAutoFit/>
          </a:bodyPr>
          <a:lstStyle/>
          <a:p>
            <a:pPr marL="12700">
              <a:lnSpc>
                <a:spcPct val="100000"/>
              </a:lnSpc>
              <a:spcBef>
                <a:spcPts val="100"/>
              </a:spcBef>
            </a:pPr>
            <a:r>
              <a:rPr spc="70" dirty="0"/>
              <a:t>Machine</a:t>
            </a:r>
            <a:r>
              <a:rPr spc="-190" dirty="0"/>
              <a:t> </a:t>
            </a:r>
            <a:r>
              <a:rPr spc="155" dirty="0"/>
              <a:t>Translation</a:t>
            </a:r>
          </a:p>
        </p:txBody>
      </p:sp>
      <p:sp>
        <p:nvSpPr>
          <p:cNvPr id="3" name="object 3"/>
          <p:cNvSpPr txBox="1"/>
          <p:nvPr/>
        </p:nvSpPr>
        <p:spPr>
          <a:xfrm>
            <a:off x="869950" y="2369820"/>
            <a:ext cx="1743075" cy="330200"/>
          </a:xfrm>
          <a:prstGeom prst="rect">
            <a:avLst/>
          </a:prstGeom>
        </p:spPr>
        <p:txBody>
          <a:bodyPr vert="horz" wrap="square" lIns="0" tIns="12700" rIns="0" bIns="0" rtlCol="0">
            <a:spAutoFit/>
          </a:bodyPr>
          <a:lstStyle/>
          <a:p>
            <a:pPr marL="12700">
              <a:lnSpc>
                <a:spcPct val="100000"/>
              </a:lnSpc>
              <a:spcBef>
                <a:spcPts val="100"/>
              </a:spcBef>
            </a:pPr>
            <a:r>
              <a:rPr sz="2000" spc="80" dirty="0">
                <a:solidFill>
                  <a:srgbClr val="2E2A1F"/>
                </a:solidFill>
                <a:latin typeface="Noto Sans"/>
                <a:cs typeface="Noto Sans"/>
              </a:rPr>
              <a:t>मेरा नाम </a:t>
            </a:r>
            <a:r>
              <a:rPr sz="2000" spc="20" dirty="0">
                <a:solidFill>
                  <a:srgbClr val="2E2A1F"/>
                </a:solidFill>
                <a:latin typeface="Noto Sans"/>
                <a:cs typeface="Noto Sans"/>
              </a:rPr>
              <a:t>रजत </a:t>
            </a:r>
            <a:r>
              <a:rPr sz="2000" spc="25" dirty="0">
                <a:solidFill>
                  <a:srgbClr val="2E2A1F"/>
                </a:solidFill>
                <a:latin typeface="Noto Sans"/>
                <a:cs typeface="Noto Sans"/>
              </a:rPr>
              <a:t>है</a:t>
            </a:r>
            <a:r>
              <a:rPr sz="2000" spc="-320" dirty="0">
                <a:solidFill>
                  <a:srgbClr val="2E2A1F"/>
                </a:solidFill>
                <a:latin typeface="Noto Sans"/>
                <a:cs typeface="Noto Sans"/>
              </a:rPr>
              <a:t> </a:t>
            </a:r>
            <a:r>
              <a:rPr sz="2000" spc="400" dirty="0">
                <a:solidFill>
                  <a:srgbClr val="2E2A1F"/>
                </a:solidFill>
                <a:latin typeface="Arial"/>
                <a:cs typeface="Arial"/>
              </a:rPr>
              <a:t>|</a:t>
            </a:r>
            <a:endParaRPr sz="2000">
              <a:latin typeface="Arial"/>
              <a:cs typeface="Arial"/>
            </a:endParaRPr>
          </a:p>
        </p:txBody>
      </p:sp>
      <p:sp>
        <p:nvSpPr>
          <p:cNvPr id="4" name="object 4"/>
          <p:cNvSpPr txBox="1"/>
          <p:nvPr/>
        </p:nvSpPr>
        <p:spPr>
          <a:xfrm>
            <a:off x="2818892" y="2369820"/>
            <a:ext cx="2176145" cy="330200"/>
          </a:xfrm>
          <a:prstGeom prst="rect">
            <a:avLst/>
          </a:prstGeom>
        </p:spPr>
        <p:txBody>
          <a:bodyPr vert="horz" wrap="square" lIns="0" tIns="12700" rIns="0" bIns="0" rtlCol="0">
            <a:spAutoFit/>
          </a:bodyPr>
          <a:lstStyle/>
          <a:p>
            <a:pPr marL="12700">
              <a:lnSpc>
                <a:spcPct val="100000"/>
              </a:lnSpc>
              <a:spcBef>
                <a:spcPts val="100"/>
              </a:spcBef>
            </a:pPr>
            <a:r>
              <a:rPr sz="2000" spc="-175" dirty="0">
                <a:solidFill>
                  <a:srgbClr val="2E2A1F"/>
                </a:solidFill>
                <a:latin typeface="Arial"/>
                <a:cs typeface="Arial"/>
              </a:rPr>
              <a:t>=&gt; </a:t>
            </a:r>
            <a:r>
              <a:rPr sz="2000" spc="-30" dirty="0">
                <a:solidFill>
                  <a:srgbClr val="2E2A1F"/>
                </a:solidFill>
                <a:latin typeface="Arial"/>
                <a:cs typeface="Arial"/>
              </a:rPr>
              <a:t>My </a:t>
            </a:r>
            <a:r>
              <a:rPr sz="2000" spc="-105" dirty="0">
                <a:solidFill>
                  <a:srgbClr val="2E2A1F"/>
                </a:solidFill>
                <a:latin typeface="Arial"/>
                <a:cs typeface="Arial"/>
              </a:rPr>
              <a:t>name </a:t>
            </a:r>
            <a:r>
              <a:rPr sz="2000" spc="-110" dirty="0">
                <a:solidFill>
                  <a:srgbClr val="2E2A1F"/>
                </a:solidFill>
                <a:latin typeface="Arial"/>
                <a:cs typeface="Arial"/>
              </a:rPr>
              <a:t>is</a:t>
            </a:r>
            <a:r>
              <a:rPr sz="2000" spc="-150" dirty="0">
                <a:solidFill>
                  <a:srgbClr val="2E2A1F"/>
                </a:solidFill>
                <a:latin typeface="Arial"/>
                <a:cs typeface="Arial"/>
              </a:rPr>
              <a:t> </a:t>
            </a:r>
            <a:r>
              <a:rPr sz="2000" spc="-95" dirty="0">
                <a:solidFill>
                  <a:srgbClr val="2E2A1F"/>
                </a:solidFill>
                <a:latin typeface="Arial"/>
                <a:cs typeface="Arial"/>
              </a:rPr>
              <a:t>Rajat.</a:t>
            </a:r>
            <a:endParaRPr sz="2000">
              <a:latin typeface="Arial"/>
              <a:cs typeface="Arial"/>
            </a:endParaRPr>
          </a:p>
        </p:txBody>
      </p:sp>
      <p:sp>
        <p:nvSpPr>
          <p:cNvPr id="5" name="object 5"/>
          <p:cNvSpPr txBox="1"/>
          <p:nvPr/>
        </p:nvSpPr>
        <p:spPr>
          <a:xfrm>
            <a:off x="869950" y="3843020"/>
            <a:ext cx="5831205" cy="330200"/>
          </a:xfrm>
          <a:prstGeom prst="rect">
            <a:avLst/>
          </a:prstGeom>
        </p:spPr>
        <p:txBody>
          <a:bodyPr vert="horz" wrap="square" lIns="0" tIns="12700" rIns="0" bIns="0" rtlCol="0">
            <a:spAutoFit/>
          </a:bodyPr>
          <a:lstStyle/>
          <a:p>
            <a:pPr marL="12700">
              <a:lnSpc>
                <a:spcPct val="100000"/>
              </a:lnSpc>
              <a:spcBef>
                <a:spcPts val="100"/>
              </a:spcBef>
              <a:tabLst>
                <a:tab pos="4252595" algn="l"/>
              </a:tabLst>
            </a:pPr>
            <a:r>
              <a:rPr sz="2000" spc="-175" dirty="0">
                <a:solidFill>
                  <a:srgbClr val="2E2A1F"/>
                </a:solidFill>
                <a:latin typeface="Arial"/>
                <a:cs typeface="Arial"/>
              </a:rPr>
              <a:t>Grass </a:t>
            </a:r>
            <a:r>
              <a:rPr sz="2000" spc="-110" dirty="0">
                <a:solidFill>
                  <a:srgbClr val="2E2A1F"/>
                </a:solidFill>
                <a:latin typeface="Arial"/>
                <a:cs typeface="Arial"/>
              </a:rPr>
              <a:t>is </a:t>
            </a:r>
            <a:r>
              <a:rPr sz="2000" spc="-80" dirty="0">
                <a:solidFill>
                  <a:srgbClr val="2E2A1F"/>
                </a:solidFill>
                <a:latin typeface="Arial"/>
                <a:cs typeface="Arial"/>
              </a:rPr>
              <a:t>greener </a:t>
            </a:r>
            <a:r>
              <a:rPr sz="2000" spc="-65" dirty="0">
                <a:solidFill>
                  <a:srgbClr val="2E2A1F"/>
                </a:solidFill>
                <a:latin typeface="Arial"/>
                <a:cs typeface="Arial"/>
              </a:rPr>
              <a:t>on </a:t>
            </a:r>
            <a:r>
              <a:rPr sz="2000" spc="-25" dirty="0">
                <a:solidFill>
                  <a:srgbClr val="2E2A1F"/>
                </a:solidFill>
                <a:latin typeface="Arial"/>
                <a:cs typeface="Arial"/>
              </a:rPr>
              <a:t>the </a:t>
            </a:r>
            <a:r>
              <a:rPr sz="2000" spc="-20" dirty="0">
                <a:solidFill>
                  <a:srgbClr val="2E2A1F"/>
                </a:solidFill>
                <a:latin typeface="Arial"/>
                <a:cs typeface="Arial"/>
              </a:rPr>
              <a:t>other </a:t>
            </a:r>
            <a:r>
              <a:rPr sz="2000" spc="-95" dirty="0">
                <a:solidFill>
                  <a:srgbClr val="2E2A1F"/>
                </a:solidFill>
                <a:latin typeface="Arial"/>
                <a:cs typeface="Arial"/>
              </a:rPr>
              <a:t>side.</a:t>
            </a:r>
            <a:r>
              <a:rPr sz="2000" spc="-165" dirty="0">
                <a:solidFill>
                  <a:srgbClr val="2E2A1F"/>
                </a:solidFill>
                <a:latin typeface="Arial"/>
                <a:cs typeface="Arial"/>
              </a:rPr>
              <a:t> </a:t>
            </a:r>
            <a:r>
              <a:rPr sz="2000" spc="-180" dirty="0">
                <a:solidFill>
                  <a:srgbClr val="2E2A1F"/>
                </a:solidFill>
                <a:latin typeface="Arial"/>
                <a:cs typeface="Arial"/>
              </a:rPr>
              <a:t>=&gt;</a:t>
            </a:r>
            <a:r>
              <a:rPr sz="2000" spc="-50" dirty="0">
                <a:solidFill>
                  <a:srgbClr val="2E2A1F"/>
                </a:solidFill>
                <a:latin typeface="Arial"/>
                <a:cs typeface="Arial"/>
              </a:rPr>
              <a:t> </a:t>
            </a:r>
            <a:r>
              <a:rPr sz="2000" spc="-250" dirty="0">
                <a:solidFill>
                  <a:srgbClr val="2E2A1F"/>
                </a:solidFill>
                <a:latin typeface="Noto Sans"/>
                <a:cs typeface="Noto Sans"/>
              </a:rPr>
              <a:t>दरू	</a:t>
            </a:r>
            <a:r>
              <a:rPr sz="2000" spc="-240" dirty="0">
                <a:solidFill>
                  <a:srgbClr val="2E2A1F"/>
                </a:solidFill>
                <a:latin typeface="Noto Sans"/>
                <a:cs typeface="Noto Sans"/>
              </a:rPr>
              <a:t>के </a:t>
            </a:r>
            <a:r>
              <a:rPr sz="2000" spc="10" dirty="0">
                <a:solidFill>
                  <a:srgbClr val="2E2A1F"/>
                </a:solidFill>
                <a:latin typeface="Noto Sans"/>
                <a:cs typeface="Noto Sans"/>
              </a:rPr>
              <a:t>ढोल </a:t>
            </a:r>
            <a:r>
              <a:rPr sz="2000" spc="30" dirty="0">
                <a:solidFill>
                  <a:srgbClr val="2E2A1F"/>
                </a:solidFill>
                <a:latin typeface="Noto Sans"/>
                <a:cs typeface="Noto Sans"/>
              </a:rPr>
              <a:t>सुहावने</a:t>
            </a:r>
            <a:r>
              <a:rPr sz="2000" spc="-35" dirty="0">
                <a:solidFill>
                  <a:srgbClr val="2E2A1F"/>
                </a:solidFill>
                <a:latin typeface="Noto Sans"/>
                <a:cs typeface="Noto Sans"/>
              </a:rPr>
              <a:t> </a:t>
            </a:r>
            <a:r>
              <a:rPr sz="2000" spc="400" dirty="0">
                <a:solidFill>
                  <a:srgbClr val="2E2A1F"/>
                </a:solidFill>
                <a:latin typeface="Arial"/>
                <a:cs typeface="Arial"/>
              </a:rPr>
              <a:t>|</a:t>
            </a:r>
            <a:endParaRPr sz="2000">
              <a:latin typeface="Arial"/>
              <a:cs typeface="Arial"/>
            </a:endParaRPr>
          </a:p>
        </p:txBody>
      </p:sp>
      <p:sp>
        <p:nvSpPr>
          <p:cNvPr id="6" name="object 6"/>
          <p:cNvSpPr txBox="1"/>
          <p:nvPr/>
        </p:nvSpPr>
        <p:spPr>
          <a:xfrm>
            <a:off x="1372869" y="4947920"/>
            <a:ext cx="2261235" cy="330200"/>
          </a:xfrm>
          <a:prstGeom prst="rect">
            <a:avLst/>
          </a:prstGeom>
        </p:spPr>
        <p:txBody>
          <a:bodyPr vert="horz" wrap="square" lIns="0" tIns="12700" rIns="0" bIns="0" rtlCol="0">
            <a:spAutoFit/>
          </a:bodyPr>
          <a:lstStyle/>
          <a:p>
            <a:pPr marL="12700">
              <a:lnSpc>
                <a:spcPct val="100000"/>
              </a:lnSpc>
              <a:spcBef>
                <a:spcPts val="100"/>
              </a:spcBef>
            </a:pPr>
            <a:r>
              <a:rPr sz="2000" spc="-110" dirty="0">
                <a:solidFill>
                  <a:srgbClr val="2E2A1F"/>
                </a:solidFill>
                <a:latin typeface="Arial"/>
                <a:cs typeface="Arial"/>
              </a:rPr>
              <a:t>Google’s </a:t>
            </a:r>
            <a:r>
              <a:rPr sz="2000" spc="-75" dirty="0">
                <a:solidFill>
                  <a:srgbClr val="2E2A1F"/>
                </a:solidFill>
                <a:latin typeface="Arial"/>
                <a:cs typeface="Arial"/>
              </a:rPr>
              <a:t>Translation</a:t>
            </a:r>
            <a:r>
              <a:rPr sz="2000" spc="-155" dirty="0">
                <a:solidFill>
                  <a:srgbClr val="2E2A1F"/>
                </a:solidFill>
                <a:latin typeface="Arial"/>
                <a:cs typeface="Arial"/>
              </a:rPr>
              <a:t> </a:t>
            </a:r>
            <a:r>
              <a:rPr sz="2000" spc="-25" dirty="0">
                <a:solidFill>
                  <a:srgbClr val="2E2A1F"/>
                </a:solidFill>
                <a:latin typeface="Arial"/>
                <a:cs typeface="Arial"/>
              </a:rPr>
              <a:t>:</a:t>
            </a:r>
            <a:endParaRPr sz="2000">
              <a:latin typeface="Arial"/>
              <a:cs typeface="Arial"/>
            </a:endParaRPr>
          </a:p>
        </p:txBody>
      </p:sp>
      <p:sp>
        <p:nvSpPr>
          <p:cNvPr id="7" name="object 7"/>
          <p:cNvSpPr txBox="1"/>
          <p:nvPr/>
        </p:nvSpPr>
        <p:spPr>
          <a:xfrm>
            <a:off x="4753609" y="4947920"/>
            <a:ext cx="2814955" cy="330200"/>
          </a:xfrm>
          <a:prstGeom prst="rect">
            <a:avLst/>
          </a:prstGeom>
        </p:spPr>
        <p:txBody>
          <a:bodyPr vert="horz" wrap="square" lIns="0" tIns="12700" rIns="0" bIns="0" rtlCol="0">
            <a:spAutoFit/>
          </a:bodyPr>
          <a:lstStyle/>
          <a:p>
            <a:pPr marL="12700">
              <a:lnSpc>
                <a:spcPct val="100000"/>
              </a:lnSpc>
              <a:spcBef>
                <a:spcPts val="100"/>
              </a:spcBef>
              <a:tabLst>
                <a:tab pos="783590" algn="l"/>
              </a:tabLst>
            </a:pPr>
            <a:r>
              <a:rPr sz="2000" spc="50" dirty="0">
                <a:solidFill>
                  <a:srgbClr val="2E2A1F"/>
                </a:solidFill>
                <a:latin typeface="Noto Sans"/>
                <a:cs typeface="Noto Sans"/>
              </a:rPr>
              <a:t>घास</a:t>
            </a:r>
            <a:r>
              <a:rPr sz="2000" spc="-15" dirty="0">
                <a:solidFill>
                  <a:srgbClr val="2E2A1F"/>
                </a:solidFill>
                <a:latin typeface="Noto Sans"/>
                <a:cs typeface="Noto Sans"/>
              </a:rPr>
              <a:t> </a:t>
            </a:r>
            <a:r>
              <a:rPr sz="2000" spc="-420" dirty="0">
                <a:solidFill>
                  <a:srgbClr val="2E2A1F"/>
                </a:solidFill>
                <a:latin typeface="Noto Sans"/>
                <a:cs typeface="Noto Sans"/>
              </a:rPr>
              <a:t>दसू	</a:t>
            </a:r>
            <a:r>
              <a:rPr sz="2000" spc="135" dirty="0">
                <a:solidFill>
                  <a:srgbClr val="2E2A1F"/>
                </a:solidFill>
                <a:latin typeface="Noto Sans"/>
                <a:cs typeface="Noto Sans"/>
              </a:rPr>
              <a:t>री </a:t>
            </a:r>
            <a:r>
              <a:rPr sz="2000" spc="10" dirty="0">
                <a:solidFill>
                  <a:srgbClr val="2E2A1F"/>
                </a:solidFill>
                <a:latin typeface="Noto Sans"/>
                <a:cs typeface="Noto Sans"/>
              </a:rPr>
              <a:t>तरफ </a:t>
            </a:r>
            <a:r>
              <a:rPr sz="2000" spc="80" dirty="0">
                <a:solidFill>
                  <a:srgbClr val="2E2A1F"/>
                </a:solidFill>
                <a:latin typeface="Noto Sans"/>
                <a:cs typeface="Noto Sans"/>
              </a:rPr>
              <a:t>हिरयाली </a:t>
            </a:r>
            <a:r>
              <a:rPr sz="2000" spc="25" dirty="0">
                <a:solidFill>
                  <a:srgbClr val="2E2A1F"/>
                </a:solidFill>
                <a:latin typeface="Noto Sans"/>
                <a:cs typeface="Noto Sans"/>
              </a:rPr>
              <a:t>है</a:t>
            </a:r>
            <a:r>
              <a:rPr sz="2000" spc="-229" dirty="0">
                <a:solidFill>
                  <a:srgbClr val="2E2A1F"/>
                </a:solidFill>
                <a:latin typeface="Noto Sans"/>
                <a:cs typeface="Noto Sans"/>
              </a:rPr>
              <a:t> </a:t>
            </a:r>
            <a:r>
              <a:rPr sz="2000" spc="400" dirty="0">
                <a:solidFill>
                  <a:srgbClr val="2E2A1F"/>
                </a:solidFill>
                <a:latin typeface="Arial"/>
                <a:cs typeface="Arial"/>
              </a:rPr>
              <a:t>|</a:t>
            </a:r>
            <a:endParaRPr sz="2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8320" y="482600"/>
            <a:ext cx="4932045" cy="726440"/>
          </a:xfrm>
          <a:prstGeom prst="rect">
            <a:avLst/>
          </a:prstGeom>
        </p:spPr>
        <p:txBody>
          <a:bodyPr vert="horz" wrap="square" lIns="0" tIns="12700" rIns="0" bIns="0" rtlCol="0">
            <a:spAutoFit/>
          </a:bodyPr>
          <a:lstStyle/>
          <a:p>
            <a:pPr marL="12700">
              <a:lnSpc>
                <a:spcPct val="100000"/>
              </a:lnSpc>
              <a:spcBef>
                <a:spcPts val="100"/>
              </a:spcBef>
            </a:pPr>
            <a:r>
              <a:rPr spc="95" dirty="0"/>
              <a:t>Contextual</a:t>
            </a:r>
            <a:r>
              <a:rPr spc="-210" dirty="0"/>
              <a:t> </a:t>
            </a:r>
            <a:r>
              <a:rPr spc="40" dirty="0"/>
              <a:t>Analysis</a:t>
            </a:r>
          </a:p>
        </p:txBody>
      </p:sp>
      <p:sp>
        <p:nvSpPr>
          <p:cNvPr id="3" name="object 3"/>
          <p:cNvSpPr txBox="1"/>
          <p:nvPr/>
        </p:nvSpPr>
        <p:spPr>
          <a:xfrm>
            <a:off x="650240" y="2442209"/>
            <a:ext cx="7308850" cy="1506220"/>
          </a:xfrm>
          <a:prstGeom prst="rect">
            <a:avLst/>
          </a:prstGeom>
        </p:spPr>
        <p:txBody>
          <a:bodyPr vert="horz" wrap="square" lIns="0" tIns="12700" rIns="0" bIns="0" rtlCol="0">
            <a:spAutoFit/>
          </a:bodyPr>
          <a:lstStyle/>
          <a:p>
            <a:pPr marL="241300" marR="5080" indent="-228600">
              <a:lnSpc>
                <a:spcPct val="100000"/>
              </a:lnSpc>
              <a:spcBef>
                <a:spcPts val="100"/>
              </a:spcBef>
              <a:buClr>
                <a:srgbClr val="A8A47B"/>
              </a:buClr>
              <a:buChar char="•"/>
              <a:tabLst>
                <a:tab pos="240665" algn="l"/>
                <a:tab pos="241300" algn="l"/>
              </a:tabLst>
            </a:pPr>
            <a:r>
              <a:rPr sz="2200" spc="-80" dirty="0">
                <a:solidFill>
                  <a:srgbClr val="2E2A1F"/>
                </a:solidFill>
                <a:latin typeface="Arial"/>
                <a:cs typeface="Arial"/>
              </a:rPr>
              <a:t>“The</a:t>
            </a:r>
            <a:r>
              <a:rPr sz="2200" spc="-125" dirty="0">
                <a:solidFill>
                  <a:srgbClr val="2E2A1F"/>
                </a:solidFill>
                <a:latin typeface="Arial"/>
                <a:cs typeface="Arial"/>
              </a:rPr>
              <a:t> </a:t>
            </a:r>
            <a:r>
              <a:rPr sz="2200" spc="-80" dirty="0">
                <a:solidFill>
                  <a:srgbClr val="2E2A1F"/>
                </a:solidFill>
                <a:latin typeface="Arial"/>
                <a:cs typeface="Arial"/>
              </a:rPr>
              <a:t>teacher</a:t>
            </a:r>
            <a:r>
              <a:rPr sz="2200" spc="-114" dirty="0">
                <a:solidFill>
                  <a:srgbClr val="2E2A1F"/>
                </a:solidFill>
                <a:latin typeface="Arial"/>
                <a:cs typeface="Arial"/>
              </a:rPr>
              <a:t> </a:t>
            </a:r>
            <a:r>
              <a:rPr sz="2200" spc="-45" dirty="0">
                <a:solidFill>
                  <a:srgbClr val="2E2A1F"/>
                </a:solidFill>
                <a:latin typeface="Arial"/>
                <a:cs typeface="Arial"/>
              </a:rPr>
              <a:t>pointed</a:t>
            </a:r>
            <a:r>
              <a:rPr sz="2200" spc="-125" dirty="0">
                <a:solidFill>
                  <a:srgbClr val="2E2A1F"/>
                </a:solidFill>
                <a:latin typeface="Arial"/>
                <a:cs typeface="Arial"/>
              </a:rPr>
              <a:t> </a:t>
            </a:r>
            <a:r>
              <a:rPr sz="2200" spc="-5" dirty="0">
                <a:solidFill>
                  <a:srgbClr val="2E2A1F"/>
                </a:solidFill>
                <a:latin typeface="Arial"/>
                <a:cs typeface="Arial"/>
              </a:rPr>
              <a:t>out</a:t>
            </a:r>
            <a:r>
              <a:rPr sz="2200" spc="-125" dirty="0">
                <a:solidFill>
                  <a:srgbClr val="2E2A1F"/>
                </a:solidFill>
                <a:latin typeface="Arial"/>
                <a:cs typeface="Arial"/>
              </a:rPr>
              <a:t> </a:t>
            </a:r>
            <a:r>
              <a:rPr sz="2200" spc="-5" dirty="0">
                <a:solidFill>
                  <a:srgbClr val="2E2A1F"/>
                </a:solidFill>
                <a:latin typeface="Arial"/>
                <a:cs typeface="Arial"/>
              </a:rPr>
              <a:t>that</a:t>
            </a:r>
            <a:r>
              <a:rPr sz="2200" spc="-120" dirty="0">
                <a:solidFill>
                  <a:srgbClr val="2E2A1F"/>
                </a:solidFill>
                <a:latin typeface="Arial"/>
                <a:cs typeface="Arial"/>
              </a:rPr>
              <a:t> </a:t>
            </a:r>
            <a:r>
              <a:rPr sz="2200" spc="-35" dirty="0">
                <a:solidFill>
                  <a:srgbClr val="2E2A1F"/>
                </a:solidFill>
                <a:latin typeface="Arial"/>
                <a:cs typeface="Arial"/>
              </a:rPr>
              <a:t>‘Mark</a:t>
            </a:r>
            <a:r>
              <a:rPr sz="2200" spc="-120" dirty="0">
                <a:solidFill>
                  <a:srgbClr val="2E2A1F"/>
                </a:solidFill>
                <a:latin typeface="Arial"/>
                <a:cs typeface="Arial"/>
              </a:rPr>
              <a:t> </a:t>
            </a:r>
            <a:r>
              <a:rPr sz="2200" spc="-114" dirty="0">
                <a:solidFill>
                  <a:srgbClr val="2E2A1F"/>
                </a:solidFill>
                <a:latin typeface="Arial"/>
                <a:cs typeface="Arial"/>
              </a:rPr>
              <a:t>is</a:t>
            </a:r>
            <a:r>
              <a:rPr sz="2200" spc="-120" dirty="0">
                <a:solidFill>
                  <a:srgbClr val="2E2A1F"/>
                </a:solidFill>
                <a:latin typeface="Arial"/>
                <a:cs typeface="Arial"/>
              </a:rPr>
              <a:t> </a:t>
            </a:r>
            <a:r>
              <a:rPr sz="2200" spc="-30" dirty="0">
                <a:solidFill>
                  <a:srgbClr val="2E2A1F"/>
                </a:solidFill>
                <a:latin typeface="Arial"/>
                <a:cs typeface="Arial"/>
              </a:rPr>
              <a:t>the</a:t>
            </a:r>
            <a:r>
              <a:rPr sz="2200" spc="-125" dirty="0">
                <a:solidFill>
                  <a:srgbClr val="2E2A1F"/>
                </a:solidFill>
                <a:latin typeface="Arial"/>
                <a:cs typeface="Arial"/>
              </a:rPr>
              <a:t> </a:t>
            </a:r>
            <a:r>
              <a:rPr sz="2200" spc="-75" dirty="0">
                <a:solidFill>
                  <a:srgbClr val="2E2A1F"/>
                </a:solidFill>
                <a:latin typeface="Arial"/>
                <a:cs typeface="Arial"/>
              </a:rPr>
              <a:t>smartest</a:t>
            </a:r>
            <a:r>
              <a:rPr sz="2200" spc="-120" dirty="0">
                <a:solidFill>
                  <a:srgbClr val="2E2A1F"/>
                </a:solidFill>
                <a:latin typeface="Arial"/>
                <a:cs typeface="Arial"/>
              </a:rPr>
              <a:t> </a:t>
            </a:r>
            <a:r>
              <a:rPr sz="2200" spc="-95" dirty="0">
                <a:solidFill>
                  <a:srgbClr val="2E2A1F"/>
                </a:solidFill>
                <a:latin typeface="Arial"/>
                <a:cs typeface="Arial"/>
              </a:rPr>
              <a:t>person</a:t>
            </a:r>
            <a:r>
              <a:rPr sz="2200" spc="-114" dirty="0">
                <a:solidFill>
                  <a:srgbClr val="2E2A1F"/>
                </a:solidFill>
                <a:latin typeface="Arial"/>
                <a:cs typeface="Arial"/>
              </a:rPr>
              <a:t> </a:t>
            </a:r>
            <a:r>
              <a:rPr sz="2200" spc="-75" dirty="0">
                <a:solidFill>
                  <a:srgbClr val="2E2A1F"/>
                </a:solidFill>
                <a:latin typeface="Arial"/>
                <a:cs typeface="Arial"/>
              </a:rPr>
              <a:t>on  Earth’ </a:t>
            </a:r>
            <a:r>
              <a:rPr sz="2200" spc="-165" dirty="0">
                <a:solidFill>
                  <a:srgbClr val="2E2A1F"/>
                </a:solidFill>
                <a:latin typeface="Arial"/>
                <a:cs typeface="Arial"/>
              </a:rPr>
              <a:t>has </a:t>
            </a:r>
            <a:r>
              <a:rPr sz="2200" spc="10" dirty="0">
                <a:solidFill>
                  <a:srgbClr val="2E2A1F"/>
                </a:solidFill>
                <a:latin typeface="Arial"/>
                <a:cs typeface="Arial"/>
              </a:rPr>
              <a:t>two </a:t>
            </a:r>
            <a:r>
              <a:rPr sz="2200" spc="-50" dirty="0">
                <a:solidFill>
                  <a:srgbClr val="2E2A1F"/>
                </a:solidFill>
                <a:latin typeface="Arial"/>
                <a:cs typeface="Arial"/>
              </a:rPr>
              <a:t>proper</a:t>
            </a:r>
            <a:r>
              <a:rPr sz="2200" spc="-245" dirty="0">
                <a:solidFill>
                  <a:srgbClr val="2E2A1F"/>
                </a:solidFill>
                <a:latin typeface="Arial"/>
                <a:cs typeface="Arial"/>
              </a:rPr>
              <a:t> </a:t>
            </a:r>
            <a:r>
              <a:rPr sz="2200" spc="-60" dirty="0">
                <a:solidFill>
                  <a:srgbClr val="2E2A1F"/>
                </a:solidFill>
                <a:latin typeface="Arial"/>
                <a:cs typeface="Arial"/>
              </a:rPr>
              <a:t>nouns.”</a:t>
            </a:r>
            <a:endParaRPr sz="2200">
              <a:latin typeface="Arial"/>
              <a:cs typeface="Arial"/>
            </a:endParaRPr>
          </a:p>
          <a:p>
            <a:pPr>
              <a:lnSpc>
                <a:spcPct val="100000"/>
              </a:lnSpc>
              <a:buClr>
                <a:srgbClr val="A8A47B"/>
              </a:buClr>
              <a:buFont typeface="Arial"/>
              <a:buChar char="•"/>
            </a:pPr>
            <a:endParaRPr sz="3250">
              <a:latin typeface="Times New Roman"/>
              <a:cs typeface="Times New Roman"/>
            </a:endParaRPr>
          </a:p>
          <a:p>
            <a:pPr marL="241300" indent="-228600">
              <a:lnSpc>
                <a:spcPct val="100000"/>
              </a:lnSpc>
              <a:buClr>
                <a:srgbClr val="A8A47B"/>
              </a:buClr>
              <a:buChar char="•"/>
              <a:tabLst>
                <a:tab pos="240665" algn="l"/>
                <a:tab pos="241300" algn="l"/>
              </a:tabLst>
            </a:pPr>
            <a:r>
              <a:rPr sz="2200" spc="-30" dirty="0">
                <a:solidFill>
                  <a:srgbClr val="2E2A1F"/>
                </a:solidFill>
                <a:latin typeface="Arial"/>
                <a:cs typeface="Arial"/>
              </a:rPr>
              <a:t>“Violinist </a:t>
            </a:r>
            <a:r>
              <a:rPr sz="2200" spc="-65" dirty="0">
                <a:solidFill>
                  <a:srgbClr val="2E2A1F"/>
                </a:solidFill>
                <a:latin typeface="Arial"/>
                <a:cs typeface="Arial"/>
              </a:rPr>
              <a:t>linked </a:t>
            </a:r>
            <a:r>
              <a:rPr sz="2200" spc="10" dirty="0">
                <a:solidFill>
                  <a:srgbClr val="2E2A1F"/>
                </a:solidFill>
                <a:latin typeface="Arial"/>
                <a:cs typeface="Arial"/>
              </a:rPr>
              <a:t>with </a:t>
            </a:r>
            <a:r>
              <a:rPr sz="2200" spc="-305" dirty="0">
                <a:solidFill>
                  <a:srgbClr val="2E2A1F"/>
                </a:solidFill>
                <a:latin typeface="Arial"/>
                <a:cs typeface="Arial"/>
              </a:rPr>
              <a:t>JAL </a:t>
            </a:r>
            <a:r>
              <a:rPr sz="2200" spc="-175" dirty="0">
                <a:solidFill>
                  <a:srgbClr val="2E2A1F"/>
                </a:solidFill>
                <a:latin typeface="Arial"/>
                <a:cs typeface="Arial"/>
              </a:rPr>
              <a:t>Crash</a:t>
            </a:r>
            <a:r>
              <a:rPr sz="2200" spc="-240" dirty="0">
                <a:solidFill>
                  <a:srgbClr val="2E2A1F"/>
                </a:solidFill>
                <a:latin typeface="Arial"/>
                <a:cs typeface="Arial"/>
              </a:rPr>
              <a:t> </a:t>
            </a:r>
            <a:r>
              <a:rPr sz="2200" spc="-110" dirty="0">
                <a:solidFill>
                  <a:srgbClr val="2E2A1F"/>
                </a:solidFill>
                <a:latin typeface="Arial"/>
                <a:cs typeface="Arial"/>
              </a:rPr>
              <a:t>Blossoms.”</a:t>
            </a:r>
            <a:endParaRPr sz="22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5629" y="482600"/>
            <a:ext cx="4798060" cy="726440"/>
          </a:xfrm>
          <a:prstGeom prst="rect">
            <a:avLst/>
          </a:prstGeom>
        </p:spPr>
        <p:txBody>
          <a:bodyPr vert="horz" wrap="square" lIns="0" tIns="12700" rIns="0" bIns="0" rtlCol="0">
            <a:spAutoFit/>
          </a:bodyPr>
          <a:lstStyle/>
          <a:p>
            <a:pPr marL="12700">
              <a:lnSpc>
                <a:spcPct val="100000"/>
              </a:lnSpc>
              <a:spcBef>
                <a:spcPts val="100"/>
              </a:spcBef>
            </a:pPr>
            <a:r>
              <a:rPr spc="155" dirty="0"/>
              <a:t>Sentiment</a:t>
            </a:r>
            <a:r>
              <a:rPr spc="-190" dirty="0"/>
              <a:t> </a:t>
            </a:r>
            <a:r>
              <a:rPr spc="40" dirty="0"/>
              <a:t>Analysis</a:t>
            </a:r>
          </a:p>
        </p:txBody>
      </p:sp>
      <p:sp>
        <p:nvSpPr>
          <p:cNvPr id="3" name="object 3"/>
          <p:cNvSpPr txBox="1"/>
          <p:nvPr/>
        </p:nvSpPr>
        <p:spPr>
          <a:xfrm>
            <a:off x="650240" y="1633220"/>
            <a:ext cx="3843020" cy="1833880"/>
          </a:xfrm>
          <a:prstGeom prst="rect">
            <a:avLst/>
          </a:prstGeom>
        </p:spPr>
        <p:txBody>
          <a:bodyPr vert="horz" wrap="square" lIns="0" tIns="12700" rIns="0" bIns="0" rtlCol="0">
            <a:spAutoFit/>
          </a:bodyPr>
          <a:lstStyle/>
          <a:p>
            <a:pPr marL="241300" indent="-228600">
              <a:lnSpc>
                <a:spcPct val="100000"/>
              </a:lnSpc>
              <a:spcBef>
                <a:spcPts val="100"/>
              </a:spcBef>
              <a:buClr>
                <a:srgbClr val="A8A47B"/>
              </a:buClr>
              <a:buChar char="•"/>
              <a:tabLst>
                <a:tab pos="240665" algn="l"/>
                <a:tab pos="241300" algn="l"/>
              </a:tabLst>
            </a:pPr>
            <a:r>
              <a:rPr sz="2200" spc="-150" dirty="0">
                <a:solidFill>
                  <a:srgbClr val="2E2A1F"/>
                </a:solidFill>
                <a:latin typeface="Arial"/>
                <a:cs typeface="Arial"/>
              </a:rPr>
              <a:t>Reviews </a:t>
            </a:r>
            <a:r>
              <a:rPr sz="2200" spc="-55" dirty="0">
                <a:solidFill>
                  <a:srgbClr val="2E2A1F"/>
                </a:solidFill>
                <a:latin typeface="Arial"/>
                <a:cs typeface="Arial"/>
              </a:rPr>
              <a:t>about </a:t>
            </a:r>
            <a:r>
              <a:rPr sz="2200" spc="-170" dirty="0">
                <a:solidFill>
                  <a:srgbClr val="2E2A1F"/>
                </a:solidFill>
                <a:latin typeface="Arial"/>
                <a:cs typeface="Arial"/>
              </a:rPr>
              <a:t>a </a:t>
            </a:r>
            <a:r>
              <a:rPr sz="2200" spc="-60" dirty="0">
                <a:solidFill>
                  <a:srgbClr val="2E2A1F"/>
                </a:solidFill>
                <a:latin typeface="Arial"/>
                <a:cs typeface="Arial"/>
              </a:rPr>
              <a:t>restaurant</a:t>
            </a:r>
            <a:r>
              <a:rPr sz="2200" spc="-140" dirty="0">
                <a:solidFill>
                  <a:srgbClr val="2E2A1F"/>
                </a:solidFill>
                <a:latin typeface="Arial"/>
                <a:cs typeface="Arial"/>
              </a:rPr>
              <a:t> </a:t>
            </a:r>
            <a:r>
              <a:rPr sz="2200" spc="-50" dirty="0">
                <a:solidFill>
                  <a:srgbClr val="2E2A1F"/>
                </a:solidFill>
                <a:latin typeface="Arial"/>
                <a:cs typeface="Arial"/>
              </a:rPr>
              <a:t>:-</a:t>
            </a:r>
            <a:endParaRPr sz="2200">
              <a:latin typeface="Arial"/>
              <a:cs typeface="Arial"/>
            </a:endParaRPr>
          </a:p>
          <a:p>
            <a:pPr marL="307975" marR="5080">
              <a:lnSpc>
                <a:spcPct val="241699"/>
              </a:lnSpc>
            </a:pPr>
            <a:r>
              <a:rPr sz="2000" spc="-65" dirty="0">
                <a:solidFill>
                  <a:srgbClr val="91CF4F"/>
                </a:solidFill>
                <a:latin typeface="Arial"/>
                <a:cs typeface="Arial"/>
              </a:rPr>
              <a:t>“Best </a:t>
            </a:r>
            <a:r>
              <a:rPr sz="2000" spc="-60" dirty="0">
                <a:solidFill>
                  <a:srgbClr val="91CF4F"/>
                </a:solidFill>
                <a:latin typeface="Arial"/>
                <a:cs typeface="Arial"/>
              </a:rPr>
              <a:t>roast </a:t>
            </a:r>
            <a:r>
              <a:rPr sz="2000" spc="-95" dirty="0">
                <a:solidFill>
                  <a:srgbClr val="91CF4F"/>
                </a:solidFill>
                <a:latin typeface="Arial"/>
                <a:cs typeface="Arial"/>
              </a:rPr>
              <a:t>chicken </a:t>
            </a:r>
            <a:r>
              <a:rPr sz="2000" spc="-30" dirty="0">
                <a:solidFill>
                  <a:srgbClr val="91CF4F"/>
                </a:solidFill>
                <a:latin typeface="Arial"/>
                <a:cs typeface="Arial"/>
              </a:rPr>
              <a:t>in </a:t>
            </a:r>
            <a:r>
              <a:rPr sz="2000" spc="-100" dirty="0">
                <a:solidFill>
                  <a:srgbClr val="91CF4F"/>
                </a:solidFill>
                <a:latin typeface="Arial"/>
                <a:cs typeface="Arial"/>
              </a:rPr>
              <a:t>New</a:t>
            </a:r>
            <a:r>
              <a:rPr sz="2000" spc="-280" dirty="0">
                <a:solidFill>
                  <a:srgbClr val="91CF4F"/>
                </a:solidFill>
                <a:latin typeface="Arial"/>
                <a:cs typeface="Arial"/>
              </a:rPr>
              <a:t> </a:t>
            </a:r>
            <a:r>
              <a:rPr sz="2000" spc="-40" dirty="0">
                <a:solidFill>
                  <a:srgbClr val="91CF4F"/>
                </a:solidFill>
                <a:latin typeface="Arial"/>
                <a:cs typeface="Arial"/>
              </a:rPr>
              <a:t>Delhi.”  </a:t>
            </a:r>
            <a:r>
              <a:rPr sz="2000" spc="-90" dirty="0">
                <a:solidFill>
                  <a:srgbClr val="FF0000"/>
                </a:solidFill>
                <a:latin typeface="Arial"/>
                <a:cs typeface="Arial"/>
              </a:rPr>
              <a:t>“Service </a:t>
            </a:r>
            <a:r>
              <a:rPr sz="2000" spc="-135" dirty="0">
                <a:solidFill>
                  <a:srgbClr val="FF0000"/>
                </a:solidFill>
                <a:latin typeface="Arial"/>
                <a:cs typeface="Arial"/>
              </a:rPr>
              <a:t>was </a:t>
            </a:r>
            <a:r>
              <a:rPr sz="2000" spc="-75" dirty="0">
                <a:solidFill>
                  <a:srgbClr val="FF0000"/>
                </a:solidFill>
                <a:latin typeface="Arial"/>
                <a:cs typeface="Arial"/>
              </a:rPr>
              <a:t>very</a:t>
            </a:r>
            <a:r>
              <a:rPr sz="2000" spc="-110" dirty="0">
                <a:solidFill>
                  <a:srgbClr val="FF0000"/>
                </a:solidFill>
                <a:latin typeface="Arial"/>
                <a:cs typeface="Arial"/>
              </a:rPr>
              <a:t> </a:t>
            </a:r>
            <a:r>
              <a:rPr sz="2000" spc="-45" dirty="0">
                <a:solidFill>
                  <a:srgbClr val="FF0000"/>
                </a:solidFill>
                <a:latin typeface="Arial"/>
                <a:cs typeface="Arial"/>
              </a:rPr>
              <a:t>disappointing.”</a:t>
            </a:r>
            <a:endParaRPr sz="2000">
              <a:latin typeface="Arial"/>
              <a:cs typeface="Arial"/>
            </a:endParaRPr>
          </a:p>
        </p:txBody>
      </p:sp>
      <p:sp>
        <p:nvSpPr>
          <p:cNvPr id="4" name="object 4"/>
          <p:cNvSpPr txBox="1"/>
          <p:nvPr/>
        </p:nvSpPr>
        <p:spPr>
          <a:xfrm>
            <a:off x="650240" y="4246879"/>
            <a:ext cx="4399280" cy="1870710"/>
          </a:xfrm>
          <a:prstGeom prst="rect">
            <a:avLst/>
          </a:prstGeom>
        </p:spPr>
        <p:txBody>
          <a:bodyPr vert="horz" wrap="square" lIns="0" tIns="12700" rIns="0" bIns="0" rtlCol="0">
            <a:spAutoFit/>
          </a:bodyPr>
          <a:lstStyle/>
          <a:p>
            <a:pPr marL="241300" indent="-228600">
              <a:lnSpc>
                <a:spcPct val="100000"/>
              </a:lnSpc>
              <a:spcBef>
                <a:spcPts val="100"/>
              </a:spcBef>
              <a:buClr>
                <a:srgbClr val="A8A47B"/>
              </a:buClr>
              <a:buChar char="•"/>
              <a:tabLst>
                <a:tab pos="240665" algn="l"/>
                <a:tab pos="241300" algn="l"/>
              </a:tabLst>
            </a:pPr>
            <a:r>
              <a:rPr sz="2200" spc="-60" dirty="0">
                <a:solidFill>
                  <a:srgbClr val="2E2A1F"/>
                </a:solidFill>
                <a:latin typeface="Arial"/>
                <a:cs typeface="Arial"/>
              </a:rPr>
              <a:t>Another </a:t>
            </a:r>
            <a:r>
              <a:rPr sz="2200" spc="-85" dirty="0">
                <a:solidFill>
                  <a:srgbClr val="2E2A1F"/>
                </a:solidFill>
                <a:latin typeface="Arial"/>
                <a:cs typeface="Arial"/>
              </a:rPr>
              <a:t>set </a:t>
            </a:r>
            <a:r>
              <a:rPr sz="2200" spc="-5" dirty="0">
                <a:solidFill>
                  <a:srgbClr val="2E2A1F"/>
                </a:solidFill>
                <a:latin typeface="Arial"/>
                <a:cs typeface="Arial"/>
              </a:rPr>
              <a:t>of</a:t>
            </a:r>
            <a:r>
              <a:rPr sz="2200" spc="-225" dirty="0">
                <a:solidFill>
                  <a:srgbClr val="2E2A1F"/>
                </a:solidFill>
                <a:latin typeface="Arial"/>
                <a:cs typeface="Arial"/>
              </a:rPr>
              <a:t> </a:t>
            </a:r>
            <a:r>
              <a:rPr sz="2200" spc="-90" dirty="0">
                <a:solidFill>
                  <a:srgbClr val="2E2A1F"/>
                </a:solidFill>
                <a:latin typeface="Arial"/>
                <a:cs typeface="Arial"/>
              </a:rPr>
              <a:t>reviews</a:t>
            </a:r>
            <a:endParaRPr sz="2200">
              <a:latin typeface="Arial"/>
              <a:cs typeface="Arial"/>
            </a:endParaRPr>
          </a:p>
          <a:p>
            <a:pPr>
              <a:lnSpc>
                <a:spcPct val="100000"/>
              </a:lnSpc>
              <a:spcBef>
                <a:spcPts val="10"/>
              </a:spcBef>
            </a:pPr>
            <a:endParaRPr sz="3200">
              <a:latin typeface="Times New Roman"/>
              <a:cs typeface="Times New Roman"/>
            </a:endParaRPr>
          </a:p>
          <a:p>
            <a:pPr marL="596900">
              <a:lnSpc>
                <a:spcPct val="100000"/>
              </a:lnSpc>
            </a:pPr>
            <a:r>
              <a:rPr sz="2000" spc="-60" dirty="0">
                <a:solidFill>
                  <a:srgbClr val="2E2A1F"/>
                </a:solidFill>
                <a:latin typeface="Arial"/>
                <a:cs typeface="Arial"/>
              </a:rPr>
              <a:t>“iPhone </a:t>
            </a:r>
            <a:r>
              <a:rPr sz="2000" spc="-260" dirty="0">
                <a:solidFill>
                  <a:srgbClr val="2E2A1F"/>
                </a:solidFill>
                <a:latin typeface="Arial"/>
                <a:cs typeface="Arial"/>
              </a:rPr>
              <a:t>4S </a:t>
            </a:r>
            <a:r>
              <a:rPr sz="2000" spc="-105" dirty="0">
                <a:solidFill>
                  <a:srgbClr val="2E2A1F"/>
                </a:solidFill>
                <a:latin typeface="Arial"/>
                <a:cs typeface="Arial"/>
              </a:rPr>
              <a:t>is</a:t>
            </a:r>
            <a:r>
              <a:rPr sz="2000" spc="-305" dirty="0">
                <a:solidFill>
                  <a:srgbClr val="2E2A1F"/>
                </a:solidFill>
                <a:latin typeface="Arial"/>
                <a:cs typeface="Arial"/>
              </a:rPr>
              <a:t> </a:t>
            </a:r>
            <a:r>
              <a:rPr sz="2000" spc="-50" dirty="0">
                <a:solidFill>
                  <a:srgbClr val="2E2A1F"/>
                </a:solidFill>
                <a:latin typeface="Arial"/>
                <a:cs typeface="Arial"/>
              </a:rPr>
              <a:t>over-hyped.”</a:t>
            </a:r>
            <a:endParaRPr sz="2000">
              <a:latin typeface="Arial"/>
              <a:cs typeface="Arial"/>
            </a:endParaRPr>
          </a:p>
          <a:p>
            <a:pPr>
              <a:lnSpc>
                <a:spcPct val="100000"/>
              </a:lnSpc>
              <a:spcBef>
                <a:spcPts val="5"/>
              </a:spcBef>
            </a:pPr>
            <a:endParaRPr sz="2950">
              <a:latin typeface="Times New Roman"/>
              <a:cs typeface="Times New Roman"/>
            </a:endParaRPr>
          </a:p>
          <a:p>
            <a:pPr marL="307975">
              <a:lnSpc>
                <a:spcPct val="100000"/>
              </a:lnSpc>
            </a:pPr>
            <a:r>
              <a:rPr sz="2000" spc="-65" dirty="0">
                <a:solidFill>
                  <a:srgbClr val="2E2A1F"/>
                </a:solidFill>
                <a:latin typeface="Arial"/>
                <a:cs typeface="Arial"/>
              </a:rPr>
              <a:t>“The </a:t>
            </a:r>
            <a:r>
              <a:rPr sz="2000" spc="-85" dirty="0">
                <a:solidFill>
                  <a:srgbClr val="2E2A1F"/>
                </a:solidFill>
                <a:latin typeface="Arial"/>
                <a:cs typeface="Arial"/>
              </a:rPr>
              <a:t>hype </a:t>
            </a:r>
            <a:r>
              <a:rPr sz="2000" spc="-45" dirty="0">
                <a:solidFill>
                  <a:srgbClr val="2E2A1F"/>
                </a:solidFill>
                <a:latin typeface="Arial"/>
                <a:cs typeface="Arial"/>
              </a:rPr>
              <a:t>about </a:t>
            </a:r>
            <a:r>
              <a:rPr sz="2000" spc="-100" dirty="0">
                <a:solidFill>
                  <a:srgbClr val="2E2A1F"/>
                </a:solidFill>
                <a:latin typeface="Arial"/>
                <a:cs typeface="Arial"/>
              </a:rPr>
              <a:t>iPhone </a:t>
            </a:r>
            <a:r>
              <a:rPr sz="2000" spc="-260" dirty="0">
                <a:solidFill>
                  <a:srgbClr val="2E2A1F"/>
                </a:solidFill>
                <a:latin typeface="Arial"/>
                <a:cs typeface="Arial"/>
              </a:rPr>
              <a:t>4S </a:t>
            </a:r>
            <a:r>
              <a:rPr sz="2000" spc="-105" dirty="0">
                <a:solidFill>
                  <a:srgbClr val="2E2A1F"/>
                </a:solidFill>
                <a:latin typeface="Arial"/>
                <a:cs typeface="Arial"/>
              </a:rPr>
              <a:t>is</a:t>
            </a:r>
            <a:r>
              <a:rPr sz="2000" spc="-409" dirty="0">
                <a:solidFill>
                  <a:srgbClr val="2E2A1F"/>
                </a:solidFill>
                <a:latin typeface="Arial"/>
                <a:cs typeface="Arial"/>
              </a:rPr>
              <a:t> </a:t>
            </a:r>
            <a:r>
              <a:rPr sz="2000" spc="-15" dirty="0">
                <a:solidFill>
                  <a:srgbClr val="2E2A1F"/>
                </a:solidFill>
                <a:latin typeface="Arial"/>
                <a:cs typeface="Arial"/>
              </a:rPr>
              <a:t>justified.”</a:t>
            </a:r>
            <a:endParaRPr sz="20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82600"/>
            <a:ext cx="5077460" cy="726440"/>
          </a:xfrm>
          <a:prstGeom prst="rect">
            <a:avLst/>
          </a:prstGeom>
        </p:spPr>
        <p:txBody>
          <a:bodyPr vert="horz" wrap="square" lIns="0" tIns="12700" rIns="0" bIns="0" rtlCol="0">
            <a:spAutoFit/>
          </a:bodyPr>
          <a:lstStyle/>
          <a:p>
            <a:pPr marL="12700">
              <a:lnSpc>
                <a:spcPct val="100000"/>
              </a:lnSpc>
              <a:spcBef>
                <a:spcPts val="100"/>
              </a:spcBef>
            </a:pPr>
            <a:r>
              <a:rPr spc="75" dirty="0"/>
              <a:t>Text</a:t>
            </a:r>
            <a:r>
              <a:rPr spc="-175" dirty="0"/>
              <a:t> </a:t>
            </a:r>
            <a:r>
              <a:rPr spc="140" dirty="0"/>
              <a:t>Summarization</a:t>
            </a:r>
          </a:p>
        </p:txBody>
      </p:sp>
      <p:sp>
        <p:nvSpPr>
          <p:cNvPr id="3" name="object 3"/>
          <p:cNvSpPr txBox="1"/>
          <p:nvPr/>
        </p:nvSpPr>
        <p:spPr>
          <a:xfrm>
            <a:off x="650240" y="2038350"/>
            <a:ext cx="7267575" cy="3392595"/>
          </a:xfrm>
          <a:prstGeom prst="rect">
            <a:avLst/>
          </a:prstGeom>
        </p:spPr>
        <p:txBody>
          <a:bodyPr vert="horz" wrap="square" lIns="0" tIns="24765" rIns="0" bIns="0" rtlCol="0">
            <a:spAutoFit/>
          </a:bodyPr>
          <a:lstStyle/>
          <a:p>
            <a:pPr marL="241300" marR="1031240" indent="-228600" algn="just">
              <a:lnSpc>
                <a:spcPts val="2630"/>
              </a:lnSpc>
              <a:spcBef>
                <a:spcPts val="195"/>
              </a:spcBef>
              <a:buClr>
                <a:srgbClr val="A8A47B"/>
              </a:buClr>
              <a:buChar char="•"/>
              <a:tabLst>
                <a:tab pos="240665" algn="l"/>
                <a:tab pos="241300" algn="l"/>
              </a:tabLst>
            </a:pPr>
            <a:r>
              <a:rPr sz="2200" spc="-130" dirty="0">
                <a:solidFill>
                  <a:srgbClr val="2E2A1F"/>
                </a:solidFill>
                <a:latin typeface="Arial"/>
                <a:cs typeface="Arial"/>
              </a:rPr>
              <a:t>Given </a:t>
            </a:r>
            <a:r>
              <a:rPr sz="2200" spc="-170" dirty="0">
                <a:solidFill>
                  <a:srgbClr val="2E2A1F"/>
                </a:solidFill>
                <a:latin typeface="Arial"/>
                <a:cs typeface="Arial"/>
              </a:rPr>
              <a:t>a </a:t>
            </a:r>
            <a:r>
              <a:rPr sz="2200" spc="-105" dirty="0">
                <a:solidFill>
                  <a:srgbClr val="2E2A1F"/>
                </a:solidFill>
                <a:latin typeface="Arial"/>
                <a:cs typeface="Arial"/>
              </a:rPr>
              <a:t>piece </a:t>
            </a:r>
            <a:r>
              <a:rPr sz="2200" spc="-5" dirty="0">
                <a:solidFill>
                  <a:srgbClr val="2E2A1F"/>
                </a:solidFill>
                <a:latin typeface="Arial"/>
                <a:cs typeface="Arial"/>
              </a:rPr>
              <a:t>of </a:t>
            </a:r>
            <a:r>
              <a:rPr sz="2200" spc="-25" dirty="0">
                <a:solidFill>
                  <a:srgbClr val="2E2A1F"/>
                </a:solidFill>
                <a:latin typeface="Arial"/>
                <a:cs typeface="Arial"/>
              </a:rPr>
              <a:t>text, </a:t>
            </a:r>
            <a:r>
              <a:rPr sz="2200" spc="-60" dirty="0">
                <a:solidFill>
                  <a:srgbClr val="2E2A1F"/>
                </a:solidFill>
                <a:latin typeface="Arial"/>
                <a:cs typeface="Arial"/>
              </a:rPr>
              <a:t>automatically </a:t>
            </a:r>
            <a:r>
              <a:rPr sz="2200" spc="-125" dirty="0">
                <a:solidFill>
                  <a:srgbClr val="2E2A1F"/>
                </a:solidFill>
                <a:latin typeface="Arial"/>
                <a:cs typeface="Arial"/>
              </a:rPr>
              <a:t>make </a:t>
            </a:r>
            <a:r>
              <a:rPr sz="2200" spc="-170" dirty="0">
                <a:solidFill>
                  <a:srgbClr val="2E2A1F"/>
                </a:solidFill>
                <a:latin typeface="Arial"/>
                <a:cs typeface="Arial"/>
              </a:rPr>
              <a:t>a</a:t>
            </a:r>
            <a:r>
              <a:rPr sz="2200" spc="-395" dirty="0">
                <a:solidFill>
                  <a:srgbClr val="2E2A1F"/>
                </a:solidFill>
                <a:latin typeface="Arial"/>
                <a:cs typeface="Arial"/>
              </a:rPr>
              <a:t> </a:t>
            </a:r>
            <a:r>
              <a:rPr sz="2200" spc="-105" dirty="0">
                <a:solidFill>
                  <a:srgbClr val="2E2A1F"/>
                </a:solidFill>
                <a:latin typeface="Arial"/>
                <a:cs typeface="Arial"/>
              </a:rPr>
              <a:t>summary  </a:t>
            </a:r>
            <a:r>
              <a:rPr sz="2200" spc="-85" dirty="0">
                <a:solidFill>
                  <a:srgbClr val="2E2A1F"/>
                </a:solidFill>
                <a:latin typeface="Arial"/>
                <a:cs typeface="Arial"/>
              </a:rPr>
              <a:t>satisfying </a:t>
            </a:r>
            <a:r>
              <a:rPr sz="2200" spc="-55" dirty="0">
                <a:solidFill>
                  <a:srgbClr val="2E2A1F"/>
                </a:solidFill>
                <a:latin typeface="Arial"/>
                <a:cs typeface="Arial"/>
              </a:rPr>
              <a:t>required</a:t>
            </a:r>
            <a:r>
              <a:rPr sz="2200" spc="-180" dirty="0">
                <a:solidFill>
                  <a:srgbClr val="2E2A1F"/>
                </a:solidFill>
                <a:latin typeface="Arial"/>
                <a:cs typeface="Arial"/>
              </a:rPr>
              <a:t> </a:t>
            </a:r>
            <a:r>
              <a:rPr sz="2200" spc="-70" dirty="0">
                <a:solidFill>
                  <a:srgbClr val="2E2A1F"/>
                </a:solidFill>
                <a:latin typeface="Arial"/>
                <a:cs typeface="Arial"/>
              </a:rPr>
              <a:t>constraints.</a:t>
            </a:r>
            <a:endParaRPr sz="2200" dirty="0">
              <a:latin typeface="Arial"/>
              <a:cs typeface="Arial"/>
            </a:endParaRPr>
          </a:p>
          <a:p>
            <a:pPr algn="just">
              <a:lnSpc>
                <a:spcPct val="100000"/>
              </a:lnSpc>
              <a:spcBef>
                <a:spcPts val="30"/>
              </a:spcBef>
              <a:buClr>
                <a:srgbClr val="A8A47B"/>
              </a:buClr>
              <a:buFont typeface="Arial"/>
              <a:buChar char="•"/>
            </a:pPr>
            <a:endParaRPr sz="3150" dirty="0">
              <a:latin typeface="Times New Roman"/>
              <a:cs typeface="Times New Roman"/>
            </a:endParaRPr>
          </a:p>
          <a:p>
            <a:pPr marL="241300" indent="-228600" algn="just">
              <a:lnSpc>
                <a:spcPct val="100000"/>
              </a:lnSpc>
              <a:buClr>
                <a:srgbClr val="A8A47B"/>
              </a:buClr>
              <a:buChar char="•"/>
              <a:tabLst>
                <a:tab pos="240665" algn="l"/>
                <a:tab pos="241300" algn="l"/>
              </a:tabLst>
            </a:pPr>
            <a:r>
              <a:rPr sz="2200" spc="-160" dirty="0">
                <a:solidFill>
                  <a:srgbClr val="2E2A1F"/>
                </a:solidFill>
                <a:latin typeface="Arial"/>
                <a:cs typeface="Arial"/>
              </a:rPr>
              <a:t>Examples </a:t>
            </a:r>
            <a:r>
              <a:rPr sz="2200" dirty="0">
                <a:solidFill>
                  <a:srgbClr val="2E2A1F"/>
                </a:solidFill>
                <a:latin typeface="Arial"/>
                <a:cs typeface="Arial"/>
              </a:rPr>
              <a:t>of</a:t>
            </a:r>
            <a:r>
              <a:rPr sz="2200" spc="-95" dirty="0">
                <a:solidFill>
                  <a:srgbClr val="2E2A1F"/>
                </a:solidFill>
                <a:latin typeface="Arial"/>
                <a:cs typeface="Arial"/>
              </a:rPr>
              <a:t> </a:t>
            </a:r>
            <a:r>
              <a:rPr sz="2200" spc="-70" dirty="0">
                <a:solidFill>
                  <a:srgbClr val="2E2A1F"/>
                </a:solidFill>
                <a:latin typeface="Arial"/>
                <a:cs typeface="Arial"/>
              </a:rPr>
              <a:t>constraints:</a:t>
            </a:r>
            <a:endParaRPr sz="2200" dirty="0">
              <a:latin typeface="Arial"/>
              <a:cs typeface="Arial"/>
            </a:endParaRPr>
          </a:p>
          <a:p>
            <a:pPr marL="537210" lvl="1" indent="-228600" algn="just">
              <a:lnSpc>
                <a:spcPct val="100000"/>
              </a:lnSpc>
              <a:spcBef>
                <a:spcPts val="500"/>
              </a:spcBef>
              <a:buClr>
                <a:srgbClr val="9BBDBC"/>
              </a:buClr>
              <a:buChar char="•"/>
              <a:tabLst>
                <a:tab pos="536575" algn="l"/>
                <a:tab pos="537210" algn="l"/>
              </a:tabLst>
            </a:pPr>
            <a:r>
              <a:rPr sz="2000" spc="-125" dirty="0">
                <a:solidFill>
                  <a:srgbClr val="2E2A1F"/>
                </a:solidFill>
                <a:latin typeface="Arial"/>
                <a:cs typeface="Arial"/>
              </a:rPr>
              <a:t>Summary </a:t>
            </a:r>
            <a:r>
              <a:rPr sz="2000" spc="-80" dirty="0">
                <a:solidFill>
                  <a:srgbClr val="2E2A1F"/>
                </a:solidFill>
                <a:latin typeface="Arial"/>
                <a:cs typeface="Arial"/>
              </a:rPr>
              <a:t>should </a:t>
            </a:r>
            <a:r>
              <a:rPr sz="2000" spc="-114" dirty="0">
                <a:solidFill>
                  <a:srgbClr val="2E2A1F"/>
                </a:solidFill>
                <a:latin typeface="Arial"/>
                <a:cs typeface="Arial"/>
              </a:rPr>
              <a:t>have </a:t>
            </a:r>
            <a:r>
              <a:rPr sz="2000" spc="-45" dirty="0">
                <a:solidFill>
                  <a:srgbClr val="2E2A1F"/>
                </a:solidFill>
                <a:latin typeface="Arial"/>
                <a:cs typeface="Arial"/>
              </a:rPr>
              <a:t>all </a:t>
            </a:r>
            <a:r>
              <a:rPr sz="2000" spc="-25" dirty="0">
                <a:solidFill>
                  <a:srgbClr val="2E2A1F"/>
                </a:solidFill>
                <a:latin typeface="Arial"/>
                <a:cs typeface="Arial"/>
              </a:rPr>
              <a:t>the information </a:t>
            </a:r>
            <a:r>
              <a:rPr sz="2000" spc="-5" dirty="0">
                <a:solidFill>
                  <a:srgbClr val="2E2A1F"/>
                </a:solidFill>
                <a:latin typeface="Arial"/>
                <a:cs typeface="Arial"/>
              </a:rPr>
              <a:t>of </a:t>
            </a:r>
            <a:r>
              <a:rPr sz="2000" spc="-25" dirty="0">
                <a:solidFill>
                  <a:srgbClr val="2E2A1F"/>
                </a:solidFill>
                <a:latin typeface="Arial"/>
                <a:cs typeface="Arial"/>
              </a:rPr>
              <a:t>the</a:t>
            </a:r>
            <a:r>
              <a:rPr sz="2000" spc="-370" dirty="0">
                <a:solidFill>
                  <a:srgbClr val="2E2A1F"/>
                </a:solidFill>
                <a:latin typeface="Arial"/>
                <a:cs typeface="Arial"/>
              </a:rPr>
              <a:t> </a:t>
            </a:r>
            <a:r>
              <a:rPr sz="2000" spc="-65" dirty="0">
                <a:solidFill>
                  <a:srgbClr val="2E2A1F"/>
                </a:solidFill>
                <a:latin typeface="Arial"/>
                <a:cs typeface="Arial"/>
              </a:rPr>
              <a:t>document</a:t>
            </a:r>
            <a:endParaRPr sz="2000" dirty="0">
              <a:latin typeface="Arial"/>
              <a:cs typeface="Arial"/>
            </a:endParaRPr>
          </a:p>
          <a:p>
            <a:pPr marL="537210" lvl="1" indent="-228600" algn="just">
              <a:lnSpc>
                <a:spcPct val="100000"/>
              </a:lnSpc>
              <a:spcBef>
                <a:spcPts val="500"/>
              </a:spcBef>
              <a:buClr>
                <a:srgbClr val="9BBDBC"/>
              </a:buClr>
              <a:buChar char="•"/>
              <a:tabLst>
                <a:tab pos="536575" algn="l"/>
                <a:tab pos="537210" algn="l"/>
              </a:tabLst>
            </a:pPr>
            <a:r>
              <a:rPr sz="2000" spc="-125" dirty="0">
                <a:solidFill>
                  <a:srgbClr val="2E2A1F"/>
                </a:solidFill>
                <a:latin typeface="Arial"/>
                <a:cs typeface="Arial"/>
              </a:rPr>
              <a:t>Summary </a:t>
            </a:r>
            <a:r>
              <a:rPr sz="2000" spc="-80" dirty="0">
                <a:solidFill>
                  <a:srgbClr val="2E2A1F"/>
                </a:solidFill>
                <a:latin typeface="Arial"/>
                <a:cs typeface="Arial"/>
              </a:rPr>
              <a:t>should </a:t>
            </a:r>
            <a:r>
              <a:rPr sz="2000" spc="-114" dirty="0">
                <a:solidFill>
                  <a:srgbClr val="2E2A1F"/>
                </a:solidFill>
                <a:latin typeface="Arial"/>
                <a:cs typeface="Arial"/>
              </a:rPr>
              <a:t>have </a:t>
            </a:r>
            <a:r>
              <a:rPr sz="2000" spc="-55" dirty="0">
                <a:solidFill>
                  <a:srgbClr val="2E2A1F"/>
                </a:solidFill>
                <a:latin typeface="Arial"/>
                <a:cs typeface="Arial"/>
              </a:rPr>
              <a:t>only </a:t>
            </a:r>
            <a:r>
              <a:rPr sz="2000" spc="-50" dirty="0">
                <a:solidFill>
                  <a:srgbClr val="2E2A1F"/>
                </a:solidFill>
                <a:latin typeface="Arial"/>
                <a:cs typeface="Arial"/>
              </a:rPr>
              <a:t>correct </a:t>
            </a:r>
            <a:r>
              <a:rPr sz="2000" spc="-25" dirty="0">
                <a:solidFill>
                  <a:srgbClr val="2E2A1F"/>
                </a:solidFill>
                <a:latin typeface="Arial"/>
                <a:cs typeface="Arial"/>
              </a:rPr>
              <a:t>information </a:t>
            </a:r>
            <a:r>
              <a:rPr sz="2000" spc="-5" dirty="0">
                <a:solidFill>
                  <a:srgbClr val="2E2A1F"/>
                </a:solidFill>
                <a:latin typeface="Arial"/>
                <a:cs typeface="Arial"/>
              </a:rPr>
              <a:t>of </a:t>
            </a:r>
            <a:r>
              <a:rPr sz="2000" spc="-25" dirty="0">
                <a:solidFill>
                  <a:srgbClr val="2E2A1F"/>
                </a:solidFill>
                <a:latin typeface="Arial"/>
                <a:cs typeface="Arial"/>
              </a:rPr>
              <a:t>the</a:t>
            </a:r>
            <a:r>
              <a:rPr sz="2000" spc="-280" dirty="0">
                <a:solidFill>
                  <a:srgbClr val="2E2A1F"/>
                </a:solidFill>
                <a:latin typeface="Arial"/>
                <a:cs typeface="Arial"/>
              </a:rPr>
              <a:t> </a:t>
            </a:r>
            <a:r>
              <a:rPr sz="2000" spc="-60" dirty="0">
                <a:solidFill>
                  <a:srgbClr val="2E2A1F"/>
                </a:solidFill>
                <a:latin typeface="Arial"/>
                <a:cs typeface="Arial"/>
              </a:rPr>
              <a:t>document.</a:t>
            </a:r>
            <a:endParaRPr sz="2000" dirty="0">
              <a:latin typeface="Arial"/>
              <a:cs typeface="Arial"/>
            </a:endParaRPr>
          </a:p>
          <a:p>
            <a:pPr marL="537210" lvl="1" indent="-228600" algn="just">
              <a:lnSpc>
                <a:spcPct val="100000"/>
              </a:lnSpc>
              <a:spcBef>
                <a:spcPts val="500"/>
              </a:spcBef>
              <a:buClr>
                <a:srgbClr val="9BBDBC"/>
              </a:buClr>
              <a:buChar char="•"/>
              <a:tabLst>
                <a:tab pos="536575" algn="l"/>
                <a:tab pos="537210" algn="l"/>
              </a:tabLst>
            </a:pPr>
            <a:r>
              <a:rPr sz="2000" spc="-125" dirty="0">
                <a:solidFill>
                  <a:srgbClr val="2E2A1F"/>
                </a:solidFill>
                <a:latin typeface="Arial"/>
                <a:cs typeface="Arial"/>
              </a:rPr>
              <a:t>Summary </a:t>
            </a:r>
            <a:r>
              <a:rPr sz="2000" spc="-80" dirty="0">
                <a:solidFill>
                  <a:srgbClr val="2E2A1F"/>
                </a:solidFill>
                <a:latin typeface="Arial"/>
                <a:cs typeface="Arial"/>
              </a:rPr>
              <a:t>should </a:t>
            </a:r>
            <a:r>
              <a:rPr sz="2000" spc="-114" dirty="0">
                <a:solidFill>
                  <a:srgbClr val="2E2A1F"/>
                </a:solidFill>
                <a:latin typeface="Arial"/>
                <a:cs typeface="Arial"/>
              </a:rPr>
              <a:t>have </a:t>
            </a:r>
            <a:r>
              <a:rPr sz="2000" spc="-25" dirty="0">
                <a:solidFill>
                  <a:srgbClr val="2E2A1F"/>
                </a:solidFill>
                <a:latin typeface="Arial"/>
                <a:cs typeface="Arial"/>
              </a:rPr>
              <a:t>information </a:t>
            </a:r>
            <a:r>
              <a:rPr sz="2000" spc="-55" dirty="0">
                <a:solidFill>
                  <a:srgbClr val="2E2A1F"/>
                </a:solidFill>
                <a:latin typeface="Arial"/>
                <a:cs typeface="Arial"/>
              </a:rPr>
              <a:t>only </a:t>
            </a:r>
            <a:r>
              <a:rPr sz="2000" spc="-15" dirty="0">
                <a:solidFill>
                  <a:srgbClr val="2E2A1F"/>
                </a:solidFill>
                <a:latin typeface="Arial"/>
                <a:cs typeface="Arial"/>
              </a:rPr>
              <a:t>from </a:t>
            </a:r>
            <a:r>
              <a:rPr sz="2000" spc="-25" dirty="0">
                <a:solidFill>
                  <a:srgbClr val="2E2A1F"/>
                </a:solidFill>
                <a:latin typeface="Arial"/>
                <a:cs typeface="Arial"/>
              </a:rPr>
              <a:t>the</a:t>
            </a:r>
            <a:r>
              <a:rPr sz="2000" spc="-254" dirty="0">
                <a:solidFill>
                  <a:srgbClr val="2E2A1F"/>
                </a:solidFill>
                <a:latin typeface="Arial"/>
                <a:cs typeface="Arial"/>
              </a:rPr>
              <a:t> </a:t>
            </a:r>
            <a:r>
              <a:rPr sz="2000" spc="-65" dirty="0">
                <a:solidFill>
                  <a:srgbClr val="2E2A1F"/>
                </a:solidFill>
                <a:latin typeface="Arial"/>
                <a:cs typeface="Arial"/>
              </a:rPr>
              <a:t>document</a:t>
            </a:r>
            <a:endParaRPr sz="2000" dirty="0">
              <a:latin typeface="Arial"/>
              <a:cs typeface="Arial"/>
            </a:endParaRPr>
          </a:p>
          <a:p>
            <a:pPr algn="just">
              <a:lnSpc>
                <a:spcPct val="100000"/>
              </a:lnSpc>
              <a:spcBef>
                <a:spcPts val="10"/>
              </a:spcBef>
            </a:pPr>
            <a:endParaRPr sz="2950" dirty="0">
              <a:latin typeface="Times New Roman"/>
              <a:cs typeface="Times New Roman"/>
            </a:endParaRPr>
          </a:p>
          <a:p>
            <a:pPr marL="307975" algn="just">
              <a:lnSpc>
                <a:spcPct val="100000"/>
              </a:lnSpc>
            </a:pPr>
            <a:r>
              <a:rPr sz="2000" spc="-95" dirty="0">
                <a:solidFill>
                  <a:srgbClr val="2E2A1F"/>
                </a:solidFill>
                <a:latin typeface="Arial"/>
                <a:cs typeface="Arial"/>
              </a:rPr>
              <a:t>and </a:t>
            </a:r>
            <a:r>
              <a:rPr sz="2000" spc="-145" dirty="0">
                <a:solidFill>
                  <a:srgbClr val="2E2A1F"/>
                </a:solidFill>
                <a:latin typeface="Arial"/>
                <a:cs typeface="Arial"/>
              </a:rPr>
              <a:t>so </a:t>
            </a:r>
            <a:r>
              <a:rPr sz="2000" spc="-60" dirty="0">
                <a:solidFill>
                  <a:srgbClr val="2E2A1F"/>
                </a:solidFill>
                <a:latin typeface="Arial"/>
                <a:cs typeface="Arial"/>
              </a:rPr>
              <a:t>on, </a:t>
            </a:r>
            <a:r>
              <a:rPr sz="2000" spc="-80" dirty="0">
                <a:solidFill>
                  <a:srgbClr val="2E2A1F"/>
                </a:solidFill>
                <a:latin typeface="Arial"/>
                <a:cs typeface="Arial"/>
              </a:rPr>
              <a:t>depending </a:t>
            </a:r>
            <a:r>
              <a:rPr sz="2000" spc="-65" dirty="0">
                <a:solidFill>
                  <a:srgbClr val="2E2A1F"/>
                </a:solidFill>
                <a:latin typeface="Arial"/>
                <a:cs typeface="Arial"/>
              </a:rPr>
              <a:t>on </a:t>
            </a:r>
            <a:r>
              <a:rPr sz="2000" spc="-25" dirty="0">
                <a:solidFill>
                  <a:srgbClr val="2E2A1F"/>
                </a:solidFill>
                <a:latin typeface="Arial"/>
                <a:cs typeface="Arial"/>
              </a:rPr>
              <a:t>the </a:t>
            </a:r>
            <a:r>
              <a:rPr sz="2000" spc="-95" dirty="0">
                <a:solidFill>
                  <a:srgbClr val="2E2A1F"/>
                </a:solidFill>
                <a:latin typeface="Arial"/>
                <a:cs typeface="Arial"/>
              </a:rPr>
              <a:t>user’s</a:t>
            </a:r>
            <a:r>
              <a:rPr sz="2000" spc="-229" dirty="0">
                <a:solidFill>
                  <a:srgbClr val="2E2A1F"/>
                </a:solidFill>
                <a:latin typeface="Arial"/>
                <a:cs typeface="Arial"/>
              </a:rPr>
              <a:t> </a:t>
            </a:r>
            <a:r>
              <a:rPr sz="2000" spc="-85" dirty="0">
                <a:solidFill>
                  <a:srgbClr val="2E2A1F"/>
                </a:solidFill>
                <a:latin typeface="Arial"/>
                <a:cs typeface="Arial"/>
              </a:rPr>
              <a:t>needs!</a:t>
            </a:r>
            <a:endParaRPr sz="20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0510" y="203200"/>
            <a:ext cx="3449954" cy="726440"/>
          </a:xfrm>
          <a:prstGeom prst="rect">
            <a:avLst/>
          </a:prstGeom>
        </p:spPr>
        <p:txBody>
          <a:bodyPr vert="horz" wrap="square" lIns="0" tIns="12700" rIns="0" bIns="0" rtlCol="0">
            <a:spAutoFit/>
          </a:bodyPr>
          <a:lstStyle/>
          <a:p>
            <a:pPr marL="12700">
              <a:lnSpc>
                <a:spcPct val="100000"/>
              </a:lnSpc>
              <a:spcBef>
                <a:spcPts val="100"/>
              </a:spcBef>
            </a:pPr>
            <a:r>
              <a:rPr spc="145" dirty="0"/>
              <a:t>What </a:t>
            </a:r>
            <a:r>
              <a:rPr spc="85" dirty="0"/>
              <a:t>is </a:t>
            </a:r>
            <a:r>
              <a:rPr spc="-160" dirty="0"/>
              <a:t>NLP</a:t>
            </a:r>
            <a:r>
              <a:rPr spc="-770" dirty="0"/>
              <a:t> </a:t>
            </a:r>
            <a:r>
              <a:rPr spc="-100" dirty="0"/>
              <a:t>?</a:t>
            </a:r>
          </a:p>
        </p:txBody>
      </p:sp>
      <p:sp>
        <p:nvSpPr>
          <p:cNvPr id="3" name="object 3"/>
          <p:cNvSpPr txBox="1"/>
          <p:nvPr/>
        </p:nvSpPr>
        <p:spPr>
          <a:xfrm>
            <a:off x="1056639" y="2032000"/>
            <a:ext cx="6925945" cy="2592070"/>
          </a:xfrm>
          <a:prstGeom prst="rect">
            <a:avLst/>
          </a:prstGeom>
        </p:spPr>
        <p:txBody>
          <a:bodyPr vert="horz" wrap="square" lIns="0" tIns="12065" rIns="0" bIns="0" rtlCol="0">
            <a:spAutoFit/>
          </a:bodyPr>
          <a:lstStyle/>
          <a:p>
            <a:pPr marL="123189" marR="5080" indent="-110489">
              <a:lnSpc>
                <a:spcPct val="100099"/>
              </a:lnSpc>
              <a:spcBef>
                <a:spcPts val="95"/>
              </a:spcBef>
            </a:pPr>
            <a:r>
              <a:rPr sz="2000" spc="-30" dirty="0">
                <a:solidFill>
                  <a:srgbClr val="2E2A1F"/>
                </a:solidFill>
                <a:latin typeface="Arial"/>
                <a:cs typeface="Arial"/>
              </a:rPr>
              <a:t>”Natural </a:t>
            </a:r>
            <a:r>
              <a:rPr sz="2000" spc="-114" dirty="0">
                <a:solidFill>
                  <a:srgbClr val="2E2A1F"/>
                </a:solidFill>
                <a:latin typeface="Arial"/>
                <a:cs typeface="Arial"/>
              </a:rPr>
              <a:t>language </a:t>
            </a:r>
            <a:r>
              <a:rPr sz="2000" spc="-105" dirty="0">
                <a:solidFill>
                  <a:srgbClr val="2E2A1F"/>
                </a:solidFill>
                <a:latin typeface="Arial"/>
                <a:cs typeface="Arial"/>
              </a:rPr>
              <a:t>processing </a:t>
            </a:r>
            <a:r>
              <a:rPr sz="2000" spc="-170" dirty="0">
                <a:solidFill>
                  <a:srgbClr val="2E2A1F"/>
                </a:solidFill>
                <a:latin typeface="Arial"/>
                <a:cs typeface="Arial"/>
              </a:rPr>
              <a:t>(NLP) </a:t>
            </a:r>
            <a:r>
              <a:rPr sz="2000" spc="-105" dirty="0">
                <a:solidFill>
                  <a:srgbClr val="2E2A1F"/>
                </a:solidFill>
                <a:latin typeface="Arial"/>
                <a:cs typeface="Arial"/>
              </a:rPr>
              <a:t>is </a:t>
            </a:r>
            <a:r>
              <a:rPr sz="2000" spc="-155" dirty="0">
                <a:solidFill>
                  <a:srgbClr val="2E2A1F"/>
                </a:solidFill>
                <a:latin typeface="Arial"/>
                <a:cs typeface="Arial"/>
              </a:rPr>
              <a:t>a </a:t>
            </a:r>
            <a:r>
              <a:rPr sz="2000" spc="-25" dirty="0">
                <a:solidFill>
                  <a:srgbClr val="2E2A1F"/>
                </a:solidFill>
                <a:latin typeface="Arial"/>
                <a:cs typeface="Arial"/>
              </a:rPr>
              <a:t>field </a:t>
            </a:r>
            <a:r>
              <a:rPr sz="2000" spc="-5" dirty="0">
                <a:solidFill>
                  <a:srgbClr val="2E2A1F"/>
                </a:solidFill>
                <a:latin typeface="Arial"/>
                <a:cs typeface="Arial"/>
              </a:rPr>
              <a:t>of </a:t>
            </a:r>
            <a:r>
              <a:rPr sz="2000" spc="-50" dirty="0">
                <a:solidFill>
                  <a:srgbClr val="2E2A1F"/>
                </a:solidFill>
                <a:latin typeface="Arial"/>
                <a:cs typeface="Arial"/>
              </a:rPr>
              <a:t>computer </a:t>
            </a:r>
            <a:r>
              <a:rPr sz="2000" spc="-110" dirty="0">
                <a:solidFill>
                  <a:srgbClr val="2E2A1F"/>
                </a:solidFill>
                <a:latin typeface="Arial"/>
                <a:cs typeface="Arial"/>
              </a:rPr>
              <a:t>science,  </a:t>
            </a:r>
            <a:r>
              <a:rPr sz="2000" spc="-25" dirty="0">
                <a:solidFill>
                  <a:srgbClr val="2E2A1F"/>
                </a:solidFill>
                <a:latin typeface="Arial"/>
                <a:cs typeface="Arial"/>
              </a:rPr>
              <a:t>artificial </a:t>
            </a:r>
            <a:r>
              <a:rPr sz="2000" spc="-55" dirty="0">
                <a:solidFill>
                  <a:srgbClr val="2E2A1F"/>
                </a:solidFill>
                <a:latin typeface="Arial"/>
                <a:cs typeface="Arial"/>
              </a:rPr>
              <a:t>intelligence </a:t>
            </a:r>
            <a:r>
              <a:rPr sz="2000" spc="-100" dirty="0">
                <a:solidFill>
                  <a:srgbClr val="2E2A1F"/>
                </a:solidFill>
                <a:latin typeface="Arial"/>
                <a:cs typeface="Arial"/>
              </a:rPr>
              <a:t>(also </a:t>
            </a:r>
            <a:r>
              <a:rPr sz="2000" spc="-80" dirty="0">
                <a:solidFill>
                  <a:srgbClr val="2E2A1F"/>
                </a:solidFill>
                <a:latin typeface="Arial"/>
                <a:cs typeface="Arial"/>
              </a:rPr>
              <a:t>called </a:t>
            </a:r>
            <a:r>
              <a:rPr sz="2000" spc="-90" dirty="0">
                <a:solidFill>
                  <a:srgbClr val="2E2A1F"/>
                </a:solidFill>
                <a:latin typeface="Arial"/>
                <a:cs typeface="Arial"/>
              </a:rPr>
              <a:t>machine </a:t>
            </a:r>
            <a:r>
              <a:rPr sz="2000" spc="-65" dirty="0">
                <a:solidFill>
                  <a:srgbClr val="2E2A1F"/>
                </a:solidFill>
                <a:latin typeface="Arial"/>
                <a:cs typeface="Arial"/>
              </a:rPr>
              <a:t>learning), </a:t>
            </a:r>
            <a:r>
              <a:rPr sz="2000" spc="-95" dirty="0">
                <a:solidFill>
                  <a:srgbClr val="2E2A1F"/>
                </a:solidFill>
                <a:latin typeface="Arial"/>
                <a:cs typeface="Arial"/>
              </a:rPr>
              <a:t>and</a:t>
            </a:r>
            <a:r>
              <a:rPr sz="2000" spc="-295" dirty="0">
                <a:solidFill>
                  <a:srgbClr val="2E2A1F"/>
                </a:solidFill>
                <a:latin typeface="Arial"/>
                <a:cs typeface="Arial"/>
              </a:rPr>
              <a:t> </a:t>
            </a:r>
            <a:r>
              <a:rPr sz="2000" spc="-70" dirty="0">
                <a:solidFill>
                  <a:srgbClr val="2E2A1F"/>
                </a:solidFill>
                <a:latin typeface="Arial"/>
                <a:cs typeface="Arial"/>
              </a:rPr>
              <a:t>linguistics  </a:t>
            </a:r>
            <a:r>
              <a:rPr sz="2000" spc="-85" dirty="0">
                <a:solidFill>
                  <a:srgbClr val="2E2A1F"/>
                </a:solidFill>
                <a:latin typeface="Arial"/>
                <a:cs typeface="Arial"/>
              </a:rPr>
              <a:t>concerned </a:t>
            </a:r>
            <a:r>
              <a:rPr sz="2000" spc="5" dirty="0">
                <a:solidFill>
                  <a:srgbClr val="2E2A1F"/>
                </a:solidFill>
                <a:latin typeface="Arial"/>
                <a:cs typeface="Arial"/>
              </a:rPr>
              <a:t>with </a:t>
            </a:r>
            <a:r>
              <a:rPr sz="2000" spc="-25" dirty="0">
                <a:solidFill>
                  <a:srgbClr val="2E2A1F"/>
                </a:solidFill>
                <a:latin typeface="Arial"/>
                <a:cs typeface="Arial"/>
              </a:rPr>
              <a:t>the </a:t>
            </a:r>
            <a:r>
              <a:rPr sz="2000" spc="-50" dirty="0">
                <a:solidFill>
                  <a:srgbClr val="2E2A1F"/>
                </a:solidFill>
                <a:latin typeface="Arial"/>
                <a:cs typeface="Arial"/>
              </a:rPr>
              <a:t>interactions </a:t>
            </a:r>
            <a:r>
              <a:rPr sz="2000" spc="-60" dirty="0">
                <a:solidFill>
                  <a:srgbClr val="2E2A1F"/>
                </a:solidFill>
                <a:latin typeface="Arial"/>
                <a:cs typeface="Arial"/>
              </a:rPr>
              <a:t>between </a:t>
            </a:r>
            <a:r>
              <a:rPr sz="2000" spc="-70" dirty="0">
                <a:solidFill>
                  <a:srgbClr val="2E2A1F"/>
                </a:solidFill>
                <a:latin typeface="Arial"/>
                <a:cs typeface="Arial"/>
              </a:rPr>
              <a:t>computers </a:t>
            </a:r>
            <a:r>
              <a:rPr sz="2000" spc="-95" dirty="0">
                <a:solidFill>
                  <a:srgbClr val="2E2A1F"/>
                </a:solidFill>
                <a:latin typeface="Arial"/>
                <a:cs typeface="Arial"/>
              </a:rPr>
              <a:t>and </a:t>
            </a:r>
            <a:r>
              <a:rPr sz="2000" spc="-85" dirty="0">
                <a:solidFill>
                  <a:srgbClr val="2E2A1F"/>
                </a:solidFill>
                <a:latin typeface="Arial"/>
                <a:cs typeface="Arial"/>
              </a:rPr>
              <a:t>human  </a:t>
            </a:r>
            <a:r>
              <a:rPr sz="2000" spc="-45" dirty="0">
                <a:solidFill>
                  <a:srgbClr val="2E2A1F"/>
                </a:solidFill>
                <a:latin typeface="Arial"/>
                <a:cs typeface="Arial"/>
              </a:rPr>
              <a:t>(natural) </a:t>
            </a:r>
            <a:r>
              <a:rPr sz="2000" spc="-114" dirty="0">
                <a:solidFill>
                  <a:srgbClr val="2E2A1F"/>
                </a:solidFill>
                <a:latin typeface="Arial"/>
                <a:cs typeface="Arial"/>
              </a:rPr>
              <a:t>languages. </a:t>
            </a:r>
            <a:r>
              <a:rPr sz="2000" spc="-90" dirty="0">
                <a:solidFill>
                  <a:srgbClr val="2E2A1F"/>
                </a:solidFill>
                <a:latin typeface="Arial"/>
                <a:cs typeface="Arial"/>
              </a:rPr>
              <a:t>Specifically, </a:t>
            </a:r>
            <a:r>
              <a:rPr sz="2000" spc="-25" dirty="0">
                <a:solidFill>
                  <a:srgbClr val="2E2A1F"/>
                </a:solidFill>
                <a:latin typeface="Arial"/>
                <a:cs typeface="Arial"/>
              </a:rPr>
              <a:t>the </a:t>
            </a:r>
            <a:r>
              <a:rPr sz="2000" spc="-120" dirty="0">
                <a:solidFill>
                  <a:srgbClr val="2E2A1F"/>
                </a:solidFill>
                <a:latin typeface="Arial"/>
                <a:cs typeface="Arial"/>
              </a:rPr>
              <a:t>process </a:t>
            </a:r>
            <a:r>
              <a:rPr sz="2000" spc="-5" dirty="0">
                <a:solidFill>
                  <a:srgbClr val="2E2A1F"/>
                </a:solidFill>
                <a:latin typeface="Arial"/>
                <a:cs typeface="Arial"/>
              </a:rPr>
              <a:t>of </a:t>
            </a:r>
            <a:r>
              <a:rPr sz="2000" spc="-155" dirty="0">
                <a:solidFill>
                  <a:srgbClr val="2E2A1F"/>
                </a:solidFill>
                <a:latin typeface="Arial"/>
                <a:cs typeface="Arial"/>
              </a:rPr>
              <a:t>a </a:t>
            </a:r>
            <a:r>
              <a:rPr sz="2000" spc="-50" dirty="0">
                <a:solidFill>
                  <a:srgbClr val="2E2A1F"/>
                </a:solidFill>
                <a:latin typeface="Arial"/>
                <a:cs typeface="Arial"/>
              </a:rPr>
              <a:t>computer  </a:t>
            </a:r>
            <a:r>
              <a:rPr sz="2000" spc="-55" dirty="0">
                <a:solidFill>
                  <a:srgbClr val="2E2A1F"/>
                </a:solidFill>
                <a:latin typeface="Arial"/>
                <a:cs typeface="Arial"/>
              </a:rPr>
              <a:t>extracting </a:t>
            </a:r>
            <a:r>
              <a:rPr sz="2000" spc="-65" dirty="0">
                <a:solidFill>
                  <a:srgbClr val="2E2A1F"/>
                </a:solidFill>
                <a:latin typeface="Arial"/>
                <a:cs typeface="Arial"/>
              </a:rPr>
              <a:t>meaningful </a:t>
            </a:r>
            <a:r>
              <a:rPr sz="2000" spc="-25" dirty="0">
                <a:solidFill>
                  <a:srgbClr val="2E2A1F"/>
                </a:solidFill>
                <a:latin typeface="Arial"/>
                <a:cs typeface="Arial"/>
              </a:rPr>
              <a:t>information </a:t>
            </a:r>
            <a:r>
              <a:rPr sz="2000" spc="-15" dirty="0">
                <a:solidFill>
                  <a:srgbClr val="2E2A1F"/>
                </a:solidFill>
                <a:latin typeface="Arial"/>
                <a:cs typeface="Arial"/>
              </a:rPr>
              <a:t>from </a:t>
            </a:r>
            <a:r>
              <a:rPr sz="2000" spc="-40" dirty="0">
                <a:solidFill>
                  <a:srgbClr val="2E2A1F"/>
                </a:solidFill>
                <a:latin typeface="Arial"/>
                <a:cs typeface="Arial"/>
              </a:rPr>
              <a:t>natural </a:t>
            </a:r>
            <a:r>
              <a:rPr sz="2000" spc="-110" dirty="0">
                <a:solidFill>
                  <a:srgbClr val="2E2A1F"/>
                </a:solidFill>
                <a:latin typeface="Arial"/>
                <a:cs typeface="Arial"/>
              </a:rPr>
              <a:t>language </a:t>
            </a:r>
            <a:r>
              <a:rPr sz="2000" spc="-15" dirty="0">
                <a:solidFill>
                  <a:srgbClr val="2E2A1F"/>
                </a:solidFill>
                <a:latin typeface="Arial"/>
                <a:cs typeface="Arial"/>
              </a:rPr>
              <a:t>input  and/or </a:t>
            </a:r>
            <a:r>
              <a:rPr sz="2000" spc="-70" dirty="0">
                <a:solidFill>
                  <a:srgbClr val="2E2A1F"/>
                </a:solidFill>
                <a:latin typeface="Arial"/>
                <a:cs typeface="Arial"/>
              </a:rPr>
              <a:t>producing </a:t>
            </a:r>
            <a:r>
              <a:rPr sz="2000" spc="-40" dirty="0">
                <a:solidFill>
                  <a:srgbClr val="2E2A1F"/>
                </a:solidFill>
                <a:latin typeface="Arial"/>
                <a:cs typeface="Arial"/>
              </a:rPr>
              <a:t>natural </a:t>
            </a:r>
            <a:r>
              <a:rPr sz="2000" spc="-110" dirty="0">
                <a:solidFill>
                  <a:srgbClr val="2E2A1F"/>
                </a:solidFill>
                <a:latin typeface="Arial"/>
                <a:cs typeface="Arial"/>
              </a:rPr>
              <a:t>language </a:t>
            </a:r>
            <a:r>
              <a:rPr sz="2000" spc="-5" dirty="0">
                <a:solidFill>
                  <a:srgbClr val="2E2A1F"/>
                </a:solidFill>
                <a:latin typeface="Arial"/>
                <a:cs typeface="Arial"/>
              </a:rPr>
              <a:t>output</a:t>
            </a:r>
            <a:r>
              <a:rPr sz="2000" spc="-285" dirty="0">
                <a:solidFill>
                  <a:srgbClr val="2E2A1F"/>
                </a:solidFill>
                <a:latin typeface="Arial"/>
                <a:cs typeface="Arial"/>
              </a:rPr>
              <a:t> </a:t>
            </a:r>
            <a:r>
              <a:rPr sz="2000" spc="170" dirty="0">
                <a:solidFill>
                  <a:srgbClr val="2E2A1F"/>
                </a:solidFill>
                <a:latin typeface="Arial"/>
                <a:cs typeface="Arial"/>
              </a:rPr>
              <a:t>”</a:t>
            </a:r>
            <a:endParaRPr sz="2000">
              <a:latin typeface="Arial"/>
              <a:cs typeface="Arial"/>
            </a:endParaRPr>
          </a:p>
          <a:p>
            <a:pPr>
              <a:lnSpc>
                <a:spcPct val="100000"/>
              </a:lnSpc>
              <a:spcBef>
                <a:spcPts val="10"/>
              </a:spcBef>
            </a:pPr>
            <a:endParaRPr sz="2950">
              <a:latin typeface="Times New Roman"/>
              <a:cs typeface="Times New Roman"/>
            </a:endParaRPr>
          </a:p>
          <a:p>
            <a:pPr marL="123189">
              <a:lnSpc>
                <a:spcPct val="100000"/>
              </a:lnSpc>
            </a:pPr>
            <a:r>
              <a:rPr sz="2000" spc="-55" dirty="0">
                <a:solidFill>
                  <a:srgbClr val="2E2A1F"/>
                </a:solidFill>
                <a:latin typeface="Arial"/>
                <a:cs typeface="Arial"/>
              </a:rPr>
              <a:t>-</a:t>
            </a:r>
            <a:r>
              <a:rPr sz="2000" spc="-105" dirty="0">
                <a:solidFill>
                  <a:srgbClr val="2E2A1F"/>
                </a:solidFill>
                <a:latin typeface="Arial"/>
                <a:cs typeface="Arial"/>
              </a:rPr>
              <a:t> </a:t>
            </a:r>
            <a:r>
              <a:rPr sz="2000" spc="-65" dirty="0">
                <a:solidFill>
                  <a:srgbClr val="2E2A1F"/>
                </a:solidFill>
                <a:latin typeface="Arial"/>
                <a:cs typeface="Arial"/>
              </a:rPr>
              <a:t>Wikipedia</a:t>
            </a:r>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133350"/>
            <a:ext cx="4617720" cy="726440"/>
          </a:xfrm>
          <a:prstGeom prst="rect">
            <a:avLst/>
          </a:prstGeom>
        </p:spPr>
        <p:txBody>
          <a:bodyPr vert="horz" wrap="square" lIns="0" tIns="12700" rIns="0" bIns="0" rtlCol="0">
            <a:spAutoFit/>
          </a:bodyPr>
          <a:lstStyle/>
          <a:p>
            <a:pPr marL="12700">
              <a:lnSpc>
                <a:spcPct val="100000"/>
              </a:lnSpc>
              <a:spcBef>
                <a:spcPts val="100"/>
              </a:spcBef>
            </a:pPr>
            <a:r>
              <a:rPr spc="145" dirty="0"/>
              <a:t>Other</a:t>
            </a:r>
            <a:r>
              <a:rPr spc="-190" dirty="0"/>
              <a:t> </a:t>
            </a:r>
            <a:r>
              <a:rPr spc="135" dirty="0"/>
              <a:t>applications</a:t>
            </a:r>
          </a:p>
        </p:txBody>
      </p:sp>
      <p:sp>
        <p:nvSpPr>
          <p:cNvPr id="3" name="object 3"/>
          <p:cNvSpPr txBox="1"/>
          <p:nvPr/>
        </p:nvSpPr>
        <p:spPr>
          <a:xfrm>
            <a:off x="946150" y="1406031"/>
            <a:ext cx="6986905" cy="4457700"/>
          </a:xfrm>
          <a:prstGeom prst="rect">
            <a:avLst/>
          </a:prstGeom>
        </p:spPr>
        <p:txBody>
          <a:bodyPr vert="horz" wrap="square" lIns="0" tIns="74295" rIns="0" bIns="0" rtlCol="0">
            <a:spAutoFit/>
          </a:bodyPr>
          <a:lstStyle/>
          <a:p>
            <a:pPr marL="12700">
              <a:lnSpc>
                <a:spcPct val="100000"/>
              </a:lnSpc>
              <a:spcBef>
                <a:spcPts val="585"/>
              </a:spcBef>
            </a:pPr>
            <a:r>
              <a:rPr sz="3000" spc="247" baseline="5555" dirty="0">
                <a:solidFill>
                  <a:srgbClr val="9BBDBC"/>
                </a:solidFill>
                <a:latin typeface="Symbol"/>
                <a:cs typeface="Symbol"/>
              </a:rPr>
              <a:t></a:t>
            </a:r>
            <a:r>
              <a:rPr sz="3000" spc="-465" baseline="5555" dirty="0">
                <a:solidFill>
                  <a:srgbClr val="9BBDBC"/>
                </a:solidFill>
                <a:latin typeface="Times New Roman"/>
                <a:cs typeface="Times New Roman"/>
              </a:rPr>
              <a:t> </a:t>
            </a:r>
            <a:r>
              <a:rPr sz="2000" spc="-100" dirty="0">
                <a:solidFill>
                  <a:srgbClr val="2E2A1F"/>
                </a:solidFill>
                <a:latin typeface="Arial"/>
                <a:cs typeface="Arial"/>
              </a:rPr>
              <a:t>Text </a:t>
            </a:r>
            <a:r>
              <a:rPr sz="2000" spc="-70" dirty="0">
                <a:solidFill>
                  <a:srgbClr val="2E2A1F"/>
                </a:solidFill>
                <a:latin typeface="Arial"/>
                <a:cs typeface="Arial"/>
              </a:rPr>
              <a:t>summarization</a:t>
            </a:r>
            <a:endParaRPr sz="2000">
              <a:latin typeface="Arial"/>
              <a:cs typeface="Arial"/>
            </a:endParaRPr>
          </a:p>
          <a:p>
            <a:pPr marL="607060" indent="-228600">
              <a:lnSpc>
                <a:spcPct val="100000"/>
              </a:lnSpc>
              <a:spcBef>
                <a:spcPts val="440"/>
              </a:spcBef>
              <a:buClr>
                <a:srgbClr val="D1CA6B"/>
              </a:buClr>
              <a:buChar char="•"/>
              <a:tabLst>
                <a:tab pos="606425" algn="l"/>
                <a:tab pos="607060" algn="l"/>
              </a:tabLst>
            </a:pPr>
            <a:r>
              <a:rPr sz="1800" spc="-75" dirty="0">
                <a:solidFill>
                  <a:srgbClr val="2E2A1F"/>
                </a:solidFill>
                <a:latin typeface="Arial"/>
                <a:cs typeface="Arial"/>
              </a:rPr>
              <a:t>Extract keywords </a:t>
            </a:r>
            <a:r>
              <a:rPr sz="1800" spc="-15" dirty="0">
                <a:solidFill>
                  <a:srgbClr val="2E2A1F"/>
                </a:solidFill>
                <a:latin typeface="Arial"/>
                <a:cs typeface="Arial"/>
              </a:rPr>
              <a:t>or </a:t>
            </a:r>
            <a:r>
              <a:rPr sz="1800" spc="-100" dirty="0">
                <a:solidFill>
                  <a:srgbClr val="2E2A1F"/>
                </a:solidFill>
                <a:latin typeface="Arial"/>
                <a:cs typeface="Arial"/>
              </a:rPr>
              <a:t>key-phrases </a:t>
            </a:r>
            <a:r>
              <a:rPr sz="1800" spc="-15" dirty="0">
                <a:solidFill>
                  <a:srgbClr val="2E2A1F"/>
                </a:solidFill>
                <a:latin typeface="Arial"/>
                <a:cs typeface="Arial"/>
              </a:rPr>
              <a:t>from </a:t>
            </a:r>
            <a:r>
              <a:rPr sz="1800" spc="-140" dirty="0">
                <a:solidFill>
                  <a:srgbClr val="2E2A1F"/>
                </a:solidFill>
                <a:latin typeface="Arial"/>
                <a:cs typeface="Arial"/>
              </a:rPr>
              <a:t>a </a:t>
            </a:r>
            <a:r>
              <a:rPr sz="1800" spc="-75" dirty="0">
                <a:solidFill>
                  <a:srgbClr val="2E2A1F"/>
                </a:solidFill>
                <a:latin typeface="Arial"/>
                <a:cs typeface="Arial"/>
              </a:rPr>
              <a:t>large </a:t>
            </a:r>
            <a:r>
              <a:rPr sz="1800" spc="-85" dirty="0">
                <a:solidFill>
                  <a:srgbClr val="2E2A1F"/>
                </a:solidFill>
                <a:latin typeface="Arial"/>
                <a:cs typeface="Arial"/>
              </a:rPr>
              <a:t>piece </a:t>
            </a:r>
            <a:r>
              <a:rPr sz="1800" spc="-5" dirty="0">
                <a:solidFill>
                  <a:srgbClr val="2E2A1F"/>
                </a:solidFill>
                <a:latin typeface="Arial"/>
                <a:cs typeface="Arial"/>
              </a:rPr>
              <a:t>of</a:t>
            </a:r>
            <a:r>
              <a:rPr sz="1800" spc="-275" dirty="0">
                <a:solidFill>
                  <a:srgbClr val="2E2A1F"/>
                </a:solidFill>
                <a:latin typeface="Arial"/>
                <a:cs typeface="Arial"/>
              </a:rPr>
              <a:t> </a:t>
            </a:r>
            <a:r>
              <a:rPr sz="1800" spc="-20" dirty="0">
                <a:solidFill>
                  <a:srgbClr val="2E2A1F"/>
                </a:solidFill>
                <a:latin typeface="Arial"/>
                <a:cs typeface="Arial"/>
              </a:rPr>
              <a:t>text.</a:t>
            </a:r>
            <a:endParaRPr sz="1800">
              <a:latin typeface="Arial"/>
              <a:cs typeface="Arial"/>
            </a:endParaRPr>
          </a:p>
          <a:p>
            <a:pPr marL="607060" indent="-228600">
              <a:lnSpc>
                <a:spcPct val="100000"/>
              </a:lnSpc>
              <a:spcBef>
                <a:spcPts val="450"/>
              </a:spcBef>
              <a:buClr>
                <a:srgbClr val="D1CA6B"/>
              </a:buClr>
              <a:buChar char="•"/>
              <a:tabLst>
                <a:tab pos="606425" algn="l"/>
                <a:tab pos="607060" algn="l"/>
              </a:tabLst>
            </a:pPr>
            <a:r>
              <a:rPr sz="1800" spc="-85" dirty="0">
                <a:solidFill>
                  <a:srgbClr val="2E2A1F"/>
                </a:solidFill>
                <a:latin typeface="Arial"/>
                <a:cs typeface="Arial"/>
              </a:rPr>
              <a:t>Creating </a:t>
            </a:r>
            <a:r>
              <a:rPr sz="1800" spc="-95" dirty="0">
                <a:solidFill>
                  <a:srgbClr val="2E2A1F"/>
                </a:solidFill>
                <a:latin typeface="Arial"/>
                <a:cs typeface="Arial"/>
              </a:rPr>
              <a:t>an </a:t>
            </a:r>
            <a:r>
              <a:rPr sz="1800" spc="-60" dirty="0">
                <a:solidFill>
                  <a:srgbClr val="2E2A1F"/>
                </a:solidFill>
                <a:latin typeface="Arial"/>
                <a:cs typeface="Arial"/>
              </a:rPr>
              <a:t>abstract </a:t>
            </a:r>
            <a:r>
              <a:rPr sz="1800" spc="-10" dirty="0">
                <a:solidFill>
                  <a:srgbClr val="2E2A1F"/>
                </a:solidFill>
                <a:latin typeface="Arial"/>
                <a:cs typeface="Arial"/>
              </a:rPr>
              <a:t>of </a:t>
            </a:r>
            <a:r>
              <a:rPr sz="1800" spc="-95" dirty="0">
                <a:solidFill>
                  <a:srgbClr val="2E2A1F"/>
                </a:solidFill>
                <a:latin typeface="Arial"/>
                <a:cs typeface="Arial"/>
              </a:rPr>
              <a:t>an </a:t>
            </a:r>
            <a:r>
              <a:rPr sz="1800" spc="-25" dirty="0">
                <a:solidFill>
                  <a:srgbClr val="2E2A1F"/>
                </a:solidFill>
                <a:latin typeface="Arial"/>
                <a:cs typeface="Arial"/>
              </a:rPr>
              <a:t>entire</a:t>
            </a:r>
            <a:r>
              <a:rPr sz="1800" spc="-229" dirty="0">
                <a:solidFill>
                  <a:srgbClr val="2E2A1F"/>
                </a:solidFill>
                <a:latin typeface="Arial"/>
                <a:cs typeface="Arial"/>
              </a:rPr>
              <a:t> </a:t>
            </a:r>
            <a:r>
              <a:rPr sz="1800" spc="-40" dirty="0">
                <a:solidFill>
                  <a:srgbClr val="2E2A1F"/>
                </a:solidFill>
                <a:latin typeface="Arial"/>
                <a:cs typeface="Arial"/>
              </a:rPr>
              <a:t>article.</a:t>
            </a:r>
            <a:endParaRPr sz="1800">
              <a:latin typeface="Arial"/>
              <a:cs typeface="Arial"/>
            </a:endParaRPr>
          </a:p>
          <a:p>
            <a:pPr>
              <a:lnSpc>
                <a:spcPct val="100000"/>
              </a:lnSpc>
              <a:spcBef>
                <a:spcPts val="10"/>
              </a:spcBef>
              <a:buClr>
                <a:srgbClr val="D1CA6B"/>
              </a:buClr>
              <a:buFont typeface="Arial"/>
              <a:buChar char="•"/>
            </a:pPr>
            <a:endParaRPr sz="2950">
              <a:latin typeface="Times New Roman"/>
              <a:cs typeface="Times New Roman"/>
            </a:endParaRPr>
          </a:p>
          <a:p>
            <a:pPr marL="12700">
              <a:lnSpc>
                <a:spcPct val="100000"/>
              </a:lnSpc>
            </a:pPr>
            <a:r>
              <a:rPr sz="3000" spc="247" baseline="5555" dirty="0">
                <a:solidFill>
                  <a:srgbClr val="9BBDBC"/>
                </a:solidFill>
                <a:latin typeface="Symbol"/>
                <a:cs typeface="Symbol"/>
              </a:rPr>
              <a:t></a:t>
            </a:r>
            <a:r>
              <a:rPr sz="3000" spc="-494" baseline="5555" dirty="0">
                <a:solidFill>
                  <a:srgbClr val="9BBDBC"/>
                </a:solidFill>
                <a:latin typeface="Times New Roman"/>
                <a:cs typeface="Times New Roman"/>
              </a:rPr>
              <a:t> </a:t>
            </a:r>
            <a:r>
              <a:rPr sz="2000" spc="-80" dirty="0">
                <a:solidFill>
                  <a:srgbClr val="2E2A1F"/>
                </a:solidFill>
                <a:latin typeface="Arial"/>
                <a:cs typeface="Arial"/>
              </a:rPr>
              <a:t>Context </a:t>
            </a:r>
            <a:r>
              <a:rPr sz="2000" spc="-114" dirty="0">
                <a:solidFill>
                  <a:srgbClr val="2E2A1F"/>
                </a:solidFill>
                <a:latin typeface="Arial"/>
                <a:cs typeface="Arial"/>
              </a:rPr>
              <a:t>analysis</a:t>
            </a:r>
            <a:endParaRPr sz="2000">
              <a:latin typeface="Arial"/>
              <a:cs typeface="Arial"/>
            </a:endParaRPr>
          </a:p>
          <a:p>
            <a:pPr marL="607060" indent="-228600">
              <a:lnSpc>
                <a:spcPct val="100000"/>
              </a:lnSpc>
              <a:spcBef>
                <a:spcPts val="450"/>
              </a:spcBef>
              <a:buClr>
                <a:srgbClr val="D1CA6B"/>
              </a:buClr>
              <a:buChar char="•"/>
              <a:tabLst>
                <a:tab pos="606425" algn="l"/>
                <a:tab pos="607060" algn="l"/>
              </a:tabLst>
            </a:pPr>
            <a:r>
              <a:rPr sz="1800" spc="-120" dirty="0">
                <a:solidFill>
                  <a:srgbClr val="2E2A1F"/>
                </a:solidFill>
                <a:latin typeface="Arial"/>
                <a:cs typeface="Arial"/>
              </a:rPr>
              <a:t>Social </a:t>
            </a:r>
            <a:r>
              <a:rPr sz="1800" spc="-45" dirty="0">
                <a:solidFill>
                  <a:srgbClr val="2E2A1F"/>
                </a:solidFill>
                <a:latin typeface="Arial"/>
                <a:cs typeface="Arial"/>
              </a:rPr>
              <a:t>networking </a:t>
            </a:r>
            <a:r>
              <a:rPr sz="1800" spc="-80" dirty="0">
                <a:solidFill>
                  <a:srgbClr val="2E2A1F"/>
                </a:solidFill>
                <a:latin typeface="Arial"/>
                <a:cs typeface="Arial"/>
              </a:rPr>
              <a:t>sites </a:t>
            </a:r>
            <a:r>
              <a:rPr sz="1800" spc="-114" dirty="0">
                <a:solidFill>
                  <a:srgbClr val="2E2A1F"/>
                </a:solidFill>
                <a:latin typeface="Arial"/>
                <a:cs typeface="Arial"/>
              </a:rPr>
              <a:t>can </a:t>
            </a:r>
            <a:r>
              <a:rPr sz="1800" spc="-10" dirty="0">
                <a:solidFill>
                  <a:srgbClr val="2E2A1F"/>
                </a:solidFill>
                <a:latin typeface="Arial"/>
                <a:cs typeface="Arial"/>
              </a:rPr>
              <a:t>‘fairly’ </a:t>
            </a:r>
            <a:r>
              <a:rPr sz="1800" spc="-65" dirty="0">
                <a:solidFill>
                  <a:srgbClr val="2E2A1F"/>
                </a:solidFill>
                <a:latin typeface="Arial"/>
                <a:cs typeface="Arial"/>
              </a:rPr>
              <a:t>understand </a:t>
            </a:r>
            <a:r>
              <a:rPr sz="1800" spc="-25" dirty="0">
                <a:solidFill>
                  <a:srgbClr val="2E2A1F"/>
                </a:solidFill>
                <a:latin typeface="Arial"/>
                <a:cs typeface="Arial"/>
              </a:rPr>
              <a:t>the </a:t>
            </a:r>
            <a:r>
              <a:rPr sz="1800" spc="-30" dirty="0">
                <a:solidFill>
                  <a:srgbClr val="2E2A1F"/>
                </a:solidFill>
                <a:latin typeface="Arial"/>
                <a:cs typeface="Arial"/>
              </a:rPr>
              <a:t>topic </a:t>
            </a:r>
            <a:r>
              <a:rPr sz="1800" spc="-5" dirty="0">
                <a:solidFill>
                  <a:srgbClr val="2E2A1F"/>
                </a:solidFill>
                <a:latin typeface="Arial"/>
                <a:cs typeface="Arial"/>
              </a:rPr>
              <a:t>of</a:t>
            </a:r>
            <a:r>
              <a:rPr sz="1800" spc="-300" dirty="0">
                <a:solidFill>
                  <a:srgbClr val="2E2A1F"/>
                </a:solidFill>
                <a:latin typeface="Arial"/>
                <a:cs typeface="Arial"/>
              </a:rPr>
              <a:t> </a:t>
            </a:r>
            <a:r>
              <a:rPr sz="1800" spc="-100" dirty="0">
                <a:solidFill>
                  <a:srgbClr val="2E2A1F"/>
                </a:solidFill>
                <a:latin typeface="Arial"/>
                <a:cs typeface="Arial"/>
              </a:rPr>
              <a:t>discussion</a:t>
            </a:r>
            <a:endParaRPr sz="1800">
              <a:latin typeface="Arial"/>
              <a:cs typeface="Arial"/>
            </a:endParaRPr>
          </a:p>
          <a:p>
            <a:pPr>
              <a:lnSpc>
                <a:spcPct val="100000"/>
              </a:lnSpc>
              <a:spcBef>
                <a:spcPts val="10"/>
              </a:spcBef>
              <a:buClr>
                <a:srgbClr val="D1CA6B"/>
              </a:buClr>
              <a:buFont typeface="Arial"/>
              <a:buChar char="•"/>
            </a:pPr>
            <a:endParaRPr sz="2650">
              <a:latin typeface="Times New Roman"/>
              <a:cs typeface="Times New Roman"/>
            </a:endParaRPr>
          </a:p>
          <a:p>
            <a:pPr marL="607060" marR="699135" indent="-228600">
              <a:lnSpc>
                <a:spcPct val="100000"/>
              </a:lnSpc>
              <a:spcBef>
                <a:spcPts val="5"/>
              </a:spcBef>
            </a:pPr>
            <a:r>
              <a:rPr sz="1800" spc="150" dirty="0">
                <a:solidFill>
                  <a:srgbClr val="2E2A1F"/>
                </a:solidFill>
                <a:latin typeface="Arial"/>
                <a:cs typeface="Arial"/>
              </a:rPr>
              <a:t>“ </a:t>
            </a:r>
            <a:r>
              <a:rPr sz="1800" spc="-90" dirty="0">
                <a:solidFill>
                  <a:srgbClr val="2E2A1F"/>
                </a:solidFill>
                <a:latin typeface="Arial"/>
                <a:cs typeface="Arial"/>
              </a:rPr>
              <a:t>4 </a:t>
            </a:r>
            <a:r>
              <a:rPr sz="1800" spc="-5" dirty="0">
                <a:solidFill>
                  <a:srgbClr val="2E2A1F"/>
                </a:solidFill>
                <a:latin typeface="Arial"/>
                <a:cs typeface="Arial"/>
              </a:rPr>
              <a:t>of </a:t>
            </a:r>
            <a:r>
              <a:rPr sz="1800" spc="-45" dirty="0">
                <a:solidFill>
                  <a:srgbClr val="2E2A1F"/>
                </a:solidFill>
                <a:latin typeface="Arial"/>
                <a:cs typeface="Arial"/>
              </a:rPr>
              <a:t>your </a:t>
            </a:r>
            <a:r>
              <a:rPr sz="1800" spc="-55" dirty="0">
                <a:solidFill>
                  <a:srgbClr val="2E2A1F"/>
                </a:solidFill>
                <a:latin typeface="Arial"/>
                <a:cs typeface="Arial"/>
              </a:rPr>
              <a:t>friends </a:t>
            </a:r>
            <a:r>
              <a:rPr sz="1800" spc="-65" dirty="0">
                <a:solidFill>
                  <a:srgbClr val="2E2A1F"/>
                </a:solidFill>
                <a:latin typeface="Arial"/>
                <a:cs typeface="Arial"/>
              </a:rPr>
              <a:t>posted </a:t>
            </a:r>
            <a:r>
              <a:rPr sz="1800" spc="-45" dirty="0">
                <a:solidFill>
                  <a:srgbClr val="2E2A1F"/>
                </a:solidFill>
                <a:latin typeface="Arial"/>
                <a:cs typeface="Arial"/>
              </a:rPr>
              <a:t>about </a:t>
            </a:r>
            <a:r>
              <a:rPr sz="1800" spc="-60" dirty="0">
                <a:solidFill>
                  <a:srgbClr val="2E2A1F"/>
                </a:solidFill>
                <a:latin typeface="Arial"/>
                <a:cs typeface="Arial"/>
              </a:rPr>
              <a:t>Indian </a:t>
            </a:r>
            <a:r>
              <a:rPr sz="1800" spc="-20" dirty="0">
                <a:solidFill>
                  <a:srgbClr val="2E2A1F"/>
                </a:solidFill>
                <a:latin typeface="Arial"/>
                <a:cs typeface="Arial"/>
              </a:rPr>
              <a:t>Institute </a:t>
            </a:r>
            <a:r>
              <a:rPr sz="1800" spc="-5" dirty="0">
                <a:solidFill>
                  <a:srgbClr val="2E2A1F"/>
                </a:solidFill>
                <a:latin typeface="Arial"/>
                <a:cs typeface="Arial"/>
              </a:rPr>
              <a:t>of</a:t>
            </a:r>
            <a:r>
              <a:rPr sz="1800" spc="-290" dirty="0">
                <a:solidFill>
                  <a:srgbClr val="2E2A1F"/>
                </a:solidFill>
                <a:latin typeface="Arial"/>
                <a:cs typeface="Arial"/>
              </a:rPr>
              <a:t> </a:t>
            </a:r>
            <a:r>
              <a:rPr sz="1800" spc="-90" dirty="0">
                <a:solidFill>
                  <a:srgbClr val="2E2A1F"/>
                </a:solidFill>
                <a:latin typeface="Arial"/>
                <a:cs typeface="Arial"/>
              </a:rPr>
              <a:t>Technology,  </a:t>
            </a:r>
            <a:r>
              <a:rPr sz="1800" spc="-50" dirty="0">
                <a:solidFill>
                  <a:srgbClr val="2E2A1F"/>
                </a:solidFill>
                <a:latin typeface="Arial"/>
                <a:cs typeface="Arial"/>
              </a:rPr>
              <a:t>Guwahati”.</a:t>
            </a:r>
            <a:endParaRPr sz="1800">
              <a:latin typeface="Arial"/>
              <a:cs typeface="Arial"/>
            </a:endParaRPr>
          </a:p>
          <a:p>
            <a:pPr>
              <a:lnSpc>
                <a:spcPct val="100000"/>
              </a:lnSpc>
            </a:pPr>
            <a:endParaRPr sz="1800">
              <a:latin typeface="Times New Roman"/>
              <a:cs typeface="Times New Roman"/>
            </a:endParaRPr>
          </a:p>
          <a:p>
            <a:pPr marL="12700">
              <a:lnSpc>
                <a:spcPct val="100000"/>
              </a:lnSpc>
              <a:spcBef>
                <a:spcPts val="1330"/>
              </a:spcBef>
            </a:pPr>
            <a:r>
              <a:rPr sz="3000" spc="247" baseline="5555" dirty="0">
                <a:solidFill>
                  <a:srgbClr val="9BBDBC"/>
                </a:solidFill>
                <a:latin typeface="Symbol"/>
                <a:cs typeface="Symbol"/>
              </a:rPr>
              <a:t></a:t>
            </a:r>
            <a:r>
              <a:rPr sz="3000" spc="-502" baseline="5555" dirty="0">
                <a:solidFill>
                  <a:srgbClr val="9BBDBC"/>
                </a:solidFill>
                <a:latin typeface="Times New Roman"/>
                <a:cs typeface="Times New Roman"/>
              </a:rPr>
              <a:t> </a:t>
            </a:r>
            <a:r>
              <a:rPr sz="2000" spc="-70" dirty="0">
                <a:solidFill>
                  <a:srgbClr val="2E2A1F"/>
                </a:solidFill>
                <a:latin typeface="Arial"/>
                <a:cs typeface="Arial"/>
              </a:rPr>
              <a:t>Sentiment </a:t>
            </a:r>
            <a:r>
              <a:rPr sz="2000" spc="-114" dirty="0">
                <a:solidFill>
                  <a:srgbClr val="2E2A1F"/>
                </a:solidFill>
                <a:latin typeface="Arial"/>
                <a:cs typeface="Arial"/>
              </a:rPr>
              <a:t>analysis</a:t>
            </a:r>
            <a:endParaRPr sz="2000">
              <a:latin typeface="Arial"/>
              <a:cs typeface="Arial"/>
            </a:endParaRPr>
          </a:p>
          <a:p>
            <a:pPr marL="607060" indent="-228600">
              <a:lnSpc>
                <a:spcPct val="100000"/>
              </a:lnSpc>
              <a:spcBef>
                <a:spcPts val="439"/>
              </a:spcBef>
              <a:buClr>
                <a:srgbClr val="D1CA6B"/>
              </a:buClr>
              <a:buChar char="•"/>
              <a:tabLst>
                <a:tab pos="606425" algn="l"/>
                <a:tab pos="607060" algn="l"/>
              </a:tabLst>
            </a:pPr>
            <a:r>
              <a:rPr sz="1800" spc="-90" dirty="0">
                <a:solidFill>
                  <a:srgbClr val="2E2A1F"/>
                </a:solidFill>
                <a:latin typeface="Arial"/>
                <a:cs typeface="Arial"/>
              </a:rPr>
              <a:t>Help </a:t>
            </a:r>
            <a:r>
              <a:rPr sz="1800" spc="-95" dirty="0">
                <a:solidFill>
                  <a:srgbClr val="2E2A1F"/>
                </a:solidFill>
                <a:latin typeface="Arial"/>
                <a:cs typeface="Arial"/>
              </a:rPr>
              <a:t>companies </a:t>
            </a:r>
            <a:r>
              <a:rPr sz="1800" spc="-105" dirty="0">
                <a:solidFill>
                  <a:srgbClr val="2E2A1F"/>
                </a:solidFill>
                <a:latin typeface="Arial"/>
                <a:cs typeface="Arial"/>
              </a:rPr>
              <a:t>analyze </a:t>
            </a:r>
            <a:r>
              <a:rPr sz="1800" spc="-75" dirty="0">
                <a:solidFill>
                  <a:srgbClr val="2E2A1F"/>
                </a:solidFill>
                <a:latin typeface="Arial"/>
                <a:cs typeface="Arial"/>
              </a:rPr>
              <a:t>large </a:t>
            </a:r>
            <a:r>
              <a:rPr sz="1800" spc="-55" dirty="0">
                <a:solidFill>
                  <a:srgbClr val="2E2A1F"/>
                </a:solidFill>
                <a:latin typeface="Arial"/>
                <a:cs typeface="Arial"/>
              </a:rPr>
              <a:t>number </a:t>
            </a:r>
            <a:r>
              <a:rPr sz="1800" spc="-5" dirty="0">
                <a:solidFill>
                  <a:srgbClr val="2E2A1F"/>
                </a:solidFill>
                <a:latin typeface="Arial"/>
                <a:cs typeface="Arial"/>
              </a:rPr>
              <a:t>of </a:t>
            </a:r>
            <a:r>
              <a:rPr sz="1800" spc="-70" dirty="0">
                <a:solidFill>
                  <a:srgbClr val="2E2A1F"/>
                </a:solidFill>
                <a:latin typeface="Arial"/>
                <a:cs typeface="Arial"/>
              </a:rPr>
              <a:t>reviews </a:t>
            </a:r>
            <a:r>
              <a:rPr sz="1800" spc="-60" dirty="0">
                <a:solidFill>
                  <a:srgbClr val="2E2A1F"/>
                </a:solidFill>
                <a:latin typeface="Arial"/>
                <a:cs typeface="Arial"/>
              </a:rPr>
              <a:t>on </a:t>
            </a:r>
            <a:r>
              <a:rPr sz="1800" spc="-140" dirty="0">
                <a:solidFill>
                  <a:srgbClr val="2E2A1F"/>
                </a:solidFill>
                <a:latin typeface="Arial"/>
                <a:cs typeface="Arial"/>
              </a:rPr>
              <a:t>a</a:t>
            </a:r>
            <a:r>
              <a:rPr sz="1800" spc="-270" dirty="0">
                <a:solidFill>
                  <a:srgbClr val="2E2A1F"/>
                </a:solidFill>
                <a:latin typeface="Arial"/>
                <a:cs typeface="Arial"/>
              </a:rPr>
              <a:t> </a:t>
            </a:r>
            <a:r>
              <a:rPr sz="1800" spc="-40" dirty="0">
                <a:solidFill>
                  <a:srgbClr val="2E2A1F"/>
                </a:solidFill>
                <a:latin typeface="Arial"/>
                <a:cs typeface="Arial"/>
              </a:rPr>
              <a:t>product</a:t>
            </a:r>
            <a:endParaRPr sz="1800">
              <a:latin typeface="Arial"/>
              <a:cs typeface="Arial"/>
            </a:endParaRPr>
          </a:p>
          <a:p>
            <a:pPr marL="607060" indent="-228600">
              <a:lnSpc>
                <a:spcPct val="100000"/>
              </a:lnSpc>
              <a:spcBef>
                <a:spcPts val="450"/>
              </a:spcBef>
              <a:buClr>
                <a:srgbClr val="D1CA6B"/>
              </a:buClr>
              <a:buChar char="•"/>
              <a:tabLst>
                <a:tab pos="606425" algn="l"/>
                <a:tab pos="607060" algn="l"/>
              </a:tabLst>
            </a:pPr>
            <a:r>
              <a:rPr sz="1800" spc="-90" dirty="0">
                <a:solidFill>
                  <a:srgbClr val="2E2A1F"/>
                </a:solidFill>
                <a:latin typeface="Arial"/>
                <a:cs typeface="Arial"/>
              </a:rPr>
              <a:t>Help </a:t>
            </a:r>
            <a:r>
              <a:rPr sz="1800" spc="-80" dirty="0">
                <a:solidFill>
                  <a:srgbClr val="2E2A1F"/>
                </a:solidFill>
                <a:latin typeface="Arial"/>
                <a:cs typeface="Arial"/>
              </a:rPr>
              <a:t>customers </a:t>
            </a:r>
            <a:r>
              <a:rPr sz="1800" spc="-110" dirty="0">
                <a:solidFill>
                  <a:srgbClr val="2E2A1F"/>
                </a:solidFill>
                <a:latin typeface="Arial"/>
                <a:cs typeface="Arial"/>
              </a:rPr>
              <a:t>process </a:t>
            </a:r>
            <a:r>
              <a:rPr sz="1800" spc="-25" dirty="0">
                <a:solidFill>
                  <a:srgbClr val="2E2A1F"/>
                </a:solidFill>
                <a:latin typeface="Arial"/>
                <a:cs typeface="Arial"/>
              </a:rPr>
              <a:t>the </a:t>
            </a:r>
            <a:r>
              <a:rPr sz="1800" spc="-70" dirty="0">
                <a:solidFill>
                  <a:srgbClr val="2E2A1F"/>
                </a:solidFill>
                <a:latin typeface="Arial"/>
                <a:cs typeface="Arial"/>
              </a:rPr>
              <a:t>reviews </a:t>
            </a:r>
            <a:r>
              <a:rPr sz="1800" spc="-50" dirty="0">
                <a:solidFill>
                  <a:srgbClr val="2E2A1F"/>
                </a:solidFill>
                <a:latin typeface="Arial"/>
                <a:cs typeface="Arial"/>
              </a:rPr>
              <a:t>provided </a:t>
            </a:r>
            <a:r>
              <a:rPr sz="1800" spc="-60" dirty="0">
                <a:solidFill>
                  <a:srgbClr val="2E2A1F"/>
                </a:solidFill>
                <a:latin typeface="Arial"/>
                <a:cs typeface="Arial"/>
              </a:rPr>
              <a:t>on </a:t>
            </a:r>
            <a:r>
              <a:rPr sz="1800" spc="-140" dirty="0">
                <a:solidFill>
                  <a:srgbClr val="2E2A1F"/>
                </a:solidFill>
                <a:latin typeface="Arial"/>
                <a:cs typeface="Arial"/>
              </a:rPr>
              <a:t>a</a:t>
            </a:r>
            <a:r>
              <a:rPr sz="1800" spc="-260" dirty="0">
                <a:solidFill>
                  <a:srgbClr val="2E2A1F"/>
                </a:solidFill>
                <a:latin typeface="Arial"/>
                <a:cs typeface="Arial"/>
              </a:rPr>
              <a:t> </a:t>
            </a:r>
            <a:r>
              <a:rPr sz="1800" spc="-40" dirty="0">
                <a:solidFill>
                  <a:srgbClr val="2E2A1F"/>
                </a:solidFill>
                <a:latin typeface="Arial"/>
                <a:cs typeface="Arial"/>
              </a:rPr>
              <a:t>product.</a:t>
            </a:r>
            <a:endParaRPr sz="18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58200" y="61722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665D46"/>
          </a:solidFill>
        </p:spPr>
        <p:txBody>
          <a:bodyPr wrap="square" lIns="0" tIns="0" rIns="0" bIns="0" rtlCol="0"/>
          <a:lstStyle/>
          <a:p>
            <a:endParaRPr/>
          </a:p>
        </p:txBody>
      </p:sp>
      <p:sp>
        <p:nvSpPr>
          <p:cNvPr id="3" name="object 3"/>
          <p:cNvSpPr/>
          <p:nvPr/>
        </p:nvSpPr>
        <p:spPr>
          <a:xfrm>
            <a:off x="8458200" y="5486400"/>
            <a:ext cx="685800" cy="685800"/>
          </a:xfrm>
          <a:custGeom>
            <a:avLst/>
            <a:gdLst/>
            <a:ahLst/>
            <a:cxnLst/>
            <a:rect l="l" t="t" r="r" b="b"/>
            <a:pathLst>
              <a:path w="685800" h="685800">
                <a:moveTo>
                  <a:pt x="685800" y="0"/>
                </a:moveTo>
                <a:lnTo>
                  <a:pt x="0" y="0"/>
                </a:lnTo>
                <a:lnTo>
                  <a:pt x="0" y="685800"/>
                </a:lnTo>
                <a:lnTo>
                  <a:pt x="685800" y="685800"/>
                </a:lnTo>
                <a:lnTo>
                  <a:pt x="685800" y="0"/>
                </a:lnTo>
                <a:close/>
              </a:path>
            </a:pathLst>
          </a:custGeom>
          <a:solidFill>
            <a:srgbClr val="A8A47B"/>
          </a:solidFill>
        </p:spPr>
        <p:txBody>
          <a:bodyPr wrap="square" lIns="0" tIns="0" rIns="0" bIns="0" rtlCol="0"/>
          <a:lstStyle/>
          <a:p>
            <a:endParaRPr/>
          </a:p>
        </p:txBody>
      </p:sp>
      <p:sp>
        <p:nvSpPr>
          <p:cNvPr id="4" name="object 4"/>
          <p:cNvSpPr txBox="1">
            <a:spLocks noGrp="1"/>
          </p:cNvSpPr>
          <p:nvPr>
            <p:ph type="title"/>
          </p:nvPr>
        </p:nvSpPr>
        <p:spPr>
          <a:xfrm>
            <a:off x="1605280" y="2706370"/>
            <a:ext cx="5584190" cy="1488440"/>
          </a:xfrm>
          <a:prstGeom prst="rect">
            <a:avLst/>
          </a:prstGeom>
        </p:spPr>
        <p:txBody>
          <a:bodyPr vert="horz" wrap="square" lIns="0" tIns="12700" rIns="0" bIns="0" rtlCol="0">
            <a:spAutoFit/>
          </a:bodyPr>
          <a:lstStyle/>
          <a:p>
            <a:pPr marL="12700">
              <a:lnSpc>
                <a:spcPct val="100000"/>
              </a:lnSpc>
              <a:spcBef>
                <a:spcPts val="100"/>
              </a:spcBef>
            </a:pPr>
            <a:r>
              <a:rPr sz="9600" spc="-600" dirty="0">
                <a:solidFill>
                  <a:srgbClr val="2E2A1F"/>
                </a:solidFill>
                <a:latin typeface="Arial"/>
                <a:cs typeface="Arial"/>
              </a:rPr>
              <a:t>Thank</a:t>
            </a:r>
            <a:r>
              <a:rPr sz="9600" spc="-595" dirty="0">
                <a:solidFill>
                  <a:srgbClr val="2E2A1F"/>
                </a:solidFill>
                <a:latin typeface="Arial"/>
                <a:cs typeface="Arial"/>
              </a:rPr>
              <a:t> </a:t>
            </a:r>
            <a:r>
              <a:rPr sz="9600" spc="-465" dirty="0">
                <a:solidFill>
                  <a:srgbClr val="2E2A1F"/>
                </a:solidFill>
                <a:latin typeface="Arial"/>
                <a:cs typeface="Arial"/>
              </a:rPr>
              <a:t>You!</a:t>
            </a:r>
            <a:endParaRPr sz="96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0329" y="482600"/>
            <a:ext cx="3248025" cy="726440"/>
          </a:xfrm>
          <a:prstGeom prst="rect">
            <a:avLst/>
          </a:prstGeom>
        </p:spPr>
        <p:txBody>
          <a:bodyPr vert="horz" wrap="square" lIns="0" tIns="12700" rIns="0" bIns="0" rtlCol="0">
            <a:spAutoFit/>
          </a:bodyPr>
          <a:lstStyle/>
          <a:p>
            <a:pPr marL="12700">
              <a:lnSpc>
                <a:spcPct val="100000"/>
              </a:lnSpc>
              <a:spcBef>
                <a:spcPts val="100"/>
              </a:spcBef>
            </a:pPr>
            <a:r>
              <a:rPr spc="110" dirty="0"/>
              <a:t>Tasks </a:t>
            </a:r>
            <a:r>
              <a:rPr spc="125" dirty="0"/>
              <a:t>in</a:t>
            </a:r>
            <a:r>
              <a:rPr spc="-465" dirty="0"/>
              <a:t> </a:t>
            </a:r>
            <a:r>
              <a:rPr spc="-165" dirty="0"/>
              <a:t>NLP</a:t>
            </a:r>
          </a:p>
        </p:txBody>
      </p:sp>
      <p:sp>
        <p:nvSpPr>
          <p:cNvPr id="3" name="object 3"/>
          <p:cNvSpPr txBox="1"/>
          <p:nvPr/>
        </p:nvSpPr>
        <p:spPr>
          <a:xfrm>
            <a:off x="650240" y="1633220"/>
            <a:ext cx="3521710" cy="4924425"/>
          </a:xfrm>
          <a:prstGeom prst="rect">
            <a:avLst/>
          </a:prstGeom>
        </p:spPr>
        <p:txBody>
          <a:bodyPr vert="horz" wrap="square" lIns="0" tIns="12700" rIns="0" bIns="0" rtlCol="0">
            <a:spAutoFit/>
          </a:bodyPr>
          <a:lstStyle/>
          <a:p>
            <a:pPr marL="241300" indent="-228600">
              <a:lnSpc>
                <a:spcPct val="100000"/>
              </a:lnSpc>
              <a:spcBef>
                <a:spcPts val="100"/>
              </a:spcBef>
              <a:buClr>
                <a:srgbClr val="A8A47B"/>
              </a:buClr>
              <a:buChar char="•"/>
              <a:tabLst>
                <a:tab pos="240665" algn="l"/>
                <a:tab pos="241300" algn="l"/>
              </a:tabLst>
            </a:pPr>
            <a:r>
              <a:rPr sz="2200" spc="-90" dirty="0">
                <a:solidFill>
                  <a:srgbClr val="2E2A1F"/>
                </a:solidFill>
                <a:latin typeface="Arial"/>
                <a:cs typeface="Arial"/>
              </a:rPr>
              <a:t>Tokenization </a:t>
            </a:r>
            <a:r>
              <a:rPr sz="2200" spc="235" dirty="0">
                <a:solidFill>
                  <a:srgbClr val="2E2A1F"/>
                </a:solidFill>
                <a:latin typeface="Arial"/>
                <a:cs typeface="Arial"/>
              </a:rPr>
              <a:t>/</a:t>
            </a:r>
            <a:r>
              <a:rPr sz="2200" spc="-200" dirty="0">
                <a:solidFill>
                  <a:srgbClr val="2E2A1F"/>
                </a:solidFill>
                <a:latin typeface="Arial"/>
                <a:cs typeface="Arial"/>
              </a:rPr>
              <a:t> </a:t>
            </a:r>
            <a:r>
              <a:rPr sz="2200" spc="-100" dirty="0" smtClean="0">
                <a:solidFill>
                  <a:srgbClr val="2E2A1F"/>
                </a:solidFill>
                <a:latin typeface="Arial"/>
                <a:cs typeface="Arial"/>
              </a:rPr>
              <a:t>Segmentation</a:t>
            </a:r>
            <a:endParaRPr lang="en-IN" sz="2200" spc="-100" dirty="0" smtClean="0">
              <a:solidFill>
                <a:srgbClr val="2E2A1F"/>
              </a:solidFill>
              <a:latin typeface="Arial"/>
              <a:cs typeface="Arial"/>
            </a:endParaRPr>
          </a:p>
          <a:p>
            <a:pPr marL="241300" indent="-228600">
              <a:lnSpc>
                <a:spcPct val="100000"/>
              </a:lnSpc>
              <a:spcBef>
                <a:spcPts val="100"/>
              </a:spcBef>
              <a:buClr>
                <a:srgbClr val="A8A47B"/>
              </a:buClr>
              <a:buChar char="•"/>
              <a:tabLst>
                <a:tab pos="240665" algn="l"/>
                <a:tab pos="241300" algn="l"/>
              </a:tabLst>
            </a:pPr>
            <a:endParaRPr lang="en-IN" sz="2200" spc="-100" dirty="0">
              <a:solidFill>
                <a:srgbClr val="2E2A1F"/>
              </a:solidFill>
              <a:latin typeface="Arial"/>
              <a:cs typeface="Arial"/>
            </a:endParaRPr>
          </a:p>
          <a:p>
            <a:pPr marL="241300" indent="-228600">
              <a:lnSpc>
                <a:spcPct val="100000"/>
              </a:lnSpc>
              <a:spcBef>
                <a:spcPts val="100"/>
              </a:spcBef>
              <a:buClr>
                <a:srgbClr val="A8A47B"/>
              </a:buClr>
              <a:buChar char="•"/>
              <a:tabLst>
                <a:tab pos="240665" algn="l"/>
                <a:tab pos="241300" algn="l"/>
              </a:tabLst>
            </a:pPr>
            <a:r>
              <a:rPr lang="en-IN" sz="2200" spc="-100" dirty="0" smtClean="0">
                <a:solidFill>
                  <a:srgbClr val="2E2A1F"/>
                </a:solidFill>
                <a:latin typeface="Arial"/>
                <a:cs typeface="Arial"/>
              </a:rPr>
              <a:t>Bag of Words</a:t>
            </a:r>
            <a:endParaRPr sz="2200" dirty="0">
              <a:latin typeface="Arial"/>
              <a:cs typeface="Arial"/>
            </a:endParaRPr>
          </a:p>
          <a:p>
            <a:pPr>
              <a:lnSpc>
                <a:spcPct val="100000"/>
              </a:lnSpc>
              <a:buClr>
                <a:srgbClr val="A8A47B"/>
              </a:buClr>
            </a:pPr>
            <a:endParaRPr sz="3250" dirty="0">
              <a:latin typeface="Times New Roman"/>
              <a:cs typeface="Times New Roman"/>
            </a:endParaRPr>
          </a:p>
          <a:p>
            <a:pPr marL="241300" indent="-228600">
              <a:lnSpc>
                <a:spcPct val="100000"/>
              </a:lnSpc>
              <a:buClr>
                <a:srgbClr val="A8A47B"/>
              </a:buClr>
              <a:buChar char="•"/>
              <a:tabLst>
                <a:tab pos="240665" algn="l"/>
                <a:tab pos="241300" algn="l"/>
              </a:tabLst>
            </a:pPr>
            <a:r>
              <a:rPr sz="2200" spc="-114" dirty="0" smtClean="0">
                <a:solidFill>
                  <a:srgbClr val="2E2A1F"/>
                </a:solidFill>
                <a:latin typeface="Arial"/>
                <a:cs typeface="Arial"/>
              </a:rPr>
              <a:t>Stemming</a:t>
            </a:r>
            <a:endParaRPr lang="en-IN" sz="2200" spc="-114" dirty="0" smtClean="0">
              <a:solidFill>
                <a:srgbClr val="2E2A1F"/>
              </a:solidFill>
              <a:latin typeface="Arial"/>
              <a:cs typeface="Arial"/>
            </a:endParaRPr>
          </a:p>
          <a:p>
            <a:pPr marL="241300" indent="-228600">
              <a:lnSpc>
                <a:spcPct val="100000"/>
              </a:lnSpc>
              <a:buClr>
                <a:srgbClr val="A8A47B"/>
              </a:buClr>
              <a:buChar char="•"/>
              <a:tabLst>
                <a:tab pos="240665" algn="l"/>
                <a:tab pos="241300" algn="l"/>
              </a:tabLst>
            </a:pPr>
            <a:endParaRPr lang="en-IN" sz="2200" spc="-114" dirty="0">
              <a:solidFill>
                <a:srgbClr val="2E2A1F"/>
              </a:solidFill>
              <a:latin typeface="Arial"/>
              <a:cs typeface="Arial"/>
            </a:endParaRPr>
          </a:p>
          <a:p>
            <a:pPr marL="241300" indent="-228600">
              <a:lnSpc>
                <a:spcPct val="100000"/>
              </a:lnSpc>
              <a:buClr>
                <a:srgbClr val="A8A47B"/>
              </a:buClr>
              <a:buChar char="•"/>
              <a:tabLst>
                <a:tab pos="240665" algn="l"/>
                <a:tab pos="241300" algn="l"/>
              </a:tabLst>
            </a:pPr>
            <a:r>
              <a:rPr lang="en-IN" sz="2200" spc="-114" dirty="0" smtClean="0">
                <a:solidFill>
                  <a:srgbClr val="2E2A1F"/>
                </a:solidFill>
                <a:latin typeface="Arial"/>
                <a:cs typeface="Arial"/>
              </a:rPr>
              <a:t>Lemmatization</a:t>
            </a:r>
            <a:endParaRPr sz="2200" dirty="0">
              <a:latin typeface="Arial"/>
              <a:cs typeface="Arial"/>
            </a:endParaRPr>
          </a:p>
          <a:p>
            <a:pPr>
              <a:lnSpc>
                <a:spcPct val="100000"/>
              </a:lnSpc>
              <a:spcBef>
                <a:spcPts val="5"/>
              </a:spcBef>
              <a:buClr>
                <a:srgbClr val="A8A47B"/>
              </a:buClr>
              <a:buFont typeface="Arial"/>
              <a:buChar char="•"/>
            </a:pPr>
            <a:endParaRPr sz="3250" dirty="0">
              <a:latin typeface="Times New Roman"/>
              <a:cs typeface="Times New Roman"/>
            </a:endParaRPr>
          </a:p>
          <a:p>
            <a:pPr marL="241300" indent="-228600">
              <a:lnSpc>
                <a:spcPct val="100000"/>
              </a:lnSpc>
              <a:buClr>
                <a:srgbClr val="A8A47B"/>
              </a:buClr>
              <a:buChar char="•"/>
              <a:tabLst>
                <a:tab pos="240665" algn="l"/>
                <a:tab pos="241300" algn="l"/>
              </a:tabLst>
            </a:pPr>
            <a:r>
              <a:rPr sz="2200" spc="-90" dirty="0">
                <a:solidFill>
                  <a:srgbClr val="2E2A1F"/>
                </a:solidFill>
                <a:latin typeface="Arial"/>
                <a:cs typeface="Arial"/>
              </a:rPr>
              <a:t>Part </a:t>
            </a:r>
            <a:r>
              <a:rPr sz="2200" dirty="0">
                <a:solidFill>
                  <a:srgbClr val="2E2A1F"/>
                </a:solidFill>
                <a:latin typeface="Arial"/>
                <a:cs typeface="Arial"/>
              </a:rPr>
              <a:t>of </a:t>
            </a:r>
            <a:r>
              <a:rPr sz="2200" spc="-180" dirty="0">
                <a:solidFill>
                  <a:srgbClr val="2E2A1F"/>
                </a:solidFill>
                <a:latin typeface="Arial"/>
                <a:cs typeface="Arial"/>
              </a:rPr>
              <a:t>Speech </a:t>
            </a:r>
            <a:r>
              <a:rPr sz="2200" spc="-240" dirty="0">
                <a:solidFill>
                  <a:srgbClr val="2E2A1F"/>
                </a:solidFill>
                <a:latin typeface="Arial"/>
                <a:cs typeface="Arial"/>
              </a:rPr>
              <a:t>(POS)</a:t>
            </a:r>
            <a:r>
              <a:rPr sz="2200" spc="-290" dirty="0">
                <a:solidFill>
                  <a:srgbClr val="2E2A1F"/>
                </a:solidFill>
                <a:latin typeface="Arial"/>
                <a:cs typeface="Arial"/>
              </a:rPr>
              <a:t> </a:t>
            </a:r>
            <a:r>
              <a:rPr sz="2200" spc="-100" dirty="0">
                <a:solidFill>
                  <a:srgbClr val="2E2A1F"/>
                </a:solidFill>
                <a:latin typeface="Arial"/>
                <a:cs typeface="Arial"/>
              </a:rPr>
              <a:t>tagging</a:t>
            </a:r>
            <a:endParaRPr sz="2200" dirty="0">
              <a:latin typeface="Arial"/>
              <a:cs typeface="Arial"/>
            </a:endParaRPr>
          </a:p>
          <a:p>
            <a:pPr>
              <a:lnSpc>
                <a:spcPct val="100000"/>
              </a:lnSpc>
              <a:buClr>
                <a:srgbClr val="A8A47B"/>
              </a:buClr>
              <a:buFont typeface="Arial"/>
              <a:buChar char="•"/>
            </a:pPr>
            <a:endParaRPr sz="3250" dirty="0">
              <a:latin typeface="Times New Roman"/>
              <a:cs typeface="Times New Roman"/>
            </a:endParaRPr>
          </a:p>
          <a:p>
            <a:pPr marL="241300" indent="-228600">
              <a:lnSpc>
                <a:spcPct val="100000"/>
              </a:lnSpc>
              <a:buClr>
                <a:srgbClr val="A8A47B"/>
              </a:buClr>
              <a:tabLst>
                <a:tab pos="240665" algn="l"/>
                <a:tab pos="241300" algn="l"/>
              </a:tabLst>
            </a:pPr>
            <a:endParaRPr lang="en-IN" sz="2200" spc="-130" dirty="0" smtClean="0">
              <a:solidFill>
                <a:srgbClr val="2E2A1F"/>
              </a:solidFill>
              <a:latin typeface="Arial"/>
              <a:cs typeface="Arial"/>
            </a:endParaRPr>
          </a:p>
          <a:p>
            <a:pPr marL="241300" indent="-228600">
              <a:lnSpc>
                <a:spcPct val="100000"/>
              </a:lnSpc>
              <a:buClr>
                <a:srgbClr val="A8A47B"/>
              </a:buClr>
              <a:buChar char="•"/>
              <a:tabLst>
                <a:tab pos="240665" algn="l"/>
                <a:tab pos="241300" algn="l"/>
              </a:tabLst>
            </a:pPr>
            <a:endParaRPr lang="en-IN" sz="2200" spc="-130" dirty="0">
              <a:solidFill>
                <a:srgbClr val="2E2A1F"/>
              </a:solidFill>
              <a:latin typeface="Arial"/>
              <a:cs typeface="Arial"/>
            </a:endParaRPr>
          </a:p>
          <a:p>
            <a:pPr marL="241300" indent="-228600">
              <a:lnSpc>
                <a:spcPct val="100000"/>
              </a:lnSpc>
              <a:buClr>
                <a:srgbClr val="A8A47B"/>
              </a:buClr>
              <a:buChar char="•"/>
              <a:tabLst>
                <a:tab pos="240665" algn="l"/>
                <a:tab pos="241300" algn="l"/>
              </a:tabLst>
            </a:pPr>
            <a:endParaRPr sz="22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4920" y="208279"/>
            <a:ext cx="3462654" cy="726440"/>
          </a:xfrm>
          <a:prstGeom prst="rect">
            <a:avLst/>
          </a:prstGeom>
        </p:spPr>
        <p:txBody>
          <a:bodyPr vert="horz" wrap="square" lIns="0" tIns="12700" rIns="0" bIns="0" rtlCol="0">
            <a:spAutoFit/>
          </a:bodyPr>
          <a:lstStyle/>
          <a:p>
            <a:pPr marL="12700">
              <a:lnSpc>
                <a:spcPct val="100000"/>
              </a:lnSpc>
              <a:spcBef>
                <a:spcPts val="100"/>
              </a:spcBef>
            </a:pPr>
            <a:r>
              <a:rPr spc="140" dirty="0"/>
              <a:t>Segmentation</a:t>
            </a:r>
          </a:p>
        </p:txBody>
      </p:sp>
      <p:sp>
        <p:nvSpPr>
          <p:cNvPr id="3" name="object 3"/>
          <p:cNvSpPr txBox="1"/>
          <p:nvPr/>
        </p:nvSpPr>
        <p:spPr>
          <a:xfrm>
            <a:off x="193039" y="1163320"/>
            <a:ext cx="7691755" cy="5426710"/>
          </a:xfrm>
          <a:prstGeom prst="rect">
            <a:avLst/>
          </a:prstGeom>
        </p:spPr>
        <p:txBody>
          <a:bodyPr vert="horz" wrap="square" lIns="0" tIns="12700" rIns="0" bIns="0" rtlCol="0">
            <a:spAutoFit/>
          </a:bodyPr>
          <a:lstStyle/>
          <a:p>
            <a:pPr marL="241300" indent="-228600">
              <a:lnSpc>
                <a:spcPct val="100000"/>
              </a:lnSpc>
              <a:spcBef>
                <a:spcPts val="100"/>
              </a:spcBef>
              <a:buClr>
                <a:srgbClr val="A8A47B"/>
              </a:buClr>
              <a:buFont typeface="Arial"/>
              <a:buChar char="•"/>
              <a:tabLst>
                <a:tab pos="240665" algn="l"/>
                <a:tab pos="241300" algn="l"/>
              </a:tabLst>
            </a:pPr>
            <a:r>
              <a:rPr sz="2200" b="1" spc="-190" dirty="0">
                <a:solidFill>
                  <a:srgbClr val="2E2A1F"/>
                </a:solidFill>
                <a:latin typeface="Arial"/>
                <a:cs typeface="Arial"/>
              </a:rPr>
              <a:t>Segmenting </a:t>
            </a:r>
            <a:r>
              <a:rPr sz="2200" spc="-15" dirty="0">
                <a:solidFill>
                  <a:srgbClr val="2E2A1F"/>
                </a:solidFill>
                <a:latin typeface="Arial"/>
                <a:cs typeface="Arial"/>
              </a:rPr>
              <a:t>text </a:t>
            </a:r>
            <a:r>
              <a:rPr sz="2200" spc="-5" dirty="0">
                <a:solidFill>
                  <a:srgbClr val="2E2A1F"/>
                </a:solidFill>
                <a:latin typeface="Arial"/>
                <a:cs typeface="Arial"/>
              </a:rPr>
              <a:t>into</a:t>
            </a:r>
            <a:r>
              <a:rPr sz="2200" spc="-160" dirty="0">
                <a:solidFill>
                  <a:srgbClr val="2E2A1F"/>
                </a:solidFill>
                <a:latin typeface="Arial"/>
                <a:cs typeface="Arial"/>
              </a:rPr>
              <a:t> </a:t>
            </a:r>
            <a:r>
              <a:rPr sz="2200" spc="-75" dirty="0">
                <a:solidFill>
                  <a:srgbClr val="2E2A1F"/>
                </a:solidFill>
                <a:latin typeface="Arial"/>
                <a:cs typeface="Arial"/>
              </a:rPr>
              <a:t>words</a:t>
            </a:r>
            <a:endParaRPr sz="2200">
              <a:latin typeface="Arial"/>
              <a:cs typeface="Arial"/>
            </a:endParaRPr>
          </a:p>
          <a:p>
            <a:pPr marL="308610" marR="1936750">
              <a:lnSpc>
                <a:spcPct val="241699"/>
              </a:lnSpc>
              <a:spcBef>
                <a:spcPts val="290"/>
              </a:spcBef>
            </a:pPr>
            <a:r>
              <a:rPr sz="2000" spc="-65" dirty="0">
                <a:solidFill>
                  <a:srgbClr val="2E2A1F"/>
                </a:solidFill>
                <a:latin typeface="Arial"/>
                <a:cs typeface="Arial"/>
              </a:rPr>
              <a:t>“The meeting </a:t>
            </a:r>
            <a:r>
              <a:rPr sz="2000" spc="-150" dirty="0">
                <a:solidFill>
                  <a:srgbClr val="2E2A1F"/>
                </a:solidFill>
                <a:latin typeface="Arial"/>
                <a:cs typeface="Arial"/>
              </a:rPr>
              <a:t>has </a:t>
            </a:r>
            <a:r>
              <a:rPr sz="2000" spc="-95" dirty="0">
                <a:solidFill>
                  <a:srgbClr val="2E2A1F"/>
                </a:solidFill>
                <a:latin typeface="Arial"/>
                <a:cs typeface="Arial"/>
              </a:rPr>
              <a:t>been scheduled </a:t>
            </a:r>
            <a:r>
              <a:rPr sz="2000" spc="5" dirty="0">
                <a:solidFill>
                  <a:srgbClr val="2E2A1F"/>
                </a:solidFill>
                <a:latin typeface="Arial"/>
                <a:cs typeface="Arial"/>
              </a:rPr>
              <a:t>for </a:t>
            </a:r>
            <a:r>
              <a:rPr sz="2000" spc="-40" dirty="0">
                <a:solidFill>
                  <a:srgbClr val="2E2A1F"/>
                </a:solidFill>
                <a:latin typeface="Arial"/>
                <a:cs typeface="Arial"/>
              </a:rPr>
              <a:t>this</a:t>
            </a:r>
            <a:r>
              <a:rPr sz="2000" spc="-260" dirty="0">
                <a:solidFill>
                  <a:srgbClr val="2E2A1F"/>
                </a:solidFill>
                <a:latin typeface="Arial"/>
                <a:cs typeface="Arial"/>
              </a:rPr>
              <a:t> </a:t>
            </a:r>
            <a:r>
              <a:rPr sz="2000" spc="-70" dirty="0">
                <a:solidFill>
                  <a:srgbClr val="2E2A1F"/>
                </a:solidFill>
                <a:latin typeface="Arial"/>
                <a:cs typeface="Arial"/>
              </a:rPr>
              <a:t>Saturday.”  </a:t>
            </a:r>
            <a:r>
              <a:rPr sz="2000" spc="-50" dirty="0">
                <a:solidFill>
                  <a:srgbClr val="2E2A1F"/>
                </a:solidFill>
                <a:latin typeface="Arial"/>
                <a:cs typeface="Arial"/>
              </a:rPr>
              <a:t>“He </a:t>
            </a:r>
            <a:r>
              <a:rPr sz="2000" spc="-145" dirty="0">
                <a:solidFill>
                  <a:srgbClr val="2E2A1F"/>
                </a:solidFill>
                <a:latin typeface="Arial"/>
                <a:cs typeface="Arial"/>
              </a:rPr>
              <a:t>has </a:t>
            </a:r>
            <a:r>
              <a:rPr sz="2000" spc="-105" dirty="0">
                <a:solidFill>
                  <a:srgbClr val="2E2A1F"/>
                </a:solidFill>
                <a:latin typeface="Arial"/>
                <a:cs typeface="Arial"/>
              </a:rPr>
              <a:t>agreed </a:t>
            </a:r>
            <a:r>
              <a:rPr sz="2000" spc="30" dirty="0">
                <a:solidFill>
                  <a:srgbClr val="2E2A1F"/>
                </a:solidFill>
                <a:latin typeface="Arial"/>
                <a:cs typeface="Arial"/>
              </a:rPr>
              <a:t>to </a:t>
            </a:r>
            <a:r>
              <a:rPr sz="2000" spc="-65" dirty="0">
                <a:solidFill>
                  <a:srgbClr val="2E2A1F"/>
                </a:solidFill>
                <a:latin typeface="Arial"/>
                <a:cs typeface="Arial"/>
              </a:rPr>
              <a:t>co-operate </a:t>
            </a:r>
            <a:r>
              <a:rPr sz="2000" spc="5" dirty="0">
                <a:solidFill>
                  <a:srgbClr val="2E2A1F"/>
                </a:solidFill>
                <a:latin typeface="Arial"/>
                <a:cs typeface="Arial"/>
              </a:rPr>
              <a:t>with</a:t>
            </a:r>
            <a:r>
              <a:rPr sz="2000" spc="-280" dirty="0">
                <a:solidFill>
                  <a:srgbClr val="2E2A1F"/>
                </a:solidFill>
                <a:latin typeface="Arial"/>
                <a:cs typeface="Arial"/>
              </a:rPr>
              <a:t> </a:t>
            </a:r>
            <a:r>
              <a:rPr sz="2000" spc="-20" dirty="0">
                <a:solidFill>
                  <a:srgbClr val="2E2A1F"/>
                </a:solidFill>
                <a:latin typeface="Arial"/>
                <a:cs typeface="Arial"/>
              </a:rPr>
              <a:t>me.”</a:t>
            </a:r>
            <a:endParaRPr sz="2000">
              <a:latin typeface="Arial"/>
              <a:cs typeface="Arial"/>
            </a:endParaRPr>
          </a:p>
          <a:p>
            <a:pPr>
              <a:lnSpc>
                <a:spcPct val="100000"/>
              </a:lnSpc>
              <a:spcBef>
                <a:spcPts val="5"/>
              </a:spcBef>
            </a:pPr>
            <a:endParaRPr sz="2950">
              <a:latin typeface="Times New Roman"/>
              <a:cs typeface="Times New Roman"/>
            </a:endParaRPr>
          </a:p>
          <a:p>
            <a:pPr marL="308610" marR="325755">
              <a:lnSpc>
                <a:spcPct val="100000"/>
              </a:lnSpc>
            </a:pPr>
            <a:r>
              <a:rPr sz="2000" spc="-35" dirty="0">
                <a:solidFill>
                  <a:srgbClr val="2E2A1F"/>
                </a:solidFill>
                <a:latin typeface="Arial"/>
                <a:cs typeface="Arial"/>
              </a:rPr>
              <a:t>“Indian </a:t>
            </a:r>
            <a:r>
              <a:rPr sz="2000" spc="-70" dirty="0">
                <a:solidFill>
                  <a:srgbClr val="2E2A1F"/>
                </a:solidFill>
                <a:latin typeface="Arial"/>
                <a:cs typeface="Arial"/>
              </a:rPr>
              <a:t>Airlines </a:t>
            </a:r>
            <a:r>
              <a:rPr sz="2000" spc="-60" dirty="0">
                <a:solidFill>
                  <a:srgbClr val="2E2A1F"/>
                </a:solidFill>
                <a:latin typeface="Arial"/>
                <a:cs typeface="Arial"/>
              </a:rPr>
              <a:t>introduces </a:t>
            </a:r>
            <a:r>
              <a:rPr sz="2000" spc="-50" dirty="0">
                <a:solidFill>
                  <a:srgbClr val="2E2A1F"/>
                </a:solidFill>
                <a:latin typeface="Arial"/>
                <a:cs typeface="Arial"/>
              </a:rPr>
              <a:t>another </a:t>
            </a:r>
            <a:r>
              <a:rPr sz="2000" spc="-10" dirty="0">
                <a:solidFill>
                  <a:srgbClr val="2E2A1F"/>
                </a:solidFill>
                <a:latin typeface="Arial"/>
                <a:cs typeface="Arial"/>
              </a:rPr>
              <a:t>flight </a:t>
            </a:r>
            <a:r>
              <a:rPr sz="2000" spc="-65" dirty="0">
                <a:solidFill>
                  <a:srgbClr val="2E2A1F"/>
                </a:solidFill>
                <a:latin typeface="Arial"/>
                <a:cs typeface="Arial"/>
              </a:rPr>
              <a:t>on </a:t>
            </a:r>
            <a:r>
              <a:rPr sz="2000" spc="-25" dirty="0">
                <a:solidFill>
                  <a:srgbClr val="2E2A1F"/>
                </a:solidFill>
                <a:latin typeface="Arial"/>
                <a:cs typeface="Arial"/>
              </a:rPr>
              <a:t>the</a:t>
            </a:r>
            <a:r>
              <a:rPr sz="2000" spc="-350" dirty="0">
                <a:solidFill>
                  <a:srgbClr val="2E2A1F"/>
                </a:solidFill>
                <a:latin typeface="Arial"/>
                <a:cs typeface="Arial"/>
              </a:rPr>
              <a:t> </a:t>
            </a:r>
            <a:r>
              <a:rPr sz="2000" spc="-100" dirty="0">
                <a:solidFill>
                  <a:srgbClr val="2E2A1F"/>
                </a:solidFill>
                <a:latin typeface="Arial"/>
                <a:cs typeface="Arial"/>
              </a:rPr>
              <a:t>New </a:t>
            </a:r>
            <a:r>
              <a:rPr sz="2000" spc="-70" dirty="0">
                <a:solidFill>
                  <a:srgbClr val="2E2A1F"/>
                </a:solidFill>
                <a:latin typeface="Arial"/>
                <a:cs typeface="Arial"/>
              </a:rPr>
              <a:t>Delhi–Mumbai  </a:t>
            </a:r>
            <a:r>
              <a:rPr sz="2000" dirty="0">
                <a:solidFill>
                  <a:srgbClr val="2E2A1F"/>
                </a:solidFill>
                <a:latin typeface="Arial"/>
                <a:cs typeface="Arial"/>
              </a:rPr>
              <a:t>route.”</a:t>
            </a:r>
            <a:endParaRPr sz="2000">
              <a:latin typeface="Arial"/>
              <a:cs typeface="Arial"/>
            </a:endParaRPr>
          </a:p>
          <a:p>
            <a:pPr>
              <a:lnSpc>
                <a:spcPct val="100000"/>
              </a:lnSpc>
              <a:spcBef>
                <a:spcPts val="5"/>
              </a:spcBef>
            </a:pPr>
            <a:endParaRPr sz="2950">
              <a:latin typeface="Times New Roman"/>
              <a:cs typeface="Times New Roman"/>
            </a:endParaRPr>
          </a:p>
          <a:p>
            <a:pPr marL="308610">
              <a:lnSpc>
                <a:spcPct val="100000"/>
              </a:lnSpc>
              <a:spcBef>
                <a:spcPts val="5"/>
              </a:spcBef>
            </a:pPr>
            <a:r>
              <a:rPr sz="2000" spc="-20" dirty="0">
                <a:solidFill>
                  <a:srgbClr val="2E2A1F"/>
                </a:solidFill>
                <a:latin typeface="Arial"/>
                <a:cs typeface="Arial"/>
              </a:rPr>
              <a:t>“We </a:t>
            </a:r>
            <a:r>
              <a:rPr sz="2000" spc="-85" dirty="0">
                <a:solidFill>
                  <a:srgbClr val="2E2A1F"/>
                </a:solidFill>
                <a:latin typeface="Arial"/>
                <a:cs typeface="Arial"/>
              </a:rPr>
              <a:t>are </a:t>
            </a:r>
            <a:r>
              <a:rPr sz="2000" spc="-90" dirty="0">
                <a:solidFill>
                  <a:srgbClr val="2E2A1F"/>
                </a:solidFill>
                <a:latin typeface="Arial"/>
                <a:cs typeface="Arial"/>
              </a:rPr>
              <a:t>leaving </a:t>
            </a:r>
            <a:r>
              <a:rPr sz="2000" spc="5" dirty="0">
                <a:solidFill>
                  <a:srgbClr val="2E2A1F"/>
                </a:solidFill>
                <a:latin typeface="Arial"/>
                <a:cs typeface="Arial"/>
              </a:rPr>
              <a:t>for </a:t>
            </a:r>
            <a:r>
              <a:rPr sz="2000" spc="-25" dirty="0">
                <a:solidFill>
                  <a:srgbClr val="2E2A1F"/>
                </a:solidFill>
                <a:latin typeface="Arial"/>
                <a:cs typeface="Arial"/>
              </a:rPr>
              <a:t>the </a:t>
            </a:r>
            <a:r>
              <a:rPr sz="2000" spc="-155" dirty="0">
                <a:solidFill>
                  <a:srgbClr val="2E2A1F"/>
                </a:solidFill>
                <a:latin typeface="Arial"/>
                <a:cs typeface="Arial"/>
              </a:rPr>
              <a:t>U.S.A. </a:t>
            </a:r>
            <a:r>
              <a:rPr sz="2000" spc="-60" dirty="0">
                <a:solidFill>
                  <a:srgbClr val="2E2A1F"/>
                </a:solidFill>
                <a:latin typeface="Arial"/>
                <a:cs typeface="Arial"/>
              </a:rPr>
              <a:t>on</a:t>
            </a:r>
            <a:r>
              <a:rPr sz="2000" spc="-275" dirty="0">
                <a:solidFill>
                  <a:srgbClr val="2E2A1F"/>
                </a:solidFill>
                <a:latin typeface="Arial"/>
                <a:cs typeface="Arial"/>
              </a:rPr>
              <a:t> </a:t>
            </a:r>
            <a:r>
              <a:rPr sz="2000" spc="-135" dirty="0">
                <a:solidFill>
                  <a:srgbClr val="2E2A1F"/>
                </a:solidFill>
                <a:latin typeface="Arial"/>
                <a:cs typeface="Arial"/>
              </a:rPr>
              <a:t>26</a:t>
            </a:r>
            <a:r>
              <a:rPr sz="1725" spc="-202" baseline="28985" dirty="0">
                <a:solidFill>
                  <a:srgbClr val="2E2A1F"/>
                </a:solidFill>
                <a:latin typeface="Arial"/>
                <a:cs typeface="Arial"/>
              </a:rPr>
              <a:t>th </a:t>
            </a:r>
            <a:r>
              <a:rPr sz="2000" spc="-20" dirty="0">
                <a:solidFill>
                  <a:srgbClr val="2E2A1F"/>
                </a:solidFill>
                <a:latin typeface="Arial"/>
                <a:cs typeface="Arial"/>
              </a:rPr>
              <a:t>May.”</a:t>
            </a:r>
            <a:endParaRPr sz="2000">
              <a:latin typeface="Arial"/>
              <a:cs typeface="Arial"/>
            </a:endParaRPr>
          </a:p>
          <a:p>
            <a:pPr>
              <a:lnSpc>
                <a:spcPct val="100000"/>
              </a:lnSpc>
              <a:spcBef>
                <a:spcPts val="5"/>
              </a:spcBef>
            </a:pPr>
            <a:endParaRPr sz="2950">
              <a:latin typeface="Times New Roman"/>
              <a:cs typeface="Times New Roman"/>
            </a:endParaRPr>
          </a:p>
          <a:p>
            <a:pPr marL="308610" marR="5080" indent="231140">
              <a:lnSpc>
                <a:spcPct val="100000"/>
              </a:lnSpc>
            </a:pPr>
            <a:r>
              <a:rPr sz="2000" spc="-30" dirty="0">
                <a:solidFill>
                  <a:srgbClr val="2E2A1F"/>
                </a:solidFill>
                <a:latin typeface="Arial"/>
                <a:cs typeface="Arial"/>
              </a:rPr>
              <a:t>“V</a:t>
            </a:r>
            <a:r>
              <a:rPr sz="2000" u="heavy" spc="-30" dirty="0">
                <a:solidFill>
                  <a:srgbClr val="2E2A1F"/>
                </a:solidFill>
                <a:uFill>
                  <a:solidFill>
                    <a:srgbClr val="2E2A1F"/>
                  </a:solidFill>
                </a:uFill>
                <a:latin typeface="Arial"/>
                <a:cs typeface="Arial"/>
              </a:rPr>
              <a:t>ineet</a:t>
            </a:r>
            <a:r>
              <a:rPr sz="2000" spc="-30" dirty="0">
                <a:solidFill>
                  <a:srgbClr val="2E2A1F"/>
                </a:solidFill>
                <a:latin typeface="Arial"/>
                <a:cs typeface="Arial"/>
              </a:rPr>
              <a:t> </a:t>
            </a:r>
            <a:r>
              <a:rPr sz="2000" spc="-105" dirty="0">
                <a:solidFill>
                  <a:srgbClr val="2E2A1F"/>
                </a:solidFill>
                <a:latin typeface="Arial"/>
                <a:cs typeface="Arial"/>
              </a:rPr>
              <a:t>is </a:t>
            </a:r>
            <a:r>
              <a:rPr sz="2000" spc="-75" dirty="0">
                <a:solidFill>
                  <a:srgbClr val="2E2A1F"/>
                </a:solidFill>
                <a:latin typeface="Arial"/>
                <a:cs typeface="Arial"/>
              </a:rPr>
              <a:t>playing </a:t>
            </a:r>
            <a:r>
              <a:rPr sz="2000" spc="-25" dirty="0">
                <a:solidFill>
                  <a:srgbClr val="2E2A1F"/>
                </a:solidFill>
                <a:latin typeface="Arial"/>
                <a:cs typeface="Arial"/>
              </a:rPr>
              <a:t>the </a:t>
            </a:r>
            <a:r>
              <a:rPr sz="2000" spc="-35" dirty="0">
                <a:solidFill>
                  <a:srgbClr val="2E2A1F"/>
                </a:solidFill>
                <a:latin typeface="Arial"/>
                <a:cs typeface="Arial"/>
              </a:rPr>
              <a:t>role </a:t>
            </a:r>
            <a:r>
              <a:rPr sz="2000" spc="-5" dirty="0">
                <a:solidFill>
                  <a:srgbClr val="2E2A1F"/>
                </a:solidFill>
                <a:latin typeface="Arial"/>
                <a:cs typeface="Arial"/>
              </a:rPr>
              <a:t>of </a:t>
            </a:r>
            <a:r>
              <a:rPr sz="2000" u="heavy" spc="-125" dirty="0">
                <a:solidFill>
                  <a:srgbClr val="2E2A1F"/>
                </a:solidFill>
                <a:uFill>
                  <a:solidFill>
                    <a:srgbClr val="2E2A1F"/>
                  </a:solidFill>
                </a:uFill>
                <a:latin typeface="Arial"/>
                <a:cs typeface="Arial"/>
              </a:rPr>
              <a:t>Duke </a:t>
            </a:r>
            <a:r>
              <a:rPr sz="2000" u="heavy" spc="-5" dirty="0">
                <a:solidFill>
                  <a:srgbClr val="2E2A1F"/>
                </a:solidFill>
                <a:uFill>
                  <a:solidFill>
                    <a:srgbClr val="2E2A1F"/>
                  </a:solidFill>
                </a:uFill>
                <a:latin typeface="Arial"/>
                <a:cs typeface="Arial"/>
              </a:rPr>
              <a:t>of</a:t>
            </a:r>
            <a:r>
              <a:rPr sz="2000" u="heavy" spc="-400" dirty="0">
                <a:solidFill>
                  <a:srgbClr val="2E2A1F"/>
                </a:solidFill>
                <a:uFill>
                  <a:solidFill>
                    <a:srgbClr val="2E2A1F"/>
                  </a:solidFill>
                </a:uFill>
                <a:latin typeface="Arial"/>
                <a:cs typeface="Arial"/>
              </a:rPr>
              <a:t> </a:t>
            </a:r>
            <a:r>
              <a:rPr sz="2000" u="heavy" spc="-90" dirty="0">
                <a:solidFill>
                  <a:srgbClr val="2E2A1F"/>
                </a:solidFill>
                <a:uFill>
                  <a:solidFill>
                    <a:srgbClr val="2E2A1F"/>
                  </a:solidFill>
                </a:uFill>
                <a:latin typeface="Arial"/>
                <a:cs typeface="Arial"/>
              </a:rPr>
              <a:t>Athens</a:t>
            </a:r>
            <a:r>
              <a:rPr sz="2000" spc="-90" dirty="0">
                <a:solidFill>
                  <a:srgbClr val="2E2A1F"/>
                </a:solidFill>
                <a:latin typeface="Arial"/>
                <a:cs typeface="Arial"/>
              </a:rPr>
              <a:t> </a:t>
            </a:r>
            <a:r>
              <a:rPr sz="2000" spc="-30" dirty="0">
                <a:solidFill>
                  <a:srgbClr val="2E2A1F"/>
                </a:solidFill>
                <a:latin typeface="Arial"/>
                <a:cs typeface="Arial"/>
              </a:rPr>
              <a:t>in </a:t>
            </a:r>
            <a:r>
              <a:rPr sz="2000" u="heavy" spc="-180" dirty="0">
                <a:solidFill>
                  <a:srgbClr val="2E2A1F"/>
                </a:solidFill>
                <a:uFill>
                  <a:solidFill>
                    <a:srgbClr val="2E2A1F"/>
                  </a:solidFill>
                </a:uFill>
                <a:latin typeface="Arial"/>
                <a:cs typeface="Arial"/>
              </a:rPr>
              <a:t>A </a:t>
            </a:r>
            <a:r>
              <a:rPr sz="2000" u="heavy" spc="-60" dirty="0">
                <a:solidFill>
                  <a:srgbClr val="2E2A1F"/>
                </a:solidFill>
                <a:uFill>
                  <a:solidFill>
                    <a:srgbClr val="2E2A1F"/>
                  </a:solidFill>
                </a:uFill>
                <a:latin typeface="Arial"/>
                <a:cs typeface="Arial"/>
              </a:rPr>
              <a:t>Midsummer </a:t>
            </a:r>
            <a:r>
              <a:rPr sz="2000" u="heavy" spc="-65" dirty="0">
                <a:solidFill>
                  <a:srgbClr val="2E2A1F"/>
                </a:solidFill>
                <a:uFill>
                  <a:solidFill>
                    <a:srgbClr val="2E2A1F"/>
                  </a:solidFill>
                </a:uFill>
                <a:latin typeface="Arial"/>
                <a:cs typeface="Arial"/>
              </a:rPr>
              <a:t>Night’s </a:t>
            </a:r>
            <a:r>
              <a:rPr sz="2000" spc="-65" dirty="0">
                <a:solidFill>
                  <a:srgbClr val="2E2A1F"/>
                </a:solidFill>
                <a:latin typeface="Arial"/>
                <a:cs typeface="Arial"/>
              </a:rPr>
              <a:t> </a:t>
            </a:r>
            <a:r>
              <a:rPr sz="2000" u="heavy" spc="-110" dirty="0">
                <a:solidFill>
                  <a:srgbClr val="2E2A1F"/>
                </a:solidFill>
                <a:uFill>
                  <a:solidFill>
                    <a:srgbClr val="2E2A1F"/>
                  </a:solidFill>
                </a:uFill>
                <a:latin typeface="Arial"/>
                <a:cs typeface="Arial"/>
              </a:rPr>
              <a:t>Dream</a:t>
            </a:r>
            <a:r>
              <a:rPr sz="2000" spc="-110" dirty="0">
                <a:solidFill>
                  <a:srgbClr val="2E2A1F"/>
                </a:solidFill>
                <a:latin typeface="Arial"/>
                <a:cs typeface="Arial"/>
              </a:rPr>
              <a:t> </a:t>
            </a:r>
            <a:r>
              <a:rPr sz="2000" spc="-30" dirty="0">
                <a:solidFill>
                  <a:srgbClr val="2E2A1F"/>
                </a:solidFill>
                <a:latin typeface="Arial"/>
                <a:cs typeface="Arial"/>
              </a:rPr>
              <a:t>in </a:t>
            </a:r>
            <a:r>
              <a:rPr sz="2000" spc="-155" dirty="0">
                <a:solidFill>
                  <a:srgbClr val="2E2A1F"/>
                </a:solidFill>
                <a:latin typeface="Arial"/>
                <a:cs typeface="Arial"/>
              </a:rPr>
              <a:t>a </a:t>
            </a:r>
            <a:r>
              <a:rPr sz="2000" spc="-30" dirty="0">
                <a:solidFill>
                  <a:srgbClr val="2E2A1F"/>
                </a:solidFill>
                <a:latin typeface="Arial"/>
                <a:cs typeface="Arial"/>
              </a:rPr>
              <a:t>theatre in </a:t>
            </a:r>
            <a:r>
              <a:rPr sz="2000" u="heavy" spc="-100" dirty="0">
                <a:solidFill>
                  <a:srgbClr val="2E2A1F"/>
                </a:solidFill>
                <a:uFill>
                  <a:solidFill>
                    <a:srgbClr val="2E2A1F"/>
                  </a:solidFill>
                </a:uFill>
                <a:latin typeface="Arial"/>
                <a:cs typeface="Arial"/>
              </a:rPr>
              <a:t>New</a:t>
            </a:r>
            <a:r>
              <a:rPr sz="2000" u="heavy" spc="-229" dirty="0">
                <a:solidFill>
                  <a:srgbClr val="2E2A1F"/>
                </a:solidFill>
                <a:uFill>
                  <a:solidFill>
                    <a:srgbClr val="2E2A1F"/>
                  </a:solidFill>
                </a:uFill>
                <a:latin typeface="Arial"/>
                <a:cs typeface="Arial"/>
              </a:rPr>
              <a:t> </a:t>
            </a:r>
            <a:r>
              <a:rPr sz="2000" u="heavy" spc="-40" dirty="0">
                <a:solidFill>
                  <a:srgbClr val="2E2A1F"/>
                </a:solidFill>
                <a:uFill>
                  <a:solidFill>
                    <a:srgbClr val="2E2A1F"/>
                  </a:solidFill>
                </a:uFill>
                <a:latin typeface="Arial"/>
                <a:cs typeface="Arial"/>
              </a:rPr>
              <a:t>Delhi</a:t>
            </a:r>
            <a:r>
              <a:rPr sz="2000" spc="-40" dirty="0">
                <a:solidFill>
                  <a:srgbClr val="2E2A1F"/>
                </a:solidFill>
                <a:latin typeface="Arial"/>
                <a:cs typeface="Arial"/>
              </a:rPr>
              <a:t>.”</a:t>
            </a:r>
            <a:endParaRPr sz="2000">
              <a:latin typeface="Arial"/>
              <a:cs typeface="Arial"/>
            </a:endParaRPr>
          </a:p>
          <a:p>
            <a:pPr>
              <a:lnSpc>
                <a:spcPct val="100000"/>
              </a:lnSpc>
              <a:spcBef>
                <a:spcPts val="10"/>
              </a:spcBef>
            </a:pPr>
            <a:endParaRPr sz="2950">
              <a:latin typeface="Times New Roman"/>
              <a:cs typeface="Times New Roman"/>
            </a:endParaRPr>
          </a:p>
          <a:p>
            <a:pPr marL="398145" lvl="1" indent="-89535">
              <a:lnSpc>
                <a:spcPct val="100000"/>
              </a:lnSpc>
              <a:buClr>
                <a:srgbClr val="9BBDBC"/>
              </a:buClr>
              <a:buSzPct val="95000"/>
              <a:buFont typeface="Arial"/>
              <a:buChar char="•"/>
              <a:tabLst>
                <a:tab pos="398780" algn="l"/>
              </a:tabLst>
            </a:pPr>
            <a:r>
              <a:rPr sz="2000" b="1" spc="-135" dirty="0">
                <a:solidFill>
                  <a:srgbClr val="2E2A1F"/>
                </a:solidFill>
                <a:latin typeface="Arial"/>
                <a:cs typeface="Arial"/>
              </a:rPr>
              <a:t>Named </a:t>
            </a:r>
            <a:r>
              <a:rPr sz="2000" b="1" spc="-120" dirty="0">
                <a:solidFill>
                  <a:srgbClr val="2E2A1F"/>
                </a:solidFill>
                <a:latin typeface="Arial"/>
                <a:cs typeface="Arial"/>
              </a:rPr>
              <a:t>Entity</a:t>
            </a:r>
            <a:r>
              <a:rPr sz="2000" b="1" spc="-70" dirty="0">
                <a:solidFill>
                  <a:srgbClr val="2E2A1F"/>
                </a:solidFill>
                <a:latin typeface="Arial"/>
                <a:cs typeface="Arial"/>
              </a:rPr>
              <a:t> </a:t>
            </a:r>
            <a:r>
              <a:rPr sz="2000" b="1" spc="-155" dirty="0">
                <a:solidFill>
                  <a:srgbClr val="2E2A1F"/>
                </a:solidFill>
                <a:latin typeface="Arial"/>
                <a:cs typeface="Arial"/>
              </a:rPr>
              <a:t>Recognition</a:t>
            </a:r>
            <a:endParaRPr sz="2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208279"/>
            <a:ext cx="4343400" cy="720710"/>
          </a:xfrm>
          <a:prstGeom prst="rect">
            <a:avLst/>
          </a:prstGeom>
        </p:spPr>
        <p:txBody>
          <a:bodyPr vert="horz" wrap="square" lIns="0" tIns="12700" rIns="0" bIns="0" rtlCol="0">
            <a:spAutoFit/>
          </a:bodyPr>
          <a:lstStyle/>
          <a:p>
            <a:pPr marL="12700">
              <a:lnSpc>
                <a:spcPct val="100000"/>
              </a:lnSpc>
              <a:spcBef>
                <a:spcPts val="100"/>
              </a:spcBef>
            </a:pPr>
            <a:r>
              <a:rPr lang="en-IN" spc="140" dirty="0" smtClean="0"/>
              <a:t>Bag of Words</a:t>
            </a:r>
            <a:endParaRPr spc="140" dirty="0"/>
          </a:p>
        </p:txBody>
      </p:sp>
      <p:pic>
        <p:nvPicPr>
          <p:cNvPr id="4" name="Picture 3" descr="https://miro.medium.com/max/796/1*hjC8eHW5JrisXCjQZm6WSA.jpeg"/>
          <p:cNvPicPr/>
          <p:nvPr/>
        </p:nvPicPr>
        <p:blipFill>
          <a:blip r:embed="rId2" cstate="print"/>
          <a:srcRect/>
          <a:stretch>
            <a:fillRect/>
          </a:stretch>
        </p:blipFill>
        <p:spPr bwMode="auto">
          <a:xfrm>
            <a:off x="838200" y="1371600"/>
            <a:ext cx="6400800" cy="1295400"/>
          </a:xfrm>
          <a:prstGeom prst="rect">
            <a:avLst/>
          </a:prstGeom>
          <a:noFill/>
          <a:ln w="9525">
            <a:noFill/>
            <a:miter lim="800000"/>
            <a:headEnd/>
            <a:tailEnd/>
          </a:ln>
        </p:spPr>
      </p:pic>
      <p:pic>
        <p:nvPicPr>
          <p:cNvPr id="5" name="Picture 4" descr="https://miro.medium.com/max/1090/1*oByoDP8SXq4PX62ej2v9yg.jpeg"/>
          <p:cNvPicPr/>
          <p:nvPr/>
        </p:nvPicPr>
        <p:blipFill>
          <a:blip r:embed="rId3" cstate="print"/>
          <a:srcRect/>
          <a:stretch>
            <a:fillRect/>
          </a:stretch>
        </p:blipFill>
        <p:spPr bwMode="auto">
          <a:xfrm>
            <a:off x="457200" y="3352800"/>
            <a:ext cx="7543800" cy="208026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3389" y="482600"/>
            <a:ext cx="2544445" cy="726440"/>
          </a:xfrm>
          <a:prstGeom prst="rect">
            <a:avLst/>
          </a:prstGeom>
        </p:spPr>
        <p:txBody>
          <a:bodyPr vert="horz" wrap="square" lIns="0" tIns="12700" rIns="0" bIns="0" rtlCol="0">
            <a:spAutoFit/>
          </a:bodyPr>
          <a:lstStyle/>
          <a:p>
            <a:pPr marL="12700">
              <a:lnSpc>
                <a:spcPct val="100000"/>
              </a:lnSpc>
              <a:spcBef>
                <a:spcPts val="100"/>
              </a:spcBef>
            </a:pPr>
            <a:r>
              <a:rPr spc="110" dirty="0"/>
              <a:t>Stemming</a:t>
            </a:r>
          </a:p>
        </p:txBody>
      </p:sp>
      <p:sp>
        <p:nvSpPr>
          <p:cNvPr id="3" name="object 3"/>
          <p:cNvSpPr txBox="1"/>
          <p:nvPr/>
        </p:nvSpPr>
        <p:spPr>
          <a:xfrm>
            <a:off x="650240" y="1633220"/>
            <a:ext cx="7200900" cy="720710"/>
          </a:xfrm>
          <a:prstGeom prst="rect">
            <a:avLst/>
          </a:prstGeom>
        </p:spPr>
        <p:txBody>
          <a:bodyPr vert="horz" wrap="square" lIns="0" tIns="12700" rIns="0" bIns="0" rtlCol="0">
            <a:spAutoFit/>
          </a:bodyPr>
          <a:lstStyle/>
          <a:p>
            <a:pPr marL="241300" marR="5080" indent="-228600">
              <a:lnSpc>
                <a:spcPct val="100000"/>
              </a:lnSpc>
              <a:spcBef>
                <a:spcPts val="100"/>
              </a:spcBef>
              <a:buClr>
                <a:srgbClr val="A8A47B"/>
              </a:buClr>
              <a:buChar char="•"/>
              <a:tabLst>
                <a:tab pos="240665" algn="l"/>
                <a:tab pos="241300" algn="l"/>
              </a:tabLst>
            </a:pPr>
            <a:r>
              <a:rPr sz="2200" spc="-114" dirty="0">
                <a:solidFill>
                  <a:srgbClr val="2E2A1F"/>
                </a:solidFill>
                <a:latin typeface="Arial"/>
                <a:cs typeface="Arial"/>
              </a:rPr>
              <a:t>Stemming is </a:t>
            </a:r>
            <a:r>
              <a:rPr sz="2200" spc="-30" dirty="0">
                <a:solidFill>
                  <a:srgbClr val="2E2A1F"/>
                </a:solidFill>
                <a:latin typeface="Arial"/>
                <a:cs typeface="Arial"/>
              </a:rPr>
              <a:t>the </a:t>
            </a:r>
            <a:r>
              <a:rPr sz="2200" spc="-130" dirty="0">
                <a:solidFill>
                  <a:srgbClr val="2E2A1F"/>
                </a:solidFill>
                <a:latin typeface="Arial"/>
                <a:cs typeface="Arial"/>
              </a:rPr>
              <a:t>process </a:t>
            </a:r>
            <a:r>
              <a:rPr sz="2200" spc="10" dirty="0">
                <a:solidFill>
                  <a:srgbClr val="2E2A1F"/>
                </a:solidFill>
                <a:latin typeface="Arial"/>
                <a:cs typeface="Arial"/>
              </a:rPr>
              <a:t>for</a:t>
            </a:r>
            <a:r>
              <a:rPr sz="2200" spc="-450" dirty="0">
                <a:solidFill>
                  <a:srgbClr val="2E2A1F"/>
                </a:solidFill>
                <a:latin typeface="Arial"/>
                <a:cs typeface="Arial"/>
              </a:rPr>
              <a:t> </a:t>
            </a:r>
            <a:r>
              <a:rPr sz="2200" spc="-90" dirty="0">
                <a:solidFill>
                  <a:srgbClr val="2E2A1F"/>
                </a:solidFill>
                <a:latin typeface="Arial"/>
                <a:cs typeface="Arial"/>
              </a:rPr>
              <a:t>reducing </a:t>
            </a:r>
            <a:r>
              <a:rPr lang="en-IN" sz="2200" spc="-45" dirty="0" smtClean="0">
                <a:solidFill>
                  <a:srgbClr val="2E2A1F"/>
                </a:solidFill>
                <a:latin typeface="Arial"/>
                <a:cs typeface="Arial"/>
              </a:rPr>
              <a:t>end or </a:t>
            </a:r>
            <a:r>
              <a:rPr lang="en-IN" sz="2200" spc="-45" dirty="0" err="1" smtClean="0">
                <a:solidFill>
                  <a:srgbClr val="2E2A1F"/>
                </a:solidFill>
                <a:latin typeface="Arial"/>
                <a:cs typeface="Arial"/>
              </a:rPr>
              <a:t>beggining</a:t>
            </a:r>
            <a:r>
              <a:rPr lang="en-IN" sz="2200" spc="-45" dirty="0" smtClean="0">
                <a:solidFill>
                  <a:srgbClr val="2E2A1F"/>
                </a:solidFill>
                <a:latin typeface="Arial"/>
                <a:cs typeface="Arial"/>
              </a:rPr>
              <a:t> of </a:t>
            </a:r>
            <a:r>
              <a:rPr sz="2200" spc="-75" dirty="0" smtClean="0">
                <a:solidFill>
                  <a:srgbClr val="2E2A1F"/>
                </a:solidFill>
                <a:latin typeface="Arial"/>
                <a:cs typeface="Arial"/>
              </a:rPr>
              <a:t>words</a:t>
            </a:r>
            <a:r>
              <a:rPr sz="2200" spc="-114" dirty="0" smtClean="0">
                <a:solidFill>
                  <a:srgbClr val="2E2A1F"/>
                </a:solidFill>
                <a:latin typeface="Arial"/>
                <a:cs typeface="Arial"/>
              </a:rPr>
              <a:t> </a:t>
            </a:r>
            <a:r>
              <a:rPr lang="en-US" sz="2400" dirty="0"/>
              <a:t>with the intention of removing affixes </a:t>
            </a:r>
            <a:r>
              <a:rPr lang="en-US" sz="2400" dirty="0" smtClean="0"/>
              <a:t>.</a:t>
            </a:r>
            <a:endParaRPr sz="2200" dirty="0">
              <a:latin typeface="Arial"/>
              <a:cs typeface="Arial"/>
            </a:endParaRPr>
          </a:p>
        </p:txBody>
      </p:sp>
      <p:sp>
        <p:nvSpPr>
          <p:cNvPr id="4" name="object 4"/>
          <p:cNvSpPr txBox="1"/>
          <p:nvPr/>
        </p:nvSpPr>
        <p:spPr>
          <a:xfrm>
            <a:off x="941069" y="2707640"/>
            <a:ext cx="1935480" cy="835660"/>
          </a:xfrm>
          <a:prstGeom prst="rect">
            <a:avLst/>
          </a:prstGeom>
        </p:spPr>
        <p:txBody>
          <a:bodyPr vert="horz" wrap="square" lIns="0" tIns="82550" rIns="0" bIns="0" rtlCol="0">
            <a:spAutoFit/>
          </a:bodyPr>
          <a:lstStyle/>
          <a:p>
            <a:pPr marL="12700">
              <a:lnSpc>
                <a:spcPct val="100000"/>
              </a:lnSpc>
              <a:spcBef>
                <a:spcPts val="650"/>
              </a:spcBef>
            </a:pPr>
            <a:r>
              <a:rPr lang="en-IN" sz="2200" spc="-100" dirty="0" smtClean="0">
                <a:solidFill>
                  <a:srgbClr val="2E2A1F"/>
                </a:solidFill>
                <a:latin typeface="Arial"/>
                <a:cs typeface="Arial"/>
              </a:rPr>
              <a:t>playing</a:t>
            </a:r>
            <a:endParaRPr sz="2200" dirty="0">
              <a:latin typeface="Arial"/>
              <a:cs typeface="Arial"/>
            </a:endParaRPr>
          </a:p>
          <a:p>
            <a:pPr marL="12700">
              <a:lnSpc>
                <a:spcPct val="100000"/>
              </a:lnSpc>
              <a:spcBef>
                <a:spcPts val="550"/>
              </a:spcBef>
            </a:pPr>
            <a:r>
              <a:rPr sz="2200" spc="-65" dirty="0" smtClean="0">
                <a:solidFill>
                  <a:srgbClr val="2E2A1F"/>
                </a:solidFill>
                <a:latin typeface="Arial"/>
                <a:cs typeface="Arial"/>
              </a:rPr>
              <a:t>running</a:t>
            </a:r>
            <a:endParaRPr sz="2200" dirty="0">
              <a:latin typeface="Arial"/>
              <a:cs typeface="Arial"/>
            </a:endParaRPr>
          </a:p>
        </p:txBody>
      </p:sp>
      <p:sp>
        <p:nvSpPr>
          <p:cNvPr id="5" name="object 5"/>
          <p:cNvSpPr txBox="1"/>
          <p:nvPr/>
        </p:nvSpPr>
        <p:spPr>
          <a:xfrm>
            <a:off x="3277870" y="2707640"/>
            <a:ext cx="702945" cy="837409"/>
          </a:xfrm>
          <a:prstGeom prst="rect">
            <a:avLst/>
          </a:prstGeom>
        </p:spPr>
        <p:txBody>
          <a:bodyPr vert="horz" wrap="square" lIns="0" tIns="82550" rIns="0" bIns="0" rtlCol="0">
            <a:spAutoFit/>
          </a:bodyPr>
          <a:lstStyle/>
          <a:p>
            <a:pPr marL="12700">
              <a:lnSpc>
                <a:spcPct val="100000"/>
              </a:lnSpc>
              <a:spcBef>
                <a:spcPts val="650"/>
              </a:spcBef>
            </a:pPr>
            <a:r>
              <a:rPr sz="2200" spc="-125" dirty="0" smtClean="0">
                <a:solidFill>
                  <a:srgbClr val="2E2A1F"/>
                </a:solidFill>
                <a:latin typeface="Arial"/>
                <a:cs typeface="Arial"/>
              </a:rPr>
              <a:t>-&gt;</a:t>
            </a:r>
            <a:r>
              <a:rPr lang="en-IN" sz="2200" spc="-110" dirty="0" smtClean="0">
                <a:solidFill>
                  <a:srgbClr val="2E2A1F"/>
                </a:solidFill>
                <a:latin typeface="Arial"/>
                <a:cs typeface="Arial"/>
              </a:rPr>
              <a:t>play</a:t>
            </a:r>
            <a:endParaRPr sz="2200" dirty="0">
              <a:latin typeface="Arial"/>
              <a:cs typeface="Arial"/>
            </a:endParaRPr>
          </a:p>
          <a:p>
            <a:pPr marL="12700">
              <a:lnSpc>
                <a:spcPct val="100000"/>
              </a:lnSpc>
              <a:spcBef>
                <a:spcPts val="550"/>
              </a:spcBef>
            </a:pPr>
            <a:r>
              <a:rPr sz="2200" spc="-125" dirty="0">
                <a:solidFill>
                  <a:srgbClr val="2E2A1F"/>
                </a:solidFill>
                <a:latin typeface="Arial"/>
                <a:cs typeface="Arial"/>
              </a:rPr>
              <a:t>-&gt;</a:t>
            </a:r>
            <a:r>
              <a:rPr sz="2200" spc="-204" dirty="0">
                <a:solidFill>
                  <a:srgbClr val="2E2A1F"/>
                </a:solidFill>
                <a:latin typeface="Arial"/>
                <a:cs typeface="Arial"/>
              </a:rPr>
              <a:t> </a:t>
            </a:r>
            <a:r>
              <a:rPr sz="2200" spc="-40" dirty="0">
                <a:solidFill>
                  <a:srgbClr val="2E2A1F"/>
                </a:solidFill>
                <a:latin typeface="Arial"/>
                <a:cs typeface="Arial"/>
              </a:rPr>
              <a:t>run</a:t>
            </a:r>
            <a:endParaRPr sz="2200" dirty="0">
              <a:latin typeface="Arial"/>
              <a:cs typeface="Arial"/>
            </a:endParaRPr>
          </a:p>
        </p:txBody>
      </p:sp>
      <p:sp>
        <p:nvSpPr>
          <p:cNvPr id="6" name="object 6"/>
          <p:cNvSpPr txBox="1"/>
          <p:nvPr/>
        </p:nvSpPr>
        <p:spPr>
          <a:xfrm>
            <a:off x="650240" y="2692400"/>
            <a:ext cx="123825" cy="1240790"/>
          </a:xfrm>
          <a:prstGeom prst="rect">
            <a:avLst/>
          </a:prstGeom>
        </p:spPr>
        <p:txBody>
          <a:bodyPr vert="horz" wrap="square" lIns="0" tIns="82550" rIns="0" bIns="0" rtlCol="0">
            <a:spAutoFit/>
          </a:bodyPr>
          <a:lstStyle/>
          <a:p>
            <a:pPr marL="12700">
              <a:lnSpc>
                <a:spcPct val="100000"/>
              </a:lnSpc>
              <a:spcBef>
                <a:spcPts val="650"/>
              </a:spcBef>
            </a:pPr>
            <a:r>
              <a:rPr sz="2200" dirty="0">
                <a:solidFill>
                  <a:srgbClr val="A8A47B"/>
                </a:solidFill>
                <a:latin typeface="Arial"/>
                <a:cs typeface="Arial"/>
              </a:rPr>
              <a:t>•</a:t>
            </a:r>
            <a:endParaRPr sz="2200">
              <a:latin typeface="Arial"/>
              <a:cs typeface="Arial"/>
            </a:endParaRPr>
          </a:p>
          <a:p>
            <a:pPr marL="12700">
              <a:lnSpc>
                <a:spcPct val="100000"/>
              </a:lnSpc>
              <a:spcBef>
                <a:spcPts val="550"/>
              </a:spcBef>
            </a:pPr>
            <a:r>
              <a:rPr sz="2200" dirty="0">
                <a:solidFill>
                  <a:srgbClr val="A8A47B"/>
                </a:solidFill>
                <a:latin typeface="Arial"/>
                <a:cs typeface="Arial"/>
              </a:rPr>
              <a:t>•</a:t>
            </a:r>
            <a:endParaRPr sz="2200">
              <a:latin typeface="Arial"/>
              <a:cs typeface="Arial"/>
            </a:endParaRPr>
          </a:p>
          <a:p>
            <a:pPr marL="12700">
              <a:lnSpc>
                <a:spcPct val="100000"/>
              </a:lnSpc>
              <a:spcBef>
                <a:spcPts val="550"/>
              </a:spcBef>
            </a:pPr>
            <a:r>
              <a:rPr sz="2200" dirty="0">
                <a:solidFill>
                  <a:srgbClr val="A8A47B"/>
                </a:solidFill>
                <a:latin typeface="Arial"/>
                <a:cs typeface="Arial"/>
              </a:rPr>
              <a:t>•</a:t>
            </a:r>
            <a:endParaRPr sz="2200">
              <a:latin typeface="Arial"/>
              <a:cs typeface="Arial"/>
            </a:endParaRPr>
          </a:p>
        </p:txBody>
      </p:sp>
      <p:sp>
        <p:nvSpPr>
          <p:cNvPr id="7" name="object 7"/>
          <p:cNvSpPr txBox="1"/>
          <p:nvPr/>
        </p:nvSpPr>
        <p:spPr>
          <a:xfrm>
            <a:off x="941069" y="3587750"/>
            <a:ext cx="4422140" cy="360680"/>
          </a:xfrm>
          <a:prstGeom prst="rect">
            <a:avLst/>
          </a:prstGeom>
        </p:spPr>
        <p:txBody>
          <a:bodyPr vert="horz" wrap="square" lIns="0" tIns="12700" rIns="0" bIns="0" rtlCol="0">
            <a:spAutoFit/>
          </a:bodyPr>
          <a:lstStyle/>
          <a:p>
            <a:pPr marL="12700">
              <a:lnSpc>
                <a:spcPct val="100000"/>
              </a:lnSpc>
              <a:spcBef>
                <a:spcPts val="100"/>
              </a:spcBef>
            </a:pPr>
            <a:r>
              <a:rPr lang="en-IN" sz="2200" spc="-75" dirty="0" smtClean="0">
                <a:solidFill>
                  <a:srgbClr val="2E2A1F"/>
                </a:solidFill>
                <a:latin typeface="Arial"/>
                <a:cs typeface="Arial"/>
              </a:rPr>
              <a:t>news</a:t>
            </a:r>
            <a:r>
              <a:rPr sz="2200" spc="-95" dirty="0" smtClean="0">
                <a:solidFill>
                  <a:srgbClr val="2E2A1F"/>
                </a:solidFill>
                <a:latin typeface="Arial"/>
                <a:cs typeface="Arial"/>
              </a:rPr>
              <a:t> </a:t>
            </a:r>
            <a:r>
              <a:rPr lang="en-IN" sz="2200" spc="-95" dirty="0" smtClean="0">
                <a:solidFill>
                  <a:srgbClr val="2E2A1F"/>
                </a:solidFill>
                <a:latin typeface="Arial"/>
                <a:cs typeface="Arial"/>
              </a:rPr>
              <a:t>                          </a:t>
            </a:r>
            <a:r>
              <a:rPr sz="2200" spc="-130" dirty="0" smtClean="0">
                <a:solidFill>
                  <a:srgbClr val="2E2A1F"/>
                </a:solidFill>
                <a:latin typeface="Arial"/>
                <a:cs typeface="Arial"/>
              </a:rPr>
              <a:t>-&gt;</a:t>
            </a:r>
            <a:r>
              <a:rPr sz="2200" spc="-265" dirty="0" smtClean="0">
                <a:solidFill>
                  <a:srgbClr val="2E2A1F"/>
                </a:solidFill>
                <a:latin typeface="Arial"/>
                <a:cs typeface="Arial"/>
              </a:rPr>
              <a:t> </a:t>
            </a:r>
            <a:r>
              <a:rPr lang="en-IN" sz="2200" spc="-85" dirty="0" smtClean="0">
                <a:solidFill>
                  <a:srgbClr val="2E2A1F"/>
                </a:solidFill>
                <a:latin typeface="Arial"/>
                <a:cs typeface="Arial"/>
              </a:rPr>
              <a:t>new (error) </a:t>
            </a:r>
            <a:endParaRPr sz="22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1" y="482600"/>
            <a:ext cx="4495800" cy="720710"/>
          </a:xfrm>
          <a:prstGeom prst="rect">
            <a:avLst/>
          </a:prstGeom>
        </p:spPr>
        <p:txBody>
          <a:bodyPr vert="horz" wrap="square" lIns="0" tIns="12700" rIns="0" bIns="0" rtlCol="0">
            <a:spAutoFit/>
          </a:bodyPr>
          <a:lstStyle/>
          <a:p>
            <a:pPr marL="12700">
              <a:lnSpc>
                <a:spcPct val="100000"/>
              </a:lnSpc>
              <a:spcBef>
                <a:spcPts val="100"/>
              </a:spcBef>
            </a:pPr>
            <a:r>
              <a:rPr lang="en-IN" spc="110" dirty="0" smtClean="0"/>
              <a:t>Lemmatization</a:t>
            </a:r>
            <a:endParaRPr spc="110" dirty="0"/>
          </a:p>
        </p:txBody>
      </p:sp>
      <p:sp>
        <p:nvSpPr>
          <p:cNvPr id="3" name="object 3"/>
          <p:cNvSpPr txBox="1"/>
          <p:nvPr/>
        </p:nvSpPr>
        <p:spPr>
          <a:xfrm>
            <a:off x="650240" y="1633220"/>
            <a:ext cx="7200900" cy="695960"/>
          </a:xfrm>
          <a:prstGeom prst="rect">
            <a:avLst/>
          </a:prstGeom>
        </p:spPr>
        <p:txBody>
          <a:bodyPr vert="horz" wrap="square" lIns="0" tIns="12700" rIns="0" bIns="0" rtlCol="0">
            <a:spAutoFit/>
          </a:bodyPr>
          <a:lstStyle/>
          <a:p>
            <a:pPr marL="241300" marR="5080" indent="-228600">
              <a:lnSpc>
                <a:spcPct val="100000"/>
              </a:lnSpc>
              <a:spcBef>
                <a:spcPts val="100"/>
              </a:spcBef>
              <a:buClr>
                <a:srgbClr val="A8A47B"/>
              </a:buClr>
              <a:buChar char="•"/>
              <a:tabLst>
                <a:tab pos="240665" algn="l"/>
                <a:tab pos="241300" algn="l"/>
              </a:tabLst>
            </a:pPr>
            <a:r>
              <a:rPr lang="en-IN" sz="2200" spc="-114" dirty="0" smtClean="0">
                <a:solidFill>
                  <a:srgbClr val="2E2A1F"/>
                </a:solidFill>
                <a:latin typeface="Arial"/>
                <a:cs typeface="Arial"/>
              </a:rPr>
              <a:t>Lemmatization</a:t>
            </a:r>
            <a:r>
              <a:rPr sz="2200" spc="-114" dirty="0" smtClean="0">
                <a:solidFill>
                  <a:srgbClr val="2E2A1F"/>
                </a:solidFill>
                <a:latin typeface="Arial"/>
                <a:cs typeface="Arial"/>
              </a:rPr>
              <a:t> </a:t>
            </a:r>
            <a:r>
              <a:rPr sz="2200" spc="-114" dirty="0">
                <a:solidFill>
                  <a:srgbClr val="2E2A1F"/>
                </a:solidFill>
                <a:latin typeface="Arial"/>
                <a:cs typeface="Arial"/>
              </a:rPr>
              <a:t>is </a:t>
            </a:r>
            <a:r>
              <a:rPr sz="2200" spc="-30" dirty="0">
                <a:solidFill>
                  <a:srgbClr val="2E2A1F"/>
                </a:solidFill>
                <a:latin typeface="Arial"/>
                <a:cs typeface="Arial"/>
              </a:rPr>
              <a:t>the </a:t>
            </a:r>
            <a:r>
              <a:rPr sz="2200" spc="-130" dirty="0">
                <a:solidFill>
                  <a:srgbClr val="2E2A1F"/>
                </a:solidFill>
                <a:latin typeface="Arial"/>
                <a:cs typeface="Arial"/>
              </a:rPr>
              <a:t>process </a:t>
            </a:r>
            <a:r>
              <a:rPr sz="2200" spc="10" dirty="0">
                <a:solidFill>
                  <a:srgbClr val="2E2A1F"/>
                </a:solidFill>
                <a:latin typeface="Arial"/>
                <a:cs typeface="Arial"/>
              </a:rPr>
              <a:t>for</a:t>
            </a:r>
            <a:r>
              <a:rPr sz="2200" spc="-450" dirty="0">
                <a:solidFill>
                  <a:srgbClr val="2E2A1F"/>
                </a:solidFill>
                <a:latin typeface="Arial"/>
                <a:cs typeface="Arial"/>
              </a:rPr>
              <a:t> </a:t>
            </a:r>
            <a:r>
              <a:rPr sz="2200" spc="-90" dirty="0">
                <a:solidFill>
                  <a:srgbClr val="2E2A1F"/>
                </a:solidFill>
                <a:latin typeface="Arial"/>
                <a:cs typeface="Arial"/>
              </a:rPr>
              <a:t>reducing </a:t>
            </a:r>
            <a:r>
              <a:rPr sz="2200" spc="-45" dirty="0">
                <a:solidFill>
                  <a:srgbClr val="2E2A1F"/>
                </a:solidFill>
                <a:latin typeface="Arial"/>
                <a:cs typeface="Arial"/>
              </a:rPr>
              <a:t>inflected </a:t>
            </a:r>
            <a:r>
              <a:rPr sz="2200" spc="-40" dirty="0">
                <a:solidFill>
                  <a:srgbClr val="2E2A1F"/>
                </a:solidFill>
                <a:latin typeface="Arial"/>
                <a:cs typeface="Arial"/>
              </a:rPr>
              <a:t>(or </a:t>
            </a:r>
            <a:r>
              <a:rPr sz="2200" spc="-95" dirty="0">
                <a:solidFill>
                  <a:srgbClr val="2E2A1F"/>
                </a:solidFill>
                <a:latin typeface="Arial"/>
                <a:cs typeface="Arial"/>
              </a:rPr>
              <a:t>sometimes  </a:t>
            </a:r>
            <a:r>
              <a:rPr sz="2200" spc="-70" dirty="0">
                <a:solidFill>
                  <a:srgbClr val="2E2A1F"/>
                </a:solidFill>
                <a:latin typeface="Arial"/>
                <a:cs typeface="Arial"/>
              </a:rPr>
              <a:t>derived)</a:t>
            </a:r>
            <a:r>
              <a:rPr sz="2200" spc="-135" dirty="0">
                <a:solidFill>
                  <a:srgbClr val="2E2A1F"/>
                </a:solidFill>
                <a:latin typeface="Arial"/>
                <a:cs typeface="Arial"/>
              </a:rPr>
              <a:t> </a:t>
            </a:r>
            <a:r>
              <a:rPr sz="2200" spc="-75" dirty="0">
                <a:solidFill>
                  <a:srgbClr val="2E2A1F"/>
                </a:solidFill>
                <a:latin typeface="Arial"/>
                <a:cs typeface="Arial"/>
              </a:rPr>
              <a:t>words</a:t>
            </a:r>
            <a:r>
              <a:rPr sz="2200" spc="-114" dirty="0">
                <a:solidFill>
                  <a:srgbClr val="2E2A1F"/>
                </a:solidFill>
                <a:latin typeface="Arial"/>
                <a:cs typeface="Arial"/>
              </a:rPr>
              <a:t> </a:t>
            </a:r>
            <a:r>
              <a:rPr sz="2200" spc="25" dirty="0">
                <a:solidFill>
                  <a:srgbClr val="2E2A1F"/>
                </a:solidFill>
                <a:latin typeface="Arial"/>
                <a:cs typeface="Arial"/>
              </a:rPr>
              <a:t>to</a:t>
            </a:r>
            <a:r>
              <a:rPr sz="2200" spc="-125" dirty="0">
                <a:solidFill>
                  <a:srgbClr val="2E2A1F"/>
                </a:solidFill>
                <a:latin typeface="Arial"/>
                <a:cs typeface="Arial"/>
              </a:rPr>
              <a:t> </a:t>
            </a:r>
            <a:r>
              <a:rPr sz="2200" spc="-15" dirty="0">
                <a:solidFill>
                  <a:srgbClr val="2E2A1F"/>
                </a:solidFill>
                <a:latin typeface="Arial"/>
                <a:cs typeface="Arial"/>
              </a:rPr>
              <a:t>their</a:t>
            </a:r>
            <a:r>
              <a:rPr sz="2200" spc="-120" dirty="0">
                <a:solidFill>
                  <a:srgbClr val="2E2A1F"/>
                </a:solidFill>
                <a:latin typeface="Arial"/>
                <a:cs typeface="Arial"/>
              </a:rPr>
              <a:t> </a:t>
            </a:r>
            <a:r>
              <a:rPr sz="2200" spc="-85" dirty="0">
                <a:solidFill>
                  <a:srgbClr val="2E2A1F"/>
                </a:solidFill>
                <a:latin typeface="Arial"/>
                <a:cs typeface="Arial"/>
              </a:rPr>
              <a:t>stem,</a:t>
            </a:r>
            <a:r>
              <a:rPr sz="2200" spc="-120" dirty="0">
                <a:solidFill>
                  <a:srgbClr val="2E2A1F"/>
                </a:solidFill>
                <a:latin typeface="Arial"/>
                <a:cs typeface="Arial"/>
              </a:rPr>
              <a:t> </a:t>
            </a:r>
            <a:r>
              <a:rPr sz="2200" spc="-160" dirty="0">
                <a:solidFill>
                  <a:srgbClr val="2E2A1F"/>
                </a:solidFill>
                <a:latin typeface="Arial"/>
                <a:cs typeface="Arial"/>
              </a:rPr>
              <a:t>base</a:t>
            </a:r>
            <a:r>
              <a:rPr sz="2200" spc="-130" dirty="0">
                <a:solidFill>
                  <a:srgbClr val="2E2A1F"/>
                </a:solidFill>
                <a:latin typeface="Arial"/>
                <a:cs typeface="Arial"/>
              </a:rPr>
              <a:t> </a:t>
            </a:r>
            <a:r>
              <a:rPr sz="2200" spc="-15" dirty="0">
                <a:solidFill>
                  <a:srgbClr val="2E2A1F"/>
                </a:solidFill>
                <a:latin typeface="Arial"/>
                <a:cs typeface="Arial"/>
              </a:rPr>
              <a:t>or</a:t>
            </a:r>
            <a:r>
              <a:rPr sz="2200" spc="-120" dirty="0">
                <a:solidFill>
                  <a:srgbClr val="2E2A1F"/>
                </a:solidFill>
                <a:latin typeface="Arial"/>
                <a:cs typeface="Arial"/>
              </a:rPr>
              <a:t> </a:t>
            </a:r>
            <a:r>
              <a:rPr sz="2200" spc="5" dirty="0">
                <a:solidFill>
                  <a:srgbClr val="2E2A1F"/>
                </a:solidFill>
                <a:latin typeface="Arial"/>
                <a:cs typeface="Arial"/>
              </a:rPr>
              <a:t>root</a:t>
            </a:r>
            <a:r>
              <a:rPr sz="2200" spc="-120" dirty="0">
                <a:solidFill>
                  <a:srgbClr val="2E2A1F"/>
                </a:solidFill>
                <a:latin typeface="Arial"/>
                <a:cs typeface="Arial"/>
              </a:rPr>
              <a:t> </a:t>
            </a:r>
            <a:r>
              <a:rPr sz="2200" spc="-25" dirty="0">
                <a:solidFill>
                  <a:srgbClr val="2E2A1F"/>
                </a:solidFill>
                <a:latin typeface="Arial"/>
                <a:cs typeface="Arial"/>
              </a:rPr>
              <a:t>form.</a:t>
            </a:r>
            <a:endParaRPr sz="2200" dirty="0">
              <a:latin typeface="Arial"/>
              <a:cs typeface="Arial"/>
            </a:endParaRPr>
          </a:p>
        </p:txBody>
      </p:sp>
      <p:sp>
        <p:nvSpPr>
          <p:cNvPr id="4" name="object 4"/>
          <p:cNvSpPr txBox="1"/>
          <p:nvPr/>
        </p:nvSpPr>
        <p:spPr>
          <a:xfrm>
            <a:off x="941069" y="2707640"/>
            <a:ext cx="1935480" cy="835660"/>
          </a:xfrm>
          <a:prstGeom prst="rect">
            <a:avLst/>
          </a:prstGeom>
        </p:spPr>
        <p:txBody>
          <a:bodyPr vert="horz" wrap="square" lIns="0" tIns="82550" rIns="0" bIns="0" rtlCol="0">
            <a:spAutoFit/>
          </a:bodyPr>
          <a:lstStyle/>
          <a:p>
            <a:pPr marL="12700">
              <a:lnSpc>
                <a:spcPct val="100000"/>
              </a:lnSpc>
              <a:spcBef>
                <a:spcPts val="650"/>
              </a:spcBef>
            </a:pPr>
            <a:r>
              <a:rPr sz="2200" spc="-100" dirty="0">
                <a:solidFill>
                  <a:srgbClr val="2E2A1F"/>
                </a:solidFill>
                <a:latin typeface="Arial"/>
                <a:cs typeface="Arial"/>
              </a:rPr>
              <a:t>car,</a:t>
            </a:r>
            <a:r>
              <a:rPr sz="2200" spc="-130" dirty="0">
                <a:solidFill>
                  <a:srgbClr val="2E2A1F"/>
                </a:solidFill>
                <a:latin typeface="Arial"/>
                <a:cs typeface="Arial"/>
              </a:rPr>
              <a:t> </a:t>
            </a:r>
            <a:r>
              <a:rPr sz="2200" spc="-140" dirty="0">
                <a:solidFill>
                  <a:srgbClr val="2E2A1F"/>
                </a:solidFill>
                <a:latin typeface="Arial"/>
                <a:cs typeface="Arial"/>
              </a:rPr>
              <a:t>cars</a:t>
            </a:r>
            <a:endParaRPr sz="2200">
              <a:latin typeface="Arial"/>
              <a:cs typeface="Arial"/>
            </a:endParaRPr>
          </a:p>
          <a:p>
            <a:pPr marL="12700">
              <a:lnSpc>
                <a:spcPct val="100000"/>
              </a:lnSpc>
              <a:spcBef>
                <a:spcPts val="550"/>
              </a:spcBef>
            </a:pPr>
            <a:r>
              <a:rPr sz="2200" spc="-50" dirty="0">
                <a:solidFill>
                  <a:srgbClr val="2E2A1F"/>
                </a:solidFill>
                <a:latin typeface="Arial"/>
                <a:cs typeface="Arial"/>
              </a:rPr>
              <a:t>run, </a:t>
            </a:r>
            <a:r>
              <a:rPr sz="2200" spc="-70" dirty="0">
                <a:solidFill>
                  <a:srgbClr val="2E2A1F"/>
                </a:solidFill>
                <a:latin typeface="Arial"/>
                <a:cs typeface="Arial"/>
              </a:rPr>
              <a:t>ran,</a:t>
            </a:r>
            <a:r>
              <a:rPr sz="2200" spc="-254" dirty="0">
                <a:solidFill>
                  <a:srgbClr val="2E2A1F"/>
                </a:solidFill>
                <a:latin typeface="Arial"/>
                <a:cs typeface="Arial"/>
              </a:rPr>
              <a:t> </a:t>
            </a:r>
            <a:r>
              <a:rPr sz="2200" spc="-65" dirty="0">
                <a:solidFill>
                  <a:srgbClr val="2E2A1F"/>
                </a:solidFill>
                <a:latin typeface="Arial"/>
                <a:cs typeface="Arial"/>
              </a:rPr>
              <a:t>running</a:t>
            </a:r>
            <a:endParaRPr sz="2200">
              <a:latin typeface="Arial"/>
              <a:cs typeface="Arial"/>
            </a:endParaRPr>
          </a:p>
        </p:txBody>
      </p:sp>
      <p:sp>
        <p:nvSpPr>
          <p:cNvPr id="5" name="object 5"/>
          <p:cNvSpPr txBox="1"/>
          <p:nvPr/>
        </p:nvSpPr>
        <p:spPr>
          <a:xfrm>
            <a:off x="3277870" y="2707640"/>
            <a:ext cx="702945" cy="835660"/>
          </a:xfrm>
          <a:prstGeom prst="rect">
            <a:avLst/>
          </a:prstGeom>
        </p:spPr>
        <p:txBody>
          <a:bodyPr vert="horz" wrap="square" lIns="0" tIns="82550" rIns="0" bIns="0" rtlCol="0">
            <a:spAutoFit/>
          </a:bodyPr>
          <a:lstStyle/>
          <a:p>
            <a:pPr marL="12700">
              <a:lnSpc>
                <a:spcPct val="100000"/>
              </a:lnSpc>
              <a:spcBef>
                <a:spcPts val="650"/>
              </a:spcBef>
            </a:pPr>
            <a:r>
              <a:rPr sz="2200" spc="-125" dirty="0">
                <a:solidFill>
                  <a:srgbClr val="2E2A1F"/>
                </a:solidFill>
                <a:latin typeface="Arial"/>
                <a:cs typeface="Arial"/>
              </a:rPr>
              <a:t>-&gt;</a:t>
            </a:r>
            <a:r>
              <a:rPr sz="2200" spc="-180" dirty="0">
                <a:solidFill>
                  <a:srgbClr val="2E2A1F"/>
                </a:solidFill>
                <a:latin typeface="Arial"/>
                <a:cs typeface="Arial"/>
              </a:rPr>
              <a:t> </a:t>
            </a:r>
            <a:r>
              <a:rPr sz="2200" spc="-110" dirty="0">
                <a:solidFill>
                  <a:srgbClr val="2E2A1F"/>
                </a:solidFill>
                <a:latin typeface="Arial"/>
                <a:cs typeface="Arial"/>
              </a:rPr>
              <a:t>car</a:t>
            </a:r>
            <a:endParaRPr sz="2200">
              <a:latin typeface="Arial"/>
              <a:cs typeface="Arial"/>
            </a:endParaRPr>
          </a:p>
          <a:p>
            <a:pPr marL="12700">
              <a:lnSpc>
                <a:spcPct val="100000"/>
              </a:lnSpc>
              <a:spcBef>
                <a:spcPts val="550"/>
              </a:spcBef>
            </a:pPr>
            <a:r>
              <a:rPr sz="2200" spc="-125" dirty="0">
                <a:solidFill>
                  <a:srgbClr val="2E2A1F"/>
                </a:solidFill>
                <a:latin typeface="Arial"/>
                <a:cs typeface="Arial"/>
              </a:rPr>
              <a:t>-&gt;</a:t>
            </a:r>
            <a:r>
              <a:rPr sz="2200" spc="-204" dirty="0">
                <a:solidFill>
                  <a:srgbClr val="2E2A1F"/>
                </a:solidFill>
                <a:latin typeface="Arial"/>
                <a:cs typeface="Arial"/>
              </a:rPr>
              <a:t> </a:t>
            </a:r>
            <a:r>
              <a:rPr sz="2200" spc="-40" dirty="0">
                <a:solidFill>
                  <a:srgbClr val="2E2A1F"/>
                </a:solidFill>
                <a:latin typeface="Arial"/>
                <a:cs typeface="Arial"/>
              </a:rPr>
              <a:t>run</a:t>
            </a:r>
            <a:endParaRPr sz="2200">
              <a:latin typeface="Arial"/>
              <a:cs typeface="Arial"/>
            </a:endParaRPr>
          </a:p>
        </p:txBody>
      </p:sp>
      <p:sp>
        <p:nvSpPr>
          <p:cNvPr id="6" name="object 6"/>
          <p:cNvSpPr txBox="1"/>
          <p:nvPr/>
        </p:nvSpPr>
        <p:spPr>
          <a:xfrm>
            <a:off x="650240" y="2692400"/>
            <a:ext cx="123825" cy="1240790"/>
          </a:xfrm>
          <a:prstGeom prst="rect">
            <a:avLst/>
          </a:prstGeom>
        </p:spPr>
        <p:txBody>
          <a:bodyPr vert="horz" wrap="square" lIns="0" tIns="82550" rIns="0" bIns="0" rtlCol="0">
            <a:spAutoFit/>
          </a:bodyPr>
          <a:lstStyle/>
          <a:p>
            <a:pPr marL="12700">
              <a:lnSpc>
                <a:spcPct val="100000"/>
              </a:lnSpc>
              <a:spcBef>
                <a:spcPts val="650"/>
              </a:spcBef>
            </a:pPr>
            <a:r>
              <a:rPr sz="2200" dirty="0">
                <a:solidFill>
                  <a:srgbClr val="A8A47B"/>
                </a:solidFill>
                <a:latin typeface="Arial"/>
                <a:cs typeface="Arial"/>
              </a:rPr>
              <a:t>•</a:t>
            </a:r>
            <a:endParaRPr sz="2200">
              <a:latin typeface="Arial"/>
              <a:cs typeface="Arial"/>
            </a:endParaRPr>
          </a:p>
          <a:p>
            <a:pPr marL="12700">
              <a:lnSpc>
                <a:spcPct val="100000"/>
              </a:lnSpc>
              <a:spcBef>
                <a:spcPts val="550"/>
              </a:spcBef>
            </a:pPr>
            <a:r>
              <a:rPr sz="2200" dirty="0">
                <a:solidFill>
                  <a:srgbClr val="A8A47B"/>
                </a:solidFill>
                <a:latin typeface="Arial"/>
                <a:cs typeface="Arial"/>
              </a:rPr>
              <a:t>•</a:t>
            </a:r>
            <a:endParaRPr sz="2200">
              <a:latin typeface="Arial"/>
              <a:cs typeface="Arial"/>
            </a:endParaRPr>
          </a:p>
          <a:p>
            <a:pPr marL="12700">
              <a:lnSpc>
                <a:spcPct val="100000"/>
              </a:lnSpc>
              <a:spcBef>
                <a:spcPts val="550"/>
              </a:spcBef>
            </a:pPr>
            <a:r>
              <a:rPr sz="2200" dirty="0">
                <a:solidFill>
                  <a:srgbClr val="A8A47B"/>
                </a:solidFill>
                <a:latin typeface="Arial"/>
                <a:cs typeface="Arial"/>
              </a:rPr>
              <a:t>•</a:t>
            </a:r>
            <a:endParaRPr sz="2200">
              <a:latin typeface="Arial"/>
              <a:cs typeface="Arial"/>
            </a:endParaRPr>
          </a:p>
        </p:txBody>
      </p:sp>
      <p:sp>
        <p:nvSpPr>
          <p:cNvPr id="7" name="object 7"/>
          <p:cNvSpPr txBox="1"/>
          <p:nvPr/>
        </p:nvSpPr>
        <p:spPr>
          <a:xfrm>
            <a:off x="941069" y="3587750"/>
            <a:ext cx="4422140" cy="360680"/>
          </a:xfrm>
          <a:prstGeom prst="rect">
            <a:avLst/>
          </a:prstGeom>
        </p:spPr>
        <p:txBody>
          <a:bodyPr vert="horz" wrap="square" lIns="0" tIns="12700" rIns="0" bIns="0" rtlCol="0">
            <a:spAutoFit/>
          </a:bodyPr>
          <a:lstStyle/>
          <a:p>
            <a:pPr marL="12700">
              <a:lnSpc>
                <a:spcPct val="100000"/>
              </a:lnSpc>
              <a:spcBef>
                <a:spcPts val="100"/>
              </a:spcBef>
            </a:pPr>
            <a:r>
              <a:rPr sz="2200" spc="-75" dirty="0">
                <a:solidFill>
                  <a:srgbClr val="2E2A1F"/>
                </a:solidFill>
                <a:latin typeface="Arial"/>
                <a:cs typeface="Arial"/>
              </a:rPr>
              <a:t>stemmer, </a:t>
            </a:r>
            <a:r>
              <a:rPr sz="2200" spc="-85" dirty="0">
                <a:solidFill>
                  <a:srgbClr val="2E2A1F"/>
                </a:solidFill>
                <a:latin typeface="Arial"/>
                <a:cs typeface="Arial"/>
              </a:rPr>
              <a:t>stemming, </a:t>
            </a:r>
            <a:r>
              <a:rPr sz="2200" spc="-95" dirty="0">
                <a:solidFill>
                  <a:srgbClr val="2E2A1F"/>
                </a:solidFill>
                <a:latin typeface="Arial"/>
                <a:cs typeface="Arial"/>
              </a:rPr>
              <a:t>stemmed </a:t>
            </a:r>
            <a:r>
              <a:rPr sz="2200" spc="-130" dirty="0">
                <a:solidFill>
                  <a:srgbClr val="2E2A1F"/>
                </a:solidFill>
                <a:latin typeface="Arial"/>
                <a:cs typeface="Arial"/>
              </a:rPr>
              <a:t>-&gt;</a:t>
            </a:r>
            <a:r>
              <a:rPr sz="2200" spc="-265" dirty="0">
                <a:solidFill>
                  <a:srgbClr val="2E2A1F"/>
                </a:solidFill>
                <a:latin typeface="Arial"/>
                <a:cs typeface="Arial"/>
              </a:rPr>
              <a:t> </a:t>
            </a:r>
            <a:r>
              <a:rPr sz="2200" spc="-85" dirty="0">
                <a:solidFill>
                  <a:srgbClr val="2E2A1F"/>
                </a:solidFill>
                <a:latin typeface="Arial"/>
                <a:cs typeface="Arial"/>
              </a:rPr>
              <a:t>stem</a:t>
            </a:r>
            <a:endParaRPr sz="22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633220"/>
            <a:ext cx="4053204" cy="1097280"/>
          </a:xfrm>
          <a:prstGeom prst="rect">
            <a:avLst/>
          </a:prstGeom>
        </p:spPr>
        <p:txBody>
          <a:bodyPr vert="horz" wrap="square" lIns="0" tIns="12700" rIns="0" bIns="0" rtlCol="0">
            <a:spAutoFit/>
          </a:bodyPr>
          <a:lstStyle/>
          <a:p>
            <a:pPr marL="241300" indent="-228600">
              <a:lnSpc>
                <a:spcPct val="100000"/>
              </a:lnSpc>
              <a:spcBef>
                <a:spcPts val="100"/>
              </a:spcBef>
              <a:buClr>
                <a:srgbClr val="A8A47B"/>
              </a:buClr>
              <a:buFont typeface="Arial"/>
              <a:buChar char="•"/>
              <a:tabLst>
                <a:tab pos="240665" algn="l"/>
                <a:tab pos="241300" algn="l"/>
              </a:tabLst>
            </a:pPr>
            <a:r>
              <a:rPr sz="2200" b="1" spc="-130" dirty="0">
                <a:solidFill>
                  <a:srgbClr val="2E2A1F"/>
                </a:solidFill>
                <a:latin typeface="Arial"/>
                <a:cs typeface="Arial"/>
              </a:rPr>
              <a:t>Part </a:t>
            </a:r>
            <a:r>
              <a:rPr sz="2200" b="1" spc="-110" dirty="0">
                <a:solidFill>
                  <a:srgbClr val="2E2A1F"/>
                </a:solidFill>
                <a:latin typeface="Arial"/>
                <a:cs typeface="Arial"/>
              </a:rPr>
              <a:t>of </a:t>
            </a:r>
            <a:r>
              <a:rPr sz="2200" b="1" spc="-204" dirty="0">
                <a:solidFill>
                  <a:srgbClr val="2E2A1F"/>
                </a:solidFill>
                <a:latin typeface="Arial"/>
                <a:cs typeface="Arial"/>
              </a:rPr>
              <a:t>speech </a:t>
            </a:r>
            <a:r>
              <a:rPr sz="2200" b="1" spc="-215" dirty="0">
                <a:solidFill>
                  <a:srgbClr val="2E2A1F"/>
                </a:solidFill>
                <a:latin typeface="Arial"/>
                <a:cs typeface="Arial"/>
              </a:rPr>
              <a:t>(POS)</a:t>
            </a:r>
            <a:r>
              <a:rPr sz="2200" b="1" spc="5" dirty="0">
                <a:solidFill>
                  <a:srgbClr val="2E2A1F"/>
                </a:solidFill>
                <a:latin typeface="Arial"/>
                <a:cs typeface="Arial"/>
              </a:rPr>
              <a:t> </a:t>
            </a:r>
            <a:r>
              <a:rPr sz="2200" b="1" spc="-150" dirty="0">
                <a:solidFill>
                  <a:srgbClr val="2E2A1F"/>
                </a:solidFill>
                <a:latin typeface="Arial"/>
                <a:cs typeface="Arial"/>
              </a:rPr>
              <a:t>recognition</a:t>
            </a:r>
            <a:endParaRPr sz="2200">
              <a:latin typeface="Arial"/>
              <a:cs typeface="Arial"/>
            </a:endParaRPr>
          </a:p>
          <a:p>
            <a:pPr>
              <a:lnSpc>
                <a:spcPct val="100000"/>
              </a:lnSpc>
              <a:spcBef>
                <a:spcPts val="5"/>
              </a:spcBef>
            </a:pPr>
            <a:endParaRPr sz="2950">
              <a:latin typeface="Times New Roman"/>
              <a:cs typeface="Times New Roman"/>
            </a:endParaRPr>
          </a:p>
          <a:p>
            <a:pPr marL="810895">
              <a:lnSpc>
                <a:spcPct val="100000"/>
              </a:lnSpc>
            </a:pPr>
            <a:r>
              <a:rPr sz="2000" spc="170" dirty="0">
                <a:solidFill>
                  <a:srgbClr val="2E2A1F"/>
                </a:solidFill>
                <a:latin typeface="Arial"/>
                <a:cs typeface="Arial"/>
              </a:rPr>
              <a:t>“ </a:t>
            </a:r>
            <a:r>
              <a:rPr sz="2000" spc="-130" dirty="0">
                <a:solidFill>
                  <a:srgbClr val="2E2A1F"/>
                </a:solidFill>
                <a:latin typeface="Arial"/>
                <a:cs typeface="Arial"/>
              </a:rPr>
              <a:t>Today </a:t>
            </a:r>
            <a:r>
              <a:rPr sz="2000" spc="-105" dirty="0">
                <a:solidFill>
                  <a:srgbClr val="2E2A1F"/>
                </a:solidFill>
                <a:latin typeface="Arial"/>
                <a:cs typeface="Arial"/>
              </a:rPr>
              <a:t>is </a:t>
            </a:r>
            <a:r>
              <a:rPr sz="2000" spc="-155" dirty="0">
                <a:solidFill>
                  <a:srgbClr val="2E2A1F"/>
                </a:solidFill>
                <a:latin typeface="Arial"/>
                <a:cs typeface="Arial"/>
              </a:rPr>
              <a:t>a </a:t>
            </a:r>
            <a:r>
              <a:rPr sz="2000" spc="-35" dirty="0">
                <a:solidFill>
                  <a:srgbClr val="2E2A1F"/>
                </a:solidFill>
                <a:latin typeface="Arial"/>
                <a:cs typeface="Arial"/>
              </a:rPr>
              <a:t>beautiful </a:t>
            </a:r>
            <a:r>
              <a:rPr sz="2000" spc="-95" dirty="0">
                <a:solidFill>
                  <a:srgbClr val="2E2A1F"/>
                </a:solidFill>
                <a:latin typeface="Arial"/>
                <a:cs typeface="Arial"/>
              </a:rPr>
              <a:t>day.</a:t>
            </a:r>
            <a:r>
              <a:rPr sz="2000" spc="-370" dirty="0">
                <a:solidFill>
                  <a:srgbClr val="2E2A1F"/>
                </a:solidFill>
                <a:latin typeface="Arial"/>
                <a:cs typeface="Arial"/>
              </a:rPr>
              <a:t> </a:t>
            </a:r>
            <a:r>
              <a:rPr sz="2000" spc="170" dirty="0">
                <a:solidFill>
                  <a:srgbClr val="2E2A1F"/>
                </a:solidFill>
                <a:latin typeface="Arial"/>
                <a:cs typeface="Arial"/>
              </a:rPr>
              <a:t>“</a:t>
            </a:r>
            <a:endParaRPr sz="2000">
              <a:latin typeface="Arial"/>
              <a:cs typeface="Arial"/>
            </a:endParaRPr>
          </a:p>
        </p:txBody>
      </p:sp>
      <p:sp>
        <p:nvSpPr>
          <p:cNvPr id="3" name="object 3"/>
          <p:cNvSpPr txBox="1"/>
          <p:nvPr/>
        </p:nvSpPr>
        <p:spPr>
          <a:xfrm>
            <a:off x="946150" y="3073400"/>
            <a:ext cx="654050" cy="762000"/>
          </a:xfrm>
          <a:prstGeom prst="rect">
            <a:avLst/>
          </a:prstGeom>
        </p:spPr>
        <p:txBody>
          <a:bodyPr vert="horz" wrap="square" lIns="0" tIns="12700" rIns="0" bIns="0" rtlCol="0">
            <a:spAutoFit/>
          </a:bodyPr>
          <a:lstStyle/>
          <a:p>
            <a:pPr marL="12700" marR="5080">
              <a:lnSpc>
                <a:spcPct val="120800"/>
              </a:lnSpc>
              <a:spcBef>
                <a:spcPts val="100"/>
              </a:spcBef>
            </a:pPr>
            <a:r>
              <a:rPr sz="2000" spc="-250" dirty="0">
                <a:solidFill>
                  <a:srgbClr val="2E2A1F"/>
                </a:solidFill>
                <a:latin typeface="Arial"/>
                <a:cs typeface="Arial"/>
              </a:rPr>
              <a:t>T</a:t>
            </a:r>
            <a:r>
              <a:rPr sz="2000" spc="-65" dirty="0">
                <a:solidFill>
                  <a:srgbClr val="2E2A1F"/>
                </a:solidFill>
                <a:latin typeface="Arial"/>
                <a:cs typeface="Arial"/>
              </a:rPr>
              <a:t>o</a:t>
            </a:r>
            <a:r>
              <a:rPr sz="2000" spc="-60" dirty="0">
                <a:solidFill>
                  <a:srgbClr val="2E2A1F"/>
                </a:solidFill>
                <a:latin typeface="Arial"/>
                <a:cs typeface="Arial"/>
              </a:rPr>
              <a:t>d</a:t>
            </a:r>
            <a:r>
              <a:rPr sz="2000" spc="-95" dirty="0">
                <a:solidFill>
                  <a:srgbClr val="2E2A1F"/>
                </a:solidFill>
                <a:latin typeface="Arial"/>
                <a:cs typeface="Arial"/>
              </a:rPr>
              <a:t>ay  </a:t>
            </a:r>
            <a:r>
              <a:rPr sz="2000" spc="-85" dirty="0">
                <a:solidFill>
                  <a:srgbClr val="2E2A1F"/>
                </a:solidFill>
                <a:latin typeface="Arial"/>
                <a:cs typeface="Arial"/>
              </a:rPr>
              <a:t>Noun</a:t>
            </a:r>
            <a:endParaRPr sz="2000">
              <a:latin typeface="Arial"/>
              <a:cs typeface="Arial"/>
            </a:endParaRPr>
          </a:p>
        </p:txBody>
      </p:sp>
      <p:sp>
        <p:nvSpPr>
          <p:cNvPr id="4" name="object 4"/>
          <p:cNvSpPr txBox="1"/>
          <p:nvPr/>
        </p:nvSpPr>
        <p:spPr>
          <a:xfrm>
            <a:off x="2363470" y="3073400"/>
            <a:ext cx="518795" cy="762000"/>
          </a:xfrm>
          <a:prstGeom prst="rect">
            <a:avLst/>
          </a:prstGeom>
        </p:spPr>
        <p:txBody>
          <a:bodyPr vert="horz" wrap="square" lIns="0" tIns="12700" rIns="0" bIns="0" rtlCol="0">
            <a:spAutoFit/>
          </a:bodyPr>
          <a:lstStyle/>
          <a:p>
            <a:pPr marL="12700" marR="5080">
              <a:lnSpc>
                <a:spcPct val="120800"/>
              </a:lnSpc>
              <a:spcBef>
                <a:spcPts val="100"/>
              </a:spcBef>
            </a:pPr>
            <a:r>
              <a:rPr sz="2000" spc="-110" dirty="0">
                <a:solidFill>
                  <a:srgbClr val="2E2A1F"/>
                </a:solidFill>
                <a:latin typeface="Arial"/>
                <a:cs typeface="Arial"/>
              </a:rPr>
              <a:t>is  </a:t>
            </a:r>
            <a:r>
              <a:rPr sz="2000" spc="-200" dirty="0">
                <a:solidFill>
                  <a:srgbClr val="2E2A1F"/>
                </a:solidFill>
                <a:latin typeface="Arial"/>
                <a:cs typeface="Arial"/>
              </a:rPr>
              <a:t>V</a:t>
            </a:r>
            <a:r>
              <a:rPr sz="2000" spc="-120" dirty="0">
                <a:solidFill>
                  <a:srgbClr val="2E2A1F"/>
                </a:solidFill>
                <a:latin typeface="Arial"/>
                <a:cs typeface="Arial"/>
              </a:rPr>
              <a:t>e</a:t>
            </a:r>
            <a:r>
              <a:rPr sz="2000" spc="30" dirty="0">
                <a:solidFill>
                  <a:srgbClr val="2E2A1F"/>
                </a:solidFill>
                <a:latin typeface="Arial"/>
                <a:cs typeface="Arial"/>
              </a:rPr>
              <a:t>r</a:t>
            </a:r>
            <a:r>
              <a:rPr sz="2000" spc="-65" dirty="0">
                <a:solidFill>
                  <a:srgbClr val="2E2A1F"/>
                </a:solidFill>
                <a:latin typeface="Arial"/>
                <a:cs typeface="Arial"/>
              </a:rPr>
              <a:t>b</a:t>
            </a:r>
            <a:endParaRPr sz="2000">
              <a:latin typeface="Arial"/>
              <a:cs typeface="Arial"/>
            </a:endParaRPr>
          </a:p>
        </p:txBody>
      </p:sp>
      <p:sp>
        <p:nvSpPr>
          <p:cNvPr id="5" name="object 5"/>
          <p:cNvSpPr txBox="1"/>
          <p:nvPr/>
        </p:nvSpPr>
        <p:spPr>
          <a:xfrm>
            <a:off x="3277870" y="3073400"/>
            <a:ext cx="755015" cy="762000"/>
          </a:xfrm>
          <a:prstGeom prst="rect">
            <a:avLst/>
          </a:prstGeom>
        </p:spPr>
        <p:txBody>
          <a:bodyPr vert="horz" wrap="square" lIns="0" tIns="76200" rIns="0" bIns="0" rtlCol="0">
            <a:spAutoFit/>
          </a:bodyPr>
          <a:lstStyle/>
          <a:p>
            <a:pPr marL="12700">
              <a:lnSpc>
                <a:spcPct val="100000"/>
              </a:lnSpc>
              <a:spcBef>
                <a:spcPts val="600"/>
              </a:spcBef>
            </a:pPr>
            <a:r>
              <a:rPr sz="2000" spc="-155" dirty="0">
                <a:solidFill>
                  <a:srgbClr val="2E2A1F"/>
                </a:solidFill>
                <a:latin typeface="Arial"/>
                <a:cs typeface="Arial"/>
              </a:rPr>
              <a:t>a</a:t>
            </a:r>
            <a:endParaRPr sz="2000">
              <a:latin typeface="Arial"/>
              <a:cs typeface="Arial"/>
            </a:endParaRPr>
          </a:p>
          <a:p>
            <a:pPr marL="70485">
              <a:lnSpc>
                <a:spcPct val="100000"/>
              </a:lnSpc>
              <a:spcBef>
                <a:spcPts val="500"/>
              </a:spcBef>
            </a:pPr>
            <a:r>
              <a:rPr sz="2000" spc="-45" dirty="0">
                <a:solidFill>
                  <a:srgbClr val="2E2A1F"/>
                </a:solidFill>
                <a:latin typeface="Arial"/>
                <a:cs typeface="Arial"/>
              </a:rPr>
              <a:t>Article</a:t>
            </a:r>
            <a:endParaRPr sz="2000">
              <a:latin typeface="Arial"/>
              <a:cs typeface="Arial"/>
            </a:endParaRPr>
          </a:p>
        </p:txBody>
      </p:sp>
      <p:sp>
        <p:nvSpPr>
          <p:cNvPr id="6" name="object 6"/>
          <p:cNvSpPr txBox="1"/>
          <p:nvPr/>
        </p:nvSpPr>
        <p:spPr>
          <a:xfrm>
            <a:off x="4192270" y="3073400"/>
            <a:ext cx="986790" cy="762000"/>
          </a:xfrm>
          <a:prstGeom prst="rect">
            <a:avLst/>
          </a:prstGeom>
        </p:spPr>
        <p:txBody>
          <a:bodyPr vert="horz" wrap="square" lIns="0" tIns="12700" rIns="0" bIns="0" rtlCol="0">
            <a:spAutoFit/>
          </a:bodyPr>
          <a:lstStyle/>
          <a:p>
            <a:pPr marL="12700" marR="5080">
              <a:lnSpc>
                <a:spcPct val="120800"/>
              </a:lnSpc>
              <a:spcBef>
                <a:spcPts val="100"/>
              </a:spcBef>
            </a:pPr>
            <a:r>
              <a:rPr sz="2000" spc="-30" dirty="0">
                <a:solidFill>
                  <a:srgbClr val="2E2A1F"/>
                </a:solidFill>
                <a:latin typeface="Arial"/>
                <a:cs typeface="Arial"/>
              </a:rPr>
              <a:t>beautiful  </a:t>
            </a:r>
            <a:r>
              <a:rPr sz="2000" spc="-170" dirty="0">
                <a:solidFill>
                  <a:srgbClr val="2E2A1F"/>
                </a:solidFill>
                <a:latin typeface="Arial"/>
                <a:cs typeface="Arial"/>
              </a:rPr>
              <a:t>A</a:t>
            </a:r>
            <a:r>
              <a:rPr sz="2000" spc="-25" dirty="0">
                <a:solidFill>
                  <a:srgbClr val="2E2A1F"/>
                </a:solidFill>
                <a:latin typeface="Arial"/>
                <a:cs typeface="Arial"/>
              </a:rPr>
              <a:t>d</a:t>
            </a:r>
            <a:r>
              <a:rPr sz="2000" spc="-5" dirty="0">
                <a:solidFill>
                  <a:srgbClr val="2E2A1F"/>
                </a:solidFill>
                <a:latin typeface="Arial"/>
                <a:cs typeface="Arial"/>
              </a:rPr>
              <a:t>j</a:t>
            </a:r>
            <a:r>
              <a:rPr sz="2000" spc="-130" dirty="0">
                <a:solidFill>
                  <a:srgbClr val="2E2A1F"/>
                </a:solidFill>
                <a:latin typeface="Arial"/>
                <a:cs typeface="Arial"/>
              </a:rPr>
              <a:t>e</a:t>
            </a:r>
            <a:r>
              <a:rPr sz="2000" spc="-155" dirty="0">
                <a:solidFill>
                  <a:srgbClr val="2E2A1F"/>
                </a:solidFill>
                <a:latin typeface="Arial"/>
                <a:cs typeface="Arial"/>
              </a:rPr>
              <a:t>c</a:t>
            </a:r>
            <a:r>
              <a:rPr sz="2000" spc="114" dirty="0">
                <a:solidFill>
                  <a:srgbClr val="2E2A1F"/>
                </a:solidFill>
                <a:latin typeface="Arial"/>
                <a:cs typeface="Arial"/>
              </a:rPr>
              <a:t>t</a:t>
            </a:r>
            <a:r>
              <a:rPr sz="2000" dirty="0">
                <a:solidFill>
                  <a:srgbClr val="2E2A1F"/>
                </a:solidFill>
                <a:latin typeface="Arial"/>
                <a:cs typeface="Arial"/>
              </a:rPr>
              <a:t>i</a:t>
            </a:r>
            <a:r>
              <a:rPr sz="2000" spc="-105" dirty="0">
                <a:solidFill>
                  <a:srgbClr val="2E2A1F"/>
                </a:solidFill>
                <a:latin typeface="Arial"/>
                <a:cs typeface="Arial"/>
              </a:rPr>
              <a:t>v</a:t>
            </a:r>
            <a:r>
              <a:rPr sz="2000" spc="-120" dirty="0">
                <a:solidFill>
                  <a:srgbClr val="2E2A1F"/>
                </a:solidFill>
                <a:latin typeface="Arial"/>
                <a:cs typeface="Arial"/>
              </a:rPr>
              <a:t>e</a:t>
            </a:r>
            <a:endParaRPr sz="2000">
              <a:latin typeface="Arial"/>
              <a:cs typeface="Arial"/>
            </a:endParaRPr>
          </a:p>
        </p:txBody>
      </p:sp>
      <p:sp>
        <p:nvSpPr>
          <p:cNvPr id="7" name="object 7"/>
          <p:cNvSpPr txBox="1"/>
          <p:nvPr/>
        </p:nvSpPr>
        <p:spPr>
          <a:xfrm>
            <a:off x="6021070" y="3073400"/>
            <a:ext cx="591820" cy="762000"/>
          </a:xfrm>
          <a:prstGeom prst="rect">
            <a:avLst/>
          </a:prstGeom>
        </p:spPr>
        <p:txBody>
          <a:bodyPr vert="horz" wrap="square" lIns="0" tIns="12700" rIns="0" bIns="0" rtlCol="0">
            <a:spAutoFit/>
          </a:bodyPr>
          <a:lstStyle/>
          <a:p>
            <a:pPr marL="12700" marR="5080">
              <a:lnSpc>
                <a:spcPct val="120800"/>
              </a:lnSpc>
              <a:spcBef>
                <a:spcPts val="100"/>
              </a:spcBef>
            </a:pPr>
            <a:r>
              <a:rPr sz="2000" spc="-105" dirty="0">
                <a:solidFill>
                  <a:srgbClr val="2E2A1F"/>
                </a:solidFill>
                <a:latin typeface="Arial"/>
                <a:cs typeface="Arial"/>
              </a:rPr>
              <a:t>day  </a:t>
            </a:r>
            <a:r>
              <a:rPr sz="2000" spc="-150" dirty="0">
                <a:solidFill>
                  <a:srgbClr val="2E2A1F"/>
                </a:solidFill>
                <a:latin typeface="Arial"/>
                <a:cs typeface="Arial"/>
              </a:rPr>
              <a:t>N</a:t>
            </a:r>
            <a:r>
              <a:rPr sz="2000" spc="-60" dirty="0">
                <a:solidFill>
                  <a:srgbClr val="2E2A1F"/>
                </a:solidFill>
                <a:latin typeface="Arial"/>
                <a:cs typeface="Arial"/>
              </a:rPr>
              <a:t>o</a:t>
            </a:r>
            <a:r>
              <a:rPr sz="2000" spc="-70" dirty="0">
                <a:solidFill>
                  <a:srgbClr val="2E2A1F"/>
                </a:solidFill>
                <a:latin typeface="Arial"/>
                <a:cs typeface="Arial"/>
              </a:rPr>
              <a:t>un</a:t>
            </a:r>
            <a:endParaRPr sz="2000">
              <a:latin typeface="Arial"/>
              <a:cs typeface="Arial"/>
            </a:endParaRPr>
          </a:p>
        </p:txBody>
      </p:sp>
      <p:sp>
        <p:nvSpPr>
          <p:cNvPr id="8" name="object 8"/>
          <p:cNvSpPr txBox="1"/>
          <p:nvPr/>
        </p:nvSpPr>
        <p:spPr>
          <a:xfrm>
            <a:off x="836930" y="4914900"/>
            <a:ext cx="7202805" cy="798830"/>
          </a:xfrm>
          <a:prstGeom prst="rect">
            <a:avLst/>
          </a:prstGeom>
        </p:spPr>
        <p:txBody>
          <a:bodyPr vert="horz" wrap="square" lIns="0" tIns="76200" rIns="0" bIns="0" rtlCol="0">
            <a:spAutoFit/>
          </a:bodyPr>
          <a:lstStyle/>
          <a:p>
            <a:pPr marL="410209">
              <a:lnSpc>
                <a:spcPct val="100000"/>
              </a:lnSpc>
              <a:spcBef>
                <a:spcPts val="600"/>
              </a:spcBef>
            </a:pPr>
            <a:r>
              <a:rPr sz="2000" spc="-20" dirty="0">
                <a:solidFill>
                  <a:srgbClr val="2E2A1F"/>
                </a:solidFill>
                <a:latin typeface="Arial"/>
                <a:cs typeface="Arial"/>
              </a:rPr>
              <a:t>“Interest</a:t>
            </a:r>
            <a:r>
              <a:rPr sz="2000" spc="-110" dirty="0">
                <a:solidFill>
                  <a:srgbClr val="2E2A1F"/>
                </a:solidFill>
                <a:latin typeface="Arial"/>
                <a:cs typeface="Arial"/>
              </a:rPr>
              <a:t> </a:t>
            </a:r>
            <a:r>
              <a:rPr sz="2000" spc="-70" dirty="0">
                <a:solidFill>
                  <a:srgbClr val="2E2A1F"/>
                </a:solidFill>
                <a:latin typeface="Arial"/>
                <a:cs typeface="Arial"/>
              </a:rPr>
              <a:t>rates</a:t>
            </a:r>
            <a:r>
              <a:rPr sz="2000" spc="-105" dirty="0">
                <a:solidFill>
                  <a:srgbClr val="2E2A1F"/>
                </a:solidFill>
                <a:latin typeface="Arial"/>
                <a:cs typeface="Arial"/>
              </a:rPr>
              <a:t> </a:t>
            </a:r>
            <a:r>
              <a:rPr sz="2000" spc="-35" dirty="0">
                <a:solidFill>
                  <a:srgbClr val="2E2A1F"/>
                </a:solidFill>
                <a:latin typeface="Arial"/>
                <a:cs typeface="Arial"/>
              </a:rPr>
              <a:t>interest</a:t>
            </a:r>
            <a:r>
              <a:rPr sz="2000" spc="-95" dirty="0">
                <a:solidFill>
                  <a:srgbClr val="2E2A1F"/>
                </a:solidFill>
                <a:latin typeface="Arial"/>
                <a:cs typeface="Arial"/>
              </a:rPr>
              <a:t> </a:t>
            </a:r>
            <a:r>
              <a:rPr sz="2000" spc="-85" dirty="0">
                <a:solidFill>
                  <a:srgbClr val="2E2A1F"/>
                </a:solidFill>
                <a:latin typeface="Arial"/>
                <a:cs typeface="Arial"/>
              </a:rPr>
              <a:t>economists</a:t>
            </a:r>
            <a:r>
              <a:rPr sz="2000" spc="-100" dirty="0">
                <a:solidFill>
                  <a:srgbClr val="2E2A1F"/>
                </a:solidFill>
                <a:latin typeface="Arial"/>
                <a:cs typeface="Arial"/>
              </a:rPr>
              <a:t> </a:t>
            </a:r>
            <a:r>
              <a:rPr sz="2000" spc="5" dirty="0">
                <a:solidFill>
                  <a:srgbClr val="2E2A1F"/>
                </a:solidFill>
                <a:latin typeface="Arial"/>
                <a:cs typeface="Arial"/>
              </a:rPr>
              <a:t>for</a:t>
            </a:r>
            <a:r>
              <a:rPr sz="2000" spc="-100" dirty="0">
                <a:solidFill>
                  <a:srgbClr val="2E2A1F"/>
                </a:solidFill>
                <a:latin typeface="Arial"/>
                <a:cs typeface="Arial"/>
              </a:rPr>
              <a:t> </a:t>
            </a:r>
            <a:r>
              <a:rPr sz="2000" spc="-25" dirty="0">
                <a:solidFill>
                  <a:srgbClr val="2E2A1F"/>
                </a:solidFill>
                <a:latin typeface="Arial"/>
                <a:cs typeface="Arial"/>
              </a:rPr>
              <a:t>the</a:t>
            </a:r>
            <a:r>
              <a:rPr sz="2000" spc="-100" dirty="0">
                <a:solidFill>
                  <a:srgbClr val="2E2A1F"/>
                </a:solidFill>
                <a:latin typeface="Arial"/>
                <a:cs typeface="Arial"/>
              </a:rPr>
              <a:t> </a:t>
            </a:r>
            <a:r>
              <a:rPr sz="2000" spc="-35" dirty="0">
                <a:solidFill>
                  <a:srgbClr val="2E2A1F"/>
                </a:solidFill>
                <a:latin typeface="Arial"/>
                <a:cs typeface="Arial"/>
              </a:rPr>
              <a:t>interest</a:t>
            </a:r>
            <a:r>
              <a:rPr sz="2000" spc="-105" dirty="0">
                <a:solidFill>
                  <a:srgbClr val="2E2A1F"/>
                </a:solidFill>
                <a:latin typeface="Arial"/>
                <a:cs typeface="Arial"/>
              </a:rPr>
              <a:t> </a:t>
            </a:r>
            <a:r>
              <a:rPr sz="2000" spc="-5" dirty="0">
                <a:solidFill>
                  <a:srgbClr val="2E2A1F"/>
                </a:solidFill>
                <a:latin typeface="Arial"/>
                <a:cs typeface="Arial"/>
              </a:rPr>
              <a:t>of</a:t>
            </a:r>
            <a:r>
              <a:rPr sz="2000" spc="-105" dirty="0">
                <a:solidFill>
                  <a:srgbClr val="2E2A1F"/>
                </a:solidFill>
                <a:latin typeface="Arial"/>
                <a:cs typeface="Arial"/>
              </a:rPr>
              <a:t> </a:t>
            </a:r>
            <a:r>
              <a:rPr sz="2000" spc="-25" dirty="0">
                <a:solidFill>
                  <a:srgbClr val="2E2A1F"/>
                </a:solidFill>
                <a:latin typeface="Arial"/>
                <a:cs typeface="Arial"/>
              </a:rPr>
              <a:t>the</a:t>
            </a:r>
            <a:r>
              <a:rPr sz="2000" spc="-100" dirty="0">
                <a:solidFill>
                  <a:srgbClr val="2E2A1F"/>
                </a:solidFill>
                <a:latin typeface="Arial"/>
                <a:cs typeface="Arial"/>
              </a:rPr>
              <a:t> </a:t>
            </a:r>
            <a:r>
              <a:rPr sz="2000" spc="-15" dirty="0">
                <a:solidFill>
                  <a:srgbClr val="2E2A1F"/>
                </a:solidFill>
                <a:latin typeface="Arial"/>
                <a:cs typeface="Arial"/>
              </a:rPr>
              <a:t>nation.“</a:t>
            </a:r>
            <a:endParaRPr sz="2000">
              <a:latin typeface="Arial"/>
              <a:cs typeface="Arial"/>
            </a:endParaRPr>
          </a:p>
          <a:p>
            <a:pPr marL="12700">
              <a:lnSpc>
                <a:spcPct val="100000"/>
              </a:lnSpc>
              <a:spcBef>
                <a:spcPts val="550"/>
              </a:spcBef>
            </a:pPr>
            <a:r>
              <a:rPr sz="2200" b="1" spc="-110" dirty="0">
                <a:solidFill>
                  <a:srgbClr val="2E2A1F"/>
                </a:solidFill>
                <a:latin typeface="Arial"/>
                <a:cs typeface="Arial"/>
              </a:rPr>
              <a:t>(word </a:t>
            </a:r>
            <a:r>
              <a:rPr sz="2200" b="1" spc="-225" dirty="0">
                <a:solidFill>
                  <a:srgbClr val="2E2A1F"/>
                </a:solidFill>
                <a:latin typeface="Arial"/>
                <a:cs typeface="Arial"/>
              </a:rPr>
              <a:t>sense</a:t>
            </a:r>
            <a:r>
              <a:rPr sz="2200" b="1" spc="-140" dirty="0">
                <a:solidFill>
                  <a:srgbClr val="2E2A1F"/>
                </a:solidFill>
                <a:latin typeface="Arial"/>
                <a:cs typeface="Arial"/>
              </a:rPr>
              <a:t> </a:t>
            </a:r>
            <a:r>
              <a:rPr sz="2200" b="1" spc="-150" dirty="0">
                <a:solidFill>
                  <a:srgbClr val="2E2A1F"/>
                </a:solidFill>
                <a:latin typeface="Arial"/>
                <a:cs typeface="Arial"/>
              </a:rPr>
              <a:t>disambiguation)</a:t>
            </a:r>
            <a:endParaRPr sz="2200">
              <a:latin typeface="Arial"/>
              <a:cs typeface="Arial"/>
            </a:endParaRPr>
          </a:p>
        </p:txBody>
      </p:sp>
      <p:sp>
        <p:nvSpPr>
          <p:cNvPr id="9" name="object 9"/>
          <p:cNvSpPr txBox="1">
            <a:spLocks noGrp="1"/>
          </p:cNvSpPr>
          <p:nvPr>
            <p:ph type="title"/>
          </p:nvPr>
        </p:nvSpPr>
        <p:spPr>
          <a:xfrm>
            <a:off x="2694939" y="208279"/>
            <a:ext cx="2990850" cy="726440"/>
          </a:xfrm>
          <a:prstGeom prst="rect">
            <a:avLst/>
          </a:prstGeom>
        </p:spPr>
        <p:txBody>
          <a:bodyPr vert="horz" wrap="square" lIns="0" tIns="12700" rIns="0" bIns="0" rtlCol="0">
            <a:spAutoFit/>
          </a:bodyPr>
          <a:lstStyle/>
          <a:p>
            <a:pPr marL="12700">
              <a:lnSpc>
                <a:spcPct val="100000"/>
              </a:lnSpc>
              <a:spcBef>
                <a:spcPts val="100"/>
              </a:spcBef>
            </a:pPr>
            <a:r>
              <a:rPr spc="-185" dirty="0"/>
              <a:t>POS</a:t>
            </a:r>
            <a:r>
              <a:rPr spc="-204" dirty="0"/>
              <a:t> </a:t>
            </a:r>
            <a:r>
              <a:rPr spc="85" dirty="0"/>
              <a:t>tagging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58800"/>
            <a:ext cx="7108190" cy="574040"/>
          </a:xfrm>
          <a:prstGeom prst="rect">
            <a:avLst/>
          </a:prstGeom>
        </p:spPr>
        <p:txBody>
          <a:bodyPr vert="horz" wrap="square" lIns="0" tIns="12700" rIns="0" bIns="0" rtlCol="0">
            <a:spAutoFit/>
          </a:bodyPr>
          <a:lstStyle/>
          <a:p>
            <a:pPr marL="12700">
              <a:lnSpc>
                <a:spcPct val="100000"/>
              </a:lnSpc>
              <a:spcBef>
                <a:spcPts val="100"/>
              </a:spcBef>
            </a:pPr>
            <a:r>
              <a:rPr sz="3600" spc="70" dirty="0"/>
              <a:t>General</a:t>
            </a:r>
            <a:r>
              <a:rPr sz="3600" spc="-130" dirty="0"/>
              <a:t> </a:t>
            </a:r>
            <a:r>
              <a:rPr sz="3600" spc="145" dirty="0"/>
              <a:t>tasks</a:t>
            </a:r>
            <a:r>
              <a:rPr sz="3600" spc="-120" dirty="0"/>
              <a:t> </a:t>
            </a:r>
            <a:r>
              <a:rPr sz="3600" spc="180" dirty="0"/>
              <a:t>and</a:t>
            </a:r>
            <a:r>
              <a:rPr sz="3600" spc="-125" dirty="0"/>
              <a:t> </a:t>
            </a:r>
            <a:r>
              <a:rPr sz="3600" spc="135" dirty="0"/>
              <a:t>techniques</a:t>
            </a:r>
            <a:r>
              <a:rPr sz="3600" spc="-120" dirty="0"/>
              <a:t> </a:t>
            </a:r>
            <a:r>
              <a:rPr sz="3600" spc="95" dirty="0"/>
              <a:t>in</a:t>
            </a:r>
            <a:r>
              <a:rPr sz="3600" spc="-120" dirty="0"/>
              <a:t> </a:t>
            </a:r>
            <a:r>
              <a:rPr sz="3600" spc="-130" dirty="0"/>
              <a:t>NLP</a:t>
            </a:r>
            <a:endParaRPr sz="3600"/>
          </a:p>
        </p:txBody>
      </p:sp>
      <p:sp>
        <p:nvSpPr>
          <p:cNvPr id="3" name="object 3"/>
          <p:cNvSpPr txBox="1"/>
          <p:nvPr/>
        </p:nvSpPr>
        <p:spPr>
          <a:xfrm>
            <a:off x="650240" y="1480820"/>
            <a:ext cx="7183755" cy="4680256"/>
          </a:xfrm>
          <a:prstGeom prst="rect">
            <a:avLst/>
          </a:prstGeom>
        </p:spPr>
        <p:txBody>
          <a:bodyPr vert="horz" wrap="square" lIns="0" tIns="12700" rIns="0" bIns="0" rtlCol="0">
            <a:spAutoFit/>
          </a:bodyPr>
          <a:lstStyle/>
          <a:p>
            <a:pPr marL="241300" marR="213995" indent="-228600" algn="just">
              <a:lnSpc>
                <a:spcPct val="100000"/>
              </a:lnSpc>
              <a:spcBef>
                <a:spcPts val="100"/>
              </a:spcBef>
              <a:buClr>
                <a:srgbClr val="A8A47B"/>
              </a:buClr>
              <a:buChar char="•"/>
              <a:tabLst>
                <a:tab pos="240665" algn="l"/>
                <a:tab pos="241300" algn="l"/>
              </a:tabLst>
            </a:pPr>
            <a:r>
              <a:rPr sz="2000" spc="-250" dirty="0">
                <a:solidFill>
                  <a:srgbClr val="2E2A1F"/>
                </a:solidFill>
                <a:latin typeface="Arial"/>
                <a:cs typeface="Arial"/>
              </a:rPr>
              <a:t>NLP </a:t>
            </a:r>
            <a:r>
              <a:rPr sz="2000" spc="-160" dirty="0">
                <a:solidFill>
                  <a:srgbClr val="2E2A1F"/>
                </a:solidFill>
                <a:latin typeface="Arial"/>
                <a:cs typeface="Arial"/>
              </a:rPr>
              <a:t>uses </a:t>
            </a:r>
            <a:r>
              <a:rPr sz="2000" spc="-90" dirty="0">
                <a:solidFill>
                  <a:srgbClr val="2E2A1F"/>
                </a:solidFill>
                <a:latin typeface="Arial"/>
                <a:cs typeface="Arial"/>
              </a:rPr>
              <a:t>machine </a:t>
            </a:r>
            <a:r>
              <a:rPr sz="2000" spc="-70" dirty="0">
                <a:solidFill>
                  <a:srgbClr val="2E2A1F"/>
                </a:solidFill>
                <a:latin typeface="Arial"/>
                <a:cs typeface="Arial"/>
              </a:rPr>
              <a:t>learning </a:t>
            </a:r>
            <a:r>
              <a:rPr sz="2000" spc="-195" dirty="0">
                <a:solidFill>
                  <a:srgbClr val="2E2A1F"/>
                </a:solidFill>
                <a:latin typeface="Arial"/>
                <a:cs typeface="Arial"/>
              </a:rPr>
              <a:t>as </a:t>
            </a:r>
            <a:r>
              <a:rPr sz="2000" spc="-30" dirty="0">
                <a:solidFill>
                  <a:srgbClr val="2E2A1F"/>
                </a:solidFill>
                <a:latin typeface="Arial"/>
                <a:cs typeface="Arial"/>
              </a:rPr>
              <a:t>well </a:t>
            </a:r>
            <a:r>
              <a:rPr sz="2000" spc="-190" dirty="0">
                <a:solidFill>
                  <a:srgbClr val="2E2A1F"/>
                </a:solidFill>
                <a:latin typeface="Arial"/>
                <a:cs typeface="Arial"/>
              </a:rPr>
              <a:t>as </a:t>
            </a:r>
            <a:r>
              <a:rPr sz="2000" spc="-20" dirty="0">
                <a:solidFill>
                  <a:srgbClr val="2E2A1F"/>
                </a:solidFill>
                <a:latin typeface="Arial"/>
                <a:cs typeface="Arial"/>
              </a:rPr>
              <a:t>other </a:t>
            </a:r>
            <a:r>
              <a:rPr sz="2000" spc="-114" dirty="0">
                <a:solidFill>
                  <a:srgbClr val="2E2A1F"/>
                </a:solidFill>
                <a:latin typeface="Arial"/>
                <a:cs typeface="Arial"/>
              </a:rPr>
              <a:t>AI </a:t>
            </a:r>
            <a:r>
              <a:rPr sz="2000" spc="-125" dirty="0">
                <a:solidFill>
                  <a:srgbClr val="2E2A1F"/>
                </a:solidFill>
                <a:latin typeface="Arial"/>
                <a:cs typeface="Arial"/>
              </a:rPr>
              <a:t>systems </a:t>
            </a:r>
            <a:r>
              <a:rPr sz="2000" spc="-30" dirty="0">
                <a:solidFill>
                  <a:srgbClr val="2E2A1F"/>
                </a:solidFill>
                <a:latin typeface="Arial"/>
                <a:cs typeface="Arial"/>
              </a:rPr>
              <a:t>in </a:t>
            </a:r>
            <a:r>
              <a:rPr sz="2000" spc="-85" dirty="0">
                <a:solidFill>
                  <a:srgbClr val="2E2A1F"/>
                </a:solidFill>
                <a:latin typeface="Arial"/>
                <a:cs typeface="Arial"/>
              </a:rPr>
              <a:t>general.  </a:t>
            </a:r>
            <a:r>
              <a:rPr sz="2000" spc="-30" dirty="0">
                <a:solidFill>
                  <a:srgbClr val="2E2A1F"/>
                </a:solidFill>
                <a:latin typeface="Arial"/>
                <a:cs typeface="Arial"/>
              </a:rPr>
              <a:t>More </a:t>
            </a:r>
            <a:r>
              <a:rPr sz="2000" spc="-75" dirty="0">
                <a:solidFill>
                  <a:srgbClr val="2E2A1F"/>
                </a:solidFill>
                <a:latin typeface="Arial"/>
                <a:cs typeface="Arial"/>
              </a:rPr>
              <a:t>specifically </a:t>
            </a:r>
            <a:r>
              <a:rPr sz="2000" spc="-250" dirty="0">
                <a:solidFill>
                  <a:srgbClr val="2E2A1F"/>
                </a:solidFill>
                <a:latin typeface="Arial"/>
                <a:cs typeface="Arial"/>
              </a:rPr>
              <a:t>NLP </a:t>
            </a:r>
            <a:r>
              <a:rPr sz="2000" spc="-110" dirty="0">
                <a:solidFill>
                  <a:srgbClr val="2E2A1F"/>
                </a:solidFill>
                <a:latin typeface="Arial"/>
                <a:cs typeface="Arial"/>
              </a:rPr>
              <a:t>Techniques </a:t>
            </a:r>
            <a:r>
              <a:rPr sz="2000" spc="-25" dirty="0">
                <a:solidFill>
                  <a:srgbClr val="2E2A1F"/>
                </a:solidFill>
                <a:latin typeface="Arial"/>
                <a:cs typeface="Arial"/>
              </a:rPr>
              <a:t>fall </a:t>
            </a:r>
            <a:r>
              <a:rPr sz="2000" spc="-65" dirty="0">
                <a:solidFill>
                  <a:srgbClr val="2E2A1F"/>
                </a:solidFill>
                <a:latin typeface="Arial"/>
                <a:cs typeface="Arial"/>
              </a:rPr>
              <a:t>mainly </a:t>
            </a:r>
            <a:r>
              <a:rPr sz="2000" dirty="0">
                <a:solidFill>
                  <a:srgbClr val="2E2A1F"/>
                </a:solidFill>
                <a:latin typeface="Arial"/>
                <a:cs typeface="Arial"/>
              </a:rPr>
              <a:t>into </a:t>
            </a:r>
            <a:r>
              <a:rPr sz="2000" spc="-100" dirty="0">
                <a:solidFill>
                  <a:srgbClr val="2E2A1F"/>
                </a:solidFill>
                <a:latin typeface="Arial"/>
                <a:cs typeface="Arial"/>
              </a:rPr>
              <a:t>3</a:t>
            </a:r>
            <a:r>
              <a:rPr sz="2000" spc="-254" dirty="0">
                <a:solidFill>
                  <a:srgbClr val="2E2A1F"/>
                </a:solidFill>
                <a:latin typeface="Arial"/>
                <a:cs typeface="Arial"/>
              </a:rPr>
              <a:t> </a:t>
            </a:r>
            <a:r>
              <a:rPr sz="2000" spc="-80" dirty="0">
                <a:solidFill>
                  <a:srgbClr val="2E2A1F"/>
                </a:solidFill>
                <a:latin typeface="Arial"/>
                <a:cs typeface="Arial"/>
              </a:rPr>
              <a:t>categories:</a:t>
            </a:r>
            <a:endParaRPr sz="2000" dirty="0">
              <a:latin typeface="Arial"/>
              <a:cs typeface="Arial"/>
            </a:endParaRPr>
          </a:p>
          <a:p>
            <a:pPr marL="241300" indent="-228600" algn="just">
              <a:lnSpc>
                <a:spcPct val="100000"/>
              </a:lnSpc>
              <a:spcBef>
                <a:spcPts val="500"/>
              </a:spcBef>
              <a:buAutoNum type="arabicPeriod"/>
              <a:tabLst>
                <a:tab pos="551815" algn="l"/>
                <a:tab pos="552450" algn="l"/>
              </a:tabLst>
            </a:pPr>
            <a:r>
              <a:rPr sz="2000" spc="-110" dirty="0">
                <a:solidFill>
                  <a:srgbClr val="2E2A1F"/>
                </a:solidFill>
                <a:latin typeface="Arial"/>
                <a:cs typeface="Arial"/>
              </a:rPr>
              <a:t>Symbolic</a:t>
            </a:r>
            <a:endParaRPr sz="2000" dirty="0">
              <a:latin typeface="Arial"/>
              <a:cs typeface="Arial"/>
            </a:endParaRPr>
          </a:p>
          <a:p>
            <a:pPr marL="241300" marR="2983865" algn="just">
              <a:lnSpc>
                <a:spcPct val="120800"/>
              </a:lnSpc>
            </a:pPr>
            <a:r>
              <a:rPr sz="2000" spc="-135" dirty="0">
                <a:solidFill>
                  <a:srgbClr val="2E2A1F"/>
                </a:solidFill>
                <a:latin typeface="Arial"/>
                <a:cs typeface="Arial"/>
              </a:rPr>
              <a:t>Deep </a:t>
            </a:r>
            <a:r>
              <a:rPr sz="2000" spc="-114" dirty="0">
                <a:solidFill>
                  <a:srgbClr val="2E2A1F"/>
                </a:solidFill>
                <a:latin typeface="Arial"/>
                <a:cs typeface="Arial"/>
              </a:rPr>
              <a:t>analysis </a:t>
            </a:r>
            <a:r>
              <a:rPr sz="2000" spc="-5" dirty="0">
                <a:solidFill>
                  <a:srgbClr val="2E2A1F"/>
                </a:solidFill>
                <a:latin typeface="Arial"/>
                <a:cs typeface="Arial"/>
              </a:rPr>
              <a:t>of </a:t>
            </a:r>
            <a:r>
              <a:rPr sz="2000" spc="-55" dirty="0">
                <a:solidFill>
                  <a:srgbClr val="2E2A1F"/>
                </a:solidFill>
                <a:latin typeface="Arial"/>
                <a:cs typeface="Arial"/>
              </a:rPr>
              <a:t>linguistic </a:t>
            </a:r>
            <a:r>
              <a:rPr sz="2000" spc="-90" dirty="0">
                <a:solidFill>
                  <a:srgbClr val="2E2A1F"/>
                </a:solidFill>
                <a:latin typeface="Arial"/>
                <a:cs typeface="Arial"/>
              </a:rPr>
              <a:t>phenomena  </a:t>
            </a:r>
            <a:r>
              <a:rPr sz="2000" spc="-85" dirty="0">
                <a:solidFill>
                  <a:srgbClr val="2E2A1F"/>
                </a:solidFill>
                <a:latin typeface="Arial"/>
                <a:cs typeface="Arial"/>
              </a:rPr>
              <a:t>human </a:t>
            </a:r>
            <a:r>
              <a:rPr sz="2000" spc="-40" dirty="0">
                <a:solidFill>
                  <a:srgbClr val="2E2A1F"/>
                </a:solidFill>
                <a:latin typeface="Arial"/>
                <a:cs typeface="Arial"/>
              </a:rPr>
              <a:t>verification </a:t>
            </a:r>
            <a:r>
              <a:rPr sz="2000" spc="-5" dirty="0">
                <a:solidFill>
                  <a:srgbClr val="2E2A1F"/>
                </a:solidFill>
                <a:latin typeface="Arial"/>
                <a:cs typeface="Arial"/>
              </a:rPr>
              <a:t>of </a:t>
            </a:r>
            <a:r>
              <a:rPr sz="2000" spc="-75" dirty="0">
                <a:solidFill>
                  <a:srgbClr val="2E2A1F"/>
                </a:solidFill>
                <a:latin typeface="Arial"/>
                <a:cs typeface="Arial"/>
              </a:rPr>
              <a:t>facts </a:t>
            </a:r>
            <a:r>
              <a:rPr sz="2000" spc="-95" dirty="0">
                <a:solidFill>
                  <a:srgbClr val="2E2A1F"/>
                </a:solidFill>
                <a:latin typeface="Arial"/>
                <a:cs typeface="Arial"/>
              </a:rPr>
              <a:t>and</a:t>
            </a:r>
            <a:r>
              <a:rPr sz="2000" spc="-300" dirty="0">
                <a:solidFill>
                  <a:srgbClr val="2E2A1F"/>
                </a:solidFill>
                <a:latin typeface="Arial"/>
                <a:cs typeface="Arial"/>
              </a:rPr>
              <a:t> </a:t>
            </a:r>
            <a:r>
              <a:rPr sz="2000" spc="-75" dirty="0">
                <a:solidFill>
                  <a:srgbClr val="2E2A1F"/>
                </a:solidFill>
                <a:latin typeface="Arial"/>
                <a:cs typeface="Arial"/>
              </a:rPr>
              <a:t>rules</a:t>
            </a:r>
            <a:endParaRPr sz="2000" dirty="0">
              <a:latin typeface="Arial"/>
              <a:cs typeface="Arial"/>
            </a:endParaRPr>
          </a:p>
          <a:p>
            <a:pPr marL="241300" algn="just">
              <a:lnSpc>
                <a:spcPct val="100000"/>
              </a:lnSpc>
              <a:spcBef>
                <a:spcPts val="500"/>
              </a:spcBef>
            </a:pPr>
            <a:r>
              <a:rPr sz="2000" spc="-140" dirty="0">
                <a:solidFill>
                  <a:srgbClr val="2E2A1F"/>
                </a:solidFill>
                <a:latin typeface="Arial"/>
                <a:cs typeface="Arial"/>
              </a:rPr>
              <a:t>use </a:t>
            </a:r>
            <a:r>
              <a:rPr sz="2000" spc="-5" dirty="0">
                <a:solidFill>
                  <a:srgbClr val="2E2A1F"/>
                </a:solidFill>
                <a:latin typeface="Arial"/>
                <a:cs typeface="Arial"/>
              </a:rPr>
              <a:t>of </a:t>
            </a:r>
            <a:r>
              <a:rPr sz="2000" spc="-35" dirty="0">
                <a:solidFill>
                  <a:srgbClr val="2E2A1F"/>
                </a:solidFill>
                <a:latin typeface="Arial"/>
                <a:cs typeface="Arial"/>
              </a:rPr>
              <a:t>inferred </a:t>
            </a:r>
            <a:r>
              <a:rPr sz="2000" spc="-70" dirty="0">
                <a:solidFill>
                  <a:srgbClr val="2E2A1F"/>
                </a:solidFill>
                <a:latin typeface="Arial"/>
                <a:cs typeface="Arial"/>
              </a:rPr>
              <a:t>data </a:t>
            </a:r>
            <a:r>
              <a:rPr sz="2000" spc="-120" dirty="0">
                <a:solidFill>
                  <a:srgbClr val="2E2A1F"/>
                </a:solidFill>
                <a:latin typeface="Arial"/>
                <a:cs typeface="Arial"/>
              </a:rPr>
              <a:t>– </a:t>
            </a:r>
            <a:r>
              <a:rPr sz="2000" spc="-80" dirty="0">
                <a:solidFill>
                  <a:srgbClr val="2E2A1F"/>
                </a:solidFill>
                <a:latin typeface="Arial"/>
                <a:cs typeface="Arial"/>
              </a:rPr>
              <a:t>knowledge</a:t>
            </a:r>
            <a:r>
              <a:rPr sz="2000" spc="-250" dirty="0">
                <a:solidFill>
                  <a:srgbClr val="2E2A1F"/>
                </a:solidFill>
                <a:latin typeface="Arial"/>
                <a:cs typeface="Arial"/>
              </a:rPr>
              <a:t> </a:t>
            </a:r>
            <a:r>
              <a:rPr sz="2000" spc="-60" dirty="0">
                <a:solidFill>
                  <a:srgbClr val="2E2A1F"/>
                </a:solidFill>
                <a:latin typeface="Arial"/>
                <a:cs typeface="Arial"/>
              </a:rPr>
              <a:t>generation</a:t>
            </a:r>
            <a:endParaRPr sz="2000" dirty="0">
              <a:latin typeface="Arial"/>
              <a:cs typeface="Arial"/>
            </a:endParaRPr>
          </a:p>
          <a:p>
            <a:pPr marL="241300" indent="-228600" algn="just">
              <a:lnSpc>
                <a:spcPct val="100000"/>
              </a:lnSpc>
              <a:spcBef>
                <a:spcPts val="500"/>
              </a:spcBef>
              <a:buAutoNum type="arabicPeriod" startAt="2"/>
              <a:tabLst>
                <a:tab pos="551815" algn="l"/>
                <a:tab pos="552450" algn="l"/>
              </a:tabLst>
            </a:pPr>
            <a:r>
              <a:rPr sz="2000" spc="-70" dirty="0">
                <a:solidFill>
                  <a:srgbClr val="2E2A1F"/>
                </a:solidFill>
                <a:latin typeface="Arial"/>
                <a:cs typeface="Arial"/>
              </a:rPr>
              <a:t>Statistical</a:t>
            </a:r>
            <a:endParaRPr sz="2000" dirty="0">
              <a:latin typeface="Arial"/>
              <a:cs typeface="Arial"/>
            </a:endParaRPr>
          </a:p>
          <a:p>
            <a:pPr marL="810895" marR="5080" algn="just">
              <a:lnSpc>
                <a:spcPts val="2760"/>
              </a:lnSpc>
              <a:spcBef>
                <a:spcPts val="160"/>
              </a:spcBef>
            </a:pPr>
            <a:r>
              <a:rPr sz="1900" spc="-50" dirty="0">
                <a:solidFill>
                  <a:srgbClr val="2E2A1F"/>
                </a:solidFill>
                <a:latin typeface="Arial"/>
                <a:cs typeface="Arial"/>
              </a:rPr>
              <a:t>Mathematical </a:t>
            </a:r>
            <a:r>
              <a:rPr sz="1900" spc="-90" dirty="0">
                <a:solidFill>
                  <a:srgbClr val="2E2A1F"/>
                </a:solidFill>
                <a:latin typeface="Arial"/>
                <a:cs typeface="Arial"/>
              </a:rPr>
              <a:t>models </a:t>
            </a:r>
            <a:r>
              <a:rPr sz="1900" dirty="0">
                <a:solidFill>
                  <a:srgbClr val="2E2A1F"/>
                </a:solidFill>
                <a:latin typeface="Arial"/>
                <a:cs typeface="Arial"/>
              </a:rPr>
              <a:t>without </a:t>
            </a:r>
            <a:r>
              <a:rPr sz="1900" spc="-90" dirty="0">
                <a:solidFill>
                  <a:srgbClr val="2E2A1F"/>
                </a:solidFill>
                <a:latin typeface="Arial"/>
                <a:cs typeface="Arial"/>
              </a:rPr>
              <a:t>much </a:t>
            </a:r>
            <a:r>
              <a:rPr sz="1900" spc="-130" dirty="0">
                <a:solidFill>
                  <a:srgbClr val="2E2A1F"/>
                </a:solidFill>
                <a:latin typeface="Arial"/>
                <a:cs typeface="Arial"/>
              </a:rPr>
              <a:t>use </a:t>
            </a:r>
            <a:r>
              <a:rPr sz="1900" spc="-5" dirty="0">
                <a:solidFill>
                  <a:srgbClr val="2E2A1F"/>
                </a:solidFill>
                <a:latin typeface="Arial"/>
                <a:cs typeface="Arial"/>
              </a:rPr>
              <a:t>of </a:t>
            </a:r>
            <a:r>
              <a:rPr sz="1900" spc="-55" dirty="0">
                <a:solidFill>
                  <a:srgbClr val="2E2A1F"/>
                </a:solidFill>
                <a:latin typeface="Arial"/>
                <a:cs typeface="Arial"/>
              </a:rPr>
              <a:t>linguistic</a:t>
            </a:r>
            <a:r>
              <a:rPr sz="1900" spc="-310" dirty="0">
                <a:solidFill>
                  <a:srgbClr val="2E2A1F"/>
                </a:solidFill>
                <a:latin typeface="Arial"/>
                <a:cs typeface="Arial"/>
              </a:rPr>
              <a:t> </a:t>
            </a:r>
            <a:r>
              <a:rPr sz="1900" spc="-90" dirty="0">
                <a:solidFill>
                  <a:srgbClr val="2E2A1F"/>
                </a:solidFill>
                <a:latin typeface="Arial"/>
                <a:cs typeface="Arial"/>
              </a:rPr>
              <a:t>phenomena  </a:t>
            </a:r>
            <a:r>
              <a:rPr sz="1900" spc="-130" dirty="0">
                <a:solidFill>
                  <a:srgbClr val="2E2A1F"/>
                </a:solidFill>
                <a:latin typeface="Arial"/>
                <a:cs typeface="Arial"/>
              </a:rPr>
              <a:t>use </a:t>
            </a:r>
            <a:r>
              <a:rPr sz="1900" spc="-10" dirty="0">
                <a:solidFill>
                  <a:srgbClr val="2E2A1F"/>
                </a:solidFill>
                <a:latin typeface="Arial"/>
                <a:cs typeface="Arial"/>
              </a:rPr>
              <a:t>of </a:t>
            </a:r>
            <a:r>
              <a:rPr sz="1900" spc="-85" dirty="0">
                <a:solidFill>
                  <a:srgbClr val="2E2A1F"/>
                </a:solidFill>
                <a:latin typeface="Arial"/>
                <a:cs typeface="Arial"/>
              </a:rPr>
              <a:t>large</a:t>
            </a:r>
            <a:r>
              <a:rPr sz="1900" spc="-155" dirty="0">
                <a:solidFill>
                  <a:srgbClr val="2E2A1F"/>
                </a:solidFill>
                <a:latin typeface="Arial"/>
                <a:cs typeface="Arial"/>
              </a:rPr>
              <a:t> </a:t>
            </a:r>
            <a:r>
              <a:rPr sz="1900" spc="-65" dirty="0">
                <a:solidFill>
                  <a:srgbClr val="2E2A1F"/>
                </a:solidFill>
                <a:latin typeface="Arial"/>
                <a:cs typeface="Arial"/>
              </a:rPr>
              <a:t>corpora</a:t>
            </a:r>
            <a:endParaRPr sz="1900" dirty="0">
              <a:latin typeface="Arial"/>
              <a:cs typeface="Arial"/>
            </a:endParaRPr>
          </a:p>
          <a:p>
            <a:pPr marL="810895" algn="just">
              <a:lnSpc>
                <a:spcPct val="100000"/>
              </a:lnSpc>
              <a:spcBef>
                <a:spcPts val="300"/>
              </a:spcBef>
            </a:pPr>
            <a:r>
              <a:rPr sz="1900" spc="-165" dirty="0">
                <a:solidFill>
                  <a:srgbClr val="2E2A1F"/>
                </a:solidFill>
                <a:latin typeface="Arial"/>
                <a:cs typeface="Arial"/>
              </a:rPr>
              <a:t>Use </a:t>
            </a:r>
            <a:r>
              <a:rPr sz="1900" spc="-5" dirty="0">
                <a:solidFill>
                  <a:srgbClr val="2E2A1F"/>
                </a:solidFill>
                <a:latin typeface="Arial"/>
                <a:cs typeface="Arial"/>
              </a:rPr>
              <a:t>of </a:t>
            </a:r>
            <a:r>
              <a:rPr sz="1900" spc="-55" dirty="0">
                <a:solidFill>
                  <a:srgbClr val="2E2A1F"/>
                </a:solidFill>
                <a:latin typeface="Arial"/>
                <a:cs typeface="Arial"/>
              </a:rPr>
              <a:t>only </a:t>
            </a:r>
            <a:r>
              <a:rPr sz="1900" spc="-85" dirty="0">
                <a:solidFill>
                  <a:srgbClr val="2E2A1F"/>
                </a:solidFill>
                <a:latin typeface="Arial"/>
                <a:cs typeface="Arial"/>
              </a:rPr>
              <a:t>observable</a:t>
            </a:r>
            <a:r>
              <a:rPr sz="1900" spc="-195" dirty="0">
                <a:solidFill>
                  <a:srgbClr val="2E2A1F"/>
                </a:solidFill>
                <a:latin typeface="Arial"/>
                <a:cs typeface="Arial"/>
              </a:rPr>
              <a:t> </a:t>
            </a:r>
            <a:r>
              <a:rPr sz="1900" spc="-80" dirty="0">
                <a:solidFill>
                  <a:srgbClr val="2E2A1F"/>
                </a:solidFill>
                <a:latin typeface="Arial"/>
                <a:cs typeface="Arial"/>
              </a:rPr>
              <a:t>knowledge</a:t>
            </a:r>
            <a:endParaRPr sz="1900" dirty="0">
              <a:latin typeface="Arial"/>
              <a:cs typeface="Arial"/>
            </a:endParaRPr>
          </a:p>
          <a:p>
            <a:pPr marL="241300" marR="4838700" indent="-228600" algn="just">
              <a:lnSpc>
                <a:spcPct val="120800"/>
              </a:lnSpc>
              <a:buAutoNum type="arabicPeriod" startAt="3"/>
              <a:tabLst>
                <a:tab pos="551815" algn="l"/>
                <a:tab pos="552450" algn="l"/>
              </a:tabLst>
            </a:pPr>
            <a:r>
              <a:rPr sz="2000" spc="-75" dirty="0">
                <a:solidFill>
                  <a:srgbClr val="2E2A1F"/>
                </a:solidFill>
                <a:latin typeface="Arial"/>
                <a:cs typeface="Arial"/>
              </a:rPr>
              <a:t>Connectionist  </a:t>
            </a:r>
            <a:r>
              <a:rPr sz="2000" spc="-170" dirty="0">
                <a:solidFill>
                  <a:srgbClr val="2E2A1F"/>
                </a:solidFill>
                <a:latin typeface="Arial"/>
                <a:cs typeface="Arial"/>
              </a:rPr>
              <a:t>Use </a:t>
            </a:r>
            <a:r>
              <a:rPr sz="2000" spc="-5" dirty="0">
                <a:solidFill>
                  <a:srgbClr val="2E2A1F"/>
                </a:solidFill>
                <a:latin typeface="Arial"/>
                <a:cs typeface="Arial"/>
              </a:rPr>
              <a:t>of </a:t>
            </a:r>
            <a:r>
              <a:rPr sz="2000" spc="-85" dirty="0">
                <a:solidFill>
                  <a:srgbClr val="2E2A1F"/>
                </a:solidFill>
                <a:latin typeface="Arial"/>
                <a:cs typeface="Arial"/>
              </a:rPr>
              <a:t>large</a:t>
            </a:r>
            <a:r>
              <a:rPr sz="2000" spc="-180" dirty="0">
                <a:solidFill>
                  <a:srgbClr val="2E2A1F"/>
                </a:solidFill>
                <a:latin typeface="Arial"/>
                <a:cs typeface="Arial"/>
              </a:rPr>
              <a:t> </a:t>
            </a:r>
            <a:r>
              <a:rPr sz="2000" spc="-65" dirty="0">
                <a:solidFill>
                  <a:srgbClr val="2E2A1F"/>
                </a:solidFill>
                <a:latin typeface="Arial"/>
                <a:cs typeface="Arial"/>
              </a:rPr>
              <a:t>corpora</a:t>
            </a:r>
            <a:endParaRPr sz="2000" dirty="0">
              <a:latin typeface="Arial"/>
              <a:cs typeface="Arial"/>
            </a:endParaRPr>
          </a:p>
          <a:p>
            <a:pPr marL="241300" algn="just">
              <a:lnSpc>
                <a:spcPct val="100000"/>
              </a:lnSpc>
              <a:spcBef>
                <a:spcPts val="500"/>
              </a:spcBef>
            </a:pPr>
            <a:r>
              <a:rPr sz="2000" spc="-75" dirty="0">
                <a:solidFill>
                  <a:srgbClr val="2E2A1F"/>
                </a:solidFill>
                <a:latin typeface="Arial"/>
                <a:cs typeface="Arial"/>
              </a:rPr>
              <a:t>allows </a:t>
            </a:r>
            <a:r>
              <a:rPr sz="2000" spc="-60" dirty="0">
                <a:solidFill>
                  <a:srgbClr val="2E2A1F"/>
                </a:solidFill>
                <a:latin typeface="Arial"/>
                <a:cs typeface="Arial"/>
              </a:rPr>
              <a:t>inferencing </a:t>
            </a:r>
            <a:r>
              <a:rPr sz="2000" spc="-15" dirty="0">
                <a:solidFill>
                  <a:srgbClr val="2E2A1F"/>
                </a:solidFill>
                <a:latin typeface="Arial"/>
                <a:cs typeface="Arial"/>
              </a:rPr>
              <a:t>from </a:t>
            </a:r>
            <a:r>
              <a:rPr sz="2000" spc="-25" dirty="0">
                <a:solidFill>
                  <a:srgbClr val="2E2A1F"/>
                </a:solidFill>
                <a:latin typeface="Arial"/>
                <a:cs typeface="Arial"/>
              </a:rPr>
              <a:t>the</a:t>
            </a:r>
            <a:r>
              <a:rPr sz="2000" spc="-275" dirty="0">
                <a:solidFill>
                  <a:srgbClr val="2E2A1F"/>
                </a:solidFill>
                <a:latin typeface="Arial"/>
                <a:cs typeface="Arial"/>
              </a:rPr>
              <a:t> </a:t>
            </a:r>
            <a:r>
              <a:rPr sz="2000" spc="-114" dirty="0">
                <a:solidFill>
                  <a:srgbClr val="2E2A1F"/>
                </a:solidFill>
                <a:latin typeface="Arial"/>
                <a:cs typeface="Arial"/>
              </a:rPr>
              <a:t>examples</a:t>
            </a:r>
            <a:endParaRPr sz="20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863</Words>
  <Application>Microsoft Office PowerPoint</Application>
  <PresentationFormat>On-screen Show (4:3)</PresentationFormat>
  <Paragraphs>143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Natural  Language Processing and N-GRAMS</vt:lpstr>
      <vt:lpstr>What is NLP ?</vt:lpstr>
      <vt:lpstr>Tasks in NLP</vt:lpstr>
      <vt:lpstr>Segmentation</vt:lpstr>
      <vt:lpstr>Bag of Words</vt:lpstr>
      <vt:lpstr>Stemming</vt:lpstr>
      <vt:lpstr>Lemmatization</vt:lpstr>
      <vt:lpstr>POS tagging</vt:lpstr>
      <vt:lpstr>General tasks and techniques in NLP</vt:lpstr>
      <vt:lpstr>N-GRAMS</vt:lpstr>
      <vt:lpstr>Slide 11</vt:lpstr>
      <vt:lpstr>USES OF N-GRAMS</vt:lpstr>
      <vt:lpstr>Why NLP ?</vt:lpstr>
      <vt:lpstr>Answering Questions</vt:lpstr>
      <vt:lpstr>Information extraction</vt:lpstr>
      <vt:lpstr>Machine Translation</vt:lpstr>
      <vt:lpstr>Contextual Analysis</vt:lpstr>
      <vt:lpstr>Sentiment Analysis</vt:lpstr>
      <vt:lpstr>Text Summarization</vt:lpstr>
      <vt:lpstr>Other applications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Natural Language Processing</dc:title>
  <dc:creator>pranav</dc:creator>
  <cp:lastModifiedBy>Rahul Dokania</cp:lastModifiedBy>
  <cp:revision>11</cp:revision>
  <dcterms:created xsi:type="dcterms:W3CDTF">2019-10-21T14:03:19Z</dcterms:created>
  <dcterms:modified xsi:type="dcterms:W3CDTF">2019-10-21T16:28:36Z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2012-08-03T00:00:00Z</vt:filetime>
  </property>
  <property fmtid="{D5CDD505-2E9C-101B-9397-08002B2CF9AE}" pid="3" name="Creator">
    <vt:lpwstr>Impress</vt:lpwstr>
  </property>
  <property fmtid="{D5CDD505-2E9C-101B-9397-08002B2CF9AE}" pid="4" name="LastSaved">
    <vt:filetime>2019-10-21T00:00:00Z</vt:filetime>
  </property>
</Properties>
</file>