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7" r:id="rId4"/>
    <p:sldId id="260" r:id="rId5"/>
    <p:sldId id="266" r:id="rId6"/>
    <p:sldId id="267" r:id="rId7"/>
    <p:sldId id="268" r:id="rId8"/>
    <p:sldId id="259" r:id="rId9"/>
    <p:sldId id="261" r:id="rId10"/>
    <p:sldId id="262" r:id="rId11"/>
    <p:sldId id="264" r:id="rId12"/>
    <p:sldId id="263" r:id="rId13"/>
    <p:sldId id="265"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8" d="100"/>
          <a:sy n="88" d="100"/>
        </p:scale>
        <p:origin x="-1282" y="-8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cstate="print">
            <a:alphaModFix amt="17000"/>
            <a:lum/>
          </a:blip>
          <a:srcRect/>
          <a:stretch>
            <a:fillRect/>
          </a:stretch>
        </a:blipFill>
        <a:effectLst/>
      </p:bgPr>
    </p:bg>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dirty="0" smtClean="0"/>
              <a:t>Click to edit Master title style</a:t>
            </a:r>
            <a:endParaRPr kumimoji="0" lang="en-US" dirty="0"/>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066FEA87-B3A7-4AC8-B43A-4E4536955285}" type="datetimeFigureOut">
              <a:rPr lang="en-IN" smtClean="0"/>
              <a:pPr/>
              <a:t>09-03-2020</a:t>
            </a:fld>
            <a:endParaRPr lang="en-IN"/>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IN"/>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C464AB63-1F8D-4EDF-8DAA-B050FE13EB09}"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66FEA87-B3A7-4AC8-B43A-4E4536955285}" type="datetimeFigureOut">
              <a:rPr lang="en-IN" smtClean="0"/>
              <a:pPr/>
              <a:t>09-03-2020</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C464AB63-1F8D-4EDF-8DAA-B050FE13EB09}"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66FEA87-B3A7-4AC8-B43A-4E4536955285}" type="datetimeFigureOut">
              <a:rPr lang="en-IN" smtClean="0"/>
              <a:pPr/>
              <a:t>09-03-2020</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C464AB63-1F8D-4EDF-8DAA-B050FE13EB09}"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66FEA87-B3A7-4AC8-B43A-4E4536955285}" type="datetimeFigureOut">
              <a:rPr lang="en-IN" smtClean="0"/>
              <a:pPr/>
              <a:t>09-03-2020</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C464AB63-1F8D-4EDF-8DAA-B050FE13EB09}" type="slidenum">
              <a:rPr lang="en-IN" smtClean="0"/>
              <a:pPr/>
              <a:t>‹#›</a:t>
            </a:fld>
            <a:endParaRPr lang="en-IN"/>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066FEA87-B3A7-4AC8-B43A-4E4536955285}" type="datetimeFigureOut">
              <a:rPr lang="en-IN" smtClean="0"/>
              <a:pPr/>
              <a:t>09-03-2020</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C464AB63-1F8D-4EDF-8DAA-B050FE13EB09}" type="slidenum">
              <a:rPr lang="en-IN" smtClean="0"/>
              <a:pPr/>
              <a:t>‹#›</a:t>
            </a:fld>
            <a:endParaRPr lang="en-IN"/>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066FEA87-B3A7-4AC8-B43A-4E4536955285}" type="datetimeFigureOut">
              <a:rPr lang="en-IN" smtClean="0"/>
              <a:pPr/>
              <a:t>09-03-2020</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C464AB63-1F8D-4EDF-8DAA-B050FE13EB09}" type="slidenum">
              <a:rPr lang="en-IN" smtClean="0"/>
              <a:pPr/>
              <a:t>‹#›</a:t>
            </a:fld>
            <a:endParaRPr lang="en-IN"/>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066FEA87-B3A7-4AC8-B43A-4E4536955285}" type="datetimeFigureOut">
              <a:rPr lang="en-IN" smtClean="0"/>
              <a:pPr/>
              <a:t>09-03-2020</a:t>
            </a:fld>
            <a:endParaRPr lang="en-IN"/>
          </a:p>
        </p:txBody>
      </p:sp>
      <p:sp>
        <p:nvSpPr>
          <p:cNvPr id="8" name="Footer Placeholder 7"/>
          <p:cNvSpPr>
            <a:spLocks noGrp="1"/>
          </p:cNvSpPr>
          <p:nvPr>
            <p:ph type="ftr" sz="quarter" idx="11"/>
          </p:nvPr>
        </p:nvSpPr>
        <p:spPr/>
        <p:txBody>
          <a:bodyPr/>
          <a:lstStyle>
            <a:extLst/>
          </a:lstStyle>
          <a:p>
            <a:endParaRPr lang="en-IN"/>
          </a:p>
        </p:txBody>
      </p:sp>
      <p:sp>
        <p:nvSpPr>
          <p:cNvPr id="9" name="Slide Number Placeholder 8"/>
          <p:cNvSpPr>
            <a:spLocks noGrp="1"/>
          </p:cNvSpPr>
          <p:nvPr>
            <p:ph type="sldNum" sz="quarter" idx="12"/>
          </p:nvPr>
        </p:nvSpPr>
        <p:spPr/>
        <p:txBody>
          <a:bodyPr/>
          <a:lstStyle>
            <a:extLst/>
          </a:lstStyle>
          <a:p>
            <a:fld id="{C464AB63-1F8D-4EDF-8DAA-B050FE13EB09}"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066FEA87-B3A7-4AC8-B43A-4E4536955285}" type="datetimeFigureOut">
              <a:rPr lang="en-IN" smtClean="0"/>
              <a:pPr/>
              <a:t>09-03-2020</a:t>
            </a:fld>
            <a:endParaRPr lang="en-IN"/>
          </a:p>
        </p:txBody>
      </p:sp>
      <p:sp>
        <p:nvSpPr>
          <p:cNvPr id="4" name="Footer Placeholder 3"/>
          <p:cNvSpPr>
            <a:spLocks noGrp="1"/>
          </p:cNvSpPr>
          <p:nvPr>
            <p:ph type="ftr" sz="quarter" idx="11"/>
          </p:nvPr>
        </p:nvSpPr>
        <p:spPr/>
        <p:txBody>
          <a:bodyPr/>
          <a:lstStyle>
            <a:extLst/>
          </a:lstStyle>
          <a:p>
            <a:endParaRPr lang="en-IN"/>
          </a:p>
        </p:txBody>
      </p:sp>
      <p:sp>
        <p:nvSpPr>
          <p:cNvPr id="5" name="Slide Number Placeholder 4"/>
          <p:cNvSpPr>
            <a:spLocks noGrp="1"/>
          </p:cNvSpPr>
          <p:nvPr>
            <p:ph type="sldNum" sz="quarter" idx="12"/>
          </p:nvPr>
        </p:nvSpPr>
        <p:spPr/>
        <p:txBody>
          <a:bodyPr/>
          <a:lstStyle>
            <a:extLst/>
          </a:lstStyle>
          <a:p>
            <a:fld id="{C464AB63-1F8D-4EDF-8DAA-B050FE13EB09}" type="slidenum">
              <a:rPr lang="en-IN" smtClean="0"/>
              <a:pPr/>
              <a:t>‹#›</a:t>
            </a:fld>
            <a:endParaRPr lang="en-IN"/>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066FEA87-B3A7-4AC8-B43A-4E4536955285}" type="datetimeFigureOut">
              <a:rPr lang="en-IN" smtClean="0"/>
              <a:pPr/>
              <a:t>09-03-2020</a:t>
            </a:fld>
            <a:endParaRPr lang="en-IN"/>
          </a:p>
        </p:txBody>
      </p:sp>
      <p:sp>
        <p:nvSpPr>
          <p:cNvPr id="3" name="Footer Placeholder 2"/>
          <p:cNvSpPr>
            <a:spLocks noGrp="1"/>
          </p:cNvSpPr>
          <p:nvPr>
            <p:ph type="ftr" sz="quarter" idx="11"/>
          </p:nvPr>
        </p:nvSpPr>
        <p:spPr/>
        <p:txBody>
          <a:bodyPr/>
          <a:lstStyle>
            <a:extLst/>
          </a:lstStyle>
          <a:p>
            <a:endParaRPr lang="en-IN"/>
          </a:p>
        </p:txBody>
      </p:sp>
      <p:sp>
        <p:nvSpPr>
          <p:cNvPr id="4" name="Slide Number Placeholder 3"/>
          <p:cNvSpPr>
            <a:spLocks noGrp="1"/>
          </p:cNvSpPr>
          <p:nvPr>
            <p:ph type="sldNum" sz="quarter" idx="12"/>
          </p:nvPr>
        </p:nvSpPr>
        <p:spPr/>
        <p:txBody>
          <a:bodyPr/>
          <a:lstStyle>
            <a:extLst/>
          </a:lstStyle>
          <a:p>
            <a:fld id="{C464AB63-1F8D-4EDF-8DAA-B050FE13EB09}"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066FEA87-B3A7-4AC8-B43A-4E4536955285}" type="datetimeFigureOut">
              <a:rPr lang="en-IN" smtClean="0"/>
              <a:pPr/>
              <a:t>09-03-2020</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C464AB63-1F8D-4EDF-8DAA-B050FE13EB09}"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066FEA87-B3A7-4AC8-B43A-4E4536955285}" type="datetimeFigureOut">
              <a:rPr lang="en-IN" smtClean="0"/>
              <a:pPr/>
              <a:t>09-03-2020</a:t>
            </a:fld>
            <a:endParaRPr lang="en-IN"/>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IN"/>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C464AB63-1F8D-4EDF-8DAA-B050FE13EB09}" type="slidenum">
              <a:rPr lang="en-IN" smtClean="0"/>
              <a:pPr/>
              <a:t>‹#›</a:t>
            </a:fld>
            <a:endParaRPr lang="en-IN"/>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dirty="0" smtClean="0"/>
              <a:t>Click to edit Master text styles</a:t>
            </a:r>
          </a:p>
          <a:p>
            <a:pPr lvl="1" eaLnBrk="1" latinLnBrk="0" hangingPunct="1"/>
            <a:r>
              <a:rPr kumimoji="0" lang="en-US" dirty="0" smtClean="0"/>
              <a:t>Second level</a:t>
            </a:r>
          </a:p>
          <a:p>
            <a:pPr lvl="2" eaLnBrk="1" latinLnBrk="0" hangingPunct="1"/>
            <a:r>
              <a:rPr kumimoji="0" lang="en-US" dirty="0" smtClean="0"/>
              <a:t>Third level</a:t>
            </a:r>
          </a:p>
          <a:p>
            <a:pPr lvl="3" eaLnBrk="1" latinLnBrk="0" hangingPunct="1"/>
            <a:r>
              <a:rPr kumimoji="0" lang="en-US" dirty="0" smtClean="0"/>
              <a:t>Fourth level</a:t>
            </a:r>
          </a:p>
          <a:p>
            <a:pPr lvl="4" eaLnBrk="1" latinLnBrk="0" hangingPunct="1"/>
            <a:r>
              <a:rPr kumimoji="0" lang="en-US" dirty="0" smtClean="0"/>
              <a:t>Fifth level</a:t>
            </a:r>
            <a:endParaRPr kumimoji="0" lang="en-US" dirty="0"/>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066FEA87-B3A7-4AC8-B43A-4E4536955285}" type="datetimeFigureOut">
              <a:rPr lang="en-IN" smtClean="0"/>
              <a:pPr/>
              <a:t>09-03-2020</a:t>
            </a:fld>
            <a:endParaRPr lang="en-IN"/>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IN"/>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C464AB63-1F8D-4EDF-8DAA-B050FE13EB09}" type="slidenum">
              <a:rPr lang="en-IN" smtClean="0"/>
              <a:pPr/>
              <a:t>‹#›</a:t>
            </a:fld>
            <a:endParaRPr lang="en-IN"/>
          </a:p>
        </p:txBody>
      </p:sp>
      <p:sp>
        <p:nvSpPr>
          <p:cNvPr id="11" name="TextBox 10"/>
          <p:cNvSpPr txBox="1"/>
          <p:nvPr userDrawn="1"/>
        </p:nvSpPr>
        <p:spPr>
          <a:xfrm>
            <a:off x="0" y="6237312"/>
            <a:ext cx="7713628" cy="584775"/>
          </a:xfrm>
          <a:prstGeom prst="rect">
            <a:avLst/>
          </a:prstGeom>
          <a:noFill/>
        </p:spPr>
        <p:txBody>
          <a:bodyPr wrap="square" rtlCol="0">
            <a:spAutoFit/>
          </a:bodyPr>
          <a:lstStyle/>
          <a:p>
            <a:r>
              <a:rPr lang="en-IN" sz="1600" dirty="0" smtClean="0">
                <a:solidFill>
                  <a:schemeClr val="accent3">
                    <a:lumMod val="40000"/>
                    <a:lumOff val="60000"/>
                  </a:schemeClr>
                </a:solidFill>
              </a:rPr>
              <a:t>Slides by </a:t>
            </a:r>
          </a:p>
          <a:p>
            <a:r>
              <a:rPr lang="en-IN" sz="1600" dirty="0" err="1" smtClean="0">
                <a:solidFill>
                  <a:schemeClr val="accent3">
                    <a:lumMod val="40000"/>
                    <a:lumOff val="60000"/>
                  </a:schemeClr>
                </a:solidFill>
              </a:rPr>
              <a:t>Rahul</a:t>
            </a:r>
            <a:r>
              <a:rPr lang="en-IN" sz="1600" dirty="0" smtClean="0">
                <a:solidFill>
                  <a:schemeClr val="accent3">
                    <a:lumMod val="40000"/>
                    <a:lumOff val="60000"/>
                  </a:schemeClr>
                </a:solidFill>
              </a:rPr>
              <a:t> </a:t>
            </a:r>
            <a:r>
              <a:rPr lang="en-IN" sz="1600" dirty="0" err="1" smtClean="0">
                <a:solidFill>
                  <a:schemeClr val="accent3">
                    <a:lumMod val="40000"/>
                    <a:lumOff val="60000"/>
                  </a:schemeClr>
                </a:solidFill>
              </a:rPr>
              <a:t>Dokania</a:t>
            </a:r>
            <a:endParaRPr lang="en-IN" sz="1600" dirty="0">
              <a:solidFill>
                <a:schemeClr val="accent3">
                  <a:lumMod val="40000"/>
                  <a:lumOff val="60000"/>
                </a:schemeClr>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l"/>
            <a:r>
              <a:rPr lang="en-IN" dirty="0" smtClean="0"/>
              <a:t>Machine Learning</a:t>
            </a:r>
            <a:br>
              <a:rPr lang="en-IN" dirty="0" smtClean="0"/>
            </a:br>
            <a:r>
              <a:rPr lang="en-IN" dirty="0" smtClean="0"/>
              <a:t>and Deep Learning</a:t>
            </a:r>
            <a:endParaRPr lang="en-IN"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machine 3.jpg"/>
          <p:cNvPicPr>
            <a:picLocks noGrp="1" noChangeAspect="1"/>
          </p:cNvPicPr>
          <p:nvPr>
            <p:ph idx="1"/>
          </p:nvPr>
        </p:nvPicPr>
        <p:blipFill>
          <a:blip r:embed="rId2" cstate="print">
            <a:duotone>
              <a:prstClr val="black"/>
              <a:schemeClr val="accent2">
                <a:lumMod val="75000"/>
                <a:tint val="45000"/>
                <a:satMod val="400000"/>
              </a:schemeClr>
            </a:duotone>
          </a:blip>
          <a:stretch>
            <a:fillRect/>
          </a:stretch>
        </p:blipFill>
        <p:spPr>
          <a:xfrm>
            <a:off x="395536" y="1124744"/>
            <a:ext cx="8321838" cy="4623243"/>
          </a:xfrm>
        </p:spPr>
      </p:pic>
      <p:sp>
        <p:nvSpPr>
          <p:cNvPr id="3" name="Title 2"/>
          <p:cNvSpPr>
            <a:spLocks noGrp="1"/>
          </p:cNvSpPr>
          <p:nvPr>
            <p:ph type="title"/>
          </p:nvPr>
        </p:nvSpPr>
        <p:spPr/>
        <p:txBody>
          <a:bodyPr/>
          <a:lstStyle/>
          <a:p>
            <a:r>
              <a:rPr lang="en-IN" dirty="0" smtClean="0"/>
              <a:t>Why DL...</a:t>
            </a:r>
            <a:endParaRPr lang="en-IN"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620688"/>
            <a:ext cx="8229600" cy="5386603"/>
          </a:xfrm>
        </p:spPr>
        <p:txBody>
          <a:bodyPr>
            <a:normAutofit fontScale="85000" lnSpcReduction="10000"/>
          </a:bodyPr>
          <a:lstStyle/>
          <a:p>
            <a:pPr fontAlgn="base"/>
            <a:r>
              <a:rPr lang="en-IN" dirty="0" smtClean="0"/>
              <a:t>The key difference between deep learning </a:t>
            </a:r>
            <a:r>
              <a:rPr lang="en-IN" dirty="0" err="1" smtClean="0"/>
              <a:t>vs</a:t>
            </a:r>
            <a:r>
              <a:rPr lang="en-IN" dirty="0" smtClean="0"/>
              <a:t> machine learning stems from the way data is presented to the system. Machine learning algorithms almost always require structured data, whereas deep learning networks rely on layers of the ANN (artificial neural networks).</a:t>
            </a:r>
          </a:p>
          <a:p>
            <a:pPr fontAlgn="base"/>
            <a:endParaRPr lang="en-IN" dirty="0" smtClean="0"/>
          </a:p>
          <a:p>
            <a:pPr fontAlgn="base"/>
            <a:r>
              <a:rPr lang="en-IN" dirty="0" smtClean="0"/>
              <a:t>Deep learning networks do not require human intervention as the </a:t>
            </a:r>
            <a:r>
              <a:rPr lang="en-IN" b="1" dirty="0" smtClean="0"/>
              <a:t>nested layers </a:t>
            </a:r>
            <a:r>
              <a:rPr lang="en-IN" dirty="0" smtClean="0"/>
              <a:t>in the neural networks put data through </a:t>
            </a:r>
            <a:r>
              <a:rPr lang="en-IN" b="1" dirty="0" smtClean="0"/>
              <a:t>hierarchies of different concepts</a:t>
            </a:r>
            <a:r>
              <a:rPr lang="en-IN" dirty="0" smtClean="0"/>
              <a:t>, which eventually learn through their own errors. However, </a:t>
            </a:r>
            <a:r>
              <a:rPr lang="en-IN" b="1" dirty="0" smtClean="0"/>
              <a:t>even these are subject to flawed outputs if the quality of data isn’t good enough.</a:t>
            </a:r>
          </a:p>
          <a:p>
            <a:pPr fontAlgn="base"/>
            <a:endParaRPr lang="en-IN" dirty="0" smtClean="0"/>
          </a:p>
          <a:p>
            <a:pPr fontAlgn="base"/>
            <a:r>
              <a:rPr lang="en-IN" b="1" dirty="0" smtClean="0"/>
              <a:t>Data is the governor here</a:t>
            </a:r>
            <a:r>
              <a:rPr lang="en-IN" dirty="0" smtClean="0"/>
              <a:t>. It is the quality of data which ultimately determines the quality of the result.</a:t>
            </a:r>
          </a:p>
          <a:p>
            <a:endParaRPr lang="en-IN"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IN" dirty="0" smtClean="0"/>
              <a:t>Neural networks are the workhorses of deep learning. And while they may look like black boxes, deep down they are trying to accomplish the same thing as any other model — to make good predictions.</a:t>
            </a:r>
          </a:p>
          <a:p>
            <a:r>
              <a:rPr lang="en-IN" b="1" dirty="0" smtClean="0"/>
              <a:t>Neural networks are multi-layer networks of neurons (the blue and magenta nodes in the chart below) that we use to classify things, make predictions, etc</a:t>
            </a:r>
            <a:r>
              <a:rPr lang="en-IN" dirty="0" smtClean="0"/>
              <a:t>. Below is the diagram of a simple neural network with five inputs, 5 outputs, and two hidden layers of neurons.</a:t>
            </a:r>
          </a:p>
          <a:p>
            <a:endParaRPr lang="en-IN" dirty="0" smtClean="0"/>
          </a:p>
          <a:p>
            <a:endParaRPr lang="en-IN" dirty="0"/>
          </a:p>
        </p:txBody>
      </p:sp>
      <p:sp>
        <p:nvSpPr>
          <p:cNvPr id="3" name="Title 2"/>
          <p:cNvSpPr>
            <a:spLocks noGrp="1"/>
          </p:cNvSpPr>
          <p:nvPr>
            <p:ph type="title"/>
          </p:nvPr>
        </p:nvSpPr>
        <p:spPr/>
        <p:txBody>
          <a:bodyPr>
            <a:normAutofit/>
          </a:bodyPr>
          <a:lstStyle/>
          <a:p>
            <a:r>
              <a:rPr lang="en-IN" dirty="0" smtClean="0"/>
              <a:t>NN</a:t>
            </a:r>
            <a:endParaRPr lang="en-IN"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machine4.jpeg"/>
          <p:cNvPicPr>
            <a:picLocks noGrp="1" noChangeAspect="1"/>
          </p:cNvPicPr>
          <p:nvPr>
            <p:ph idx="1"/>
          </p:nvPr>
        </p:nvPicPr>
        <p:blipFill>
          <a:blip r:embed="rId2" cstate="print">
            <a:duotone>
              <a:prstClr val="black"/>
              <a:schemeClr val="accent2">
                <a:tint val="45000"/>
                <a:satMod val="400000"/>
              </a:schemeClr>
            </a:duotone>
          </a:blip>
          <a:stretch>
            <a:fillRect/>
          </a:stretch>
        </p:blipFill>
        <p:spPr>
          <a:xfrm>
            <a:off x="1619672" y="692696"/>
            <a:ext cx="6065520" cy="4442460"/>
          </a:xfr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smtClean="0"/>
              <a:t>Initially, a child doesn’t know anything.</a:t>
            </a:r>
          </a:p>
          <a:p>
            <a:r>
              <a:rPr lang="en-IN" dirty="0" smtClean="0"/>
              <a:t>We train them like an animal walks on 4 legs whereas a man(human) walks on 2 legs.</a:t>
            </a:r>
          </a:p>
          <a:p>
            <a:r>
              <a:rPr lang="en-IN" dirty="0" smtClean="0"/>
              <a:t>We train them giving examples and showing pictures.</a:t>
            </a:r>
          </a:p>
          <a:p>
            <a:r>
              <a:rPr lang="en-IN" dirty="0" smtClean="0"/>
              <a:t>So when the child see a living thing next time which is on 4 legs it recognizes as an animal.</a:t>
            </a:r>
          </a:p>
          <a:p>
            <a:r>
              <a:rPr lang="en-IN" dirty="0" smtClean="0"/>
              <a:t>Similarly, we train machine(train model) by giving data so that it can give output (predict) the next time.</a:t>
            </a:r>
            <a:endParaRPr lang="en-IN" dirty="0"/>
          </a:p>
        </p:txBody>
      </p:sp>
      <p:sp>
        <p:nvSpPr>
          <p:cNvPr id="3" name="Title 2"/>
          <p:cNvSpPr>
            <a:spLocks noGrp="1"/>
          </p:cNvSpPr>
          <p:nvPr>
            <p:ph type="title"/>
          </p:nvPr>
        </p:nvSpPr>
        <p:spPr/>
        <p:txBody>
          <a:bodyPr/>
          <a:lstStyle/>
          <a:p>
            <a:r>
              <a:rPr lang="en-IN" dirty="0" smtClean="0"/>
              <a:t>In Simple Terms...</a:t>
            </a:r>
            <a:endParaRPr lang="en-IN"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machine1.jpg"/>
          <p:cNvPicPr>
            <a:picLocks noGrp="1" noChangeAspect="1"/>
          </p:cNvPicPr>
          <p:nvPr>
            <p:ph idx="1"/>
          </p:nvPr>
        </p:nvPicPr>
        <p:blipFill>
          <a:blip r:embed="rId2" cstate="print">
            <a:duotone>
              <a:prstClr val="black"/>
              <a:schemeClr val="accent2">
                <a:tint val="45000"/>
                <a:satMod val="400000"/>
              </a:schemeClr>
            </a:duotone>
          </a:blip>
          <a:srcRect b="13043"/>
          <a:stretch>
            <a:fillRect/>
          </a:stretch>
        </p:blipFill>
        <p:spPr>
          <a:xfrm>
            <a:off x="107504" y="1196752"/>
            <a:ext cx="8829905" cy="4320480"/>
          </a:xfrm>
        </p:spPr>
      </p:pic>
      <p:sp>
        <p:nvSpPr>
          <p:cNvPr id="3" name="Title 2"/>
          <p:cNvSpPr>
            <a:spLocks noGrp="1"/>
          </p:cNvSpPr>
          <p:nvPr>
            <p:ph type="title"/>
          </p:nvPr>
        </p:nvSpPr>
        <p:spPr/>
        <p:txBody>
          <a:bodyPr/>
          <a:lstStyle/>
          <a:p>
            <a:r>
              <a:rPr lang="en-IN" dirty="0" smtClean="0"/>
              <a:t>What is ML?</a:t>
            </a:r>
            <a:endParaRPr lang="en-IN"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pPr fontAlgn="base"/>
            <a:r>
              <a:rPr lang="en-IN" dirty="0" smtClean="0"/>
              <a:t>1. Supervised Learning- Where the labelled data is given for training –Regression and Classification</a:t>
            </a:r>
          </a:p>
          <a:p>
            <a:pPr fontAlgn="base"/>
            <a:endParaRPr lang="en-IN" dirty="0" smtClean="0"/>
          </a:p>
          <a:p>
            <a:pPr fontAlgn="base"/>
            <a:r>
              <a:rPr lang="en-IN" dirty="0" smtClean="0"/>
              <a:t>2. Unsupervised Learning-Where Unlabelled data is given for training-Clustering and association rules</a:t>
            </a:r>
          </a:p>
          <a:p>
            <a:pPr fontAlgn="base"/>
            <a:endParaRPr lang="en-IN" dirty="0" smtClean="0"/>
          </a:p>
          <a:p>
            <a:pPr fontAlgn="base"/>
            <a:r>
              <a:rPr lang="en-IN" dirty="0" smtClean="0"/>
              <a:t>3. Reinforcement Learning-  there is no fixed training dataset, rather a goal or set of goals that an agent is required to achieve, actions they may perform, and feedback about performance toward the goal.</a:t>
            </a:r>
          </a:p>
          <a:p>
            <a:endParaRPr lang="en-IN" dirty="0"/>
          </a:p>
        </p:txBody>
      </p:sp>
      <p:sp>
        <p:nvSpPr>
          <p:cNvPr id="3" name="Title 2"/>
          <p:cNvSpPr>
            <a:spLocks noGrp="1"/>
          </p:cNvSpPr>
          <p:nvPr>
            <p:ph type="title"/>
          </p:nvPr>
        </p:nvSpPr>
        <p:spPr/>
        <p:txBody>
          <a:bodyPr/>
          <a:lstStyle/>
          <a:p>
            <a:r>
              <a:rPr lang="en-IN" dirty="0" smtClean="0"/>
              <a:t>Types of ML</a:t>
            </a:r>
            <a:endParaRPr lang="en-IN"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smtClean="0"/>
              <a:t>Supervised learning is when the model is getting trained on a labelled dataset. </a:t>
            </a:r>
            <a:r>
              <a:rPr lang="en-IN" b="1" dirty="0" smtClean="0"/>
              <a:t>Labelled</a:t>
            </a:r>
            <a:r>
              <a:rPr lang="en-IN" dirty="0" smtClean="0"/>
              <a:t> dataset is one which have both input and output parameters.</a:t>
            </a:r>
            <a:endParaRPr lang="en-IN" dirty="0"/>
          </a:p>
        </p:txBody>
      </p:sp>
      <p:sp>
        <p:nvSpPr>
          <p:cNvPr id="3" name="Title 2"/>
          <p:cNvSpPr>
            <a:spLocks noGrp="1"/>
          </p:cNvSpPr>
          <p:nvPr>
            <p:ph type="title"/>
          </p:nvPr>
        </p:nvSpPr>
        <p:spPr/>
        <p:txBody>
          <a:bodyPr/>
          <a:lstStyle/>
          <a:p>
            <a:r>
              <a:rPr lang="en-IN" dirty="0" smtClean="0"/>
              <a:t>Supervised Learning :</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IN"/>
          </a:p>
        </p:txBody>
      </p:sp>
      <p:pic>
        <p:nvPicPr>
          <p:cNvPr id="4" name="Content Placeholder 3" descr="ml 6.png"/>
          <p:cNvPicPr>
            <a:picLocks noGrp="1" noChangeAspect="1"/>
          </p:cNvPicPr>
          <p:nvPr>
            <p:ph idx="1"/>
          </p:nvPr>
        </p:nvPicPr>
        <p:blipFill>
          <a:blip r:embed="rId2" cstate="print"/>
          <a:stretch>
            <a:fillRect/>
          </a:stretch>
        </p:blipFill>
        <p:spPr>
          <a:xfrm>
            <a:off x="251520" y="188640"/>
            <a:ext cx="8229600" cy="3503775"/>
          </a:xfrm>
          <a:prstGeom prst="rect">
            <a:avLst/>
          </a:prstGeom>
        </p:spPr>
      </p:pic>
      <p:sp>
        <p:nvSpPr>
          <p:cNvPr id="5" name="Rectangle 4"/>
          <p:cNvSpPr/>
          <p:nvPr/>
        </p:nvSpPr>
        <p:spPr>
          <a:xfrm>
            <a:off x="395536" y="3501008"/>
            <a:ext cx="8496944" cy="3211329"/>
          </a:xfrm>
          <a:prstGeom prst="rect">
            <a:avLst/>
          </a:prstGeom>
          <a:solidFill>
            <a:schemeClr val="bg1"/>
          </a:solidFill>
        </p:spPr>
        <p:txBody>
          <a:bodyPr wrap="square">
            <a:spAutoFit/>
          </a:bodyPr>
          <a:lstStyle/>
          <a:p>
            <a:pPr fontAlgn="base"/>
            <a:r>
              <a:rPr lang="en-IN" b="1" dirty="0" smtClean="0"/>
              <a:t>Figure A: </a:t>
            </a:r>
            <a:r>
              <a:rPr lang="en-IN" dirty="0" smtClean="0"/>
              <a:t>It is a dataset of a shopping store which is useful in predicting whether a customer will purchase a particular product under consideration or not based on his/ her gender, age and salary.</a:t>
            </a:r>
            <a:br>
              <a:rPr lang="en-IN" dirty="0" smtClean="0"/>
            </a:br>
            <a:r>
              <a:rPr lang="en-IN" b="1" dirty="0" smtClean="0"/>
              <a:t>Input :</a:t>
            </a:r>
            <a:r>
              <a:rPr lang="en-IN" dirty="0" smtClean="0"/>
              <a:t> Gender, Age, Salary</a:t>
            </a:r>
            <a:br>
              <a:rPr lang="en-IN" dirty="0" smtClean="0"/>
            </a:br>
            <a:r>
              <a:rPr lang="en-IN" b="1" dirty="0" smtClean="0"/>
              <a:t>Output :</a:t>
            </a:r>
            <a:r>
              <a:rPr lang="en-IN" dirty="0" smtClean="0"/>
              <a:t> Purchased i.e. 0 or 1 ; 1 means yes the customer will purchase and 0 means that customer won’t purchase it.</a:t>
            </a:r>
          </a:p>
          <a:p>
            <a:pPr fontAlgn="base"/>
            <a:r>
              <a:rPr lang="en-IN" b="1" dirty="0" smtClean="0"/>
              <a:t>Figure B: </a:t>
            </a:r>
            <a:r>
              <a:rPr lang="en-IN" dirty="0" smtClean="0"/>
              <a:t>It is a Meteorological dataset which serves the purpose of predicting wind speed based on different parameters.</a:t>
            </a:r>
            <a:br>
              <a:rPr lang="en-IN" dirty="0" smtClean="0"/>
            </a:br>
            <a:r>
              <a:rPr lang="en-IN" b="1" dirty="0" smtClean="0"/>
              <a:t>Input :</a:t>
            </a:r>
            <a:r>
              <a:rPr lang="en-IN" dirty="0" smtClean="0"/>
              <a:t> Dew Point, Temperature, Pressure, Relative Humidity, Wind Direction</a:t>
            </a:r>
            <a:br>
              <a:rPr lang="en-IN" dirty="0" smtClean="0"/>
            </a:br>
            <a:r>
              <a:rPr lang="en-IN" b="1" dirty="0" smtClean="0"/>
              <a:t>Output :</a:t>
            </a:r>
            <a:r>
              <a:rPr lang="en-IN" dirty="0" smtClean="0"/>
              <a:t> Wind Speed</a:t>
            </a: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260648"/>
            <a:ext cx="8229600" cy="6192688"/>
          </a:xfrm>
        </p:spPr>
        <p:txBody>
          <a:bodyPr>
            <a:noAutofit/>
          </a:bodyPr>
          <a:lstStyle/>
          <a:p>
            <a:pPr fontAlgn="base"/>
            <a:r>
              <a:rPr lang="en-IN" sz="1400" b="1" dirty="0" smtClean="0">
                <a:latin typeface="Arial Rounded MT Bold" pitchFamily="34" charset="0"/>
              </a:rPr>
              <a:t>Training the system:</a:t>
            </a:r>
            <a:r>
              <a:rPr lang="en-IN" sz="1400" dirty="0" smtClean="0">
                <a:latin typeface="Arial Rounded MT Bold" pitchFamily="34" charset="0"/>
              </a:rPr>
              <a:t/>
            </a:r>
            <a:br>
              <a:rPr lang="en-IN" sz="1400" dirty="0" smtClean="0">
                <a:latin typeface="Arial Rounded MT Bold" pitchFamily="34" charset="0"/>
              </a:rPr>
            </a:br>
            <a:r>
              <a:rPr lang="en-IN" sz="1400" dirty="0" smtClean="0">
                <a:latin typeface="Arial Rounded MT Bold" pitchFamily="34" charset="0"/>
              </a:rPr>
              <a:t>While training the model, data is usually split in the ratio of 80:20 i.e. 80% as training data and rest as testing data. In training data, we feed input as well as output for 80% data. The model learns from training data only. We use different machine learning algorithms(which we will discuss in detail in next articles) to build our model. By learning, it means that the model will build some logic of its own.</a:t>
            </a:r>
            <a:br>
              <a:rPr lang="en-IN" sz="1400" dirty="0" smtClean="0">
                <a:latin typeface="Arial Rounded MT Bold" pitchFamily="34" charset="0"/>
              </a:rPr>
            </a:br>
            <a:r>
              <a:rPr lang="en-IN" sz="1400" dirty="0" smtClean="0">
                <a:latin typeface="Arial Rounded MT Bold" pitchFamily="34" charset="0"/>
              </a:rPr>
              <a:t>Once the model is ready then it is good to be tested. At the time of testing, input is fed from remaining 20% data which the model has never seen before, the model will predict some value and we will compare it with actual output and calculate the accuracy.</a:t>
            </a:r>
          </a:p>
          <a:p>
            <a:pPr fontAlgn="base">
              <a:buNone/>
            </a:pPr>
            <a:r>
              <a:rPr lang="en-IN" sz="1400" dirty="0" smtClean="0">
                <a:latin typeface="Arial Rounded MT Bold" pitchFamily="34" charset="0"/>
              </a:rPr>
              <a:t/>
            </a:r>
            <a:br>
              <a:rPr lang="en-IN" sz="1400" dirty="0" smtClean="0">
                <a:latin typeface="Arial Rounded MT Bold" pitchFamily="34" charset="0"/>
              </a:rPr>
            </a:br>
            <a:r>
              <a:rPr lang="en-IN" sz="1400" b="1" dirty="0" smtClean="0">
                <a:latin typeface="Arial Rounded MT Bold" pitchFamily="34" charset="0"/>
              </a:rPr>
              <a:t>Types of Supervised Learning:</a:t>
            </a:r>
          </a:p>
          <a:p>
            <a:pPr fontAlgn="base"/>
            <a:r>
              <a:rPr lang="en-IN" sz="1400" b="1" dirty="0" smtClean="0">
                <a:latin typeface="Arial Rounded MT Bold" pitchFamily="34" charset="0"/>
              </a:rPr>
              <a:t>Classification : </a:t>
            </a:r>
            <a:r>
              <a:rPr lang="en-IN" sz="1400" dirty="0" smtClean="0">
                <a:latin typeface="Arial Rounded MT Bold" pitchFamily="34" charset="0"/>
              </a:rPr>
              <a:t>It is a Supervised Learning task where output is having defined labels(discrete value). For example in above Figure A, Output – Purchased has defined labels i.e. 0 or 1 ; 1 means the customer will purchase and 0 means that customer won’t purchase. The goal here is to predict discrete values belonging to a particular class and evaluate on the basis of accuracy.</a:t>
            </a:r>
            <a:br>
              <a:rPr lang="en-IN" sz="1400" dirty="0" smtClean="0">
                <a:latin typeface="Arial Rounded MT Bold" pitchFamily="34" charset="0"/>
              </a:rPr>
            </a:br>
            <a:r>
              <a:rPr lang="en-IN" sz="1400" dirty="0" smtClean="0">
                <a:latin typeface="Arial Rounded MT Bold" pitchFamily="34" charset="0"/>
              </a:rPr>
              <a:t>It can be either binary or multi class classification. In </a:t>
            </a:r>
            <a:r>
              <a:rPr lang="en-IN" sz="1400" b="1" dirty="0" smtClean="0">
                <a:latin typeface="Arial Rounded MT Bold" pitchFamily="34" charset="0"/>
              </a:rPr>
              <a:t>binary</a:t>
            </a:r>
            <a:r>
              <a:rPr lang="en-IN" sz="1400" dirty="0" smtClean="0">
                <a:latin typeface="Arial Rounded MT Bold" pitchFamily="34" charset="0"/>
              </a:rPr>
              <a:t> classification, model predicts either 0 or 1 ; yes or no but in case of </a:t>
            </a:r>
            <a:r>
              <a:rPr lang="en-IN" sz="1400" b="1" dirty="0" smtClean="0">
                <a:latin typeface="Arial Rounded MT Bold" pitchFamily="34" charset="0"/>
              </a:rPr>
              <a:t>multi class</a:t>
            </a:r>
            <a:r>
              <a:rPr lang="en-IN" sz="1400" dirty="0" smtClean="0">
                <a:latin typeface="Arial Rounded MT Bold" pitchFamily="34" charset="0"/>
              </a:rPr>
              <a:t> classification, model predicts more than one class.</a:t>
            </a:r>
            <a:br>
              <a:rPr lang="en-IN" sz="1400" dirty="0" smtClean="0">
                <a:latin typeface="Arial Rounded MT Bold" pitchFamily="34" charset="0"/>
              </a:rPr>
            </a:br>
            <a:r>
              <a:rPr lang="en-IN" sz="1400" b="1" dirty="0" smtClean="0">
                <a:latin typeface="Arial Rounded MT Bold" pitchFamily="34" charset="0"/>
              </a:rPr>
              <a:t>Example:</a:t>
            </a:r>
            <a:r>
              <a:rPr lang="en-IN" sz="1400" dirty="0" smtClean="0">
                <a:latin typeface="Arial Rounded MT Bold" pitchFamily="34" charset="0"/>
              </a:rPr>
              <a:t> Gmail classifies mails in more than one classes like social, promotions, updates, forum.</a:t>
            </a:r>
          </a:p>
          <a:p>
            <a:pPr fontAlgn="base"/>
            <a:r>
              <a:rPr lang="en-IN" sz="1400" b="1" dirty="0" smtClean="0">
                <a:latin typeface="Arial Rounded MT Bold" pitchFamily="34" charset="0"/>
              </a:rPr>
              <a:t>Regression : </a:t>
            </a:r>
            <a:r>
              <a:rPr lang="en-IN" sz="1400" dirty="0" smtClean="0">
                <a:latin typeface="Arial Rounded MT Bold" pitchFamily="34" charset="0"/>
              </a:rPr>
              <a:t>It is a Supervised Learning task where output is having continuous value.</a:t>
            </a:r>
            <a:br>
              <a:rPr lang="en-IN" sz="1400" dirty="0" smtClean="0">
                <a:latin typeface="Arial Rounded MT Bold" pitchFamily="34" charset="0"/>
              </a:rPr>
            </a:br>
            <a:r>
              <a:rPr lang="en-IN" sz="1400" dirty="0" smtClean="0">
                <a:latin typeface="Arial Rounded MT Bold" pitchFamily="34" charset="0"/>
              </a:rPr>
              <a:t>Example in above Figure B, Output – Wind Speed is not having any discrete value but is continuous in the particular range. The goal here is to predict a value as much closer to actual output value as our model can and then evaluation is done by calculating error value. The smaller the error the greater the accuracy of our regression model.</a:t>
            </a:r>
          </a:p>
          <a:p>
            <a:pPr fontAlgn="base"/>
            <a:r>
              <a:rPr lang="en-IN" sz="1400" dirty="0" smtClean="0">
                <a:latin typeface="Arial Rounded MT Bold" pitchFamily="34" charset="0"/>
              </a:rPr>
              <a:t> </a:t>
            </a:r>
          </a:p>
          <a:p>
            <a:endParaRPr lang="en-IN" sz="1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smtClean="0"/>
              <a:t>Traditional ML </a:t>
            </a:r>
            <a:r>
              <a:rPr lang="en-IN" dirty="0" err="1" smtClean="0"/>
              <a:t>Algo.s</a:t>
            </a:r>
            <a:r>
              <a:rPr lang="en-IN" dirty="0" smtClean="0"/>
              <a:t> – Simple ML : Which generally uses structured data(relational tables , etc)</a:t>
            </a:r>
          </a:p>
          <a:p>
            <a:r>
              <a:rPr lang="en-IN" dirty="0" smtClean="0"/>
              <a:t>It was difficult to process semi-structured and unstructured data (music , pictures , etc) so deep learning emerged....</a:t>
            </a:r>
          </a:p>
          <a:p>
            <a:r>
              <a:rPr lang="en-IN" b="1" dirty="0" smtClean="0"/>
              <a:t>Deep learning</a:t>
            </a:r>
            <a:r>
              <a:rPr lang="en-IN" dirty="0" smtClean="0"/>
              <a:t> is a subset of </a:t>
            </a:r>
            <a:r>
              <a:rPr lang="en-IN" b="1" dirty="0" smtClean="0"/>
              <a:t>machine learning</a:t>
            </a:r>
            <a:r>
              <a:rPr lang="en-IN" dirty="0" smtClean="0"/>
              <a:t> in artificial intelligence (AI) that has networks capable of </a:t>
            </a:r>
            <a:r>
              <a:rPr lang="en-IN" b="1" dirty="0" smtClean="0"/>
              <a:t>learning</a:t>
            </a:r>
            <a:r>
              <a:rPr lang="en-IN" dirty="0" smtClean="0"/>
              <a:t> unsupervised from data that is unstructured or unlabeled. </a:t>
            </a:r>
          </a:p>
          <a:p>
            <a:pPr>
              <a:buNone/>
            </a:pPr>
            <a:endParaRPr lang="en-IN" dirty="0"/>
          </a:p>
        </p:txBody>
      </p:sp>
      <p:sp>
        <p:nvSpPr>
          <p:cNvPr id="3" name="Title 2"/>
          <p:cNvSpPr>
            <a:spLocks noGrp="1"/>
          </p:cNvSpPr>
          <p:nvPr>
            <p:ph type="title"/>
          </p:nvPr>
        </p:nvSpPr>
        <p:spPr/>
        <p:txBody>
          <a:bodyPr>
            <a:normAutofit fontScale="90000"/>
          </a:bodyPr>
          <a:lstStyle/>
          <a:p>
            <a:r>
              <a:rPr lang="en-IN" dirty="0" smtClean="0"/>
              <a:t>Types of ML </a:t>
            </a:r>
            <a:r>
              <a:rPr lang="en-IN" dirty="0" err="1" smtClean="0"/>
              <a:t>Algo.s</a:t>
            </a:r>
            <a:r>
              <a:rPr lang="en-IN" dirty="0" smtClean="0"/>
              <a:t/>
            </a:r>
            <a:br>
              <a:rPr lang="en-IN" dirty="0" smtClean="0"/>
            </a:br>
            <a:endParaRPr lang="en-IN"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machine2.jpg"/>
          <p:cNvPicPr>
            <a:picLocks noGrp="1" noChangeAspect="1"/>
          </p:cNvPicPr>
          <p:nvPr>
            <p:ph idx="1"/>
          </p:nvPr>
        </p:nvPicPr>
        <p:blipFill>
          <a:blip r:embed="rId2" cstate="print">
            <a:duotone>
              <a:schemeClr val="accent1">
                <a:shade val="45000"/>
                <a:satMod val="135000"/>
              </a:schemeClr>
              <a:prstClr val="white"/>
            </a:duotone>
          </a:blip>
          <a:stretch>
            <a:fillRect/>
          </a:stretch>
        </p:blipFill>
        <p:spPr>
          <a:xfrm>
            <a:off x="683568" y="764704"/>
            <a:ext cx="7299960" cy="4495800"/>
          </a:xfrm>
          <a:prstGeom prst="ellipse">
            <a:avLst/>
          </a:prstGeom>
          <a:ln w="63500" cap="rnd">
            <a:solidFill>
              <a:schemeClr val="accent1"/>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Foundry">
      <a:dk1>
        <a:sysClr val="windowText" lastClr="000000"/>
      </a:dk1>
      <a:lt1>
        <a:sysClr val="window" lastClr="FFFFFF"/>
      </a:lt1>
      <a:dk2>
        <a:srgbClr val="676A55"/>
      </a:dk2>
      <a:lt2>
        <a:srgbClr val="EAEBDE"/>
      </a:lt2>
      <a:accent1>
        <a:srgbClr val="72A376"/>
      </a:accent1>
      <a:accent2>
        <a:srgbClr val="B0CCB0"/>
      </a:accent2>
      <a:accent3>
        <a:srgbClr val="A8CDD7"/>
      </a:accent3>
      <a:accent4>
        <a:srgbClr val="C0BEAF"/>
      </a:accent4>
      <a:accent5>
        <a:srgbClr val="CEC597"/>
      </a:accent5>
      <a:accent6>
        <a:srgbClr val="E8B7B7"/>
      </a:accent6>
      <a:hlink>
        <a:srgbClr val="DB5353"/>
      </a:hlink>
      <a:folHlink>
        <a:srgbClr val="90363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82</TotalTime>
  <Words>366</Words>
  <Application>Microsoft Office PowerPoint</Application>
  <PresentationFormat>On-screen Show (4:3)</PresentationFormat>
  <Paragraphs>36</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Concourse</vt:lpstr>
      <vt:lpstr>Machine Learning and Deep Learning</vt:lpstr>
      <vt:lpstr>In Simple Terms...</vt:lpstr>
      <vt:lpstr>What is ML?</vt:lpstr>
      <vt:lpstr>Types of ML</vt:lpstr>
      <vt:lpstr>Supervised Learning :</vt:lpstr>
      <vt:lpstr>Slide 6</vt:lpstr>
      <vt:lpstr>Slide 7</vt:lpstr>
      <vt:lpstr>Types of ML Algo.s </vt:lpstr>
      <vt:lpstr>Slide 9</vt:lpstr>
      <vt:lpstr>Why DL...</vt:lpstr>
      <vt:lpstr>Slide 11</vt:lpstr>
      <vt:lpstr>NN</vt:lpstr>
      <vt:lpstr>Slide 13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and Object Classification</dc:title>
  <dc:creator>Rahul Dokania</dc:creator>
  <cp:lastModifiedBy>Rahul Dokania</cp:lastModifiedBy>
  <cp:revision>11</cp:revision>
  <dcterms:created xsi:type="dcterms:W3CDTF">2020-03-01T13:47:34Z</dcterms:created>
  <dcterms:modified xsi:type="dcterms:W3CDTF">2020-03-09T08:49:16Z</dcterms:modified>
</cp:coreProperties>
</file>