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8" r:id="rId4"/>
    <p:sldId id="263" r:id="rId5"/>
    <p:sldId id="269" r:id="rId6"/>
    <p:sldId id="270" r:id="rId7"/>
    <p:sldId id="272" r:id="rId8"/>
    <p:sldId id="274" r:id="rId9"/>
    <p:sldId id="275" r:id="rId10"/>
    <p:sldId id="276" r:id="rId11"/>
    <p:sldId id="277" r:id="rId12"/>
    <p:sldId id="280" r:id="rId13"/>
    <p:sldId id="279" r:id="rId14"/>
    <p:sldId id="257" r:id="rId15"/>
    <p:sldId id="267" r:id="rId16"/>
    <p:sldId id="260" r:id="rId17"/>
    <p:sldId id="268" r:id="rId18"/>
    <p:sldId id="259" r:id="rId19"/>
    <p:sldId id="261" r:id="rId20"/>
    <p:sldId id="262" r:id="rId21"/>
    <p:sldId id="265"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904" autoAdjust="0"/>
    <p:restoredTop sz="94660"/>
  </p:normalViewPr>
  <p:slideViewPr>
    <p:cSldViewPr snapToGrid="0">
      <p:cViewPr>
        <p:scale>
          <a:sx n="110" d="100"/>
          <a:sy n="110" d="100"/>
        </p:scale>
        <p:origin x="1152"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78CA715-6A9B-4201-B3E2-CD5499A42AA8}"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B7DE0D-AF79-46F8-962F-FD24856BEBF0}" type="slidenum">
              <a:rPr lang="en-IN" smtClean="0"/>
              <a:t>‹#›</a:t>
            </a:fld>
            <a:endParaRPr lang="en-IN"/>
          </a:p>
        </p:txBody>
      </p:sp>
    </p:spTree>
    <p:extLst>
      <p:ext uri="{BB962C8B-B14F-4D97-AF65-F5344CB8AC3E}">
        <p14:creationId xmlns:p14="http://schemas.microsoft.com/office/powerpoint/2010/main" val="23086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78CA715-6A9B-4201-B3E2-CD5499A42AA8}"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B7DE0D-AF79-46F8-962F-FD24856BEBF0}" type="slidenum">
              <a:rPr lang="en-IN" smtClean="0"/>
              <a:t>‹#›</a:t>
            </a:fld>
            <a:endParaRPr lang="en-IN"/>
          </a:p>
        </p:txBody>
      </p:sp>
    </p:spTree>
    <p:extLst>
      <p:ext uri="{BB962C8B-B14F-4D97-AF65-F5344CB8AC3E}">
        <p14:creationId xmlns:p14="http://schemas.microsoft.com/office/powerpoint/2010/main" val="1893152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78CA715-6A9B-4201-B3E2-CD5499A42AA8}"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B7DE0D-AF79-46F8-962F-FD24856BEBF0}" type="slidenum">
              <a:rPr lang="en-IN" smtClean="0"/>
              <a:t>‹#›</a:t>
            </a:fld>
            <a:endParaRPr lang="en-IN"/>
          </a:p>
        </p:txBody>
      </p:sp>
    </p:spTree>
    <p:extLst>
      <p:ext uri="{BB962C8B-B14F-4D97-AF65-F5344CB8AC3E}">
        <p14:creationId xmlns:p14="http://schemas.microsoft.com/office/powerpoint/2010/main" val="2725376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78CA715-6A9B-4201-B3E2-CD5499A42AA8}"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B7DE0D-AF79-46F8-962F-FD24856BEBF0}" type="slidenum">
              <a:rPr lang="en-IN" smtClean="0"/>
              <a:t>‹#›</a:t>
            </a:fld>
            <a:endParaRPr lang="en-IN"/>
          </a:p>
        </p:txBody>
      </p:sp>
    </p:spTree>
    <p:extLst>
      <p:ext uri="{BB962C8B-B14F-4D97-AF65-F5344CB8AC3E}">
        <p14:creationId xmlns:p14="http://schemas.microsoft.com/office/powerpoint/2010/main" val="2157731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8CA715-6A9B-4201-B3E2-CD5499A42AA8}"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B7DE0D-AF79-46F8-962F-FD24856BEBF0}" type="slidenum">
              <a:rPr lang="en-IN" smtClean="0"/>
              <a:t>‹#›</a:t>
            </a:fld>
            <a:endParaRPr lang="en-IN"/>
          </a:p>
        </p:txBody>
      </p:sp>
    </p:spTree>
    <p:extLst>
      <p:ext uri="{BB962C8B-B14F-4D97-AF65-F5344CB8AC3E}">
        <p14:creationId xmlns:p14="http://schemas.microsoft.com/office/powerpoint/2010/main" val="1344237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78CA715-6A9B-4201-B3E2-CD5499A42AA8}"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B7DE0D-AF79-46F8-962F-FD24856BEBF0}" type="slidenum">
              <a:rPr lang="en-IN" smtClean="0"/>
              <a:t>‹#›</a:t>
            </a:fld>
            <a:endParaRPr lang="en-IN"/>
          </a:p>
        </p:txBody>
      </p:sp>
    </p:spTree>
    <p:extLst>
      <p:ext uri="{BB962C8B-B14F-4D97-AF65-F5344CB8AC3E}">
        <p14:creationId xmlns:p14="http://schemas.microsoft.com/office/powerpoint/2010/main" val="3453066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78CA715-6A9B-4201-B3E2-CD5499A42AA8}" type="datetimeFigureOut">
              <a:rPr lang="en-IN" smtClean="0"/>
              <a:t>31-07-2024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B7DE0D-AF79-46F8-962F-FD24856BEBF0}" type="slidenum">
              <a:rPr lang="en-IN" smtClean="0"/>
              <a:t>‹#›</a:t>
            </a:fld>
            <a:endParaRPr lang="en-IN"/>
          </a:p>
        </p:txBody>
      </p:sp>
    </p:spTree>
    <p:extLst>
      <p:ext uri="{BB962C8B-B14F-4D97-AF65-F5344CB8AC3E}">
        <p14:creationId xmlns:p14="http://schemas.microsoft.com/office/powerpoint/2010/main" val="3698653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78CA715-6A9B-4201-B3E2-CD5499A42AA8}" type="datetimeFigureOut">
              <a:rPr lang="en-IN" smtClean="0"/>
              <a:t>31-07-2024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B7DE0D-AF79-46F8-962F-FD24856BEBF0}" type="slidenum">
              <a:rPr lang="en-IN" smtClean="0"/>
              <a:t>‹#›</a:t>
            </a:fld>
            <a:endParaRPr lang="en-IN"/>
          </a:p>
        </p:txBody>
      </p:sp>
    </p:spTree>
    <p:extLst>
      <p:ext uri="{BB962C8B-B14F-4D97-AF65-F5344CB8AC3E}">
        <p14:creationId xmlns:p14="http://schemas.microsoft.com/office/powerpoint/2010/main" val="242993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8CA715-6A9B-4201-B3E2-CD5499A42AA8}" type="datetimeFigureOut">
              <a:rPr lang="en-IN" smtClean="0"/>
              <a:t>31-07-2024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B7DE0D-AF79-46F8-962F-FD24856BEBF0}" type="slidenum">
              <a:rPr lang="en-IN" smtClean="0"/>
              <a:t>‹#›</a:t>
            </a:fld>
            <a:endParaRPr lang="en-IN"/>
          </a:p>
        </p:txBody>
      </p:sp>
    </p:spTree>
    <p:extLst>
      <p:ext uri="{BB962C8B-B14F-4D97-AF65-F5344CB8AC3E}">
        <p14:creationId xmlns:p14="http://schemas.microsoft.com/office/powerpoint/2010/main" val="2193207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8CA715-6A9B-4201-B3E2-CD5499A42AA8}"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B7DE0D-AF79-46F8-962F-FD24856BEBF0}" type="slidenum">
              <a:rPr lang="en-IN" smtClean="0"/>
              <a:t>‹#›</a:t>
            </a:fld>
            <a:endParaRPr lang="en-IN"/>
          </a:p>
        </p:txBody>
      </p:sp>
    </p:spTree>
    <p:extLst>
      <p:ext uri="{BB962C8B-B14F-4D97-AF65-F5344CB8AC3E}">
        <p14:creationId xmlns:p14="http://schemas.microsoft.com/office/powerpoint/2010/main" val="769432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8CA715-6A9B-4201-B3E2-CD5499A42AA8}"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B7DE0D-AF79-46F8-962F-FD24856BEBF0}" type="slidenum">
              <a:rPr lang="en-IN" smtClean="0"/>
              <a:t>‹#›</a:t>
            </a:fld>
            <a:endParaRPr lang="en-IN"/>
          </a:p>
        </p:txBody>
      </p:sp>
    </p:spTree>
    <p:extLst>
      <p:ext uri="{BB962C8B-B14F-4D97-AF65-F5344CB8AC3E}">
        <p14:creationId xmlns:p14="http://schemas.microsoft.com/office/powerpoint/2010/main" val="2833970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CA715-6A9B-4201-B3E2-CD5499A42AA8}" type="datetimeFigureOut">
              <a:rPr lang="en-IN" smtClean="0"/>
              <a:t>31-07-2024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B7DE0D-AF79-46F8-962F-FD24856BEBF0}" type="slidenum">
              <a:rPr lang="en-IN" smtClean="0"/>
              <a:t>‹#›</a:t>
            </a:fld>
            <a:endParaRPr lang="en-IN"/>
          </a:p>
        </p:txBody>
      </p:sp>
    </p:spTree>
    <p:extLst>
      <p:ext uri="{BB962C8B-B14F-4D97-AF65-F5344CB8AC3E}">
        <p14:creationId xmlns:p14="http://schemas.microsoft.com/office/powerpoint/2010/main" val="4016626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linked.com/nitish"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hyperlink" Target="http://www.linked.com/naren"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www.thellion.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www.numberleader.com/"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info@numberleader.com"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ne Stop shop for your FP&amp;A, Audit, and Fund Raising Nee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4925" y="2902272"/>
            <a:ext cx="1962150" cy="4476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658778" y="3349947"/>
            <a:ext cx="2874441" cy="307777"/>
          </a:xfrm>
          <a:prstGeom prst="rect">
            <a:avLst/>
          </a:prstGeom>
          <a:noFill/>
        </p:spPr>
        <p:txBody>
          <a:bodyPr wrap="none" rtlCol="0">
            <a:spAutoFit/>
          </a:bodyPr>
          <a:lstStyle/>
          <a:p>
            <a:r>
              <a:rPr lang="en-IN" sz="1400" dirty="0"/>
              <a:t>Product Requirements &amp; Wireframes</a:t>
            </a:r>
          </a:p>
        </p:txBody>
      </p:sp>
    </p:spTree>
    <p:extLst>
      <p:ext uri="{BB962C8B-B14F-4D97-AF65-F5344CB8AC3E}">
        <p14:creationId xmlns:p14="http://schemas.microsoft.com/office/powerpoint/2010/main" val="305416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285610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90878" y="1156324"/>
            <a:ext cx="1473234" cy="3477875"/>
          </a:xfrm>
          <a:prstGeom prst="rect">
            <a:avLst/>
          </a:prstGeom>
          <a:noFill/>
        </p:spPr>
        <p:txBody>
          <a:bodyPr wrap="square" rtlCol="0">
            <a:spAutoFit/>
          </a:bodyPr>
          <a:lstStyle/>
          <a:p>
            <a:pPr algn="ctr"/>
            <a:r>
              <a:rPr lang="en-IN" sz="1100" b="1" dirty="0">
                <a:latin typeface="Agency FB" panose="020B0503020202020204" pitchFamily="34" charset="0"/>
              </a:rPr>
              <a:t>Company 123</a:t>
            </a:r>
          </a:p>
          <a:p>
            <a:endParaRPr lang="en-IN" sz="1100" dirty="0">
              <a:latin typeface="Agency FB" panose="020B0503020202020204" pitchFamily="34" charset="0"/>
            </a:endParaRPr>
          </a:p>
          <a:p>
            <a:r>
              <a:rPr lang="en-IN" sz="1100" dirty="0">
                <a:latin typeface="Agency FB" panose="020B0503020202020204" pitchFamily="34" charset="0"/>
              </a:rPr>
              <a:t>Profile</a:t>
            </a: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endParaRPr lang="en-IN" sz="1100" dirty="0" smtClean="0">
              <a:latin typeface="Agency FB" panose="020B0503020202020204" pitchFamily="34" charset="0"/>
            </a:endParaRPr>
          </a:p>
          <a:p>
            <a:endParaRPr lang="en-IN" sz="1100" dirty="0" smtClean="0">
              <a:latin typeface="Agency FB" panose="020B0503020202020204" pitchFamily="34" charset="0"/>
            </a:endParaRPr>
          </a:p>
          <a:p>
            <a:r>
              <a:rPr lang="en-IN" sz="1100" dirty="0" smtClean="0">
                <a:latin typeface="Agency FB" panose="020B0503020202020204" pitchFamily="34" charset="0"/>
              </a:rPr>
              <a:t>Corporate </a:t>
            </a:r>
            <a:r>
              <a:rPr lang="en-IN" sz="1100" dirty="0">
                <a:latin typeface="Agency FB" panose="020B0503020202020204" pitchFamily="34" charset="0"/>
              </a:rPr>
              <a:t>Finance</a:t>
            </a:r>
          </a:p>
          <a:p>
            <a:endParaRPr lang="en-IN" sz="1100" dirty="0">
              <a:latin typeface="Agency FB" panose="020B0503020202020204" pitchFamily="34" charset="0"/>
            </a:endParaRPr>
          </a:p>
          <a:p>
            <a:r>
              <a:rPr lang="en-IN" sz="1100" dirty="0">
                <a:latin typeface="Agency FB" panose="020B0503020202020204" pitchFamily="34" charset="0"/>
              </a:rPr>
              <a:t>Due Diligence</a:t>
            </a:r>
          </a:p>
          <a:p>
            <a:endParaRPr lang="en-IN" sz="1100" dirty="0">
              <a:latin typeface="Agency FB" panose="020B0503020202020204" pitchFamily="34" charset="0"/>
            </a:endParaRPr>
          </a:p>
          <a:p>
            <a:r>
              <a:rPr lang="en-IN" sz="1100" dirty="0">
                <a:latin typeface="Agency FB" panose="020B0503020202020204" pitchFamily="34" charset="0"/>
              </a:rPr>
              <a:t>Fund Raising</a:t>
            </a:r>
          </a:p>
          <a:p>
            <a:endParaRPr lang="en-IN" sz="1100" dirty="0">
              <a:latin typeface="Agency FB" panose="020B0503020202020204" pitchFamily="34" charset="0"/>
            </a:endParaRPr>
          </a:p>
          <a:p>
            <a:r>
              <a:rPr lang="en-IN" sz="1100" dirty="0">
                <a:latin typeface="Agency FB" panose="020B0503020202020204" pitchFamily="34" charset="0"/>
              </a:rPr>
              <a:t>Investor Tools</a:t>
            </a:r>
          </a:p>
        </p:txBody>
      </p:sp>
      <p:sp>
        <p:nvSpPr>
          <p:cNvPr id="7" name="Rectangle 6"/>
          <p:cNvSpPr/>
          <p:nvPr/>
        </p:nvSpPr>
        <p:spPr>
          <a:xfrm>
            <a:off x="0" y="0"/>
            <a:ext cx="12191999" cy="1015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One Stop shop for your FP&amp;A, Audit, and Fund Raising Nee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877" y="283763"/>
            <a:ext cx="1962150" cy="4476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872104" y="353713"/>
            <a:ext cx="5878725" cy="307777"/>
          </a:xfrm>
          <a:prstGeom prst="rect">
            <a:avLst/>
          </a:prstGeom>
          <a:noFill/>
        </p:spPr>
        <p:txBody>
          <a:bodyPr wrap="square" rtlCol="0">
            <a:spAutoFit/>
          </a:bodyPr>
          <a:lstStyle/>
          <a:p>
            <a:r>
              <a:rPr lang="en-IN" sz="1400" dirty="0">
                <a:latin typeface="Agency FB" panose="020B0503020202020204" pitchFamily="34" charset="0"/>
              </a:rPr>
              <a:t>Dash Board  |  </a:t>
            </a:r>
            <a:r>
              <a:rPr lang="en-IN" sz="1400" dirty="0">
                <a:solidFill>
                  <a:srgbClr val="FFFF00"/>
                </a:solidFill>
                <a:latin typeface="Agency FB" panose="020B0503020202020204" pitchFamily="34" charset="0"/>
              </a:rPr>
              <a:t>My Companies  </a:t>
            </a:r>
            <a:r>
              <a:rPr lang="en-IN" sz="1400" dirty="0">
                <a:latin typeface="Agency FB" panose="020B0503020202020204" pitchFamily="34" charset="0"/>
              </a:rPr>
              <a:t>|  Start ups  |  Investors  |  Enablers  |  News</a:t>
            </a:r>
          </a:p>
        </p:txBody>
      </p:sp>
      <p:sp>
        <p:nvSpPr>
          <p:cNvPr id="10" name="TextBox 9"/>
          <p:cNvSpPr txBox="1"/>
          <p:nvPr/>
        </p:nvSpPr>
        <p:spPr>
          <a:xfrm>
            <a:off x="10350500" y="353713"/>
            <a:ext cx="1663700" cy="307777"/>
          </a:xfrm>
          <a:prstGeom prst="rect">
            <a:avLst/>
          </a:prstGeom>
          <a:noFill/>
        </p:spPr>
        <p:txBody>
          <a:bodyPr wrap="square" rtlCol="0">
            <a:spAutoFit/>
          </a:bodyPr>
          <a:lstStyle/>
          <a:p>
            <a:pPr algn="r"/>
            <a:r>
              <a:rPr lang="en-IN" sz="1400" dirty="0">
                <a:solidFill>
                  <a:srgbClr val="FFFF00"/>
                </a:solidFill>
                <a:latin typeface="Agency FB" panose="020B0503020202020204" pitchFamily="34" charset="0"/>
              </a:rPr>
              <a:t>Naren</a:t>
            </a:r>
            <a:r>
              <a:rPr lang="en-IN" sz="1400" dirty="0">
                <a:latin typeface="Agency FB" panose="020B0503020202020204" pitchFamily="34" charset="0"/>
              </a:rPr>
              <a:t>  |  Log out</a:t>
            </a:r>
          </a:p>
        </p:txBody>
      </p:sp>
      <p:sp>
        <p:nvSpPr>
          <p:cNvPr id="14" name="TextBox 13"/>
          <p:cNvSpPr txBox="1"/>
          <p:nvPr/>
        </p:nvSpPr>
        <p:spPr>
          <a:xfrm>
            <a:off x="3063073" y="1156324"/>
            <a:ext cx="5606535" cy="276999"/>
          </a:xfrm>
          <a:prstGeom prst="rect">
            <a:avLst/>
          </a:prstGeom>
          <a:noFill/>
        </p:spPr>
        <p:txBody>
          <a:bodyPr wrap="none" rtlCol="0">
            <a:spAutoFit/>
          </a:bodyPr>
          <a:lstStyle/>
          <a:p>
            <a:r>
              <a:rPr lang="en-IN" sz="1200" dirty="0"/>
              <a:t>Company 123 – My Companies </a:t>
            </a:r>
            <a:r>
              <a:rPr lang="en-IN" sz="1200" b="1" dirty="0"/>
              <a:t>–</a:t>
            </a:r>
            <a:r>
              <a:rPr lang="en-IN" sz="1200" dirty="0"/>
              <a:t> Primary Company or last selected </a:t>
            </a:r>
            <a:r>
              <a:rPr lang="en-IN" sz="1200" dirty="0" smtClean="0"/>
              <a:t>company</a:t>
            </a:r>
            <a:r>
              <a:rPr lang="en-IN" sz="1200" b="1" dirty="0" smtClean="0"/>
              <a:t> – Profile </a:t>
            </a:r>
            <a:endParaRPr lang="en-IN" sz="1200" b="1" dirty="0"/>
          </a:p>
        </p:txBody>
      </p:sp>
      <p:sp>
        <p:nvSpPr>
          <p:cNvPr id="2" name="Rectangle 1"/>
          <p:cNvSpPr/>
          <p:nvPr/>
        </p:nvSpPr>
        <p:spPr>
          <a:xfrm>
            <a:off x="578974" y="1702248"/>
            <a:ext cx="1628923" cy="1615827"/>
          </a:xfrm>
          <a:prstGeom prst="rect">
            <a:avLst/>
          </a:prstGeom>
        </p:spPr>
        <p:txBody>
          <a:bodyPr wrap="square">
            <a:spAutoFit/>
          </a:bodyPr>
          <a:lstStyle/>
          <a:p>
            <a:r>
              <a:rPr lang="en-IN" sz="1100" dirty="0">
                <a:latin typeface="Agency FB" panose="020B0503020202020204" pitchFamily="34" charset="0"/>
              </a:rPr>
              <a:t>Basic </a:t>
            </a:r>
            <a:r>
              <a:rPr lang="en-IN" sz="1100" dirty="0" smtClean="0">
                <a:latin typeface="Agency FB" panose="020B0503020202020204" pitchFamily="34" charset="0"/>
              </a:rPr>
              <a:t>Information</a:t>
            </a:r>
          </a:p>
          <a:p>
            <a:r>
              <a:rPr lang="en-IN" sz="1100" dirty="0" smtClean="0">
                <a:latin typeface="Agency FB" panose="020B0503020202020204" pitchFamily="34" charset="0"/>
              </a:rPr>
              <a:t>Products &amp; Services</a:t>
            </a:r>
            <a:endParaRPr lang="en-IN" sz="1100" dirty="0">
              <a:latin typeface="Agency FB" panose="020B0503020202020204" pitchFamily="34" charset="0"/>
            </a:endParaRPr>
          </a:p>
          <a:p>
            <a:r>
              <a:rPr lang="en-IN" sz="1100" dirty="0">
                <a:latin typeface="Agency FB" panose="020B0503020202020204" pitchFamily="34" charset="0"/>
              </a:rPr>
              <a:t>Pitch </a:t>
            </a:r>
            <a:r>
              <a:rPr lang="en-IN" sz="1100" dirty="0" smtClean="0">
                <a:latin typeface="Agency FB" panose="020B0503020202020204" pitchFamily="34" charset="0"/>
              </a:rPr>
              <a:t>Presentation &amp; Video</a:t>
            </a:r>
            <a:endParaRPr lang="en-IN" sz="1100" dirty="0">
              <a:latin typeface="Agency FB" panose="020B0503020202020204" pitchFamily="34" charset="0"/>
            </a:endParaRPr>
          </a:p>
          <a:p>
            <a:r>
              <a:rPr lang="en-IN" sz="1100" dirty="0" smtClean="0">
                <a:latin typeface="Agency FB" panose="020B0503020202020204" pitchFamily="34" charset="0"/>
              </a:rPr>
              <a:t>Business Plan &amp; Financials</a:t>
            </a:r>
            <a:endParaRPr lang="en-IN" sz="1100" dirty="0">
              <a:latin typeface="Agency FB" panose="020B0503020202020204" pitchFamily="34" charset="0"/>
            </a:endParaRPr>
          </a:p>
          <a:p>
            <a:r>
              <a:rPr lang="en-IN" sz="1100" dirty="0" smtClean="0">
                <a:latin typeface="Agency FB" panose="020B0503020202020204" pitchFamily="34" charset="0"/>
              </a:rPr>
              <a:t>Valuation &amp; Bench Marking </a:t>
            </a:r>
            <a:r>
              <a:rPr lang="en-IN" sz="1100" dirty="0" smtClean="0">
                <a:solidFill>
                  <a:srgbClr val="FFFF00"/>
                </a:solidFill>
                <a:latin typeface="Agency FB" panose="020B0503020202020204" pitchFamily="34" charset="0"/>
              </a:rPr>
              <a:t>Founders </a:t>
            </a:r>
            <a:r>
              <a:rPr lang="en-IN" sz="1100" dirty="0">
                <a:solidFill>
                  <a:srgbClr val="FFFF00"/>
                </a:solidFill>
                <a:latin typeface="Agency FB" panose="020B0503020202020204" pitchFamily="34" charset="0"/>
              </a:rPr>
              <a:t>&amp; </a:t>
            </a:r>
            <a:r>
              <a:rPr lang="en-IN" sz="1100" dirty="0" smtClean="0">
                <a:solidFill>
                  <a:srgbClr val="FFFF00"/>
                </a:solidFill>
                <a:latin typeface="Agency FB" panose="020B0503020202020204" pitchFamily="34" charset="0"/>
              </a:rPr>
              <a:t>Organization</a:t>
            </a:r>
          </a:p>
          <a:p>
            <a:r>
              <a:rPr lang="en-IN" sz="1100" dirty="0" smtClean="0">
                <a:latin typeface="Agency FB" panose="020B0503020202020204" pitchFamily="34" charset="0"/>
              </a:rPr>
              <a:t>Cap Table</a:t>
            </a:r>
          </a:p>
          <a:p>
            <a:r>
              <a:rPr lang="en-IN" sz="1100" dirty="0" smtClean="0">
                <a:latin typeface="Agency FB" panose="020B0503020202020204" pitchFamily="34" charset="0"/>
              </a:rPr>
              <a:t>News &amp; Events</a:t>
            </a:r>
          </a:p>
          <a:p>
            <a:r>
              <a:rPr lang="en-IN" sz="1100" dirty="0">
                <a:latin typeface="Agency FB" panose="020B0503020202020204" pitchFamily="34" charset="0"/>
              </a:rPr>
              <a:t>Company </a:t>
            </a:r>
            <a:r>
              <a:rPr lang="en-IN" sz="1100" dirty="0" smtClean="0">
                <a:latin typeface="Agency FB" panose="020B0503020202020204" pitchFamily="34" charset="0"/>
              </a:rPr>
              <a:t>Ask</a:t>
            </a:r>
            <a:endParaRPr lang="en-IN" sz="1100" dirty="0">
              <a:latin typeface="Agency FB" panose="020B0503020202020204" pitchFamily="34" charset="0"/>
            </a:endParaRPr>
          </a:p>
        </p:txBody>
      </p:sp>
      <p:sp>
        <p:nvSpPr>
          <p:cNvPr id="28" name="TextBox 27"/>
          <p:cNvSpPr txBox="1"/>
          <p:nvPr/>
        </p:nvSpPr>
        <p:spPr>
          <a:xfrm>
            <a:off x="11421688" y="985882"/>
            <a:ext cx="592512" cy="707886"/>
          </a:xfrm>
          <a:prstGeom prst="rect">
            <a:avLst/>
          </a:prstGeom>
          <a:noFill/>
        </p:spPr>
        <p:txBody>
          <a:bodyPr wrap="square" rtlCol="0">
            <a:spAutoFit/>
          </a:bodyPr>
          <a:lstStyle/>
          <a:p>
            <a:pPr algn="r"/>
            <a:r>
              <a:rPr lang="en-IN" sz="4000" dirty="0"/>
              <a:t>+</a:t>
            </a:r>
          </a:p>
        </p:txBody>
      </p:sp>
      <p:sp>
        <p:nvSpPr>
          <p:cNvPr id="32" name="TextBox 31"/>
          <p:cNvSpPr txBox="1"/>
          <p:nvPr/>
        </p:nvSpPr>
        <p:spPr>
          <a:xfrm>
            <a:off x="3766329" y="2529759"/>
            <a:ext cx="3155922" cy="1446550"/>
          </a:xfrm>
          <a:prstGeom prst="rect">
            <a:avLst/>
          </a:prstGeom>
          <a:noFill/>
        </p:spPr>
        <p:txBody>
          <a:bodyPr wrap="square" rtlCol="0">
            <a:spAutoFit/>
          </a:bodyPr>
          <a:lstStyle/>
          <a:p>
            <a:pPr algn="ctr"/>
            <a:r>
              <a:rPr lang="en-IN" sz="1100" dirty="0" smtClean="0">
                <a:solidFill>
                  <a:schemeClr val="bg1">
                    <a:lumMod val="50000"/>
                  </a:schemeClr>
                </a:solidFill>
              </a:rPr>
              <a:t>Name: </a:t>
            </a:r>
            <a:r>
              <a:rPr lang="en-IN" sz="1100" b="1" dirty="0" err="1" smtClean="0"/>
              <a:t>Nitish</a:t>
            </a:r>
            <a:r>
              <a:rPr lang="en-IN" sz="1100" b="1" dirty="0" smtClean="0"/>
              <a:t> </a:t>
            </a:r>
            <a:r>
              <a:rPr lang="en-IN" sz="1100" b="1" dirty="0" err="1" smtClean="0"/>
              <a:t>Kashyap</a:t>
            </a:r>
            <a:endParaRPr lang="en-IN" sz="1100" b="1" dirty="0" smtClean="0"/>
          </a:p>
          <a:p>
            <a:pPr algn="ctr"/>
            <a:r>
              <a:rPr lang="en-IN" sz="1100" dirty="0" smtClean="0">
                <a:solidFill>
                  <a:schemeClr val="bg1">
                    <a:lumMod val="50000"/>
                  </a:schemeClr>
                </a:solidFill>
              </a:rPr>
              <a:t>Title: </a:t>
            </a:r>
            <a:r>
              <a:rPr lang="en-IN" sz="1100" dirty="0" smtClean="0"/>
              <a:t>Founder &amp; CEO</a:t>
            </a:r>
            <a:endParaRPr lang="en-IN" sz="1100" dirty="0"/>
          </a:p>
          <a:p>
            <a:pPr algn="ctr"/>
            <a:r>
              <a:rPr lang="en-IN" sz="1100" dirty="0" smtClean="0">
                <a:solidFill>
                  <a:schemeClr val="bg1">
                    <a:lumMod val="50000"/>
                  </a:schemeClr>
                </a:solidFill>
              </a:rPr>
              <a:t>Date Joined: </a:t>
            </a:r>
            <a:r>
              <a:rPr lang="en-IN" sz="1100" dirty="0" smtClean="0"/>
              <a:t>1</a:t>
            </a:r>
            <a:r>
              <a:rPr lang="en-IN" sz="1100" baseline="30000" dirty="0" smtClean="0"/>
              <a:t>st</a:t>
            </a:r>
            <a:r>
              <a:rPr lang="en-IN" sz="1100" dirty="0" smtClean="0"/>
              <a:t> August, 2020</a:t>
            </a:r>
          </a:p>
          <a:p>
            <a:pPr algn="ctr"/>
            <a:r>
              <a:rPr lang="en-IN" sz="1100" dirty="0" smtClean="0">
                <a:solidFill>
                  <a:schemeClr val="bg1">
                    <a:lumMod val="50000"/>
                  </a:schemeClr>
                </a:solidFill>
              </a:rPr>
              <a:t>LinkedIn: </a:t>
            </a:r>
            <a:r>
              <a:rPr lang="en-IN" sz="1100" dirty="0" smtClean="0">
                <a:hlinkClick r:id="rId3"/>
              </a:rPr>
              <a:t>www.linked.com/nitish</a:t>
            </a:r>
            <a:r>
              <a:rPr lang="en-IN" sz="1100" dirty="0" smtClean="0"/>
              <a:t> </a:t>
            </a:r>
          </a:p>
          <a:p>
            <a:pPr algn="ctr"/>
            <a:r>
              <a:rPr lang="en-IN" sz="1100" dirty="0" smtClean="0">
                <a:solidFill>
                  <a:schemeClr val="bg1">
                    <a:lumMod val="50000"/>
                  </a:schemeClr>
                </a:solidFill>
              </a:rPr>
              <a:t>Profile:</a:t>
            </a:r>
          </a:p>
          <a:p>
            <a:pPr algn="ctr"/>
            <a:r>
              <a:rPr lang="en-IN" sz="1100" dirty="0" err="1" smtClean="0"/>
              <a:t>Nitish</a:t>
            </a:r>
            <a:r>
              <a:rPr lang="en-IN" sz="1100" dirty="0" smtClean="0"/>
              <a:t> is the founder of </a:t>
            </a:r>
            <a:r>
              <a:rPr lang="en-IN" sz="1100" dirty="0" err="1" smtClean="0"/>
              <a:t>Manartha</a:t>
            </a:r>
            <a:r>
              <a:rPr lang="en-IN" sz="1100" dirty="0" smtClean="0"/>
              <a:t> Solutions and has a passion for virtualizing CFO functions and services to make things easier for start ups and investors.</a:t>
            </a:r>
            <a:endParaRPr lang="en-IN" sz="1100" dirty="0"/>
          </a:p>
        </p:txBody>
      </p:sp>
      <p:sp>
        <p:nvSpPr>
          <p:cNvPr id="3" name="Oval 2"/>
          <p:cNvSpPr/>
          <p:nvPr/>
        </p:nvSpPr>
        <p:spPr>
          <a:xfrm>
            <a:off x="4959977" y="1574440"/>
            <a:ext cx="768626" cy="768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7761859" y="2529759"/>
            <a:ext cx="3155922" cy="1446550"/>
          </a:xfrm>
          <a:prstGeom prst="rect">
            <a:avLst/>
          </a:prstGeom>
          <a:noFill/>
        </p:spPr>
        <p:txBody>
          <a:bodyPr wrap="square" rtlCol="0">
            <a:spAutoFit/>
          </a:bodyPr>
          <a:lstStyle/>
          <a:p>
            <a:pPr algn="ctr"/>
            <a:r>
              <a:rPr lang="en-IN" sz="1100" dirty="0" smtClean="0">
                <a:solidFill>
                  <a:schemeClr val="bg1">
                    <a:lumMod val="50000"/>
                  </a:schemeClr>
                </a:solidFill>
              </a:rPr>
              <a:t>Name: </a:t>
            </a:r>
            <a:r>
              <a:rPr lang="en-IN" sz="1100" b="1" dirty="0" smtClean="0"/>
              <a:t>Naren Narayana</a:t>
            </a:r>
          </a:p>
          <a:p>
            <a:pPr algn="ctr"/>
            <a:r>
              <a:rPr lang="en-IN" sz="1100" dirty="0" smtClean="0">
                <a:solidFill>
                  <a:schemeClr val="bg1">
                    <a:lumMod val="50000"/>
                  </a:schemeClr>
                </a:solidFill>
              </a:rPr>
              <a:t>Title: </a:t>
            </a:r>
            <a:r>
              <a:rPr lang="en-IN" sz="1100" dirty="0" smtClean="0"/>
              <a:t>Co Founder &amp; CTO</a:t>
            </a:r>
            <a:endParaRPr lang="en-IN" sz="1100" dirty="0"/>
          </a:p>
          <a:p>
            <a:pPr algn="ctr"/>
            <a:r>
              <a:rPr lang="en-IN" sz="1100" dirty="0" smtClean="0">
                <a:solidFill>
                  <a:schemeClr val="bg1">
                    <a:lumMod val="50000"/>
                  </a:schemeClr>
                </a:solidFill>
              </a:rPr>
              <a:t>Date Joined: </a:t>
            </a:r>
            <a:r>
              <a:rPr lang="en-IN" sz="1100" dirty="0" smtClean="0"/>
              <a:t>1</a:t>
            </a:r>
            <a:r>
              <a:rPr lang="en-IN" sz="1100" baseline="30000" dirty="0" smtClean="0"/>
              <a:t>st</a:t>
            </a:r>
            <a:r>
              <a:rPr lang="en-IN" sz="1100" dirty="0" smtClean="0"/>
              <a:t> August, 2023</a:t>
            </a:r>
          </a:p>
          <a:p>
            <a:pPr algn="ctr"/>
            <a:r>
              <a:rPr lang="en-IN" sz="1100" dirty="0" smtClean="0">
                <a:solidFill>
                  <a:schemeClr val="bg1">
                    <a:lumMod val="50000"/>
                  </a:schemeClr>
                </a:solidFill>
              </a:rPr>
              <a:t>LinkedIn: </a:t>
            </a:r>
            <a:r>
              <a:rPr lang="en-IN" sz="1100" dirty="0" smtClean="0">
                <a:hlinkClick r:id="rId4"/>
              </a:rPr>
              <a:t>www.linked.com/naren</a:t>
            </a:r>
            <a:r>
              <a:rPr lang="en-IN" sz="1100" dirty="0" smtClean="0"/>
              <a:t>  </a:t>
            </a:r>
          </a:p>
          <a:p>
            <a:pPr algn="ctr"/>
            <a:r>
              <a:rPr lang="en-IN" sz="1100" dirty="0" smtClean="0">
                <a:solidFill>
                  <a:schemeClr val="bg1">
                    <a:lumMod val="50000"/>
                  </a:schemeClr>
                </a:solidFill>
              </a:rPr>
              <a:t>Profile:</a:t>
            </a:r>
          </a:p>
          <a:p>
            <a:pPr algn="ctr"/>
            <a:r>
              <a:rPr lang="en-IN" sz="1100" dirty="0" err="1" smtClean="0"/>
              <a:t>Nitish</a:t>
            </a:r>
            <a:r>
              <a:rPr lang="en-IN" sz="1100" dirty="0" smtClean="0"/>
              <a:t> is the founder of </a:t>
            </a:r>
            <a:r>
              <a:rPr lang="en-IN" sz="1100" dirty="0" err="1" smtClean="0"/>
              <a:t>Manartha</a:t>
            </a:r>
            <a:r>
              <a:rPr lang="en-IN" sz="1100" dirty="0" smtClean="0"/>
              <a:t> Solutions and has a passion for virtualizing CFO functions and services to make things easier for start ups and investors.</a:t>
            </a:r>
            <a:endParaRPr lang="en-IN" sz="1100" dirty="0"/>
          </a:p>
        </p:txBody>
      </p:sp>
      <p:sp>
        <p:nvSpPr>
          <p:cNvPr id="19" name="Oval 18"/>
          <p:cNvSpPr/>
          <p:nvPr/>
        </p:nvSpPr>
        <p:spPr>
          <a:xfrm>
            <a:off x="8955507" y="1574440"/>
            <a:ext cx="768626" cy="768626"/>
          </a:xfrm>
          <a:prstGeom prst="ellipse">
            <a:avLst/>
          </a:prstGeom>
          <a:blipFill dpi="0" rotWithShape="1">
            <a:blip r:embed="rId5"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p:cNvSpPr txBox="1"/>
          <p:nvPr/>
        </p:nvSpPr>
        <p:spPr>
          <a:xfrm>
            <a:off x="3766329" y="5216801"/>
            <a:ext cx="3155922" cy="1446550"/>
          </a:xfrm>
          <a:prstGeom prst="rect">
            <a:avLst/>
          </a:prstGeom>
          <a:noFill/>
        </p:spPr>
        <p:txBody>
          <a:bodyPr wrap="square" rtlCol="0">
            <a:spAutoFit/>
          </a:bodyPr>
          <a:lstStyle/>
          <a:p>
            <a:pPr algn="ctr"/>
            <a:r>
              <a:rPr lang="en-IN" sz="1100" dirty="0" smtClean="0">
                <a:solidFill>
                  <a:schemeClr val="bg1">
                    <a:lumMod val="50000"/>
                  </a:schemeClr>
                </a:solidFill>
              </a:rPr>
              <a:t>Name: </a:t>
            </a:r>
            <a:r>
              <a:rPr lang="en-IN" sz="1100" b="1" dirty="0" err="1" smtClean="0"/>
              <a:t>Nitish</a:t>
            </a:r>
            <a:r>
              <a:rPr lang="en-IN" sz="1100" b="1" dirty="0" smtClean="0"/>
              <a:t> </a:t>
            </a:r>
            <a:r>
              <a:rPr lang="en-IN" sz="1100" b="1" dirty="0" err="1" smtClean="0"/>
              <a:t>Kashyap</a:t>
            </a:r>
            <a:endParaRPr lang="en-IN" sz="1100" b="1" dirty="0" smtClean="0"/>
          </a:p>
          <a:p>
            <a:pPr algn="ctr"/>
            <a:r>
              <a:rPr lang="en-IN" sz="1100" dirty="0" smtClean="0">
                <a:solidFill>
                  <a:schemeClr val="bg1">
                    <a:lumMod val="50000"/>
                  </a:schemeClr>
                </a:solidFill>
              </a:rPr>
              <a:t>Title: </a:t>
            </a:r>
            <a:r>
              <a:rPr lang="en-IN" sz="1100" dirty="0" smtClean="0"/>
              <a:t>Founder &amp; CEO</a:t>
            </a:r>
            <a:endParaRPr lang="en-IN" sz="1100" dirty="0"/>
          </a:p>
          <a:p>
            <a:pPr algn="ctr"/>
            <a:r>
              <a:rPr lang="en-IN" sz="1100" dirty="0" smtClean="0">
                <a:solidFill>
                  <a:schemeClr val="bg1">
                    <a:lumMod val="50000"/>
                  </a:schemeClr>
                </a:solidFill>
              </a:rPr>
              <a:t>Date Joined: </a:t>
            </a:r>
            <a:r>
              <a:rPr lang="en-IN" sz="1100" dirty="0" smtClean="0"/>
              <a:t>1</a:t>
            </a:r>
            <a:r>
              <a:rPr lang="en-IN" sz="1100" baseline="30000" dirty="0" smtClean="0"/>
              <a:t>st</a:t>
            </a:r>
            <a:r>
              <a:rPr lang="en-IN" sz="1100" dirty="0" smtClean="0"/>
              <a:t> August, 2020</a:t>
            </a:r>
          </a:p>
          <a:p>
            <a:pPr algn="ctr"/>
            <a:r>
              <a:rPr lang="en-IN" sz="1100" dirty="0" smtClean="0">
                <a:solidFill>
                  <a:schemeClr val="bg1">
                    <a:lumMod val="50000"/>
                  </a:schemeClr>
                </a:solidFill>
              </a:rPr>
              <a:t>LinkedIn: </a:t>
            </a:r>
            <a:r>
              <a:rPr lang="en-IN" sz="1100" dirty="0" smtClean="0">
                <a:hlinkClick r:id="rId3"/>
              </a:rPr>
              <a:t>www.linked.com/nitish</a:t>
            </a:r>
            <a:r>
              <a:rPr lang="en-IN" sz="1100" dirty="0" smtClean="0"/>
              <a:t> </a:t>
            </a:r>
          </a:p>
          <a:p>
            <a:pPr algn="ctr"/>
            <a:r>
              <a:rPr lang="en-IN" sz="1100" dirty="0" smtClean="0">
                <a:solidFill>
                  <a:schemeClr val="bg1">
                    <a:lumMod val="50000"/>
                  </a:schemeClr>
                </a:solidFill>
              </a:rPr>
              <a:t>Profile:</a:t>
            </a:r>
          </a:p>
          <a:p>
            <a:pPr algn="ctr"/>
            <a:r>
              <a:rPr lang="en-IN" sz="1100" dirty="0" err="1" smtClean="0"/>
              <a:t>Nitish</a:t>
            </a:r>
            <a:r>
              <a:rPr lang="en-IN" sz="1100" dirty="0" smtClean="0"/>
              <a:t> is the founder of </a:t>
            </a:r>
            <a:r>
              <a:rPr lang="en-IN" sz="1100" dirty="0" err="1" smtClean="0"/>
              <a:t>Manartha</a:t>
            </a:r>
            <a:r>
              <a:rPr lang="en-IN" sz="1100" dirty="0" smtClean="0"/>
              <a:t> Solutions and has a passion for virtualizing CFO functions and services to make things easier for start ups and investors.</a:t>
            </a:r>
            <a:endParaRPr lang="en-IN" sz="1100" dirty="0"/>
          </a:p>
        </p:txBody>
      </p:sp>
      <p:sp>
        <p:nvSpPr>
          <p:cNvPr id="21" name="Oval 20"/>
          <p:cNvSpPr/>
          <p:nvPr/>
        </p:nvSpPr>
        <p:spPr>
          <a:xfrm>
            <a:off x="4959977" y="4261482"/>
            <a:ext cx="768626" cy="768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7761859" y="5216801"/>
            <a:ext cx="3155922" cy="1446550"/>
          </a:xfrm>
          <a:prstGeom prst="rect">
            <a:avLst/>
          </a:prstGeom>
          <a:noFill/>
        </p:spPr>
        <p:txBody>
          <a:bodyPr wrap="square" rtlCol="0">
            <a:spAutoFit/>
          </a:bodyPr>
          <a:lstStyle/>
          <a:p>
            <a:pPr algn="ctr"/>
            <a:r>
              <a:rPr lang="en-IN" sz="1100" dirty="0" smtClean="0">
                <a:solidFill>
                  <a:schemeClr val="bg1">
                    <a:lumMod val="50000"/>
                  </a:schemeClr>
                </a:solidFill>
              </a:rPr>
              <a:t>Name: </a:t>
            </a:r>
            <a:r>
              <a:rPr lang="en-IN" sz="1100" b="1" dirty="0" smtClean="0"/>
              <a:t>Naren Narayana</a:t>
            </a:r>
          </a:p>
          <a:p>
            <a:pPr algn="ctr"/>
            <a:r>
              <a:rPr lang="en-IN" sz="1100" dirty="0" smtClean="0">
                <a:solidFill>
                  <a:schemeClr val="bg1">
                    <a:lumMod val="50000"/>
                  </a:schemeClr>
                </a:solidFill>
              </a:rPr>
              <a:t>Title: </a:t>
            </a:r>
            <a:r>
              <a:rPr lang="en-IN" sz="1100" dirty="0" smtClean="0"/>
              <a:t>Co Founder &amp; CTO</a:t>
            </a:r>
            <a:endParaRPr lang="en-IN" sz="1100" dirty="0"/>
          </a:p>
          <a:p>
            <a:pPr algn="ctr"/>
            <a:r>
              <a:rPr lang="en-IN" sz="1100" dirty="0" smtClean="0">
                <a:solidFill>
                  <a:schemeClr val="bg1">
                    <a:lumMod val="50000"/>
                  </a:schemeClr>
                </a:solidFill>
              </a:rPr>
              <a:t>Date Joined: </a:t>
            </a:r>
            <a:r>
              <a:rPr lang="en-IN" sz="1100" dirty="0" smtClean="0"/>
              <a:t>1</a:t>
            </a:r>
            <a:r>
              <a:rPr lang="en-IN" sz="1100" baseline="30000" dirty="0" smtClean="0"/>
              <a:t>st</a:t>
            </a:r>
            <a:r>
              <a:rPr lang="en-IN" sz="1100" dirty="0" smtClean="0"/>
              <a:t> August, 2023</a:t>
            </a:r>
          </a:p>
          <a:p>
            <a:pPr algn="ctr"/>
            <a:r>
              <a:rPr lang="en-IN" sz="1100" dirty="0" smtClean="0">
                <a:solidFill>
                  <a:schemeClr val="bg1">
                    <a:lumMod val="50000"/>
                  </a:schemeClr>
                </a:solidFill>
              </a:rPr>
              <a:t>LinkedIn: </a:t>
            </a:r>
            <a:r>
              <a:rPr lang="en-IN" sz="1100" dirty="0" smtClean="0">
                <a:hlinkClick r:id="rId4"/>
              </a:rPr>
              <a:t>www.linked.com/naren</a:t>
            </a:r>
            <a:r>
              <a:rPr lang="en-IN" sz="1100" dirty="0" smtClean="0"/>
              <a:t>  </a:t>
            </a:r>
          </a:p>
          <a:p>
            <a:pPr algn="ctr"/>
            <a:r>
              <a:rPr lang="en-IN" sz="1100" dirty="0" smtClean="0">
                <a:solidFill>
                  <a:schemeClr val="bg1">
                    <a:lumMod val="50000"/>
                  </a:schemeClr>
                </a:solidFill>
              </a:rPr>
              <a:t>Profile:</a:t>
            </a:r>
          </a:p>
          <a:p>
            <a:pPr algn="ctr"/>
            <a:r>
              <a:rPr lang="en-IN" sz="1100" dirty="0" err="1" smtClean="0"/>
              <a:t>Nitish</a:t>
            </a:r>
            <a:r>
              <a:rPr lang="en-IN" sz="1100" dirty="0" smtClean="0"/>
              <a:t> is the founder of </a:t>
            </a:r>
            <a:r>
              <a:rPr lang="en-IN" sz="1100" dirty="0" err="1" smtClean="0"/>
              <a:t>Manartha</a:t>
            </a:r>
            <a:r>
              <a:rPr lang="en-IN" sz="1100" dirty="0" smtClean="0"/>
              <a:t> Solutions and has a passion for virtualizing CFO functions and services to make things easier for start ups and investors.</a:t>
            </a:r>
            <a:endParaRPr lang="en-IN" sz="1100" dirty="0"/>
          </a:p>
        </p:txBody>
      </p:sp>
      <p:sp>
        <p:nvSpPr>
          <p:cNvPr id="24" name="Oval 23"/>
          <p:cNvSpPr/>
          <p:nvPr/>
        </p:nvSpPr>
        <p:spPr>
          <a:xfrm>
            <a:off x="8955507" y="4261482"/>
            <a:ext cx="768626" cy="768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86517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285610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90878" y="1156324"/>
            <a:ext cx="1473234" cy="3477875"/>
          </a:xfrm>
          <a:prstGeom prst="rect">
            <a:avLst/>
          </a:prstGeom>
          <a:noFill/>
        </p:spPr>
        <p:txBody>
          <a:bodyPr wrap="square" rtlCol="0">
            <a:spAutoFit/>
          </a:bodyPr>
          <a:lstStyle/>
          <a:p>
            <a:pPr algn="ctr"/>
            <a:r>
              <a:rPr lang="en-IN" sz="1100" b="1" dirty="0">
                <a:latin typeface="Agency FB" panose="020B0503020202020204" pitchFamily="34" charset="0"/>
              </a:rPr>
              <a:t>Company 123</a:t>
            </a:r>
          </a:p>
          <a:p>
            <a:endParaRPr lang="en-IN" sz="1100" dirty="0">
              <a:latin typeface="Agency FB" panose="020B0503020202020204" pitchFamily="34" charset="0"/>
            </a:endParaRPr>
          </a:p>
          <a:p>
            <a:r>
              <a:rPr lang="en-IN" sz="1100" dirty="0">
                <a:latin typeface="Agency FB" panose="020B0503020202020204" pitchFamily="34" charset="0"/>
              </a:rPr>
              <a:t>Profile</a:t>
            </a: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endParaRPr lang="en-IN" sz="1100" dirty="0" smtClean="0">
              <a:latin typeface="Agency FB" panose="020B0503020202020204" pitchFamily="34" charset="0"/>
            </a:endParaRPr>
          </a:p>
          <a:p>
            <a:endParaRPr lang="en-IN" sz="1100" dirty="0" smtClean="0">
              <a:latin typeface="Agency FB" panose="020B0503020202020204" pitchFamily="34" charset="0"/>
            </a:endParaRPr>
          </a:p>
          <a:p>
            <a:r>
              <a:rPr lang="en-IN" sz="1100" dirty="0" smtClean="0">
                <a:latin typeface="Agency FB" panose="020B0503020202020204" pitchFamily="34" charset="0"/>
              </a:rPr>
              <a:t>Corporate </a:t>
            </a:r>
            <a:r>
              <a:rPr lang="en-IN" sz="1100" dirty="0">
                <a:latin typeface="Agency FB" panose="020B0503020202020204" pitchFamily="34" charset="0"/>
              </a:rPr>
              <a:t>Finance</a:t>
            </a:r>
          </a:p>
          <a:p>
            <a:endParaRPr lang="en-IN" sz="1100" dirty="0">
              <a:latin typeface="Agency FB" panose="020B0503020202020204" pitchFamily="34" charset="0"/>
            </a:endParaRPr>
          </a:p>
          <a:p>
            <a:r>
              <a:rPr lang="en-IN" sz="1100" dirty="0">
                <a:latin typeface="Agency FB" panose="020B0503020202020204" pitchFamily="34" charset="0"/>
              </a:rPr>
              <a:t>Due Diligence</a:t>
            </a:r>
          </a:p>
          <a:p>
            <a:endParaRPr lang="en-IN" sz="1100" dirty="0">
              <a:latin typeface="Agency FB" panose="020B0503020202020204" pitchFamily="34" charset="0"/>
            </a:endParaRPr>
          </a:p>
          <a:p>
            <a:r>
              <a:rPr lang="en-IN" sz="1100" dirty="0">
                <a:latin typeface="Agency FB" panose="020B0503020202020204" pitchFamily="34" charset="0"/>
              </a:rPr>
              <a:t>Fund Raising</a:t>
            </a:r>
          </a:p>
          <a:p>
            <a:endParaRPr lang="en-IN" sz="1100" dirty="0">
              <a:latin typeface="Agency FB" panose="020B0503020202020204" pitchFamily="34" charset="0"/>
            </a:endParaRPr>
          </a:p>
          <a:p>
            <a:r>
              <a:rPr lang="en-IN" sz="1100" dirty="0">
                <a:latin typeface="Agency FB" panose="020B0503020202020204" pitchFamily="34" charset="0"/>
              </a:rPr>
              <a:t>Investor Tools</a:t>
            </a:r>
          </a:p>
        </p:txBody>
      </p:sp>
      <p:sp>
        <p:nvSpPr>
          <p:cNvPr id="7" name="Rectangle 6"/>
          <p:cNvSpPr/>
          <p:nvPr/>
        </p:nvSpPr>
        <p:spPr>
          <a:xfrm>
            <a:off x="0" y="0"/>
            <a:ext cx="12191999" cy="1015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One Stop shop for your FP&amp;A, Audit, and Fund Raising Nee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877" y="283763"/>
            <a:ext cx="1962150" cy="4476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872104" y="353713"/>
            <a:ext cx="5878725" cy="307777"/>
          </a:xfrm>
          <a:prstGeom prst="rect">
            <a:avLst/>
          </a:prstGeom>
          <a:noFill/>
        </p:spPr>
        <p:txBody>
          <a:bodyPr wrap="square" rtlCol="0">
            <a:spAutoFit/>
          </a:bodyPr>
          <a:lstStyle/>
          <a:p>
            <a:r>
              <a:rPr lang="en-IN" sz="1400" dirty="0">
                <a:latin typeface="Agency FB" panose="020B0503020202020204" pitchFamily="34" charset="0"/>
              </a:rPr>
              <a:t>Dash Board  |  </a:t>
            </a:r>
            <a:r>
              <a:rPr lang="en-IN" sz="1400" dirty="0">
                <a:solidFill>
                  <a:srgbClr val="FFFF00"/>
                </a:solidFill>
                <a:latin typeface="Agency FB" panose="020B0503020202020204" pitchFamily="34" charset="0"/>
              </a:rPr>
              <a:t>My Companies  </a:t>
            </a:r>
            <a:r>
              <a:rPr lang="en-IN" sz="1400" dirty="0">
                <a:latin typeface="Agency FB" panose="020B0503020202020204" pitchFamily="34" charset="0"/>
              </a:rPr>
              <a:t>|  Start ups  |  Investors  |  Enablers  |  News</a:t>
            </a:r>
          </a:p>
        </p:txBody>
      </p:sp>
      <p:sp>
        <p:nvSpPr>
          <p:cNvPr id="10" name="TextBox 9"/>
          <p:cNvSpPr txBox="1"/>
          <p:nvPr/>
        </p:nvSpPr>
        <p:spPr>
          <a:xfrm>
            <a:off x="10350500" y="353713"/>
            <a:ext cx="1663700" cy="307777"/>
          </a:xfrm>
          <a:prstGeom prst="rect">
            <a:avLst/>
          </a:prstGeom>
          <a:noFill/>
        </p:spPr>
        <p:txBody>
          <a:bodyPr wrap="square" rtlCol="0">
            <a:spAutoFit/>
          </a:bodyPr>
          <a:lstStyle/>
          <a:p>
            <a:pPr algn="r"/>
            <a:r>
              <a:rPr lang="en-IN" sz="1400" dirty="0">
                <a:solidFill>
                  <a:srgbClr val="FFFF00"/>
                </a:solidFill>
                <a:latin typeface="Agency FB" panose="020B0503020202020204" pitchFamily="34" charset="0"/>
              </a:rPr>
              <a:t>Naren</a:t>
            </a:r>
            <a:r>
              <a:rPr lang="en-IN" sz="1400" dirty="0">
                <a:latin typeface="Agency FB" panose="020B0503020202020204" pitchFamily="34" charset="0"/>
              </a:rPr>
              <a:t>  |  Log out</a:t>
            </a:r>
          </a:p>
        </p:txBody>
      </p:sp>
      <p:sp>
        <p:nvSpPr>
          <p:cNvPr id="14" name="TextBox 13"/>
          <p:cNvSpPr txBox="1"/>
          <p:nvPr/>
        </p:nvSpPr>
        <p:spPr>
          <a:xfrm>
            <a:off x="3063073" y="1156324"/>
            <a:ext cx="5606535" cy="276999"/>
          </a:xfrm>
          <a:prstGeom prst="rect">
            <a:avLst/>
          </a:prstGeom>
          <a:noFill/>
        </p:spPr>
        <p:txBody>
          <a:bodyPr wrap="none" rtlCol="0">
            <a:spAutoFit/>
          </a:bodyPr>
          <a:lstStyle/>
          <a:p>
            <a:r>
              <a:rPr lang="en-IN" sz="1200" dirty="0"/>
              <a:t>Company 123 – My Companies </a:t>
            </a:r>
            <a:r>
              <a:rPr lang="en-IN" sz="1200" b="1" dirty="0"/>
              <a:t>–</a:t>
            </a:r>
            <a:r>
              <a:rPr lang="en-IN" sz="1200" dirty="0"/>
              <a:t> Primary Company or last selected </a:t>
            </a:r>
            <a:r>
              <a:rPr lang="en-IN" sz="1200" dirty="0" smtClean="0"/>
              <a:t>company</a:t>
            </a:r>
            <a:r>
              <a:rPr lang="en-IN" sz="1200" b="1" dirty="0" smtClean="0"/>
              <a:t> – Profile </a:t>
            </a:r>
            <a:endParaRPr lang="en-IN" sz="1200" b="1" dirty="0"/>
          </a:p>
        </p:txBody>
      </p:sp>
      <p:sp>
        <p:nvSpPr>
          <p:cNvPr id="2" name="Rectangle 1"/>
          <p:cNvSpPr/>
          <p:nvPr/>
        </p:nvSpPr>
        <p:spPr>
          <a:xfrm>
            <a:off x="578974" y="1702248"/>
            <a:ext cx="1628923" cy="1615827"/>
          </a:xfrm>
          <a:prstGeom prst="rect">
            <a:avLst/>
          </a:prstGeom>
        </p:spPr>
        <p:txBody>
          <a:bodyPr wrap="square">
            <a:spAutoFit/>
          </a:bodyPr>
          <a:lstStyle/>
          <a:p>
            <a:r>
              <a:rPr lang="en-IN" sz="1100" dirty="0">
                <a:latin typeface="Agency FB" panose="020B0503020202020204" pitchFamily="34" charset="0"/>
              </a:rPr>
              <a:t>Basic </a:t>
            </a:r>
            <a:r>
              <a:rPr lang="en-IN" sz="1100" dirty="0" smtClean="0">
                <a:latin typeface="Agency FB" panose="020B0503020202020204" pitchFamily="34" charset="0"/>
              </a:rPr>
              <a:t>Information</a:t>
            </a:r>
          </a:p>
          <a:p>
            <a:r>
              <a:rPr lang="en-IN" sz="1100" dirty="0" smtClean="0">
                <a:latin typeface="Agency FB" panose="020B0503020202020204" pitchFamily="34" charset="0"/>
              </a:rPr>
              <a:t>Products &amp; Services</a:t>
            </a:r>
            <a:endParaRPr lang="en-IN" sz="1100" dirty="0">
              <a:latin typeface="Agency FB" panose="020B0503020202020204" pitchFamily="34" charset="0"/>
            </a:endParaRPr>
          </a:p>
          <a:p>
            <a:r>
              <a:rPr lang="en-IN" sz="1100" dirty="0">
                <a:latin typeface="Agency FB" panose="020B0503020202020204" pitchFamily="34" charset="0"/>
              </a:rPr>
              <a:t>Pitch </a:t>
            </a:r>
            <a:r>
              <a:rPr lang="en-IN" sz="1100" dirty="0" smtClean="0">
                <a:latin typeface="Agency FB" panose="020B0503020202020204" pitchFamily="34" charset="0"/>
              </a:rPr>
              <a:t>Presentation &amp; Video</a:t>
            </a:r>
            <a:endParaRPr lang="en-IN" sz="1100" dirty="0">
              <a:latin typeface="Agency FB" panose="020B0503020202020204" pitchFamily="34" charset="0"/>
            </a:endParaRPr>
          </a:p>
          <a:p>
            <a:r>
              <a:rPr lang="en-IN" sz="1100" dirty="0" smtClean="0">
                <a:latin typeface="Agency FB" panose="020B0503020202020204" pitchFamily="34" charset="0"/>
              </a:rPr>
              <a:t>Business Plan &amp; Financials</a:t>
            </a:r>
            <a:endParaRPr lang="en-IN" sz="1100" dirty="0">
              <a:latin typeface="Agency FB" panose="020B0503020202020204" pitchFamily="34" charset="0"/>
            </a:endParaRPr>
          </a:p>
          <a:p>
            <a:r>
              <a:rPr lang="en-IN" sz="1100" dirty="0" smtClean="0">
                <a:latin typeface="Agency FB" panose="020B0503020202020204" pitchFamily="34" charset="0"/>
              </a:rPr>
              <a:t>Valuation &amp; Bench Marking Founders </a:t>
            </a:r>
            <a:r>
              <a:rPr lang="en-IN" sz="1100" dirty="0">
                <a:latin typeface="Agency FB" panose="020B0503020202020204" pitchFamily="34" charset="0"/>
              </a:rPr>
              <a:t>&amp; </a:t>
            </a:r>
            <a:r>
              <a:rPr lang="en-IN" sz="1100" dirty="0" smtClean="0">
                <a:latin typeface="Agency FB" panose="020B0503020202020204" pitchFamily="34" charset="0"/>
              </a:rPr>
              <a:t>Organization</a:t>
            </a:r>
          </a:p>
          <a:p>
            <a:r>
              <a:rPr lang="en-IN" sz="1100" dirty="0" smtClean="0">
                <a:solidFill>
                  <a:srgbClr val="FFFF00"/>
                </a:solidFill>
                <a:latin typeface="Agency FB" panose="020B0503020202020204" pitchFamily="34" charset="0"/>
              </a:rPr>
              <a:t>Cap Table</a:t>
            </a:r>
          </a:p>
          <a:p>
            <a:r>
              <a:rPr lang="en-IN" sz="1100" dirty="0" smtClean="0">
                <a:latin typeface="Agency FB" panose="020B0503020202020204" pitchFamily="34" charset="0"/>
              </a:rPr>
              <a:t>News &amp; Events</a:t>
            </a:r>
          </a:p>
          <a:p>
            <a:r>
              <a:rPr lang="en-IN" sz="1100" dirty="0">
                <a:latin typeface="Agency FB" panose="020B0503020202020204" pitchFamily="34" charset="0"/>
              </a:rPr>
              <a:t>Company </a:t>
            </a:r>
            <a:r>
              <a:rPr lang="en-IN" sz="1100" dirty="0" smtClean="0">
                <a:latin typeface="Agency FB" panose="020B0503020202020204" pitchFamily="34" charset="0"/>
              </a:rPr>
              <a:t>Ask</a:t>
            </a:r>
            <a:endParaRPr lang="en-IN" sz="1100" dirty="0">
              <a:latin typeface="Agency FB" panose="020B0503020202020204" pitchFamily="34" charset="0"/>
            </a:endParaRPr>
          </a:p>
        </p:txBody>
      </p:sp>
      <p:sp>
        <p:nvSpPr>
          <p:cNvPr id="28" name="TextBox 27"/>
          <p:cNvSpPr txBox="1"/>
          <p:nvPr/>
        </p:nvSpPr>
        <p:spPr>
          <a:xfrm>
            <a:off x="11421688" y="985882"/>
            <a:ext cx="592512" cy="707886"/>
          </a:xfrm>
          <a:prstGeom prst="rect">
            <a:avLst/>
          </a:prstGeom>
          <a:noFill/>
        </p:spPr>
        <p:txBody>
          <a:bodyPr wrap="square" rtlCol="0">
            <a:spAutoFit/>
          </a:bodyPr>
          <a:lstStyle/>
          <a:p>
            <a:pPr algn="r"/>
            <a:r>
              <a:rPr lang="en-IN" sz="4000" dirty="0"/>
              <a:t>+</a:t>
            </a:r>
          </a:p>
        </p:txBody>
      </p:sp>
      <p:sp>
        <p:nvSpPr>
          <p:cNvPr id="25" name="TextBox 24"/>
          <p:cNvSpPr txBox="1"/>
          <p:nvPr/>
        </p:nvSpPr>
        <p:spPr>
          <a:xfrm>
            <a:off x="9927771" y="1437628"/>
            <a:ext cx="2049887" cy="5586145"/>
          </a:xfrm>
          <a:prstGeom prst="rect">
            <a:avLst/>
          </a:prstGeom>
          <a:noFill/>
        </p:spPr>
        <p:txBody>
          <a:bodyPr wrap="square" rtlCol="0">
            <a:spAutoFit/>
          </a:bodyPr>
          <a:lstStyle/>
          <a:p>
            <a:r>
              <a:rPr lang="en-IN" sz="1050" dirty="0" smtClean="0"/>
              <a:t>When the user clicks on + button, show the form to request the following information</a:t>
            </a:r>
          </a:p>
          <a:p>
            <a:endParaRPr lang="en-IN" sz="1050" dirty="0" smtClean="0">
              <a:solidFill>
                <a:schemeClr val="bg1">
                  <a:lumMod val="50000"/>
                </a:schemeClr>
              </a:solidFill>
            </a:endParaRPr>
          </a:p>
          <a:p>
            <a:r>
              <a:rPr lang="en-IN" sz="1050" dirty="0" smtClean="0">
                <a:solidFill>
                  <a:schemeClr val="bg1">
                    <a:lumMod val="50000"/>
                  </a:schemeClr>
                </a:solidFill>
              </a:rPr>
              <a:t>Shareholder:</a:t>
            </a:r>
          </a:p>
          <a:p>
            <a:r>
              <a:rPr lang="en-IN" sz="1050" dirty="0" smtClean="0"/>
              <a:t>Founder</a:t>
            </a:r>
          </a:p>
          <a:p>
            <a:r>
              <a:rPr lang="en-IN" sz="1050" dirty="0" smtClean="0"/>
              <a:t>Executive</a:t>
            </a:r>
          </a:p>
          <a:p>
            <a:r>
              <a:rPr lang="en-IN" sz="1050" dirty="0" smtClean="0"/>
              <a:t>Investor</a:t>
            </a:r>
          </a:p>
          <a:p>
            <a:r>
              <a:rPr lang="en-IN" sz="1050" dirty="0" smtClean="0"/>
              <a:t>Incubator</a:t>
            </a:r>
          </a:p>
          <a:p>
            <a:r>
              <a:rPr lang="en-IN" sz="1050" dirty="0" smtClean="0"/>
              <a:t>Accelerator</a:t>
            </a:r>
          </a:p>
          <a:p>
            <a:r>
              <a:rPr lang="en-IN" sz="1050" dirty="0" smtClean="0"/>
              <a:t>Government</a:t>
            </a:r>
          </a:p>
          <a:p>
            <a:r>
              <a:rPr lang="en-IN" sz="1050" dirty="0" smtClean="0"/>
              <a:t>Other</a:t>
            </a:r>
          </a:p>
          <a:p>
            <a:endParaRPr lang="en-IN" sz="1050" dirty="0" smtClean="0"/>
          </a:p>
          <a:p>
            <a:r>
              <a:rPr lang="en-IN" sz="1050" dirty="0" smtClean="0">
                <a:solidFill>
                  <a:schemeClr val="bg1">
                    <a:lumMod val="50000"/>
                  </a:schemeClr>
                </a:solidFill>
              </a:rPr>
              <a:t>Name:</a:t>
            </a:r>
            <a:endParaRPr lang="en-IN" sz="1050" dirty="0"/>
          </a:p>
          <a:p>
            <a:r>
              <a:rPr lang="en-IN" sz="1050" dirty="0" smtClean="0"/>
              <a:t>Naren Narayana</a:t>
            </a:r>
            <a:endParaRPr lang="en-IN" sz="1050" dirty="0"/>
          </a:p>
          <a:p>
            <a:endParaRPr lang="en-IN" sz="1050" dirty="0" smtClean="0"/>
          </a:p>
          <a:p>
            <a:r>
              <a:rPr lang="en-IN" sz="1050" dirty="0" smtClean="0">
                <a:solidFill>
                  <a:schemeClr val="bg1">
                    <a:lumMod val="50000"/>
                  </a:schemeClr>
                </a:solidFill>
              </a:rPr>
              <a:t>Equity Share:</a:t>
            </a:r>
            <a:endParaRPr lang="en-IN" sz="1050" dirty="0"/>
          </a:p>
          <a:p>
            <a:r>
              <a:rPr lang="en-IN" sz="1050" dirty="0"/>
              <a:t>Equity %</a:t>
            </a:r>
          </a:p>
          <a:p>
            <a:endParaRPr lang="en-IN" sz="1050" dirty="0" smtClean="0"/>
          </a:p>
          <a:p>
            <a:r>
              <a:rPr lang="en-IN" sz="1050" dirty="0" smtClean="0">
                <a:solidFill>
                  <a:schemeClr val="bg1">
                    <a:lumMod val="50000"/>
                  </a:schemeClr>
                </a:solidFill>
              </a:rPr>
              <a:t>Invested Since</a:t>
            </a:r>
            <a:endParaRPr lang="en-IN" sz="1050" dirty="0"/>
          </a:p>
          <a:p>
            <a:r>
              <a:rPr lang="en-IN" sz="1050" dirty="0" smtClean="0"/>
              <a:t>Inception / Pre Seed / Seed / Series A / Series B / Series C / Others</a:t>
            </a:r>
            <a:endParaRPr lang="en-IN" sz="1050" dirty="0"/>
          </a:p>
          <a:p>
            <a:endParaRPr lang="en-IN" sz="1050" dirty="0" smtClean="0"/>
          </a:p>
          <a:p>
            <a:r>
              <a:rPr lang="en-IN" sz="1050" dirty="0" smtClean="0">
                <a:solidFill>
                  <a:schemeClr val="bg1">
                    <a:lumMod val="50000"/>
                  </a:schemeClr>
                </a:solidFill>
              </a:rPr>
              <a:t>Investment Amount:</a:t>
            </a:r>
            <a:endParaRPr lang="en-IN" sz="1050" dirty="0"/>
          </a:p>
          <a:p>
            <a:r>
              <a:rPr lang="en-IN" sz="1050" dirty="0" smtClean="0"/>
              <a:t>$100,000</a:t>
            </a:r>
          </a:p>
          <a:p>
            <a:endParaRPr lang="en-IN" sz="1050" dirty="0" smtClean="0"/>
          </a:p>
          <a:p>
            <a:r>
              <a:rPr lang="en-IN" sz="1050" dirty="0" smtClean="0">
                <a:solidFill>
                  <a:schemeClr val="bg1">
                    <a:lumMod val="50000"/>
                  </a:schemeClr>
                </a:solidFill>
              </a:rPr>
              <a:t>Valuation:</a:t>
            </a:r>
            <a:endParaRPr lang="en-IN" sz="1050" dirty="0"/>
          </a:p>
          <a:p>
            <a:r>
              <a:rPr lang="en-IN" sz="1050" dirty="0"/>
              <a:t>$100,000</a:t>
            </a:r>
          </a:p>
          <a:p>
            <a:endParaRPr lang="en-IN" sz="1050" dirty="0"/>
          </a:p>
          <a:p>
            <a:r>
              <a:rPr lang="en-IN" sz="1050" dirty="0" smtClean="0">
                <a:solidFill>
                  <a:schemeClr val="bg1">
                    <a:lumMod val="50000"/>
                  </a:schemeClr>
                </a:solidFill>
              </a:rPr>
              <a:t>Details:</a:t>
            </a:r>
            <a:endParaRPr lang="en-IN" sz="1050" dirty="0"/>
          </a:p>
          <a:p>
            <a:r>
              <a:rPr lang="en-IN" sz="1050" dirty="0" smtClean="0"/>
              <a:t>Explain details with additional information</a:t>
            </a:r>
            <a:endParaRPr lang="en-IN" sz="1050" dirty="0"/>
          </a:p>
          <a:p>
            <a:endParaRPr lang="en-IN" sz="1050" dirty="0" smtClean="0"/>
          </a:p>
        </p:txBody>
      </p:sp>
      <p:graphicFrame>
        <p:nvGraphicFramePr>
          <p:cNvPr id="26" name="Table 25"/>
          <p:cNvGraphicFramePr>
            <a:graphicFrameLocks noGrp="1"/>
          </p:cNvGraphicFramePr>
          <p:nvPr>
            <p:extLst>
              <p:ext uri="{D42A27DB-BD31-4B8C-83A1-F6EECF244321}">
                <p14:modId xmlns:p14="http://schemas.microsoft.com/office/powerpoint/2010/main" val="1399501881"/>
              </p:ext>
            </p:extLst>
          </p:nvPr>
        </p:nvGraphicFramePr>
        <p:xfrm>
          <a:off x="3175925" y="1702248"/>
          <a:ext cx="6751846" cy="2428240"/>
        </p:xfrm>
        <a:graphic>
          <a:graphicData uri="http://schemas.openxmlformats.org/drawingml/2006/table">
            <a:tbl>
              <a:tblPr firstRow="1" bandRow="1">
                <a:tableStyleId>{2D5ABB26-0587-4C30-8999-92F81FD0307C}</a:tableStyleId>
              </a:tblPr>
              <a:tblGrid>
                <a:gridCol w="774006"/>
                <a:gridCol w="1403401"/>
                <a:gridCol w="709600"/>
                <a:gridCol w="709600"/>
                <a:gridCol w="908426"/>
                <a:gridCol w="783771"/>
                <a:gridCol w="1463042"/>
              </a:tblGrid>
              <a:tr h="370840">
                <a:tc>
                  <a:txBody>
                    <a:bodyPr/>
                    <a:lstStyle/>
                    <a:p>
                      <a:r>
                        <a:rPr lang="en-IN" sz="1050" dirty="0" smtClean="0">
                          <a:solidFill>
                            <a:schemeClr val="bg1">
                              <a:lumMod val="50000"/>
                            </a:schemeClr>
                          </a:solidFill>
                        </a:rPr>
                        <a:t>Shareholder</a:t>
                      </a:r>
                      <a:endParaRPr lang="en-IN" sz="1050" dirty="0">
                        <a:solidFill>
                          <a:schemeClr val="bg1">
                            <a:lumMod val="50000"/>
                          </a:schemeClr>
                        </a:solidFill>
                      </a:endParaRPr>
                    </a:p>
                  </a:txBody>
                  <a:tcPr anchor="ctr">
                    <a:lnB w="12700" cap="flat" cmpd="sng" algn="ctr">
                      <a:solidFill>
                        <a:schemeClr val="tx1"/>
                      </a:solidFill>
                      <a:prstDash val="solid"/>
                      <a:round/>
                      <a:headEnd type="none" w="med" len="med"/>
                      <a:tailEnd type="none" w="med" len="med"/>
                    </a:lnB>
                  </a:tcPr>
                </a:tc>
                <a:tc>
                  <a:txBody>
                    <a:bodyPr/>
                    <a:lstStyle/>
                    <a:p>
                      <a:r>
                        <a:rPr lang="en-IN" sz="1050" dirty="0" smtClean="0">
                          <a:solidFill>
                            <a:schemeClr val="bg1">
                              <a:lumMod val="50000"/>
                            </a:schemeClr>
                          </a:solidFill>
                        </a:rPr>
                        <a:t>Name</a:t>
                      </a:r>
                      <a:endParaRPr lang="en-IN" sz="1050" dirty="0">
                        <a:solidFill>
                          <a:schemeClr val="bg1">
                            <a:lumMod val="50000"/>
                          </a:schemeClr>
                        </a:solidFill>
                      </a:endParaRPr>
                    </a:p>
                  </a:txBody>
                  <a:tcPr anchor="ctr">
                    <a:lnB w="12700" cap="flat" cmpd="sng" algn="ctr">
                      <a:solidFill>
                        <a:schemeClr val="tx1"/>
                      </a:solidFill>
                      <a:prstDash val="solid"/>
                      <a:round/>
                      <a:headEnd type="none" w="med" len="med"/>
                      <a:tailEnd type="none" w="med" len="med"/>
                    </a:lnB>
                  </a:tcPr>
                </a:tc>
                <a:tc>
                  <a:txBody>
                    <a:bodyPr/>
                    <a:lstStyle/>
                    <a:p>
                      <a:r>
                        <a:rPr lang="en-IN" sz="1050" dirty="0" smtClean="0">
                          <a:solidFill>
                            <a:schemeClr val="bg1">
                              <a:lumMod val="50000"/>
                            </a:schemeClr>
                          </a:solidFill>
                        </a:rPr>
                        <a:t>Equity Share</a:t>
                      </a:r>
                      <a:endParaRPr lang="en-IN" sz="1050" dirty="0">
                        <a:solidFill>
                          <a:schemeClr val="bg1">
                            <a:lumMod val="50000"/>
                          </a:schemeClr>
                        </a:solidFill>
                      </a:endParaRPr>
                    </a:p>
                  </a:txBody>
                  <a:tcPr anchor="ctr">
                    <a:lnB w="12700" cap="flat" cmpd="sng" algn="ctr">
                      <a:solidFill>
                        <a:schemeClr val="tx1"/>
                      </a:solidFill>
                      <a:prstDash val="solid"/>
                      <a:round/>
                      <a:headEnd type="none" w="med" len="med"/>
                      <a:tailEnd type="none" w="med" len="med"/>
                    </a:lnB>
                  </a:tcPr>
                </a:tc>
                <a:tc>
                  <a:txBody>
                    <a:bodyPr/>
                    <a:lstStyle/>
                    <a:p>
                      <a:r>
                        <a:rPr lang="en-IN" sz="1050" dirty="0" smtClean="0">
                          <a:solidFill>
                            <a:schemeClr val="bg1">
                              <a:lumMod val="50000"/>
                            </a:schemeClr>
                          </a:solidFill>
                        </a:rPr>
                        <a:t>Invested Since</a:t>
                      </a:r>
                      <a:endParaRPr lang="en-IN" sz="1050" dirty="0">
                        <a:solidFill>
                          <a:schemeClr val="bg1">
                            <a:lumMod val="50000"/>
                          </a:schemeClr>
                        </a:solidFill>
                      </a:endParaRPr>
                    </a:p>
                  </a:txBody>
                  <a:tcPr anchor="ctr">
                    <a:lnB w="12700" cap="flat" cmpd="sng" algn="ctr">
                      <a:solidFill>
                        <a:schemeClr val="tx1"/>
                      </a:solidFill>
                      <a:prstDash val="solid"/>
                      <a:round/>
                      <a:headEnd type="none" w="med" len="med"/>
                      <a:tailEnd type="none" w="med" len="med"/>
                    </a:lnB>
                  </a:tcPr>
                </a:tc>
                <a:tc>
                  <a:txBody>
                    <a:bodyPr/>
                    <a:lstStyle/>
                    <a:p>
                      <a:r>
                        <a:rPr lang="en-IN" sz="1050" dirty="0" smtClean="0">
                          <a:solidFill>
                            <a:schemeClr val="bg1">
                              <a:lumMod val="50000"/>
                            </a:schemeClr>
                          </a:solidFill>
                        </a:rPr>
                        <a:t>Investment Amount</a:t>
                      </a:r>
                      <a:endParaRPr lang="en-IN" sz="1050" dirty="0">
                        <a:solidFill>
                          <a:schemeClr val="bg1">
                            <a:lumMod val="50000"/>
                          </a:schemeClr>
                        </a:solidFill>
                      </a:endParaRPr>
                    </a:p>
                  </a:txBody>
                  <a:tcPr anchor="ctr">
                    <a:lnB w="12700" cap="flat" cmpd="sng" algn="ctr">
                      <a:solidFill>
                        <a:schemeClr val="tx1"/>
                      </a:solidFill>
                      <a:prstDash val="solid"/>
                      <a:round/>
                      <a:headEnd type="none" w="med" len="med"/>
                      <a:tailEnd type="none" w="med" len="med"/>
                    </a:lnB>
                  </a:tcPr>
                </a:tc>
                <a:tc>
                  <a:txBody>
                    <a:bodyPr/>
                    <a:lstStyle/>
                    <a:p>
                      <a:r>
                        <a:rPr lang="en-IN" sz="1050" dirty="0" smtClean="0">
                          <a:solidFill>
                            <a:schemeClr val="bg1">
                              <a:lumMod val="50000"/>
                            </a:schemeClr>
                          </a:solidFill>
                        </a:rPr>
                        <a:t>Valuation</a:t>
                      </a:r>
                      <a:endParaRPr lang="en-IN" sz="1050" dirty="0">
                        <a:solidFill>
                          <a:schemeClr val="bg1">
                            <a:lumMod val="50000"/>
                          </a:schemeClr>
                        </a:solidFill>
                      </a:endParaRPr>
                    </a:p>
                  </a:txBody>
                  <a:tcPr anchor="ctr">
                    <a:lnB w="12700" cap="flat" cmpd="sng" algn="ctr">
                      <a:solidFill>
                        <a:schemeClr val="tx1"/>
                      </a:solidFill>
                      <a:prstDash val="solid"/>
                      <a:round/>
                      <a:headEnd type="none" w="med" len="med"/>
                      <a:tailEnd type="none" w="med" len="med"/>
                    </a:lnB>
                  </a:tcPr>
                </a:tc>
                <a:tc>
                  <a:txBody>
                    <a:bodyPr/>
                    <a:lstStyle/>
                    <a:p>
                      <a:r>
                        <a:rPr lang="en-IN" sz="1050" dirty="0" smtClean="0">
                          <a:solidFill>
                            <a:schemeClr val="bg1">
                              <a:lumMod val="50000"/>
                            </a:schemeClr>
                          </a:solidFill>
                        </a:rPr>
                        <a:t>Details</a:t>
                      </a:r>
                      <a:endParaRPr lang="en-IN" sz="1050" dirty="0">
                        <a:solidFill>
                          <a:schemeClr val="bg1">
                            <a:lumMod val="50000"/>
                          </a:schemeClr>
                        </a:solidFill>
                      </a:endParaRPr>
                    </a:p>
                  </a:txBody>
                  <a:tcPr anchor="ctr">
                    <a:lnB w="12700" cap="flat" cmpd="sng" algn="ctr">
                      <a:solidFill>
                        <a:schemeClr val="tx1"/>
                      </a:solidFill>
                      <a:prstDash val="solid"/>
                      <a:round/>
                      <a:headEnd type="none" w="med" len="med"/>
                      <a:tailEnd type="none" w="med" len="med"/>
                    </a:lnB>
                  </a:tcPr>
                </a:tc>
              </a:tr>
              <a:tr h="370840">
                <a:tc>
                  <a:txBody>
                    <a:bodyPr/>
                    <a:lstStyle/>
                    <a:p>
                      <a:r>
                        <a:rPr lang="en-IN" sz="1050" dirty="0" smtClean="0"/>
                        <a:t>Founder</a:t>
                      </a:r>
                      <a:endParaRPr lang="en-IN" sz="105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err="1" smtClean="0"/>
                        <a:t>Nitish</a:t>
                      </a:r>
                      <a:r>
                        <a:rPr lang="en-IN" sz="1050" dirty="0" smtClean="0"/>
                        <a:t> </a:t>
                      </a:r>
                      <a:r>
                        <a:rPr lang="en-IN" sz="1050" dirty="0" err="1" smtClean="0"/>
                        <a:t>Kashyap</a:t>
                      </a:r>
                      <a:endParaRPr lang="en-IN" sz="105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smtClean="0"/>
                        <a:t>XX%</a:t>
                      </a:r>
                      <a:endParaRPr lang="en-IN" sz="105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5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5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5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smtClean="0"/>
                        <a:t>Founder owner &amp; CEO</a:t>
                      </a:r>
                      <a:endParaRPr lang="en-IN" sz="105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sz="1050" dirty="0" smtClean="0"/>
                        <a:t>Founder</a:t>
                      </a:r>
                      <a:endParaRPr lang="en-IN" sz="105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smtClean="0"/>
                        <a:t>Naren</a:t>
                      </a:r>
                      <a:r>
                        <a:rPr lang="en-IN" sz="1050" baseline="0" dirty="0" smtClean="0"/>
                        <a:t> Narayana</a:t>
                      </a:r>
                      <a:endParaRPr lang="en-IN" sz="105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smtClean="0"/>
                        <a:t>XX%</a:t>
                      </a:r>
                      <a:endParaRPr lang="en-IN" sz="105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5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5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5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smtClean="0"/>
                        <a:t>Help us with business decisions and planning</a:t>
                      </a:r>
                      <a:endParaRPr lang="en-IN" sz="105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sz="1050" dirty="0" smtClean="0"/>
                        <a:t>Mentor</a:t>
                      </a:r>
                      <a:endParaRPr lang="en-IN" sz="105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smtClean="0"/>
                        <a:t>TBD</a:t>
                      </a:r>
                      <a:endParaRPr lang="en-IN" sz="105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smtClean="0"/>
                        <a:t>XX%</a:t>
                      </a:r>
                      <a:endParaRPr lang="en-IN" sz="105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5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5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5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smtClean="0"/>
                        <a:t>Be out mentor every step of the way</a:t>
                      </a:r>
                      <a:endParaRPr lang="en-IN" sz="105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sz="1050" dirty="0" smtClean="0"/>
                        <a:t>Investor</a:t>
                      </a:r>
                      <a:endParaRPr lang="en-IN" sz="105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smtClean="0"/>
                        <a:t>XXX Ventures</a:t>
                      </a:r>
                      <a:endParaRPr lang="en-IN" sz="105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smtClean="0"/>
                        <a:t>XX%</a:t>
                      </a:r>
                      <a:endParaRPr lang="en-IN" sz="105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smtClean="0"/>
                        <a:t>$100,0000</a:t>
                      </a:r>
                      <a:endParaRPr lang="en-IN" sz="105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5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5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smtClean="0"/>
                        <a:t>Invested in 2024 at valuation of</a:t>
                      </a:r>
                      <a:r>
                        <a:rPr lang="en-IN" sz="1050" baseline="0" dirty="0" smtClean="0"/>
                        <a:t> $500,000</a:t>
                      </a:r>
                      <a:endParaRPr lang="en-IN" sz="105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sz="1050" dirty="0" smtClean="0"/>
                        <a:t>Investor</a:t>
                      </a:r>
                      <a:endParaRPr lang="en-IN" sz="1050" dirty="0"/>
                    </a:p>
                  </a:txBody>
                  <a:tcPr anchor="ctr">
                    <a:lnT w="12700" cap="flat" cmpd="sng" algn="ctr">
                      <a:solidFill>
                        <a:schemeClr val="tx1"/>
                      </a:solidFill>
                      <a:prstDash val="solid"/>
                      <a:round/>
                      <a:headEnd type="none" w="med" len="med"/>
                      <a:tailEnd type="none" w="med" len="med"/>
                    </a:lnT>
                  </a:tcPr>
                </a:tc>
                <a:tc>
                  <a:txBody>
                    <a:bodyPr/>
                    <a:lstStyle/>
                    <a:p>
                      <a:r>
                        <a:rPr lang="en-IN" sz="1050" dirty="0" smtClean="0"/>
                        <a:t>ZZZ Capital Investors</a:t>
                      </a:r>
                      <a:endParaRPr lang="en-IN" sz="1050" dirty="0"/>
                    </a:p>
                  </a:txBody>
                  <a:tcPr anchor="ctr">
                    <a:lnT w="12700" cap="flat" cmpd="sng" algn="ctr">
                      <a:solidFill>
                        <a:schemeClr val="tx1"/>
                      </a:solidFill>
                      <a:prstDash val="solid"/>
                      <a:round/>
                      <a:headEnd type="none" w="med" len="med"/>
                      <a:tailEnd type="none" w="med" len="med"/>
                    </a:lnT>
                  </a:tcPr>
                </a:tc>
                <a:tc>
                  <a:txBody>
                    <a:bodyPr/>
                    <a:lstStyle/>
                    <a:p>
                      <a:r>
                        <a:rPr lang="en-IN" sz="1050" dirty="0" smtClean="0"/>
                        <a:t>Xx%</a:t>
                      </a:r>
                      <a:endParaRPr lang="en-IN" sz="1050" dirty="0"/>
                    </a:p>
                  </a:txBody>
                  <a:tcPr anchor="ctr">
                    <a:lnT w="12700" cap="flat" cmpd="sng" algn="ctr">
                      <a:solidFill>
                        <a:schemeClr val="tx1"/>
                      </a:solidFill>
                      <a:prstDash val="solid"/>
                      <a:round/>
                      <a:headEnd type="none" w="med" len="med"/>
                      <a:tailEnd type="none" w="med" len="med"/>
                    </a:lnT>
                  </a:tcPr>
                </a:tc>
                <a:tc>
                  <a:txBody>
                    <a:bodyPr/>
                    <a:lstStyle/>
                    <a:p>
                      <a:endParaRPr lang="en-IN" sz="1050" dirty="0"/>
                    </a:p>
                  </a:txBody>
                  <a:tcPr anchor="ctr">
                    <a:lnT w="12700" cap="flat" cmpd="sng" algn="ctr">
                      <a:solidFill>
                        <a:schemeClr val="tx1"/>
                      </a:solidFill>
                      <a:prstDash val="solid"/>
                      <a:round/>
                      <a:headEnd type="none" w="med" len="med"/>
                      <a:tailEnd type="none" w="med" len="med"/>
                    </a:lnT>
                  </a:tcPr>
                </a:tc>
                <a:tc>
                  <a:txBody>
                    <a:bodyPr/>
                    <a:lstStyle/>
                    <a:p>
                      <a:endParaRPr lang="en-IN" sz="1050" dirty="0"/>
                    </a:p>
                  </a:txBody>
                  <a:tcPr anchor="ctr">
                    <a:lnT w="12700" cap="flat" cmpd="sng" algn="ctr">
                      <a:solidFill>
                        <a:schemeClr val="tx1"/>
                      </a:solidFill>
                      <a:prstDash val="solid"/>
                      <a:round/>
                      <a:headEnd type="none" w="med" len="med"/>
                      <a:tailEnd type="none" w="med" len="med"/>
                    </a:lnT>
                  </a:tcPr>
                </a:tc>
                <a:tc>
                  <a:txBody>
                    <a:bodyPr/>
                    <a:lstStyle/>
                    <a:p>
                      <a:endParaRPr lang="en-IN" sz="1050" dirty="0"/>
                    </a:p>
                  </a:txBody>
                  <a:tcPr anchor="ctr">
                    <a:lnT w="12700" cap="flat" cmpd="sng" algn="ctr">
                      <a:solidFill>
                        <a:schemeClr val="tx1"/>
                      </a:solidFill>
                      <a:prstDash val="solid"/>
                      <a:round/>
                      <a:headEnd type="none" w="med" len="med"/>
                      <a:tailEnd type="none" w="med" len="med"/>
                    </a:lnT>
                  </a:tcPr>
                </a:tc>
                <a:tc>
                  <a:txBody>
                    <a:bodyPr/>
                    <a:lstStyle/>
                    <a:p>
                      <a:r>
                        <a:rPr lang="en-IN" sz="1050" dirty="0" smtClean="0"/>
                        <a:t>Invested in 2023 at a valuation of $200,000</a:t>
                      </a:r>
                      <a:endParaRPr lang="en-IN" sz="1050" dirty="0"/>
                    </a:p>
                  </a:txBody>
                  <a:tcPr anchor="ctr">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243462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285610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90878" y="1156324"/>
            <a:ext cx="1473234" cy="3477875"/>
          </a:xfrm>
          <a:prstGeom prst="rect">
            <a:avLst/>
          </a:prstGeom>
          <a:noFill/>
        </p:spPr>
        <p:txBody>
          <a:bodyPr wrap="square" rtlCol="0">
            <a:spAutoFit/>
          </a:bodyPr>
          <a:lstStyle/>
          <a:p>
            <a:pPr algn="ctr"/>
            <a:r>
              <a:rPr lang="en-IN" sz="1100" b="1" dirty="0">
                <a:latin typeface="Agency FB" panose="020B0503020202020204" pitchFamily="34" charset="0"/>
              </a:rPr>
              <a:t>Company 123</a:t>
            </a:r>
          </a:p>
          <a:p>
            <a:endParaRPr lang="en-IN" sz="1100" dirty="0">
              <a:latin typeface="Agency FB" panose="020B0503020202020204" pitchFamily="34" charset="0"/>
            </a:endParaRPr>
          </a:p>
          <a:p>
            <a:r>
              <a:rPr lang="en-IN" sz="1100" dirty="0">
                <a:latin typeface="Agency FB" panose="020B0503020202020204" pitchFamily="34" charset="0"/>
              </a:rPr>
              <a:t>Profile</a:t>
            </a: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endParaRPr lang="en-IN" sz="1100" dirty="0" smtClean="0">
              <a:latin typeface="Agency FB" panose="020B0503020202020204" pitchFamily="34" charset="0"/>
            </a:endParaRPr>
          </a:p>
          <a:p>
            <a:endParaRPr lang="en-IN" sz="1100" dirty="0" smtClean="0">
              <a:latin typeface="Agency FB" panose="020B0503020202020204" pitchFamily="34" charset="0"/>
            </a:endParaRPr>
          </a:p>
          <a:p>
            <a:r>
              <a:rPr lang="en-IN" sz="1100" dirty="0" smtClean="0">
                <a:latin typeface="Agency FB" panose="020B0503020202020204" pitchFamily="34" charset="0"/>
              </a:rPr>
              <a:t>Corporate </a:t>
            </a:r>
            <a:r>
              <a:rPr lang="en-IN" sz="1100" dirty="0">
                <a:latin typeface="Agency FB" panose="020B0503020202020204" pitchFamily="34" charset="0"/>
              </a:rPr>
              <a:t>Finance</a:t>
            </a:r>
          </a:p>
          <a:p>
            <a:endParaRPr lang="en-IN" sz="1100" dirty="0">
              <a:latin typeface="Agency FB" panose="020B0503020202020204" pitchFamily="34" charset="0"/>
            </a:endParaRPr>
          </a:p>
          <a:p>
            <a:r>
              <a:rPr lang="en-IN" sz="1100" dirty="0">
                <a:latin typeface="Agency FB" panose="020B0503020202020204" pitchFamily="34" charset="0"/>
              </a:rPr>
              <a:t>Due Diligence</a:t>
            </a:r>
          </a:p>
          <a:p>
            <a:endParaRPr lang="en-IN" sz="1100" dirty="0">
              <a:latin typeface="Agency FB" panose="020B0503020202020204" pitchFamily="34" charset="0"/>
            </a:endParaRPr>
          </a:p>
          <a:p>
            <a:r>
              <a:rPr lang="en-IN" sz="1100" dirty="0">
                <a:latin typeface="Agency FB" panose="020B0503020202020204" pitchFamily="34" charset="0"/>
              </a:rPr>
              <a:t>Fund Raising</a:t>
            </a:r>
          </a:p>
          <a:p>
            <a:endParaRPr lang="en-IN" sz="1100" dirty="0">
              <a:latin typeface="Agency FB" panose="020B0503020202020204" pitchFamily="34" charset="0"/>
            </a:endParaRPr>
          </a:p>
          <a:p>
            <a:r>
              <a:rPr lang="en-IN" sz="1100" dirty="0">
                <a:latin typeface="Agency FB" panose="020B0503020202020204" pitchFamily="34" charset="0"/>
              </a:rPr>
              <a:t>Investor Tools</a:t>
            </a:r>
          </a:p>
        </p:txBody>
      </p:sp>
      <p:sp>
        <p:nvSpPr>
          <p:cNvPr id="7" name="Rectangle 6"/>
          <p:cNvSpPr/>
          <p:nvPr/>
        </p:nvSpPr>
        <p:spPr>
          <a:xfrm>
            <a:off x="0" y="0"/>
            <a:ext cx="12191999" cy="1015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One Stop shop for your FP&amp;A, Audit, and Fund Raising Nee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877" y="283763"/>
            <a:ext cx="1962150" cy="4476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872104" y="353713"/>
            <a:ext cx="5878725" cy="307777"/>
          </a:xfrm>
          <a:prstGeom prst="rect">
            <a:avLst/>
          </a:prstGeom>
          <a:noFill/>
        </p:spPr>
        <p:txBody>
          <a:bodyPr wrap="square" rtlCol="0">
            <a:spAutoFit/>
          </a:bodyPr>
          <a:lstStyle/>
          <a:p>
            <a:r>
              <a:rPr lang="en-IN" sz="1400" dirty="0">
                <a:latin typeface="Agency FB" panose="020B0503020202020204" pitchFamily="34" charset="0"/>
              </a:rPr>
              <a:t>Dash Board  |  </a:t>
            </a:r>
            <a:r>
              <a:rPr lang="en-IN" sz="1400" dirty="0">
                <a:solidFill>
                  <a:srgbClr val="FFFF00"/>
                </a:solidFill>
                <a:latin typeface="Agency FB" panose="020B0503020202020204" pitchFamily="34" charset="0"/>
              </a:rPr>
              <a:t>My Companies  </a:t>
            </a:r>
            <a:r>
              <a:rPr lang="en-IN" sz="1400" dirty="0">
                <a:latin typeface="Agency FB" panose="020B0503020202020204" pitchFamily="34" charset="0"/>
              </a:rPr>
              <a:t>|  Start ups  |  Investors  |  Enablers  |  News</a:t>
            </a:r>
          </a:p>
        </p:txBody>
      </p:sp>
      <p:sp>
        <p:nvSpPr>
          <p:cNvPr id="10" name="TextBox 9"/>
          <p:cNvSpPr txBox="1"/>
          <p:nvPr/>
        </p:nvSpPr>
        <p:spPr>
          <a:xfrm>
            <a:off x="10350500" y="353713"/>
            <a:ext cx="1663700" cy="307777"/>
          </a:xfrm>
          <a:prstGeom prst="rect">
            <a:avLst/>
          </a:prstGeom>
          <a:noFill/>
        </p:spPr>
        <p:txBody>
          <a:bodyPr wrap="square" rtlCol="0">
            <a:spAutoFit/>
          </a:bodyPr>
          <a:lstStyle/>
          <a:p>
            <a:pPr algn="r"/>
            <a:r>
              <a:rPr lang="en-IN" sz="1400" dirty="0">
                <a:solidFill>
                  <a:srgbClr val="FFFF00"/>
                </a:solidFill>
                <a:latin typeface="Agency FB" panose="020B0503020202020204" pitchFamily="34" charset="0"/>
              </a:rPr>
              <a:t>Naren</a:t>
            </a:r>
            <a:r>
              <a:rPr lang="en-IN" sz="1400" dirty="0">
                <a:latin typeface="Agency FB" panose="020B0503020202020204" pitchFamily="34" charset="0"/>
              </a:rPr>
              <a:t>  |  Log out</a:t>
            </a:r>
          </a:p>
        </p:txBody>
      </p:sp>
      <p:sp>
        <p:nvSpPr>
          <p:cNvPr id="14" name="TextBox 13"/>
          <p:cNvSpPr txBox="1"/>
          <p:nvPr/>
        </p:nvSpPr>
        <p:spPr>
          <a:xfrm>
            <a:off x="3063073" y="1156324"/>
            <a:ext cx="5606535" cy="276999"/>
          </a:xfrm>
          <a:prstGeom prst="rect">
            <a:avLst/>
          </a:prstGeom>
          <a:noFill/>
        </p:spPr>
        <p:txBody>
          <a:bodyPr wrap="none" rtlCol="0">
            <a:spAutoFit/>
          </a:bodyPr>
          <a:lstStyle/>
          <a:p>
            <a:r>
              <a:rPr lang="en-IN" sz="1200" dirty="0"/>
              <a:t>Company 123 – My Companies </a:t>
            </a:r>
            <a:r>
              <a:rPr lang="en-IN" sz="1200" b="1" dirty="0"/>
              <a:t>–</a:t>
            </a:r>
            <a:r>
              <a:rPr lang="en-IN" sz="1200" dirty="0"/>
              <a:t> Primary Company or last selected </a:t>
            </a:r>
            <a:r>
              <a:rPr lang="en-IN" sz="1200" dirty="0" smtClean="0"/>
              <a:t>company</a:t>
            </a:r>
            <a:r>
              <a:rPr lang="en-IN" sz="1200" b="1" dirty="0" smtClean="0"/>
              <a:t> – Profile </a:t>
            </a:r>
            <a:endParaRPr lang="en-IN" sz="1200" b="1" dirty="0"/>
          </a:p>
        </p:txBody>
      </p:sp>
      <p:sp>
        <p:nvSpPr>
          <p:cNvPr id="2" name="Rectangle 1"/>
          <p:cNvSpPr/>
          <p:nvPr/>
        </p:nvSpPr>
        <p:spPr>
          <a:xfrm>
            <a:off x="578974" y="1702248"/>
            <a:ext cx="1628923" cy="1615827"/>
          </a:xfrm>
          <a:prstGeom prst="rect">
            <a:avLst/>
          </a:prstGeom>
        </p:spPr>
        <p:txBody>
          <a:bodyPr wrap="square">
            <a:spAutoFit/>
          </a:bodyPr>
          <a:lstStyle/>
          <a:p>
            <a:r>
              <a:rPr lang="en-IN" sz="1100" dirty="0">
                <a:latin typeface="Agency FB" panose="020B0503020202020204" pitchFamily="34" charset="0"/>
              </a:rPr>
              <a:t>Basic </a:t>
            </a:r>
            <a:r>
              <a:rPr lang="en-IN" sz="1100" dirty="0" smtClean="0">
                <a:latin typeface="Agency FB" panose="020B0503020202020204" pitchFamily="34" charset="0"/>
              </a:rPr>
              <a:t>Information</a:t>
            </a:r>
          </a:p>
          <a:p>
            <a:r>
              <a:rPr lang="en-IN" sz="1100" dirty="0" smtClean="0">
                <a:latin typeface="Agency FB" panose="020B0503020202020204" pitchFamily="34" charset="0"/>
              </a:rPr>
              <a:t>Products &amp; Services</a:t>
            </a:r>
            <a:endParaRPr lang="en-IN" sz="1100" dirty="0">
              <a:latin typeface="Agency FB" panose="020B0503020202020204" pitchFamily="34" charset="0"/>
            </a:endParaRPr>
          </a:p>
          <a:p>
            <a:r>
              <a:rPr lang="en-IN" sz="1100" dirty="0">
                <a:latin typeface="Agency FB" panose="020B0503020202020204" pitchFamily="34" charset="0"/>
              </a:rPr>
              <a:t>Pitch </a:t>
            </a:r>
            <a:r>
              <a:rPr lang="en-IN" sz="1100" dirty="0" smtClean="0">
                <a:latin typeface="Agency FB" panose="020B0503020202020204" pitchFamily="34" charset="0"/>
              </a:rPr>
              <a:t>Presentation &amp; Video</a:t>
            </a:r>
            <a:endParaRPr lang="en-IN" sz="1100" dirty="0">
              <a:latin typeface="Agency FB" panose="020B0503020202020204" pitchFamily="34" charset="0"/>
            </a:endParaRPr>
          </a:p>
          <a:p>
            <a:r>
              <a:rPr lang="en-IN" sz="1100" dirty="0" smtClean="0">
                <a:latin typeface="Agency FB" panose="020B0503020202020204" pitchFamily="34" charset="0"/>
              </a:rPr>
              <a:t>Business Plan &amp; Financials</a:t>
            </a:r>
            <a:endParaRPr lang="en-IN" sz="1100" dirty="0">
              <a:latin typeface="Agency FB" panose="020B0503020202020204" pitchFamily="34" charset="0"/>
            </a:endParaRPr>
          </a:p>
          <a:p>
            <a:r>
              <a:rPr lang="en-IN" sz="1100" dirty="0" smtClean="0">
                <a:latin typeface="Agency FB" panose="020B0503020202020204" pitchFamily="34" charset="0"/>
              </a:rPr>
              <a:t>Valuation &amp; Bench Marking Founders </a:t>
            </a:r>
            <a:r>
              <a:rPr lang="en-IN" sz="1100" dirty="0">
                <a:latin typeface="Agency FB" panose="020B0503020202020204" pitchFamily="34" charset="0"/>
              </a:rPr>
              <a:t>&amp; </a:t>
            </a:r>
            <a:r>
              <a:rPr lang="en-IN" sz="1100" dirty="0" smtClean="0">
                <a:latin typeface="Agency FB" panose="020B0503020202020204" pitchFamily="34" charset="0"/>
              </a:rPr>
              <a:t>Organization</a:t>
            </a:r>
          </a:p>
          <a:p>
            <a:r>
              <a:rPr lang="en-IN" sz="1100" dirty="0" smtClean="0">
                <a:latin typeface="Agency FB" panose="020B0503020202020204" pitchFamily="34" charset="0"/>
              </a:rPr>
              <a:t>Cap Table</a:t>
            </a:r>
          </a:p>
          <a:p>
            <a:r>
              <a:rPr lang="en-IN" sz="1100" dirty="0" smtClean="0">
                <a:solidFill>
                  <a:srgbClr val="FFFF00"/>
                </a:solidFill>
                <a:latin typeface="Agency FB" panose="020B0503020202020204" pitchFamily="34" charset="0"/>
              </a:rPr>
              <a:t>News &amp; Events</a:t>
            </a:r>
          </a:p>
          <a:p>
            <a:r>
              <a:rPr lang="en-IN" sz="1100" dirty="0">
                <a:latin typeface="Agency FB" panose="020B0503020202020204" pitchFamily="34" charset="0"/>
              </a:rPr>
              <a:t>Company </a:t>
            </a:r>
            <a:r>
              <a:rPr lang="en-IN" sz="1100" dirty="0" smtClean="0">
                <a:latin typeface="Agency FB" panose="020B0503020202020204" pitchFamily="34" charset="0"/>
              </a:rPr>
              <a:t>Ask</a:t>
            </a:r>
            <a:endParaRPr lang="en-IN" sz="1100" dirty="0">
              <a:latin typeface="Agency FB" panose="020B0503020202020204" pitchFamily="34" charset="0"/>
            </a:endParaRPr>
          </a:p>
        </p:txBody>
      </p:sp>
      <p:sp>
        <p:nvSpPr>
          <p:cNvPr id="28" name="TextBox 27"/>
          <p:cNvSpPr txBox="1"/>
          <p:nvPr/>
        </p:nvSpPr>
        <p:spPr>
          <a:xfrm>
            <a:off x="11421688" y="985882"/>
            <a:ext cx="592512" cy="707886"/>
          </a:xfrm>
          <a:prstGeom prst="rect">
            <a:avLst/>
          </a:prstGeom>
          <a:noFill/>
        </p:spPr>
        <p:txBody>
          <a:bodyPr wrap="square" rtlCol="0">
            <a:spAutoFit/>
          </a:bodyPr>
          <a:lstStyle/>
          <a:p>
            <a:pPr algn="r"/>
            <a:r>
              <a:rPr lang="en-IN" sz="4000" dirty="0"/>
              <a:t>+</a:t>
            </a:r>
          </a:p>
        </p:txBody>
      </p:sp>
      <p:sp>
        <p:nvSpPr>
          <p:cNvPr id="22" name="TextBox 21"/>
          <p:cNvSpPr txBox="1"/>
          <p:nvPr/>
        </p:nvSpPr>
        <p:spPr>
          <a:xfrm>
            <a:off x="3063073" y="1702248"/>
            <a:ext cx="8502374" cy="4662815"/>
          </a:xfrm>
          <a:prstGeom prst="rect">
            <a:avLst/>
          </a:prstGeom>
          <a:noFill/>
        </p:spPr>
        <p:txBody>
          <a:bodyPr wrap="square" rtlCol="0">
            <a:spAutoFit/>
          </a:bodyPr>
          <a:lstStyle/>
          <a:p>
            <a:r>
              <a:rPr lang="en-IN" sz="1100" b="1" dirty="0" smtClean="0"/>
              <a:t>Allow user to add LINKS to the news / events related to the company</a:t>
            </a:r>
            <a:endParaRPr lang="en-IN" sz="1100" b="1" dirty="0"/>
          </a:p>
          <a:p>
            <a:endParaRPr lang="en-IN" sz="1100" dirty="0"/>
          </a:p>
          <a:p>
            <a:r>
              <a:rPr lang="en-IN" sz="1100" dirty="0" smtClean="0">
                <a:solidFill>
                  <a:schemeClr val="bg1">
                    <a:lumMod val="50000"/>
                  </a:schemeClr>
                </a:solidFill>
              </a:rPr>
              <a:t>Date: </a:t>
            </a:r>
            <a:r>
              <a:rPr lang="en-IN" sz="1100" dirty="0" smtClean="0"/>
              <a:t>6</a:t>
            </a:r>
            <a:r>
              <a:rPr lang="en-IN" sz="1100" baseline="30000" dirty="0" smtClean="0"/>
              <a:t>th</a:t>
            </a:r>
            <a:r>
              <a:rPr lang="en-IN" sz="1100" dirty="0" smtClean="0"/>
              <a:t> July 2024</a:t>
            </a:r>
          </a:p>
          <a:p>
            <a:r>
              <a:rPr lang="en-IN" sz="1100" dirty="0" smtClean="0">
                <a:solidFill>
                  <a:schemeClr val="bg1">
                    <a:lumMod val="50000"/>
                  </a:schemeClr>
                </a:solidFill>
              </a:rPr>
              <a:t>Brief Summary: </a:t>
            </a:r>
          </a:p>
          <a:p>
            <a:r>
              <a:rPr lang="en-IN" sz="1100" dirty="0" smtClean="0"/>
              <a:t>Thellion &amp; Number Leader Partner with Thellion to conduct </a:t>
            </a:r>
            <a:r>
              <a:rPr lang="en-IN" sz="1100" dirty="0" err="1" smtClean="0"/>
              <a:t>PitchPoint</a:t>
            </a:r>
            <a:r>
              <a:rPr lang="en-IN" sz="1100" dirty="0" smtClean="0"/>
              <a:t> event bringing in students, start ups, and investors together</a:t>
            </a:r>
          </a:p>
          <a:p>
            <a:r>
              <a:rPr lang="en-IN" sz="1100" dirty="0" smtClean="0">
                <a:solidFill>
                  <a:schemeClr val="bg1">
                    <a:lumMod val="50000"/>
                  </a:schemeClr>
                </a:solidFill>
              </a:rPr>
              <a:t>Link: </a:t>
            </a:r>
            <a:r>
              <a:rPr lang="en-IN" sz="1100" dirty="0" smtClean="0">
                <a:hlinkClick r:id="rId3"/>
              </a:rPr>
              <a:t>www.Thellion.com</a:t>
            </a:r>
            <a:r>
              <a:rPr lang="en-IN" sz="1100" dirty="0" smtClean="0"/>
              <a:t> </a:t>
            </a:r>
          </a:p>
          <a:p>
            <a:endParaRPr lang="en-IN" sz="1100" dirty="0"/>
          </a:p>
          <a:p>
            <a:endParaRPr lang="en-IN" sz="1100" dirty="0" smtClean="0"/>
          </a:p>
          <a:p>
            <a:endParaRPr lang="en-IN" sz="1100" dirty="0"/>
          </a:p>
          <a:p>
            <a:r>
              <a:rPr lang="en-IN" sz="1100" dirty="0">
                <a:solidFill>
                  <a:schemeClr val="bg1">
                    <a:lumMod val="50000"/>
                  </a:schemeClr>
                </a:solidFill>
              </a:rPr>
              <a:t>Date: </a:t>
            </a:r>
            <a:r>
              <a:rPr lang="en-IN" sz="1100" dirty="0"/>
              <a:t>6</a:t>
            </a:r>
            <a:r>
              <a:rPr lang="en-IN" sz="1100" baseline="30000" dirty="0"/>
              <a:t>th</a:t>
            </a:r>
            <a:r>
              <a:rPr lang="en-IN" sz="1100" dirty="0"/>
              <a:t> July 2024</a:t>
            </a:r>
          </a:p>
          <a:p>
            <a:r>
              <a:rPr lang="en-IN" sz="1100" dirty="0">
                <a:solidFill>
                  <a:schemeClr val="bg1">
                    <a:lumMod val="50000"/>
                  </a:schemeClr>
                </a:solidFill>
              </a:rPr>
              <a:t>Brief Summary: </a:t>
            </a:r>
          </a:p>
          <a:p>
            <a:r>
              <a:rPr lang="en-IN" sz="1100" dirty="0"/>
              <a:t>Thellion &amp; Number Leader Partner with Thellion to conduct </a:t>
            </a:r>
            <a:r>
              <a:rPr lang="en-IN" sz="1100" dirty="0" err="1"/>
              <a:t>PitchPoint</a:t>
            </a:r>
            <a:r>
              <a:rPr lang="en-IN" sz="1100" dirty="0"/>
              <a:t> event bringing in students, start ups, and investors together</a:t>
            </a:r>
          </a:p>
          <a:p>
            <a:r>
              <a:rPr lang="en-IN" sz="1100" dirty="0">
                <a:solidFill>
                  <a:schemeClr val="bg1">
                    <a:lumMod val="50000"/>
                  </a:schemeClr>
                </a:solidFill>
              </a:rPr>
              <a:t>Link: </a:t>
            </a:r>
            <a:r>
              <a:rPr lang="en-IN" sz="1100" dirty="0">
                <a:hlinkClick r:id="rId3"/>
              </a:rPr>
              <a:t>www.Thellion.com</a:t>
            </a:r>
            <a:r>
              <a:rPr lang="en-IN" sz="1100" dirty="0"/>
              <a:t> </a:t>
            </a:r>
          </a:p>
          <a:p>
            <a:endParaRPr lang="en-IN" sz="1100" dirty="0" smtClean="0"/>
          </a:p>
          <a:p>
            <a:endParaRPr lang="en-IN" sz="1100" dirty="0"/>
          </a:p>
          <a:p>
            <a:endParaRPr lang="en-IN" sz="1100" dirty="0" smtClean="0"/>
          </a:p>
          <a:p>
            <a:r>
              <a:rPr lang="en-IN" sz="1100" dirty="0">
                <a:solidFill>
                  <a:schemeClr val="bg1">
                    <a:lumMod val="50000"/>
                  </a:schemeClr>
                </a:solidFill>
              </a:rPr>
              <a:t>Date: </a:t>
            </a:r>
            <a:r>
              <a:rPr lang="en-IN" sz="1100" dirty="0"/>
              <a:t>6</a:t>
            </a:r>
            <a:r>
              <a:rPr lang="en-IN" sz="1100" baseline="30000" dirty="0"/>
              <a:t>th</a:t>
            </a:r>
            <a:r>
              <a:rPr lang="en-IN" sz="1100" dirty="0"/>
              <a:t> July 2024</a:t>
            </a:r>
          </a:p>
          <a:p>
            <a:r>
              <a:rPr lang="en-IN" sz="1100" dirty="0">
                <a:solidFill>
                  <a:schemeClr val="bg1">
                    <a:lumMod val="50000"/>
                  </a:schemeClr>
                </a:solidFill>
              </a:rPr>
              <a:t>Brief Summary: </a:t>
            </a:r>
          </a:p>
          <a:p>
            <a:r>
              <a:rPr lang="en-IN" sz="1100" dirty="0"/>
              <a:t>Thellion &amp; Number Leader Partner with Thellion to conduct </a:t>
            </a:r>
            <a:r>
              <a:rPr lang="en-IN" sz="1100" dirty="0" err="1"/>
              <a:t>PitchPoint</a:t>
            </a:r>
            <a:r>
              <a:rPr lang="en-IN" sz="1100" dirty="0"/>
              <a:t> event bringing in students, start ups, and investors together</a:t>
            </a:r>
          </a:p>
          <a:p>
            <a:r>
              <a:rPr lang="en-IN" sz="1100" dirty="0">
                <a:solidFill>
                  <a:schemeClr val="bg1">
                    <a:lumMod val="50000"/>
                  </a:schemeClr>
                </a:solidFill>
              </a:rPr>
              <a:t>Link: </a:t>
            </a:r>
            <a:r>
              <a:rPr lang="en-IN" sz="1100" dirty="0">
                <a:hlinkClick r:id="rId3"/>
              </a:rPr>
              <a:t>www.Thellion.com</a:t>
            </a:r>
            <a:r>
              <a:rPr lang="en-IN" sz="1100" dirty="0"/>
              <a:t> </a:t>
            </a:r>
          </a:p>
          <a:p>
            <a:endParaRPr lang="en-IN" sz="1100" dirty="0" smtClean="0"/>
          </a:p>
          <a:p>
            <a:endParaRPr lang="en-IN" sz="1100" dirty="0"/>
          </a:p>
          <a:p>
            <a:r>
              <a:rPr lang="en-IN" sz="1100" dirty="0">
                <a:solidFill>
                  <a:schemeClr val="bg1">
                    <a:lumMod val="50000"/>
                  </a:schemeClr>
                </a:solidFill>
              </a:rPr>
              <a:t>Date: </a:t>
            </a:r>
            <a:r>
              <a:rPr lang="en-IN" sz="1100" dirty="0"/>
              <a:t>6</a:t>
            </a:r>
            <a:r>
              <a:rPr lang="en-IN" sz="1100" baseline="30000" dirty="0"/>
              <a:t>th</a:t>
            </a:r>
            <a:r>
              <a:rPr lang="en-IN" sz="1100" dirty="0"/>
              <a:t> July 2024</a:t>
            </a:r>
          </a:p>
          <a:p>
            <a:r>
              <a:rPr lang="en-IN" sz="1100" dirty="0">
                <a:solidFill>
                  <a:schemeClr val="bg1">
                    <a:lumMod val="50000"/>
                  </a:schemeClr>
                </a:solidFill>
              </a:rPr>
              <a:t>Brief Summary: </a:t>
            </a:r>
          </a:p>
          <a:p>
            <a:r>
              <a:rPr lang="en-IN" sz="1100" dirty="0"/>
              <a:t>Thellion &amp; Number Leader Partner with Thellion to conduct </a:t>
            </a:r>
            <a:r>
              <a:rPr lang="en-IN" sz="1100" dirty="0" err="1"/>
              <a:t>PitchPoint</a:t>
            </a:r>
            <a:r>
              <a:rPr lang="en-IN" sz="1100" dirty="0"/>
              <a:t> event bringing in students, start ups, and investors together</a:t>
            </a:r>
          </a:p>
          <a:p>
            <a:r>
              <a:rPr lang="en-IN" sz="1100" dirty="0">
                <a:solidFill>
                  <a:schemeClr val="bg1">
                    <a:lumMod val="50000"/>
                  </a:schemeClr>
                </a:solidFill>
              </a:rPr>
              <a:t>Link: </a:t>
            </a:r>
            <a:r>
              <a:rPr lang="en-IN" sz="1100" dirty="0">
                <a:hlinkClick r:id="rId3"/>
              </a:rPr>
              <a:t>www.Thellion.com</a:t>
            </a:r>
            <a:r>
              <a:rPr lang="en-IN" sz="1100" dirty="0"/>
              <a:t> </a:t>
            </a:r>
          </a:p>
          <a:p>
            <a:endParaRPr lang="en-IN" sz="1100" dirty="0"/>
          </a:p>
        </p:txBody>
      </p:sp>
    </p:spTree>
    <p:extLst>
      <p:ext uri="{BB962C8B-B14F-4D97-AF65-F5344CB8AC3E}">
        <p14:creationId xmlns:p14="http://schemas.microsoft.com/office/powerpoint/2010/main" val="4059582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285610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90878" y="1156324"/>
            <a:ext cx="1473234" cy="3477875"/>
          </a:xfrm>
          <a:prstGeom prst="rect">
            <a:avLst/>
          </a:prstGeom>
          <a:noFill/>
        </p:spPr>
        <p:txBody>
          <a:bodyPr wrap="square" rtlCol="0">
            <a:spAutoFit/>
          </a:bodyPr>
          <a:lstStyle/>
          <a:p>
            <a:pPr algn="ctr"/>
            <a:r>
              <a:rPr lang="en-IN" sz="1100" b="1" dirty="0">
                <a:latin typeface="Agency FB" panose="020B0503020202020204" pitchFamily="34" charset="0"/>
              </a:rPr>
              <a:t>Company 123</a:t>
            </a:r>
          </a:p>
          <a:p>
            <a:endParaRPr lang="en-IN" sz="1100" dirty="0">
              <a:latin typeface="Agency FB" panose="020B0503020202020204" pitchFamily="34" charset="0"/>
            </a:endParaRPr>
          </a:p>
          <a:p>
            <a:r>
              <a:rPr lang="en-IN" sz="1100" dirty="0">
                <a:latin typeface="Agency FB" panose="020B0503020202020204" pitchFamily="34" charset="0"/>
              </a:rPr>
              <a:t>Profile</a:t>
            </a: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endParaRPr lang="en-IN" sz="1100" dirty="0" smtClean="0">
              <a:latin typeface="Agency FB" panose="020B0503020202020204" pitchFamily="34" charset="0"/>
            </a:endParaRPr>
          </a:p>
          <a:p>
            <a:endParaRPr lang="en-IN" sz="1100" dirty="0" smtClean="0">
              <a:latin typeface="Agency FB" panose="020B0503020202020204" pitchFamily="34" charset="0"/>
            </a:endParaRPr>
          </a:p>
          <a:p>
            <a:r>
              <a:rPr lang="en-IN" sz="1100" dirty="0" smtClean="0">
                <a:latin typeface="Agency FB" panose="020B0503020202020204" pitchFamily="34" charset="0"/>
              </a:rPr>
              <a:t>Corporate </a:t>
            </a:r>
            <a:r>
              <a:rPr lang="en-IN" sz="1100" dirty="0">
                <a:latin typeface="Agency FB" panose="020B0503020202020204" pitchFamily="34" charset="0"/>
              </a:rPr>
              <a:t>Finance</a:t>
            </a:r>
          </a:p>
          <a:p>
            <a:endParaRPr lang="en-IN" sz="1100" dirty="0">
              <a:latin typeface="Agency FB" panose="020B0503020202020204" pitchFamily="34" charset="0"/>
            </a:endParaRPr>
          </a:p>
          <a:p>
            <a:r>
              <a:rPr lang="en-IN" sz="1100" dirty="0">
                <a:latin typeface="Agency FB" panose="020B0503020202020204" pitchFamily="34" charset="0"/>
              </a:rPr>
              <a:t>Due Diligence</a:t>
            </a:r>
          </a:p>
          <a:p>
            <a:endParaRPr lang="en-IN" sz="1100" dirty="0">
              <a:latin typeface="Agency FB" panose="020B0503020202020204" pitchFamily="34" charset="0"/>
            </a:endParaRPr>
          </a:p>
          <a:p>
            <a:r>
              <a:rPr lang="en-IN" sz="1100" dirty="0">
                <a:latin typeface="Agency FB" panose="020B0503020202020204" pitchFamily="34" charset="0"/>
              </a:rPr>
              <a:t>Fund Raising</a:t>
            </a:r>
          </a:p>
          <a:p>
            <a:endParaRPr lang="en-IN" sz="1100" dirty="0">
              <a:latin typeface="Agency FB" panose="020B0503020202020204" pitchFamily="34" charset="0"/>
            </a:endParaRPr>
          </a:p>
          <a:p>
            <a:r>
              <a:rPr lang="en-IN" sz="1100" dirty="0">
                <a:latin typeface="Agency FB" panose="020B0503020202020204" pitchFamily="34" charset="0"/>
              </a:rPr>
              <a:t>Investor Tools</a:t>
            </a:r>
          </a:p>
        </p:txBody>
      </p:sp>
      <p:sp>
        <p:nvSpPr>
          <p:cNvPr id="7" name="Rectangle 6"/>
          <p:cNvSpPr/>
          <p:nvPr/>
        </p:nvSpPr>
        <p:spPr>
          <a:xfrm>
            <a:off x="0" y="0"/>
            <a:ext cx="12191999" cy="1015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One Stop shop for your FP&amp;A, Audit, and Fund Raising Nee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877" y="283763"/>
            <a:ext cx="1962150" cy="4476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872104" y="353713"/>
            <a:ext cx="5878725" cy="307777"/>
          </a:xfrm>
          <a:prstGeom prst="rect">
            <a:avLst/>
          </a:prstGeom>
          <a:noFill/>
        </p:spPr>
        <p:txBody>
          <a:bodyPr wrap="square" rtlCol="0">
            <a:spAutoFit/>
          </a:bodyPr>
          <a:lstStyle/>
          <a:p>
            <a:r>
              <a:rPr lang="en-IN" sz="1400" dirty="0">
                <a:latin typeface="Agency FB" panose="020B0503020202020204" pitchFamily="34" charset="0"/>
              </a:rPr>
              <a:t>Dash Board  |  </a:t>
            </a:r>
            <a:r>
              <a:rPr lang="en-IN" sz="1400" dirty="0">
                <a:solidFill>
                  <a:srgbClr val="FFFF00"/>
                </a:solidFill>
                <a:latin typeface="Agency FB" panose="020B0503020202020204" pitchFamily="34" charset="0"/>
              </a:rPr>
              <a:t>My Companies  </a:t>
            </a:r>
            <a:r>
              <a:rPr lang="en-IN" sz="1400" dirty="0">
                <a:latin typeface="Agency FB" panose="020B0503020202020204" pitchFamily="34" charset="0"/>
              </a:rPr>
              <a:t>|  Start ups  |  Investors  |  Enablers  |  News</a:t>
            </a:r>
          </a:p>
        </p:txBody>
      </p:sp>
      <p:sp>
        <p:nvSpPr>
          <p:cNvPr id="10" name="TextBox 9"/>
          <p:cNvSpPr txBox="1"/>
          <p:nvPr/>
        </p:nvSpPr>
        <p:spPr>
          <a:xfrm>
            <a:off x="10350500" y="353713"/>
            <a:ext cx="1663700" cy="307777"/>
          </a:xfrm>
          <a:prstGeom prst="rect">
            <a:avLst/>
          </a:prstGeom>
          <a:noFill/>
        </p:spPr>
        <p:txBody>
          <a:bodyPr wrap="square" rtlCol="0">
            <a:spAutoFit/>
          </a:bodyPr>
          <a:lstStyle/>
          <a:p>
            <a:pPr algn="r"/>
            <a:r>
              <a:rPr lang="en-IN" sz="1400" dirty="0">
                <a:solidFill>
                  <a:srgbClr val="FFFF00"/>
                </a:solidFill>
                <a:latin typeface="Agency FB" panose="020B0503020202020204" pitchFamily="34" charset="0"/>
              </a:rPr>
              <a:t>Naren</a:t>
            </a:r>
            <a:r>
              <a:rPr lang="en-IN" sz="1400" dirty="0">
                <a:latin typeface="Agency FB" panose="020B0503020202020204" pitchFamily="34" charset="0"/>
              </a:rPr>
              <a:t>  |  Log out</a:t>
            </a:r>
          </a:p>
        </p:txBody>
      </p:sp>
      <p:sp>
        <p:nvSpPr>
          <p:cNvPr id="14" name="TextBox 13"/>
          <p:cNvSpPr txBox="1"/>
          <p:nvPr/>
        </p:nvSpPr>
        <p:spPr>
          <a:xfrm>
            <a:off x="3063073" y="1156324"/>
            <a:ext cx="5606535" cy="276999"/>
          </a:xfrm>
          <a:prstGeom prst="rect">
            <a:avLst/>
          </a:prstGeom>
          <a:noFill/>
        </p:spPr>
        <p:txBody>
          <a:bodyPr wrap="none" rtlCol="0">
            <a:spAutoFit/>
          </a:bodyPr>
          <a:lstStyle/>
          <a:p>
            <a:r>
              <a:rPr lang="en-IN" sz="1200" dirty="0"/>
              <a:t>Company 123 – My Companies </a:t>
            </a:r>
            <a:r>
              <a:rPr lang="en-IN" sz="1200" b="1" dirty="0"/>
              <a:t>–</a:t>
            </a:r>
            <a:r>
              <a:rPr lang="en-IN" sz="1200" dirty="0"/>
              <a:t> Primary Company or last selected </a:t>
            </a:r>
            <a:r>
              <a:rPr lang="en-IN" sz="1200" dirty="0" smtClean="0"/>
              <a:t>company</a:t>
            </a:r>
            <a:r>
              <a:rPr lang="en-IN" sz="1200" b="1" dirty="0" smtClean="0"/>
              <a:t> – Profile </a:t>
            </a:r>
            <a:endParaRPr lang="en-IN" sz="1200" b="1" dirty="0"/>
          </a:p>
        </p:txBody>
      </p:sp>
      <p:sp>
        <p:nvSpPr>
          <p:cNvPr id="2" name="Rectangle 1"/>
          <p:cNvSpPr/>
          <p:nvPr/>
        </p:nvSpPr>
        <p:spPr>
          <a:xfrm>
            <a:off x="578974" y="1702248"/>
            <a:ext cx="1628923" cy="1615827"/>
          </a:xfrm>
          <a:prstGeom prst="rect">
            <a:avLst/>
          </a:prstGeom>
        </p:spPr>
        <p:txBody>
          <a:bodyPr wrap="square">
            <a:spAutoFit/>
          </a:bodyPr>
          <a:lstStyle/>
          <a:p>
            <a:r>
              <a:rPr lang="en-IN" sz="1100" dirty="0">
                <a:latin typeface="Agency FB" panose="020B0503020202020204" pitchFamily="34" charset="0"/>
              </a:rPr>
              <a:t>Basic </a:t>
            </a:r>
            <a:r>
              <a:rPr lang="en-IN" sz="1100" dirty="0" smtClean="0">
                <a:latin typeface="Agency FB" panose="020B0503020202020204" pitchFamily="34" charset="0"/>
              </a:rPr>
              <a:t>Information</a:t>
            </a:r>
          </a:p>
          <a:p>
            <a:r>
              <a:rPr lang="en-IN" sz="1100" dirty="0" smtClean="0">
                <a:latin typeface="Agency FB" panose="020B0503020202020204" pitchFamily="34" charset="0"/>
              </a:rPr>
              <a:t>Products &amp; Services</a:t>
            </a:r>
            <a:endParaRPr lang="en-IN" sz="1100" dirty="0">
              <a:latin typeface="Agency FB" panose="020B0503020202020204" pitchFamily="34" charset="0"/>
            </a:endParaRPr>
          </a:p>
          <a:p>
            <a:r>
              <a:rPr lang="en-IN" sz="1100" dirty="0">
                <a:latin typeface="Agency FB" panose="020B0503020202020204" pitchFamily="34" charset="0"/>
              </a:rPr>
              <a:t>Pitch </a:t>
            </a:r>
            <a:r>
              <a:rPr lang="en-IN" sz="1100" dirty="0" smtClean="0">
                <a:latin typeface="Agency FB" panose="020B0503020202020204" pitchFamily="34" charset="0"/>
              </a:rPr>
              <a:t>Presentation &amp; Video</a:t>
            </a:r>
            <a:endParaRPr lang="en-IN" sz="1100" dirty="0">
              <a:latin typeface="Agency FB" panose="020B0503020202020204" pitchFamily="34" charset="0"/>
            </a:endParaRPr>
          </a:p>
          <a:p>
            <a:r>
              <a:rPr lang="en-IN" sz="1100" dirty="0" smtClean="0">
                <a:latin typeface="Agency FB" panose="020B0503020202020204" pitchFamily="34" charset="0"/>
              </a:rPr>
              <a:t>Business Plan &amp; Financials</a:t>
            </a:r>
            <a:endParaRPr lang="en-IN" sz="1100" dirty="0">
              <a:latin typeface="Agency FB" panose="020B0503020202020204" pitchFamily="34" charset="0"/>
            </a:endParaRPr>
          </a:p>
          <a:p>
            <a:r>
              <a:rPr lang="en-IN" sz="1100" dirty="0" smtClean="0">
                <a:latin typeface="Agency FB" panose="020B0503020202020204" pitchFamily="34" charset="0"/>
              </a:rPr>
              <a:t>Valuation &amp; Bench Marking Founders </a:t>
            </a:r>
            <a:r>
              <a:rPr lang="en-IN" sz="1100" dirty="0">
                <a:latin typeface="Agency FB" panose="020B0503020202020204" pitchFamily="34" charset="0"/>
              </a:rPr>
              <a:t>&amp; </a:t>
            </a:r>
            <a:r>
              <a:rPr lang="en-IN" sz="1100" dirty="0" smtClean="0">
                <a:latin typeface="Agency FB" panose="020B0503020202020204" pitchFamily="34" charset="0"/>
              </a:rPr>
              <a:t>Organization</a:t>
            </a:r>
          </a:p>
          <a:p>
            <a:r>
              <a:rPr lang="en-IN" sz="1100" dirty="0" smtClean="0">
                <a:latin typeface="Agency FB" panose="020B0503020202020204" pitchFamily="34" charset="0"/>
              </a:rPr>
              <a:t>Cap Table</a:t>
            </a:r>
          </a:p>
          <a:p>
            <a:r>
              <a:rPr lang="en-IN" sz="1100" dirty="0" smtClean="0">
                <a:latin typeface="Agency FB" panose="020B0503020202020204" pitchFamily="34" charset="0"/>
              </a:rPr>
              <a:t>News &amp; Events</a:t>
            </a:r>
          </a:p>
          <a:p>
            <a:r>
              <a:rPr lang="en-IN" sz="1100" dirty="0">
                <a:solidFill>
                  <a:srgbClr val="FFFF00"/>
                </a:solidFill>
                <a:latin typeface="Agency FB" panose="020B0503020202020204" pitchFamily="34" charset="0"/>
              </a:rPr>
              <a:t>Company </a:t>
            </a:r>
            <a:r>
              <a:rPr lang="en-IN" sz="1100" dirty="0" smtClean="0">
                <a:solidFill>
                  <a:srgbClr val="FFFF00"/>
                </a:solidFill>
                <a:latin typeface="Agency FB" panose="020B0503020202020204" pitchFamily="34" charset="0"/>
              </a:rPr>
              <a:t>Ask</a:t>
            </a:r>
            <a:endParaRPr lang="en-IN" sz="1100" dirty="0">
              <a:solidFill>
                <a:srgbClr val="FFFF00"/>
              </a:solidFill>
              <a:latin typeface="Agency FB" panose="020B0503020202020204" pitchFamily="34" charset="0"/>
            </a:endParaRPr>
          </a:p>
        </p:txBody>
      </p:sp>
      <p:sp>
        <p:nvSpPr>
          <p:cNvPr id="22" name="TextBox 21"/>
          <p:cNvSpPr txBox="1"/>
          <p:nvPr/>
        </p:nvSpPr>
        <p:spPr>
          <a:xfrm>
            <a:off x="10028244" y="1706325"/>
            <a:ext cx="2064333" cy="4131900"/>
          </a:xfrm>
          <a:prstGeom prst="rect">
            <a:avLst/>
          </a:prstGeom>
          <a:noFill/>
        </p:spPr>
        <p:txBody>
          <a:bodyPr wrap="square" rtlCol="0">
            <a:spAutoFit/>
          </a:bodyPr>
          <a:lstStyle/>
          <a:p>
            <a:r>
              <a:rPr lang="en-IN" sz="1050" dirty="0" smtClean="0"/>
              <a:t>When the user clicks on + button, show the form to request the following information</a:t>
            </a:r>
          </a:p>
          <a:p>
            <a:endParaRPr lang="en-IN" sz="1050" dirty="0" smtClean="0">
              <a:solidFill>
                <a:schemeClr val="bg1">
                  <a:lumMod val="50000"/>
                </a:schemeClr>
              </a:solidFill>
            </a:endParaRPr>
          </a:p>
          <a:p>
            <a:r>
              <a:rPr lang="en-IN" sz="1050" dirty="0" smtClean="0">
                <a:solidFill>
                  <a:schemeClr val="bg1">
                    <a:lumMod val="50000"/>
                  </a:schemeClr>
                </a:solidFill>
              </a:rPr>
              <a:t>Ask:</a:t>
            </a:r>
          </a:p>
          <a:p>
            <a:r>
              <a:rPr lang="en-IN" sz="1050" dirty="0" smtClean="0"/>
              <a:t>Funds</a:t>
            </a:r>
          </a:p>
          <a:p>
            <a:r>
              <a:rPr lang="en-IN" sz="1050" dirty="0" smtClean="0"/>
              <a:t>Mentorship</a:t>
            </a:r>
          </a:p>
          <a:p>
            <a:r>
              <a:rPr lang="en-IN" sz="1050" dirty="0" smtClean="0"/>
              <a:t>Business Strategy</a:t>
            </a:r>
          </a:p>
          <a:p>
            <a:r>
              <a:rPr lang="en-IN" sz="1050" dirty="0" smtClean="0"/>
              <a:t>Product Strategy</a:t>
            </a:r>
          </a:p>
          <a:p>
            <a:r>
              <a:rPr lang="en-IN" sz="1050" dirty="0" smtClean="0"/>
              <a:t>Technology Strategy</a:t>
            </a:r>
          </a:p>
          <a:p>
            <a:r>
              <a:rPr lang="en-IN" sz="1050" dirty="0" smtClean="0"/>
              <a:t>Marketing Strategy</a:t>
            </a:r>
          </a:p>
          <a:p>
            <a:r>
              <a:rPr lang="en-IN" sz="1050" dirty="0" smtClean="0"/>
              <a:t>Sales Strategy</a:t>
            </a:r>
          </a:p>
          <a:p>
            <a:r>
              <a:rPr lang="en-IN" sz="1050" dirty="0" smtClean="0"/>
              <a:t>Organizational Strategy</a:t>
            </a:r>
          </a:p>
          <a:p>
            <a:r>
              <a:rPr lang="en-IN" sz="1050" dirty="0" smtClean="0"/>
              <a:t>Other</a:t>
            </a:r>
          </a:p>
          <a:p>
            <a:endParaRPr lang="en-IN" sz="1050" dirty="0" smtClean="0"/>
          </a:p>
          <a:p>
            <a:r>
              <a:rPr lang="en-IN" sz="1050" dirty="0" smtClean="0">
                <a:solidFill>
                  <a:schemeClr val="bg1">
                    <a:lumMod val="50000"/>
                  </a:schemeClr>
                </a:solidFill>
              </a:rPr>
              <a:t>Value:</a:t>
            </a:r>
            <a:endParaRPr lang="en-IN" sz="1050" dirty="0"/>
          </a:p>
          <a:p>
            <a:r>
              <a:rPr lang="en-IN" sz="1050" dirty="0" smtClean="0"/>
              <a:t>$100,000</a:t>
            </a:r>
          </a:p>
          <a:p>
            <a:endParaRPr lang="en-IN" sz="1050" dirty="0"/>
          </a:p>
          <a:p>
            <a:r>
              <a:rPr lang="en-IN" sz="1050" dirty="0" smtClean="0">
                <a:solidFill>
                  <a:schemeClr val="bg1">
                    <a:lumMod val="50000"/>
                  </a:schemeClr>
                </a:solidFill>
              </a:rPr>
              <a:t>For Equity:</a:t>
            </a:r>
            <a:endParaRPr lang="en-IN" sz="1050" dirty="0" smtClean="0"/>
          </a:p>
          <a:p>
            <a:r>
              <a:rPr lang="en-IN" sz="1050" dirty="0" smtClean="0"/>
              <a:t>Equity %</a:t>
            </a:r>
          </a:p>
          <a:p>
            <a:endParaRPr lang="en-IN" sz="1050" dirty="0"/>
          </a:p>
          <a:p>
            <a:r>
              <a:rPr lang="en-IN" sz="1050" dirty="0" smtClean="0">
                <a:solidFill>
                  <a:schemeClr val="bg1">
                    <a:lumMod val="50000"/>
                  </a:schemeClr>
                </a:solidFill>
              </a:rPr>
              <a:t>Details:</a:t>
            </a:r>
            <a:endParaRPr lang="en-IN" sz="1050" dirty="0"/>
          </a:p>
          <a:p>
            <a:r>
              <a:rPr lang="en-IN" sz="1050" dirty="0" smtClean="0"/>
              <a:t>Explain details with additional information</a:t>
            </a:r>
            <a:endParaRPr lang="en-IN" sz="1050" dirty="0"/>
          </a:p>
          <a:p>
            <a:endParaRPr lang="en-IN" sz="1050" dirty="0" smtClean="0"/>
          </a:p>
        </p:txBody>
      </p:sp>
      <p:sp>
        <p:nvSpPr>
          <p:cNvPr id="12" name="TextBox 11"/>
          <p:cNvSpPr txBox="1"/>
          <p:nvPr/>
        </p:nvSpPr>
        <p:spPr>
          <a:xfrm>
            <a:off x="11421688" y="985882"/>
            <a:ext cx="592512" cy="707886"/>
          </a:xfrm>
          <a:prstGeom prst="rect">
            <a:avLst/>
          </a:prstGeom>
          <a:noFill/>
        </p:spPr>
        <p:txBody>
          <a:bodyPr wrap="square" rtlCol="0">
            <a:spAutoFit/>
          </a:bodyPr>
          <a:lstStyle/>
          <a:p>
            <a:pPr algn="r"/>
            <a:r>
              <a:rPr lang="en-IN" sz="4000" dirty="0"/>
              <a:t>+</a:t>
            </a:r>
          </a:p>
        </p:txBody>
      </p:sp>
      <p:graphicFrame>
        <p:nvGraphicFramePr>
          <p:cNvPr id="3" name="Table 2"/>
          <p:cNvGraphicFramePr>
            <a:graphicFrameLocks noGrp="1"/>
          </p:cNvGraphicFramePr>
          <p:nvPr>
            <p:extLst>
              <p:ext uri="{D42A27DB-BD31-4B8C-83A1-F6EECF244321}">
                <p14:modId xmlns:p14="http://schemas.microsoft.com/office/powerpoint/2010/main" val="1584279394"/>
              </p:ext>
            </p:extLst>
          </p:nvPr>
        </p:nvGraphicFramePr>
        <p:xfrm>
          <a:off x="3175927" y="2261865"/>
          <a:ext cx="6642716" cy="1965960"/>
        </p:xfrm>
        <a:graphic>
          <a:graphicData uri="http://schemas.openxmlformats.org/drawingml/2006/table">
            <a:tbl>
              <a:tblPr firstRow="1" bandRow="1">
                <a:tableStyleId>{2D5ABB26-0587-4C30-8999-92F81FD0307C}</a:tableStyleId>
              </a:tblPr>
              <a:tblGrid>
                <a:gridCol w="1462334"/>
                <a:gridCol w="1859024"/>
                <a:gridCol w="963689"/>
                <a:gridCol w="2357669"/>
              </a:tblGrid>
              <a:tr h="370840">
                <a:tc>
                  <a:txBody>
                    <a:bodyPr/>
                    <a:lstStyle/>
                    <a:p>
                      <a:r>
                        <a:rPr lang="en-IN" sz="1100" dirty="0" smtClean="0">
                          <a:solidFill>
                            <a:schemeClr val="bg1">
                              <a:lumMod val="50000"/>
                            </a:schemeClr>
                          </a:solidFill>
                        </a:rPr>
                        <a:t>Ask</a:t>
                      </a:r>
                      <a:endParaRPr lang="en-IN" sz="1100" dirty="0">
                        <a:solidFill>
                          <a:schemeClr val="bg1">
                            <a:lumMod val="50000"/>
                          </a:schemeClr>
                        </a:solidFill>
                      </a:endParaRPr>
                    </a:p>
                  </a:txBody>
                  <a:tcPr anchor="ctr">
                    <a:lnB w="12700" cap="flat" cmpd="sng" algn="ctr">
                      <a:solidFill>
                        <a:schemeClr val="tx1"/>
                      </a:solidFill>
                      <a:prstDash val="solid"/>
                      <a:round/>
                      <a:headEnd type="none" w="med" len="med"/>
                      <a:tailEnd type="none" w="med" len="med"/>
                    </a:lnB>
                  </a:tcPr>
                </a:tc>
                <a:tc>
                  <a:txBody>
                    <a:bodyPr/>
                    <a:lstStyle/>
                    <a:p>
                      <a:r>
                        <a:rPr lang="en-IN" sz="1100" dirty="0" smtClean="0">
                          <a:solidFill>
                            <a:schemeClr val="bg1">
                              <a:lumMod val="50000"/>
                            </a:schemeClr>
                          </a:solidFill>
                        </a:rPr>
                        <a:t>Value</a:t>
                      </a:r>
                      <a:endParaRPr lang="en-IN" sz="1100" dirty="0">
                        <a:solidFill>
                          <a:schemeClr val="bg1">
                            <a:lumMod val="50000"/>
                          </a:schemeClr>
                        </a:solidFill>
                      </a:endParaRPr>
                    </a:p>
                  </a:txBody>
                  <a:tcPr anchor="ctr">
                    <a:lnB w="12700" cap="flat" cmpd="sng" algn="ctr">
                      <a:solidFill>
                        <a:schemeClr val="tx1"/>
                      </a:solidFill>
                      <a:prstDash val="solid"/>
                      <a:round/>
                      <a:headEnd type="none" w="med" len="med"/>
                      <a:tailEnd type="none" w="med" len="med"/>
                    </a:lnB>
                  </a:tcPr>
                </a:tc>
                <a:tc>
                  <a:txBody>
                    <a:bodyPr/>
                    <a:lstStyle/>
                    <a:p>
                      <a:r>
                        <a:rPr lang="en-IN" sz="1100" dirty="0" smtClean="0">
                          <a:solidFill>
                            <a:schemeClr val="bg1">
                              <a:lumMod val="50000"/>
                            </a:schemeClr>
                          </a:solidFill>
                        </a:rPr>
                        <a:t>Equity Share</a:t>
                      </a:r>
                      <a:endParaRPr lang="en-IN" sz="1100" dirty="0">
                        <a:solidFill>
                          <a:schemeClr val="bg1">
                            <a:lumMod val="50000"/>
                          </a:schemeClr>
                        </a:solidFill>
                      </a:endParaRPr>
                    </a:p>
                  </a:txBody>
                  <a:tcPr anchor="ctr">
                    <a:lnB w="12700" cap="flat" cmpd="sng" algn="ctr">
                      <a:solidFill>
                        <a:schemeClr val="tx1"/>
                      </a:solidFill>
                      <a:prstDash val="solid"/>
                      <a:round/>
                      <a:headEnd type="none" w="med" len="med"/>
                      <a:tailEnd type="none" w="med" len="med"/>
                    </a:lnB>
                  </a:tcPr>
                </a:tc>
                <a:tc>
                  <a:txBody>
                    <a:bodyPr/>
                    <a:lstStyle/>
                    <a:p>
                      <a:r>
                        <a:rPr lang="en-IN" sz="1100" dirty="0" smtClean="0">
                          <a:solidFill>
                            <a:schemeClr val="bg1">
                              <a:lumMod val="50000"/>
                            </a:schemeClr>
                          </a:solidFill>
                        </a:rPr>
                        <a:t>Details</a:t>
                      </a:r>
                      <a:endParaRPr lang="en-IN" sz="1100" dirty="0">
                        <a:solidFill>
                          <a:schemeClr val="bg1">
                            <a:lumMod val="50000"/>
                          </a:schemeClr>
                        </a:solidFill>
                      </a:endParaRPr>
                    </a:p>
                  </a:txBody>
                  <a:tcPr anchor="ctr">
                    <a:lnB w="12700" cap="flat" cmpd="sng" algn="ctr">
                      <a:solidFill>
                        <a:schemeClr val="tx1"/>
                      </a:solidFill>
                      <a:prstDash val="solid"/>
                      <a:round/>
                      <a:headEnd type="none" w="med" len="med"/>
                      <a:tailEnd type="none" w="med" len="med"/>
                    </a:lnB>
                  </a:tcPr>
                </a:tc>
              </a:tr>
              <a:tr h="370840">
                <a:tc>
                  <a:txBody>
                    <a:bodyPr/>
                    <a:lstStyle/>
                    <a:p>
                      <a:r>
                        <a:rPr lang="en-IN" sz="1100" dirty="0" smtClean="0"/>
                        <a:t>Funds</a:t>
                      </a:r>
                      <a:endParaRPr lang="en-IN" sz="11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100" dirty="0" smtClean="0"/>
                        <a:t>$100,000</a:t>
                      </a:r>
                      <a:endParaRPr lang="en-IN" sz="11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100" dirty="0" smtClean="0"/>
                        <a:t>25%</a:t>
                      </a:r>
                      <a:endParaRPr lang="en-IN" sz="11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100" dirty="0" smtClean="0"/>
                        <a:t>To be used for marketing costs, hiring</a:t>
                      </a:r>
                      <a:r>
                        <a:rPr lang="en-IN" sz="1100" baseline="0" dirty="0" smtClean="0"/>
                        <a:t> new talent</a:t>
                      </a:r>
                      <a:endParaRPr lang="en-IN" sz="11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sz="1100" dirty="0" smtClean="0"/>
                        <a:t>Business Strategy</a:t>
                      </a:r>
                      <a:endParaRPr lang="en-IN" sz="11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100" dirty="0" smtClean="0"/>
                        <a:t>-</a:t>
                      </a:r>
                      <a:endParaRPr lang="en-IN" sz="11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100" dirty="0" smtClean="0"/>
                        <a:t>2%</a:t>
                      </a:r>
                      <a:endParaRPr lang="en-IN" sz="11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100" dirty="0" smtClean="0"/>
                        <a:t>Help us with business decisions and planning</a:t>
                      </a:r>
                      <a:endParaRPr lang="en-IN" sz="11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sz="1100" dirty="0" smtClean="0"/>
                        <a:t>Mentor</a:t>
                      </a:r>
                      <a:endParaRPr lang="en-IN" sz="11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100" dirty="0" smtClean="0"/>
                        <a:t>-</a:t>
                      </a:r>
                      <a:endParaRPr lang="en-IN" sz="11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100" dirty="0" smtClean="0"/>
                        <a:t>3%</a:t>
                      </a:r>
                      <a:endParaRPr lang="en-IN" sz="11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100" dirty="0" smtClean="0"/>
                        <a:t>Be out mentor every step of the way</a:t>
                      </a:r>
                      <a:endParaRPr lang="en-IN" sz="11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sz="1100" dirty="0"/>
                    </a:p>
                  </a:txBody>
                  <a:tcPr anchor="ctr">
                    <a:lnT w="12700" cap="flat" cmpd="sng" algn="ctr">
                      <a:solidFill>
                        <a:schemeClr val="tx1"/>
                      </a:solidFill>
                      <a:prstDash val="solid"/>
                      <a:round/>
                      <a:headEnd type="none" w="med" len="med"/>
                      <a:tailEnd type="none" w="med" len="med"/>
                    </a:lnT>
                  </a:tcPr>
                </a:tc>
                <a:tc>
                  <a:txBody>
                    <a:bodyPr/>
                    <a:lstStyle/>
                    <a:p>
                      <a:endParaRPr lang="en-IN" sz="1100" dirty="0"/>
                    </a:p>
                  </a:txBody>
                  <a:tcPr anchor="ctr">
                    <a:lnT w="12700" cap="flat" cmpd="sng" algn="ctr">
                      <a:solidFill>
                        <a:schemeClr val="tx1"/>
                      </a:solidFill>
                      <a:prstDash val="solid"/>
                      <a:round/>
                      <a:headEnd type="none" w="med" len="med"/>
                      <a:tailEnd type="none" w="med" len="med"/>
                    </a:lnT>
                  </a:tcPr>
                </a:tc>
                <a:tc>
                  <a:txBody>
                    <a:bodyPr/>
                    <a:lstStyle/>
                    <a:p>
                      <a:endParaRPr lang="en-IN" sz="1100" dirty="0"/>
                    </a:p>
                  </a:txBody>
                  <a:tcPr anchor="ctr">
                    <a:lnT w="12700" cap="flat" cmpd="sng" algn="ctr">
                      <a:solidFill>
                        <a:schemeClr val="tx1"/>
                      </a:solidFill>
                      <a:prstDash val="solid"/>
                      <a:round/>
                      <a:headEnd type="none" w="med" len="med"/>
                      <a:tailEnd type="none" w="med" len="med"/>
                    </a:lnT>
                  </a:tcPr>
                </a:tc>
                <a:tc>
                  <a:txBody>
                    <a:bodyPr/>
                    <a:lstStyle/>
                    <a:p>
                      <a:endParaRPr lang="en-IN" sz="1100" dirty="0"/>
                    </a:p>
                  </a:txBody>
                  <a:tcPr anchor="ctr">
                    <a:lnT w="12700" cap="flat" cmpd="sng" algn="ctr">
                      <a:solidFill>
                        <a:schemeClr val="tx1"/>
                      </a:solidFill>
                      <a:prstDash val="solid"/>
                      <a:round/>
                      <a:headEnd type="none" w="med" len="med"/>
                      <a:tailEnd type="none" w="med" len="med"/>
                    </a:lnT>
                  </a:tcPr>
                </a:tc>
              </a:tr>
            </a:tbl>
          </a:graphicData>
        </a:graphic>
      </p:graphicFrame>
      <p:sp>
        <p:nvSpPr>
          <p:cNvPr id="5" name="Rectangle 4"/>
          <p:cNvSpPr/>
          <p:nvPr/>
        </p:nvSpPr>
        <p:spPr>
          <a:xfrm>
            <a:off x="3063073" y="1574440"/>
            <a:ext cx="6096000" cy="430887"/>
          </a:xfrm>
          <a:prstGeom prst="rect">
            <a:avLst/>
          </a:prstGeom>
        </p:spPr>
        <p:txBody>
          <a:bodyPr>
            <a:spAutoFit/>
          </a:bodyPr>
          <a:lstStyle/>
          <a:p>
            <a:r>
              <a:rPr lang="en-IN" sz="1100" dirty="0" smtClean="0">
                <a:solidFill>
                  <a:schemeClr val="bg1">
                    <a:lumMod val="50000"/>
                  </a:schemeClr>
                </a:solidFill>
              </a:rPr>
              <a:t>Current Valuation: </a:t>
            </a:r>
          </a:p>
          <a:p>
            <a:r>
              <a:rPr lang="en-IN" sz="1100" dirty="0" smtClean="0"/>
              <a:t>$400,000 (Pull this from other sources where user has already entered)</a:t>
            </a:r>
            <a:endParaRPr lang="en-IN" sz="1100" dirty="0"/>
          </a:p>
        </p:txBody>
      </p:sp>
    </p:spTree>
    <p:extLst>
      <p:ext uri="{BB962C8B-B14F-4D97-AF65-F5344CB8AC3E}">
        <p14:creationId xmlns:p14="http://schemas.microsoft.com/office/powerpoint/2010/main" val="3071331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285610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374413" y="1156324"/>
            <a:ext cx="2034531" cy="3647152"/>
          </a:xfrm>
          <a:prstGeom prst="rect">
            <a:avLst/>
          </a:prstGeom>
          <a:noFill/>
        </p:spPr>
        <p:txBody>
          <a:bodyPr wrap="none" rtlCol="0">
            <a:spAutoFit/>
          </a:bodyPr>
          <a:lstStyle/>
          <a:p>
            <a:pPr algn="ctr"/>
            <a:r>
              <a:rPr lang="en-IN" sz="1100" b="1" dirty="0">
                <a:latin typeface="Agency FB" panose="020B0503020202020204" pitchFamily="34" charset="0"/>
              </a:rPr>
              <a:t>Company 123</a:t>
            </a:r>
          </a:p>
          <a:p>
            <a:endParaRPr lang="en-IN" sz="1100" dirty="0">
              <a:latin typeface="Agency FB" panose="020B0503020202020204" pitchFamily="34" charset="0"/>
            </a:endParaRPr>
          </a:p>
          <a:p>
            <a:r>
              <a:rPr lang="en-IN" sz="1100" dirty="0">
                <a:latin typeface="Agency FB" panose="020B0503020202020204" pitchFamily="34" charset="0"/>
              </a:rPr>
              <a:t>Profile</a:t>
            </a:r>
          </a:p>
          <a:p>
            <a:endParaRPr lang="en-IN" sz="1100" dirty="0">
              <a:latin typeface="Agency FB" panose="020B0503020202020204" pitchFamily="34" charset="0"/>
            </a:endParaRPr>
          </a:p>
          <a:p>
            <a:r>
              <a:rPr lang="en-IN" sz="1100" dirty="0">
                <a:latin typeface="Agency FB" panose="020B0503020202020204" pitchFamily="34" charset="0"/>
              </a:rPr>
              <a:t>Corporate Finance</a:t>
            </a:r>
          </a:p>
          <a:p>
            <a:pPr lvl="1"/>
            <a:r>
              <a:rPr lang="en-IN" sz="1100" dirty="0">
                <a:latin typeface="Agency FB" panose="020B0503020202020204" pitchFamily="34" charset="0"/>
              </a:rPr>
              <a:t>Planning &amp; Budgeting</a:t>
            </a:r>
          </a:p>
          <a:p>
            <a:pPr lvl="2"/>
            <a:r>
              <a:rPr lang="en-IN" sz="1100" dirty="0">
                <a:solidFill>
                  <a:srgbClr val="FFFF00"/>
                </a:solidFill>
                <a:latin typeface="Agency FB" panose="020B0503020202020204" pitchFamily="34" charset="0"/>
              </a:rPr>
              <a:t>Income Statement</a:t>
            </a:r>
          </a:p>
          <a:p>
            <a:pPr lvl="2"/>
            <a:r>
              <a:rPr lang="en-IN" sz="1100" dirty="0">
                <a:latin typeface="Agency FB" panose="020B0503020202020204" pitchFamily="34" charset="0"/>
              </a:rPr>
              <a:t>Balance Sheet</a:t>
            </a:r>
          </a:p>
          <a:p>
            <a:pPr lvl="2"/>
            <a:r>
              <a:rPr lang="en-IN" sz="1100" dirty="0">
                <a:latin typeface="Agency FB" panose="020B0503020202020204" pitchFamily="34" charset="0"/>
              </a:rPr>
              <a:t>Cash Flow Statement</a:t>
            </a:r>
          </a:p>
          <a:p>
            <a:pPr lvl="1"/>
            <a:r>
              <a:rPr lang="en-IN" sz="1100" dirty="0">
                <a:latin typeface="Agency FB" panose="020B0503020202020204" pitchFamily="34" charset="0"/>
              </a:rPr>
              <a:t>Forecasting</a:t>
            </a:r>
          </a:p>
          <a:p>
            <a:pPr lvl="2"/>
            <a:r>
              <a:rPr lang="en-IN" sz="1100" dirty="0">
                <a:latin typeface="Agency FB" panose="020B0503020202020204" pitchFamily="34" charset="0"/>
              </a:rPr>
              <a:t>Income Statement</a:t>
            </a:r>
          </a:p>
          <a:p>
            <a:pPr lvl="2"/>
            <a:r>
              <a:rPr lang="en-IN" sz="1100" dirty="0">
                <a:latin typeface="Agency FB" panose="020B0503020202020204" pitchFamily="34" charset="0"/>
              </a:rPr>
              <a:t>Balance Sheet</a:t>
            </a:r>
          </a:p>
          <a:p>
            <a:pPr lvl="2"/>
            <a:r>
              <a:rPr lang="en-IN" sz="1100" dirty="0">
                <a:latin typeface="Agency FB" panose="020B0503020202020204" pitchFamily="34" charset="0"/>
              </a:rPr>
              <a:t>Cash Flow Statement</a:t>
            </a:r>
          </a:p>
          <a:p>
            <a:pPr lvl="1"/>
            <a:r>
              <a:rPr lang="en-IN" sz="1100" dirty="0">
                <a:latin typeface="Agency FB" panose="020B0503020202020204" pitchFamily="34" charset="0"/>
              </a:rPr>
              <a:t>Industry Benchmarking</a:t>
            </a:r>
          </a:p>
          <a:p>
            <a:pPr lvl="1"/>
            <a:r>
              <a:rPr lang="en-IN" sz="1100" dirty="0">
                <a:latin typeface="Agency FB" panose="020B0503020202020204" pitchFamily="34" charset="0"/>
              </a:rPr>
              <a:t>Business Modelling &amp; Valuation</a:t>
            </a:r>
          </a:p>
          <a:p>
            <a:endParaRPr lang="en-IN" sz="1100" dirty="0">
              <a:latin typeface="Agency FB" panose="020B0503020202020204" pitchFamily="34" charset="0"/>
            </a:endParaRPr>
          </a:p>
          <a:p>
            <a:r>
              <a:rPr lang="en-IN" sz="1100" dirty="0">
                <a:latin typeface="Agency FB" panose="020B0503020202020204" pitchFamily="34" charset="0"/>
              </a:rPr>
              <a:t>Due Diligence</a:t>
            </a:r>
          </a:p>
          <a:p>
            <a:endParaRPr lang="en-IN" sz="1100" dirty="0">
              <a:latin typeface="Agency FB" panose="020B0503020202020204" pitchFamily="34" charset="0"/>
            </a:endParaRPr>
          </a:p>
          <a:p>
            <a:r>
              <a:rPr lang="en-IN" sz="1100" dirty="0">
                <a:latin typeface="Agency FB" panose="020B0503020202020204" pitchFamily="34" charset="0"/>
              </a:rPr>
              <a:t>Fund Raising</a:t>
            </a:r>
          </a:p>
          <a:p>
            <a:endParaRPr lang="en-IN" sz="1100" dirty="0">
              <a:latin typeface="Agency FB" panose="020B0503020202020204" pitchFamily="34" charset="0"/>
            </a:endParaRPr>
          </a:p>
          <a:p>
            <a:r>
              <a:rPr lang="en-IN" sz="1100" dirty="0">
                <a:latin typeface="Agency FB" panose="020B0503020202020204" pitchFamily="34" charset="0"/>
              </a:rPr>
              <a:t>Investor Tools</a:t>
            </a:r>
          </a:p>
        </p:txBody>
      </p:sp>
      <p:sp>
        <p:nvSpPr>
          <p:cNvPr id="5" name="TextBox 4"/>
          <p:cNvSpPr txBox="1"/>
          <p:nvPr/>
        </p:nvSpPr>
        <p:spPr>
          <a:xfrm>
            <a:off x="3063073" y="1215031"/>
            <a:ext cx="4136838" cy="276999"/>
          </a:xfrm>
          <a:prstGeom prst="rect">
            <a:avLst/>
          </a:prstGeom>
          <a:noFill/>
        </p:spPr>
        <p:txBody>
          <a:bodyPr wrap="none" rtlCol="0">
            <a:spAutoFit/>
          </a:bodyPr>
          <a:lstStyle/>
          <a:p>
            <a:r>
              <a:rPr lang="en-IN" sz="1200" dirty="0"/>
              <a:t>Corporate Finance – Planning &amp; Budgeting – </a:t>
            </a:r>
            <a:r>
              <a:rPr lang="en-IN" sz="1200" b="1" dirty="0"/>
              <a:t>Income Statement</a:t>
            </a:r>
          </a:p>
        </p:txBody>
      </p:sp>
      <p:sp>
        <p:nvSpPr>
          <p:cNvPr id="7" name="Rectangle 6"/>
          <p:cNvSpPr/>
          <p:nvPr/>
        </p:nvSpPr>
        <p:spPr>
          <a:xfrm>
            <a:off x="0" y="0"/>
            <a:ext cx="12191999" cy="1015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One Stop shop for your FP&amp;A, Audit, and Fund Raising Nee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877" y="283763"/>
            <a:ext cx="1962150" cy="4476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350500" y="353713"/>
            <a:ext cx="1663700" cy="307777"/>
          </a:xfrm>
          <a:prstGeom prst="rect">
            <a:avLst/>
          </a:prstGeom>
          <a:noFill/>
        </p:spPr>
        <p:txBody>
          <a:bodyPr wrap="square" rtlCol="0">
            <a:spAutoFit/>
          </a:bodyPr>
          <a:lstStyle/>
          <a:p>
            <a:pPr algn="r"/>
            <a:r>
              <a:rPr lang="en-IN" sz="1400" dirty="0">
                <a:latin typeface="Agency FB" panose="020B0503020202020204" pitchFamily="34" charset="0"/>
              </a:rPr>
              <a:t>Naren  |  Log out</a:t>
            </a:r>
          </a:p>
        </p:txBody>
      </p:sp>
      <p:pic>
        <p:nvPicPr>
          <p:cNvPr id="8" name="Picture 7"/>
          <p:cNvPicPr>
            <a:picLocks noChangeAspect="1"/>
          </p:cNvPicPr>
          <p:nvPr/>
        </p:nvPicPr>
        <p:blipFill>
          <a:blip r:embed="rId3"/>
          <a:stretch>
            <a:fillRect/>
          </a:stretch>
        </p:blipFill>
        <p:spPr>
          <a:xfrm>
            <a:off x="3459580" y="1664443"/>
            <a:ext cx="4383007" cy="5005244"/>
          </a:xfrm>
          <a:prstGeom prst="rect">
            <a:avLst/>
          </a:prstGeom>
        </p:spPr>
      </p:pic>
      <p:sp>
        <p:nvSpPr>
          <p:cNvPr id="12" name="TextBox 11"/>
          <p:cNvSpPr txBox="1"/>
          <p:nvPr/>
        </p:nvSpPr>
        <p:spPr>
          <a:xfrm>
            <a:off x="7991475" y="1664443"/>
            <a:ext cx="4095750" cy="4939814"/>
          </a:xfrm>
          <a:prstGeom prst="rect">
            <a:avLst/>
          </a:prstGeom>
          <a:noFill/>
        </p:spPr>
        <p:txBody>
          <a:bodyPr wrap="square" rtlCol="0">
            <a:spAutoFit/>
          </a:bodyPr>
          <a:lstStyle/>
          <a:p>
            <a:r>
              <a:rPr lang="en-IN" sz="1050" b="1" dirty="0"/>
              <a:t>Requirements:</a:t>
            </a:r>
          </a:p>
          <a:p>
            <a:endParaRPr lang="en-IN" sz="1050" dirty="0"/>
          </a:p>
          <a:p>
            <a:pPr marL="342900" indent="-342900">
              <a:buAutoNum type="arabicPeriod"/>
            </a:pPr>
            <a:r>
              <a:rPr lang="en-IN" sz="1050" dirty="0"/>
              <a:t>The side bar must show all the links</a:t>
            </a:r>
          </a:p>
          <a:p>
            <a:pPr marL="342900" indent="-342900">
              <a:buAutoNum type="arabicPeriod"/>
            </a:pPr>
            <a:r>
              <a:rPr lang="en-IN" sz="1050" dirty="0"/>
              <a:t>When clicked: The page must display Income Statement (all editable entries as well as calculable ones in the format mention to the left)</a:t>
            </a:r>
          </a:p>
          <a:p>
            <a:pPr marL="342900" indent="-342900">
              <a:buAutoNum type="arabicPeriod"/>
            </a:pPr>
            <a:r>
              <a:rPr lang="en-IN" sz="1050" dirty="0" smtClean="0">
                <a:solidFill>
                  <a:schemeClr val="accent6">
                    <a:lumMod val="75000"/>
                  </a:schemeClr>
                </a:solidFill>
              </a:rPr>
              <a:t>7</a:t>
            </a:r>
            <a:r>
              <a:rPr lang="en-IN" sz="1050" dirty="0" smtClean="0"/>
              <a:t> </a:t>
            </a:r>
            <a:r>
              <a:rPr lang="en-IN" sz="1050" dirty="0"/>
              <a:t>additional columns must be shown to display any planned or empty data</a:t>
            </a:r>
          </a:p>
          <a:p>
            <a:pPr marL="342900" indent="-342900">
              <a:buAutoNum type="arabicPeriod"/>
            </a:pPr>
            <a:r>
              <a:rPr lang="en-IN" sz="1050" dirty="0"/>
              <a:t>Additional columns must show the planned &amp; budgeted numbers. If there is nothing, leave it empty</a:t>
            </a:r>
          </a:p>
          <a:p>
            <a:pPr marL="342900" indent="-342900">
              <a:buAutoNum type="arabicPeriod"/>
            </a:pPr>
            <a:r>
              <a:rPr lang="en-IN" sz="1050" dirty="0"/>
              <a:t>Any empty column when clicked must become editable and use should be able to enter details including the period.</a:t>
            </a:r>
          </a:p>
          <a:p>
            <a:pPr marL="342900" indent="-342900">
              <a:buAutoNum type="arabicPeriod"/>
            </a:pPr>
            <a:r>
              <a:rPr lang="en-IN" sz="1050" dirty="0"/>
              <a:t>Column heading must specify the period (In the example to the left – annual data end date is shown but we should show the date range)</a:t>
            </a:r>
          </a:p>
          <a:p>
            <a:pPr marL="342900" indent="-342900">
              <a:buAutoNum type="arabicPeriod"/>
            </a:pPr>
            <a:r>
              <a:rPr lang="en-IN" sz="1050" dirty="0">
                <a:solidFill>
                  <a:schemeClr val="accent6">
                    <a:lumMod val="75000"/>
                  </a:schemeClr>
                </a:solidFill>
              </a:rPr>
              <a:t>Option to add monthly data, quarterly data or annual data. Months to group under quarters and quarters to group under years. Grouping is not just collapsing, it is creating subtotals too.</a:t>
            </a:r>
          </a:p>
          <a:p>
            <a:pPr marL="342900" indent="-342900">
              <a:buAutoNum type="arabicPeriod"/>
            </a:pPr>
            <a:r>
              <a:rPr lang="en-IN" sz="1050" dirty="0"/>
              <a:t>If the user has more planned data – the columns must be horizontally scrollable or next 6 columns link should load more information or the previous six columns. You can also do this one column at a time.</a:t>
            </a:r>
          </a:p>
          <a:p>
            <a:pPr marL="342900" indent="-342900">
              <a:buAutoNum type="arabicPeriod"/>
            </a:pPr>
            <a:r>
              <a:rPr lang="en-IN" sz="1050" dirty="0"/>
              <a:t>The plus button at the right side is to add new Income Statement</a:t>
            </a:r>
          </a:p>
          <a:p>
            <a:pPr marL="342900" indent="-342900">
              <a:buFontTx/>
              <a:buAutoNum type="arabicPeriod"/>
            </a:pPr>
            <a:r>
              <a:rPr lang="en-IN" sz="1050" dirty="0">
                <a:solidFill>
                  <a:srgbClr val="C00000"/>
                </a:solidFill>
              </a:rPr>
              <a:t>While adding a new statement, user must be given an option to import existing audited statement to the table which shouldn’t be allowed to edit. This is done to give the user a reference to plan and budget new statements!</a:t>
            </a:r>
          </a:p>
          <a:p>
            <a:endParaRPr lang="en-IN" sz="1050" dirty="0"/>
          </a:p>
          <a:p>
            <a:r>
              <a:rPr lang="en-IN" sz="1050" dirty="0"/>
              <a:t>These requirements are same for other financial statements as well – Balance Sheet and Cash Flow Statement</a:t>
            </a:r>
          </a:p>
        </p:txBody>
      </p:sp>
      <p:sp>
        <p:nvSpPr>
          <p:cNvPr id="13" name="TextBox 12"/>
          <p:cNvSpPr txBox="1"/>
          <p:nvPr/>
        </p:nvSpPr>
        <p:spPr>
          <a:xfrm>
            <a:off x="11421688" y="985882"/>
            <a:ext cx="592512" cy="707886"/>
          </a:xfrm>
          <a:prstGeom prst="rect">
            <a:avLst/>
          </a:prstGeom>
          <a:noFill/>
        </p:spPr>
        <p:txBody>
          <a:bodyPr wrap="square" rtlCol="0">
            <a:spAutoFit/>
          </a:bodyPr>
          <a:lstStyle/>
          <a:p>
            <a:pPr algn="r"/>
            <a:r>
              <a:rPr lang="en-IN" sz="4000" dirty="0"/>
              <a:t>+</a:t>
            </a:r>
          </a:p>
        </p:txBody>
      </p:sp>
      <p:sp>
        <p:nvSpPr>
          <p:cNvPr id="14" name="TextBox 13"/>
          <p:cNvSpPr txBox="1"/>
          <p:nvPr/>
        </p:nvSpPr>
        <p:spPr>
          <a:xfrm>
            <a:off x="3872104" y="353713"/>
            <a:ext cx="5878725" cy="307777"/>
          </a:xfrm>
          <a:prstGeom prst="rect">
            <a:avLst/>
          </a:prstGeom>
          <a:noFill/>
        </p:spPr>
        <p:txBody>
          <a:bodyPr wrap="square" rtlCol="0">
            <a:spAutoFit/>
          </a:bodyPr>
          <a:lstStyle/>
          <a:p>
            <a:r>
              <a:rPr lang="en-IN" sz="1400" dirty="0">
                <a:latin typeface="Agency FB" panose="020B0503020202020204" pitchFamily="34" charset="0"/>
              </a:rPr>
              <a:t>Dash Board  |  </a:t>
            </a:r>
            <a:r>
              <a:rPr lang="en-IN" sz="1400" dirty="0">
                <a:solidFill>
                  <a:srgbClr val="FFFF00"/>
                </a:solidFill>
                <a:latin typeface="Agency FB" panose="020B0503020202020204" pitchFamily="34" charset="0"/>
              </a:rPr>
              <a:t>My Companies </a:t>
            </a:r>
            <a:r>
              <a:rPr lang="en-IN" sz="1400" dirty="0">
                <a:latin typeface="Agency FB" panose="020B0503020202020204" pitchFamily="34" charset="0"/>
              </a:rPr>
              <a:t> |  Start ups  |  Investors  |  Enablers  |  News</a:t>
            </a:r>
          </a:p>
        </p:txBody>
      </p:sp>
    </p:spTree>
    <p:extLst>
      <p:ext uri="{BB962C8B-B14F-4D97-AF65-F5344CB8AC3E}">
        <p14:creationId xmlns:p14="http://schemas.microsoft.com/office/powerpoint/2010/main" val="931798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285610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374413" y="1156324"/>
            <a:ext cx="2034531" cy="3647152"/>
          </a:xfrm>
          <a:prstGeom prst="rect">
            <a:avLst/>
          </a:prstGeom>
          <a:noFill/>
        </p:spPr>
        <p:txBody>
          <a:bodyPr wrap="none" rtlCol="0">
            <a:spAutoFit/>
          </a:bodyPr>
          <a:lstStyle/>
          <a:p>
            <a:pPr algn="ctr"/>
            <a:r>
              <a:rPr lang="en-IN" sz="1100" b="1" dirty="0">
                <a:latin typeface="Agency FB" panose="020B0503020202020204" pitchFamily="34" charset="0"/>
              </a:rPr>
              <a:t>Company 123</a:t>
            </a:r>
          </a:p>
          <a:p>
            <a:endParaRPr lang="en-IN" sz="1100" dirty="0">
              <a:latin typeface="Agency FB" panose="020B0503020202020204" pitchFamily="34" charset="0"/>
            </a:endParaRPr>
          </a:p>
          <a:p>
            <a:r>
              <a:rPr lang="en-IN" sz="1100" dirty="0">
                <a:latin typeface="Agency FB" panose="020B0503020202020204" pitchFamily="34" charset="0"/>
              </a:rPr>
              <a:t>Profile</a:t>
            </a:r>
          </a:p>
          <a:p>
            <a:endParaRPr lang="en-IN" sz="1100" dirty="0">
              <a:latin typeface="Agency FB" panose="020B0503020202020204" pitchFamily="34" charset="0"/>
            </a:endParaRPr>
          </a:p>
          <a:p>
            <a:r>
              <a:rPr lang="en-IN" sz="1100" dirty="0">
                <a:latin typeface="Agency FB" panose="020B0503020202020204" pitchFamily="34" charset="0"/>
              </a:rPr>
              <a:t>Corporate Finance</a:t>
            </a:r>
          </a:p>
          <a:p>
            <a:pPr lvl="1"/>
            <a:r>
              <a:rPr lang="en-IN" sz="1100" dirty="0">
                <a:latin typeface="Agency FB" panose="020B0503020202020204" pitchFamily="34" charset="0"/>
              </a:rPr>
              <a:t>Planning &amp; Budgeting</a:t>
            </a:r>
          </a:p>
          <a:p>
            <a:pPr lvl="2"/>
            <a:r>
              <a:rPr lang="en-IN" sz="1100" dirty="0">
                <a:solidFill>
                  <a:srgbClr val="FFFF00"/>
                </a:solidFill>
                <a:latin typeface="Agency FB" panose="020B0503020202020204" pitchFamily="34" charset="0"/>
              </a:rPr>
              <a:t>Income Statement</a:t>
            </a:r>
          </a:p>
          <a:p>
            <a:pPr lvl="2"/>
            <a:r>
              <a:rPr lang="en-IN" sz="1100" dirty="0">
                <a:latin typeface="Agency FB" panose="020B0503020202020204" pitchFamily="34" charset="0"/>
              </a:rPr>
              <a:t>Balance Sheet</a:t>
            </a:r>
          </a:p>
          <a:p>
            <a:pPr lvl="2"/>
            <a:r>
              <a:rPr lang="en-IN" sz="1100" dirty="0">
                <a:latin typeface="Agency FB" panose="020B0503020202020204" pitchFamily="34" charset="0"/>
              </a:rPr>
              <a:t>Cash Flow Statement</a:t>
            </a:r>
          </a:p>
          <a:p>
            <a:pPr lvl="1"/>
            <a:r>
              <a:rPr lang="en-IN" sz="1100" dirty="0">
                <a:latin typeface="Agency FB" panose="020B0503020202020204" pitchFamily="34" charset="0"/>
              </a:rPr>
              <a:t>Forecasting</a:t>
            </a:r>
          </a:p>
          <a:p>
            <a:pPr lvl="2"/>
            <a:r>
              <a:rPr lang="en-IN" sz="1100" dirty="0">
                <a:latin typeface="Agency FB" panose="020B0503020202020204" pitchFamily="34" charset="0"/>
              </a:rPr>
              <a:t>Income Statement</a:t>
            </a:r>
          </a:p>
          <a:p>
            <a:pPr lvl="2"/>
            <a:r>
              <a:rPr lang="en-IN" sz="1100" dirty="0">
                <a:latin typeface="Agency FB" panose="020B0503020202020204" pitchFamily="34" charset="0"/>
              </a:rPr>
              <a:t>Balance Sheet</a:t>
            </a:r>
          </a:p>
          <a:p>
            <a:pPr lvl="2"/>
            <a:r>
              <a:rPr lang="en-IN" sz="1100" dirty="0">
                <a:latin typeface="Agency FB" panose="020B0503020202020204" pitchFamily="34" charset="0"/>
              </a:rPr>
              <a:t>Cash Flow Statement</a:t>
            </a:r>
          </a:p>
          <a:p>
            <a:pPr lvl="1"/>
            <a:r>
              <a:rPr lang="en-IN" sz="1100" dirty="0">
                <a:latin typeface="Agency FB" panose="020B0503020202020204" pitchFamily="34" charset="0"/>
              </a:rPr>
              <a:t>Industry Benchmarking</a:t>
            </a:r>
          </a:p>
          <a:p>
            <a:pPr lvl="1"/>
            <a:r>
              <a:rPr lang="en-IN" sz="1100" dirty="0">
                <a:latin typeface="Agency FB" panose="020B0503020202020204" pitchFamily="34" charset="0"/>
              </a:rPr>
              <a:t>Business Modelling &amp; Valuation</a:t>
            </a:r>
          </a:p>
          <a:p>
            <a:endParaRPr lang="en-IN" sz="1100" dirty="0">
              <a:latin typeface="Agency FB" panose="020B0503020202020204" pitchFamily="34" charset="0"/>
            </a:endParaRPr>
          </a:p>
          <a:p>
            <a:r>
              <a:rPr lang="en-IN" sz="1100" dirty="0">
                <a:latin typeface="Agency FB" panose="020B0503020202020204" pitchFamily="34" charset="0"/>
              </a:rPr>
              <a:t>Due Diligence</a:t>
            </a:r>
          </a:p>
          <a:p>
            <a:endParaRPr lang="en-IN" sz="1100" dirty="0">
              <a:latin typeface="Agency FB" panose="020B0503020202020204" pitchFamily="34" charset="0"/>
            </a:endParaRPr>
          </a:p>
          <a:p>
            <a:r>
              <a:rPr lang="en-IN" sz="1100" dirty="0">
                <a:latin typeface="Agency FB" panose="020B0503020202020204" pitchFamily="34" charset="0"/>
              </a:rPr>
              <a:t>Fund Raising</a:t>
            </a:r>
          </a:p>
          <a:p>
            <a:endParaRPr lang="en-IN" sz="1100" dirty="0">
              <a:latin typeface="Agency FB" panose="020B0503020202020204" pitchFamily="34" charset="0"/>
            </a:endParaRPr>
          </a:p>
          <a:p>
            <a:r>
              <a:rPr lang="en-IN" sz="1100" dirty="0">
                <a:latin typeface="Agency FB" panose="020B0503020202020204" pitchFamily="34" charset="0"/>
              </a:rPr>
              <a:t>Investor Tools</a:t>
            </a:r>
          </a:p>
        </p:txBody>
      </p:sp>
      <p:sp>
        <p:nvSpPr>
          <p:cNvPr id="5" name="TextBox 4"/>
          <p:cNvSpPr txBox="1"/>
          <p:nvPr/>
        </p:nvSpPr>
        <p:spPr>
          <a:xfrm>
            <a:off x="3063073" y="1215031"/>
            <a:ext cx="4136838" cy="276999"/>
          </a:xfrm>
          <a:prstGeom prst="rect">
            <a:avLst/>
          </a:prstGeom>
          <a:noFill/>
        </p:spPr>
        <p:txBody>
          <a:bodyPr wrap="none" rtlCol="0">
            <a:spAutoFit/>
          </a:bodyPr>
          <a:lstStyle/>
          <a:p>
            <a:r>
              <a:rPr lang="en-IN" sz="1200" dirty="0"/>
              <a:t>Corporate Finance – Planning &amp; Budgeting – </a:t>
            </a:r>
            <a:r>
              <a:rPr lang="en-IN" sz="1200" b="1" dirty="0"/>
              <a:t>Income Statement</a:t>
            </a:r>
          </a:p>
        </p:txBody>
      </p:sp>
      <p:sp>
        <p:nvSpPr>
          <p:cNvPr id="7" name="Rectangle 6"/>
          <p:cNvSpPr/>
          <p:nvPr/>
        </p:nvSpPr>
        <p:spPr>
          <a:xfrm>
            <a:off x="0" y="0"/>
            <a:ext cx="12191999" cy="1015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One Stop shop for your FP&amp;A, Audit, and Fund Raising Nee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877" y="283763"/>
            <a:ext cx="1962150" cy="4476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350500" y="353713"/>
            <a:ext cx="1663700" cy="307777"/>
          </a:xfrm>
          <a:prstGeom prst="rect">
            <a:avLst/>
          </a:prstGeom>
          <a:noFill/>
        </p:spPr>
        <p:txBody>
          <a:bodyPr wrap="square" rtlCol="0">
            <a:spAutoFit/>
          </a:bodyPr>
          <a:lstStyle/>
          <a:p>
            <a:pPr algn="r"/>
            <a:r>
              <a:rPr lang="en-IN" sz="1400" dirty="0">
                <a:latin typeface="Agency FB" panose="020B0503020202020204" pitchFamily="34" charset="0"/>
              </a:rPr>
              <a:t>Naren  |  Log out</a:t>
            </a:r>
          </a:p>
        </p:txBody>
      </p:sp>
      <p:sp>
        <p:nvSpPr>
          <p:cNvPr id="14" name="TextBox 13"/>
          <p:cNvSpPr txBox="1"/>
          <p:nvPr/>
        </p:nvSpPr>
        <p:spPr>
          <a:xfrm>
            <a:off x="3872104" y="353713"/>
            <a:ext cx="5878725" cy="307777"/>
          </a:xfrm>
          <a:prstGeom prst="rect">
            <a:avLst/>
          </a:prstGeom>
          <a:noFill/>
        </p:spPr>
        <p:txBody>
          <a:bodyPr wrap="square" rtlCol="0">
            <a:spAutoFit/>
          </a:bodyPr>
          <a:lstStyle/>
          <a:p>
            <a:r>
              <a:rPr lang="en-IN" sz="1400" dirty="0">
                <a:latin typeface="Agency FB" panose="020B0503020202020204" pitchFamily="34" charset="0"/>
              </a:rPr>
              <a:t>Dash Board  |  </a:t>
            </a:r>
            <a:r>
              <a:rPr lang="en-IN" sz="1400" dirty="0">
                <a:solidFill>
                  <a:srgbClr val="FFFF00"/>
                </a:solidFill>
                <a:latin typeface="Agency FB" panose="020B0503020202020204" pitchFamily="34" charset="0"/>
              </a:rPr>
              <a:t>My Companies </a:t>
            </a:r>
            <a:r>
              <a:rPr lang="en-IN" sz="1400" dirty="0">
                <a:latin typeface="Agency FB" panose="020B0503020202020204" pitchFamily="34" charset="0"/>
              </a:rPr>
              <a:t> |  Start ups  |  Investors  |  Enablers  |  News</a:t>
            </a:r>
          </a:p>
        </p:txBody>
      </p:sp>
      <p:sp>
        <p:nvSpPr>
          <p:cNvPr id="3" name="Rectangle 2"/>
          <p:cNvSpPr/>
          <p:nvPr/>
        </p:nvSpPr>
        <p:spPr>
          <a:xfrm>
            <a:off x="10090165" y="1965856"/>
            <a:ext cx="1778924" cy="3416320"/>
          </a:xfrm>
          <a:prstGeom prst="rect">
            <a:avLst/>
          </a:prstGeom>
        </p:spPr>
        <p:txBody>
          <a:bodyPr wrap="square">
            <a:spAutoFit/>
          </a:bodyPr>
          <a:lstStyle/>
          <a:p>
            <a:r>
              <a:rPr lang="en-IN" sz="1200" dirty="0" smtClean="0"/>
              <a:t>Notes:</a:t>
            </a:r>
          </a:p>
          <a:p>
            <a:pPr marL="285750" indent="-285750">
              <a:buFontTx/>
              <a:buChar char="-"/>
            </a:pPr>
            <a:r>
              <a:rPr lang="en-IN" sz="1200" dirty="0" smtClean="0"/>
              <a:t>When a user clicks on a particular period in statements page, he/she comes to this page in edit mode. User can delete / edit / save a statement in this page</a:t>
            </a:r>
          </a:p>
          <a:p>
            <a:pPr marL="285750" indent="-285750">
              <a:buFontTx/>
              <a:buChar char="-"/>
            </a:pPr>
            <a:r>
              <a:rPr lang="en-IN" sz="1200" dirty="0" smtClean="0"/>
              <a:t>This is the EDIT page to add an Income Statement</a:t>
            </a:r>
          </a:p>
          <a:p>
            <a:pPr marL="285750" indent="-285750">
              <a:buFontTx/>
              <a:buChar char="-"/>
            </a:pPr>
            <a:r>
              <a:rPr lang="en-IN" sz="1200" dirty="0" smtClean="0"/>
              <a:t>Allow use to select currency</a:t>
            </a:r>
          </a:p>
          <a:p>
            <a:pPr marL="285750" indent="-285750">
              <a:buFontTx/>
              <a:buChar char="-"/>
            </a:pPr>
            <a:r>
              <a:rPr lang="en-IN" sz="1200" dirty="0" smtClean="0"/>
              <a:t>Save button will save the details. </a:t>
            </a:r>
          </a:p>
          <a:p>
            <a:pPr marL="285750" indent="-285750">
              <a:buFontTx/>
              <a:buChar char="-"/>
            </a:pPr>
            <a:endParaRPr lang="en-IN" sz="1200" dirty="0"/>
          </a:p>
        </p:txBody>
      </p:sp>
      <p:sp>
        <p:nvSpPr>
          <p:cNvPr id="15" name="TextBox 14"/>
          <p:cNvSpPr txBox="1"/>
          <p:nvPr/>
        </p:nvSpPr>
        <p:spPr>
          <a:xfrm>
            <a:off x="9908771" y="1145610"/>
            <a:ext cx="2105429"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1600" dirty="0" smtClean="0"/>
              <a:t>SAVE / EDIT / DELETE</a:t>
            </a:r>
            <a:endParaRPr lang="en-IN" sz="1600" dirty="0"/>
          </a:p>
        </p:txBody>
      </p:sp>
      <p:pic>
        <p:nvPicPr>
          <p:cNvPr id="16" name="Picture 15">
            <a:extLst>
              <a:ext uri="{FF2B5EF4-FFF2-40B4-BE49-F238E27FC236}">
                <a16:creationId xmlns="" xmlns:a16="http://schemas.microsoft.com/office/drawing/2014/main" id="{4EEA212A-E5B6-A854-5F48-286FCCB32377}"/>
              </a:ext>
            </a:extLst>
          </p:cNvPr>
          <p:cNvPicPr>
            <a:picLocks noChangeAspect="1"/>
          </p:cNvPicPr>
          <p:nvPr/>
        </p:nvPicPr>
        <p:blipFill rotWithShape="1">
          <a:blip r:embed="rId3"/>
          <a:srcRect t="1342"/>
          <a:stretch/>
        </p:blipFill>
        <p:spPr>
          <a:xfrm>
            <a:off x="2961473" y="1965856"/>
            <a:ext cx="7038738" cy="4404464"/>
          </a:xfrm>
          <a:prstGeom prst="rect">
            <a:avLst/>
          </a:prstGeom>
        </p:spPr>
      </p:pic>
    </p:spTree>
    <p:extLst>
      <p:ext uri="{BB962C8B-B14F-4D97-AF65-F5344CB8AC3E}">
        <p14:creationId xmlns:p14="http://schemas.microsoft.com/office/powerpoint/2010/main" val="1251476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285610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374413" y="1156324"/>
            <a:ext cx="2034531" cy="3647152"/>
          </a:xfrm>
          <a:prstGeom prst="rect">
            <a:avLst/>
          </a:prstGeom>
          <a:noFill/>
        </p:spPr>
        <p:txBody>
          <a:bodyPr wrap="none" rtlCol="0">
            <a:spAutoFit/>
          </a:bodyPr>
          <a:lstStyle/>
          <a:p>
            <a:pPr algn="ctr"/>
            <a:r>
              <a:rPr lang="en-IN" sz="1100" b="1" dirty="0">
                <a:latin typeface="Agency FB" panose="020B0503020202020204" pitchFamily="34" charset="0"/>
              </a:rPr>
              <a:t>Company 123</a:t>
            </a:r>
          </a:p>
          <a:p>
            <a:endParaRPr lang="en-IN" sz="1100" dirty="0">
              <a:latin typeface="Agency FB" panose="020B0503020202020204" pitchFamily="34" charset="0"/>
            </a:endParaRPr>
          </a:p>
          <a:p>
            <a:r>
              <a:rPr lang="en-IN" sz="1100" dirty="0">
                <a:latin typeface="Agency FB" panose="020B0503020202020204" pitchFamily="34" charset="0"/>
              </a:rPr>
              <a:t>Profile</a:t>
            </a:r>
          </a:p>
          <a:p>
            <a:endParaRPr lang="en-IN" sz="1100" dirty="0">
              <a:latin typeface="Agency FB" panose="020B0503020202020204" pitchFamily="34" charset="0"/>
            </a:endParaRPr>
          </a:p>
          <a:p>
            <a:r>
              <a:rPr lang="en-IN" sz="1100" dirty="0">
                <a:latin typeface="Agency FB" panose="020B0503020202020204" pitchFamily="34" charset="0"/>
              </a:rPr>
              <a:t>Corporate Finance</a:t>
            </a:r>
          </a:p>
          <a:p>
            <a:pPr lvl="1"/>
            <a:r>
              <a:rPr lang="en-IN" sz="1100" dirty="0">
                <a:latin typeface="Agency FB" panose="020B0503020202020204" pitchFamily="34" charset="0"/>
              </a:rPr>
              <a:t>Planning &amp; Budgeting</a:t>
            </a:r>
          </a:p>
          <a:p>
            <a:pPr lvl="2"/>
            <a:r>
              <a:rPr lang="en-IN" sz="1100" dirty="0">
                <a:latin typeface="Agency FB" panose="020B0503020202020204" pitchFamily="34" charset="0"/>
              </a:rPr>
              <a:t>Income Statement</a:t>
            </a:r>
          </a:p>
          <a:p>
            <a:pPr lvl="2"/>
            <a:r>
              <a:rPr lang="en-IN" sz="1100" dirty="0">
                <a:latin typeface="Agency FB" panose="020B0503020202020204" pitchFamily="34" charset="0"/>
              </a:rPr>
              <a:t>Balance Sheet</a:t>
            </a:r>
          </a:p>
          <a:p>
            <a:pPr lvl="2"/>
            <a:r>
              <a:rPr lang="en-IN" sz="1100" dirty="0">
                <a:latin typeface="Agency FB" panose="020B0503020202020204" pitchFamily="34" charset="0"/>
              </a:rPr>
              <a:t>Cash Flow Statement</a:t>
            </a:r>
          </a:p>
          <a:p>
            <a:pPr lvl="1"/>
            <a:r>
              <a:rPr lang="en-IN" sz="1100" dirty="0">
                <a:latin typeface="Agency FB" panose="020B0503020202020204" pitchFamily="34" charset="0"/>
              </a:rPr>
              <a:t>Forecasting</a:t>
            </a:r>
          </a:p>
          <a:p>
            <a:pPr lvl="2"/>
            <a:r>
              <a:rPr lang="en-IN" sz="1100" dirty="0">
                <a:solidFill>
                  <a:srgbClr val="FFFF00"/>
                </a:solidFill>
                <a:latin typeface="Agency FB" panose="020B0503020202020204" pitchFamily="34" charset="0"/>
              </a:rPr>
              <a:t>Income Statement</a:t>
            </a:r>
          </a:p>
          <a:p>
            <a:pPr lvl="2"/>
            <a:r>
              <a:rPr lang="en-IN" sz="1100" dirty="0">
                <a:latin typeface="Agency FB" panose="020B0503020202020204" pitchFamily="34" charset="0"/>
              </a:rPr>
              <a:t>Balance Sheet</a:t>
            </a:r>
          </a:p>
          <a:p>
            <a:pPr lvl="2"/>
            <a:r>
              <a:rPr lang="en-IN" sz="1100" dirty="0">
                <a:latin typeface="Agency FB" panose="020B0503020202020204" pitchFamily="34" charset="0"/>
              </a:rPr>
              <a:t>Cash Flow Statement</a:t>
            </a:r>
          </a:p>
          <a:p>
            <a:pPr lvl="1"/>
            <a:r>
              <a:rPr lang="en-IN" sz="1100" dirty="0">
                <a:latin typeface="Agency FB" panose="020B0503020202020204" pitchFamily="34" charset="0"/>
              </a:rPr>
              <a:t>Industry Benchmarking</a:t>
            </a:r>
          </a:p>
          <a:p>
            <a:pPr lvl="1"/>
            <a:r>
              <a:rPr lang="en-IN" sz="1100" dirty="0">
                <a:latin typeface="Agency FB" panose="020B0503020202020204" pitchFamily="34" charset="0"/>
              </a:rPr>
              <a:t>Business Modelling &amp; Valuation</a:t>
            </a:r>
          </a:p>
          <a:p>
            <a:endParaRPr lang="en-IN" sz="1100" dirty="0">
              <a:latin typeface="Agency FB" panose="020B0503020202020204" pitchFamily="34" charset="0"/>
            </a:endParaRPr>
          </a:p>
          <a:p>
            <a:r>
              <a:rPr lang="en-IN" sz="1100" dirty="0">
                <a:latin typeface="Agency FB" panose="020B0503020202020204" pitchFamily="34" charset="0"/>
              </a:rPr>
              <a:t>Due Diligence</a:t>
            </a:r>
          </a:p>
          <a:p>
            <a:endParaRPr lang="en-IN" sz="1100" dirty="0">
              <a:latin typeface="Agency FB" panose="020B0503020202020204" pitchFamily="34" charset="0"/>
            </a:endParaRPr>
          </a:p>
          <a:p>
            <a:r>
              <a:rPr lang="en-IN" sz="1100" dirty="0">
                <a:latin typeface="Agency FB" panose="020B0503020202020204" pitchFamily="34" charset="0"/>
              </a:rPr>
              <a:t>Fund Raising</a:t>
            </a:r>
          </a:p>
          <a:p>
            <a:endParaRPr lang="en-IN" sz="1100" dirty="0">
              <a:latin typeface="Agency FB" panose="020B0503020202020204" pitchFamily="34" charset="0"/>
            </a:endParaRPr>
          </a:p>
          <a:p>
            <a:r>
              <a:rPr lang="en-IN" sz="1100" dirty="0">
                <a:latin typeface="Agency FB" panose="020B0503020202020204" pitchFamily="34" charset="0"/>
              </a:rPr>
              <a:t>Investor Tools</a:t>
            </a:r>
          </a:p>
        </p:txBody>
      </p:sp>
      <p:sp>
        <p:nvSpPr>
          <p:cNvPr id="5" name="TextBox 4"/>
          <p:cNvSpPr txBox="1"/>
          <p:nvPr/>
        </p:nvSpPr>
        <p:spPr>
          <a:xfrm>
            <a:off x="3063073" y="1215031"/>
            <a:ext cx="4136838" cy="276999"/>
          </a:xfrm>
          <a:prstGeom prst="rect">
            <a:avLst/>
          </a:prstGeom>
          <a:noFill/>
        </p:spPr>
        <p:txBody>
          <a:bodyPr wrap="none" rtlCol="0">
            <a:spAutoFit/>
          </a:bodyPr>
          <a:lstStyle/>
          <a:p>
            <a:r>
              <a:rPr lang="en-IN" sz="1200" dirty="0"/>
              <a:t>Corporate Finance – Planning &amp; Budgeting – </a:t>
            </a:r>
            <a:r>
              <a:rPr lang="en-IN" sz="1200" b="1" dirty="0"/>
              <a:t>Income Statement</a:t>
            </a:r>
          </a:p>
        </p:txBody>
      </p:sp>
      <p:sp>
        <p:nvSpPr>
          <p:cNvPr id="7" name="Rectangle 6"/>
          <p:cNvSpPr/>
          <p:nvPr/>
        </p:nvSpPr>
        <p:spPr>
          <a:xfrm>
            <a:off x="0" y="0"/>
            <a:ext cx="12191999" cy="1015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One Stop shop for your FP&amp;A, Audit, and Fund Raising Nee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877" y="283763"/>
            <a:ext cx="1962150" cy="4476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350500" y="353713"/>
            <a:ext cx="1663700" cy="307777"/>
          </a:xfrm>
          <a:prstGeom prst="rect">
            <a:avLst/>
          </a:prstGeom>
          <a:noFill/>
        </p:spPr>
        <p:txBody>
          <a:bodyPr wrap="square" rtlCol="0">
            <a:spAutoFit/>
          </a:bodyPr>
          <a:lstStyle/>
          <a:p>
            <a:pPr algn="r"/>
            <a:r>
              <a:rPr lang="en-IN" sz="1400" dirty="0">
                <a:latin typeface="Agency FB" panose="020B0503020202020204" pitchFamily="34" charset="0"/>
              </a:rPr>
              <a:t>Naren  |  Log out</a:t>
            </a:r>
          </a:p>
        </p:txBody>
      </p:sp>
      <p:pic>
        <p:nvPicPr>
          <p:cNvPr id="8" name="Picture 7"/>
          <p:cNvPicPr>
            <a:picLocks noChangeAspect="1"/>
          </p:cNvPicPr>
          <p:nvPr/>
        </p:nvPicPr>
        <p:blipFill>
          <a:blip r:embed="rId3"/>
          <a:stretch>
            <a:fillRect/>
          </a:stretch>
        </p:blipFill>
        <p:spPr>
          <a:xfrm>
            <a:off x="3186733" y="1691854"/>
            <a:ext cx="4383007" cy="5005244"/>
          </a:xfrm>
          <a:prstGeom prst="rect">
            <a:avLst/>
          </a:prstGeom>
        </p:spPr>
      </p:pic>
      <p:sp>
        <p:nvSpPr>
          <p:cNvPr id="12" name="TextBox 11"/>
          <p:cNvSpPr txBox="1"/>
          <p:nvPr/>
        </p:nvSpPr>
        <p:spPr>
          <a:xfrm>
            <a:off x="7900369" y="1805360"/>
            <a:ext cx="4113831" cy="4939814"/>
          </a:xfrm>
          <a:prstGeom prst="rect">
            <a:avLst/>
          </a:prstGeom>
          <a:noFill/>
        </p:spPr>
        <p:txBody>
          <a:bodyPr wrap="square" rtlCol="0">
            <a:spAutoFit/>
          </a:bodyPr>
          <a:lstStyle/>
          <a:p>
            <a:r>
              <a:rPr lang="en-IN" sz="1050" b="1" dirty="0"/>
              <a:t>Requirements:</a:t>
            </a:r>
          </a:p>
          <a:p>
            <a:endParaRPr lang="en-IN" sz="1050" dirty="0"/>
          </a:p>
          <a:p>
            <a:pPr marL="342900" indent="-342900">
              <a:buAutoNum type="arabicPeriod"/>
            </a:pPr>
            <a:r>
              <a:rPr lang="en-IN" sz="1050" dirty="0"/>
              <a:t>The side bar must show all the links</a:t>
            </a:r>
          </a:p>
          <a:p>
            <a:pPr marL="342900" indent="-342900">
              <a:buAutoNum type="arabicPeriod"/>
            </a:pPr>
            <a:r>
              <a:rPr lang="en-IN" sz="1050" dirty="0"/>
              <a:t>By default show the last forecasted numbers to start with. If nothing exists, pull the latest annual statement or planned statement with empty columns for the user to forecast. If there is no data at all, show empty tables with a + button in the middle to initiate forecasting where user must start from period 0 entering the data. In this case, ask the  user to either create at least 1 Planning &amp; Budgeting OR pull the  data from an integrated tool. </a:t>
            </a:r>
            <a:r>
              <a:rPr lang="en-IN" sz="1050" dirty="0">
                <a:solidFill>
                  <a:srgbClr val="C00000"/>
                </a:solidFill>
              </a:rPr>
              <a:t>Forecasting can’t happen unless there is past data or planned data. User must select ONE from past or planned statement to initiate forecasting! He can select either of them.</a:t>
            </a:r>
          </a:p>
          <a:p>
            <a:pPr marL="342900" indent="-342900">
              <a:buAutoNum type="arabicPeriod"/>
            </a:pPr>
            <a:r>
              <a:rPr lang="en-IN" sz="1050" dirty="0"/>
              <a:t>Past Statements: Drop down menu of years. When select a year, show  information pulled from government database or a tool that the user has integrated with. If the user selects previous year, show actuals from previous years and add empty columns for the user to forecast.</a:t>
            </a:r>
          </a:p>
          <a:p>
            <a:pPr marL="342900" indent="-342900">
              <a:buAutoNum type="arabicPeriod"/>
            </a:pPr>
            <a:r>
              <a:rPr lang="en-IN" sz="1050" dirty="0"/>
              <a:t>Planned &amp; Budgeted Statements: Drop down of recent periods. When clicked on a certain period, pull information from the local database. If the user selects latest period, add 7 empty columns to forecast with similar period.</a:t>
            </a:r>
          </a:p>
          <a:p>
            <a:pPr marL="342900" indent="-342900">
              <a:buAutoNum type="arabicPeriod"/>
            </a:pPr>
            <a:r>
              <a:rPr lang="en-IN" sz="1050" dirty="0"/>
              <a:t>Editable fields must take % increase or decrease (this must automatically change the value) or actual value changed (this must automatically change % compared to  previous period value) to forecast numbers for each year. </a:t>
            </a:r>
          </a:p>
          <a:p>
            <a:pPr marL="342900" indent="-342900">
              <a:buAutoNum type="arabicPeriod"/>
            </a:pPr>
            <a:r>
              <a:rPr lang="en-IN" sz="1050" dirty="0"/>
              <a:t>Allow user to save these details in separate DB tables.</a:t>
            </a:r>
          </a:p>
          <a:p>
            <a:endParaRPr lang="en-IN" sz="1050" dirty="0"/>
          </a:p>
          <a:p>
            <a:r>
              <a:rPr lang="en-IN" sz="1050" dirty="0"/>
              <a:t>These requirements are same for other financial statements as well – Balance Sheet and Cash Flow Statement</a:t>
            </a:r>
          </a:p>
        </p:txBody>
      </p:sp>
      <p:sp>
        <p:nvSpPr>
          <p:cNvPr id="13" name="TextBox 12"/>
          <p:cNvSpPr txBox="1"/>
          <p:nvPr/>
        </p:nvSpPr>
        <p:spPr>
          <a:xfrm>
            <a:off x="11421688" y="985882"/>
            <a:ext cx="592512" cy="707886"/>
          </a:xfrm>
          <a:prstGeom prst="rect">
            <a:avLst/>
          </a:prstGeom>
          <a:noFill/>
        </p:spPr>
        <p:txBody>
          <a:bodyPr wrap="square" rtlCol="0">
            <a:spAutoFit/>
          </a:bodyPr>
          <a:lstStyle/>
          <a:p>
            <a:pPr algn="r"/>
            <a:r>
              <a:rPr lang="en-IN" sz="4000" dirty="0"/>
              <a:t>+</a:t>
            </a:r>
          </a:p>
        </p:txBody>
      </p:sp>
      <p:sp>
        <p:nvSpPr>
          <p:cNvPr id="14" name="TextBox 13"/>
          <p:cNvSpPr txBox="1"/>
          <p:nvPr/>
        </p:nvSpPr>
        <p:spPr>
          <a:xfrm>
            <a:off x="3872104" y="353713"/>
            <a:ext cx="5878725" cy="307777"/>
          </a:xfrm>
          <a:prstGeom prst="rect">
            <a:avLst/>
          </a:prstGeom>
          <a:noFill/>
        </p:spPr>
        <p:txBody>
          <a:bodyPr wrap="square" rtlCol="0">
            <a:spAutoFit/>
          </a:bodyPr>
          <a:lstStyle/>
          <a:p>
            <a:r>
              <a:rPr lang="en-IN" sz="1400" dirty="0">
                <a:latin typeface="Agency FB" panose="020B0503020202020204" pitchFamily="34" charset="0"/>
              </a:rPr>
              <a:t>Dash Board  |  </a:t>
            </a:r>
            <a:r>
              <a:rPr lang="en-IN" sz="1400" dirty="0">
                <a:solidFill>
                  <a:srgbClr val="FFFF00"/>
                </a:solidFill>
                <a:latin typeface="Agency FB" panose="020B0503020202020204" pitchFamily="34" charset="0"/>
              </a:rPr>
              <a:t>My Companies </a:t>
            </a:r>
            <a:r>
              <a:rPr lang="en-IN" sz="1400" dirty="0">
                <a:latin typeface="Agency FB" panose="020B0503020202020204" pitchFamily="34" charset="0"/>
              </a:rPr>
              <a:t> |  Start ups  |  Investors  |  Enablers  |  News</a:t>
            </a:r>
          </a:p>
        </p:txBody>
      </p:sp>
      <p:sp>
        <p:nvSpPr>
          <p:cNvPr id="15" name="TextBox 14"/>
          <p:cNvSpPr txBox="1"/>
          <p:nvPr/>
        </p:nvSpPr>
        <p:spPr>
          <a:xfrm>
            <a:off x="7530540" y="1236092"/>
            <a:ext cx="1701981" cy="415498"/>
          </a:xfrm>
          <a:prstGeom prst="rect">
            <a:avLst/>
          </a:prstGeom>
          <a:noFill/>
        </p:spPr>
        <p:txBody>
          <a:bodyPr wrap="square" rtlCol="0">
            <a:spAutoFit/>
          </a:bodyPr>
          <a:lstStyle/>
          <a:p>
            <a:r>
              <a:rPr lang="en-IN" sz="1050" b="1" dirty="0"/>
              <a:t>Past Statements (Drop down of years):</a:t>
            </a:r>
          </a:p>
        </p:txBody>
      </p:sp>
      <p:sp>
        <p:nvSpPr>
          <p:cNvPr id="16" name="TextBox 15"/>
          <p:cNvSpPr txBox="1"/>
          <p:nvPr/>
        </p:nvSpPr>
        <p:spPr>
          <a:xfrm>
            <a:off x="9321421" y="1236092"/>
            <a:ext cx="2011367" cy="415498"/>
          </a:xfrm>
          <a:prstGeom prst="rect">
            <a:avLst/>
          </a:prstGeom>
          <a:noFill/>
        </p:spPr>
        <p:txBody>
          <a:bodyPr wrap="square" rtlCol="0">
            <a:spAutoFit/>
          </a:bodyPr>
          <a:lstStyle/>
          <a:p>
            <a:r>
              <a:rPr lang="en-IN" sz="1050" b="1" dirty="0"/>
              <a:t>Planned &amp; Budgeted Statements (drop down of recent periods):</a:t>
            </a:r>
          </a:p>
        </p:txBody>
      </p:sp>
    </p:spTree>
    <p:extLst>
      <p:ext uri="{BB962C8B-B14F-4D97-AF65-F5344CB8AC3E}">
        <p14:creationId xmlns:p14="http://schemas.microsoft.com/office/powerpoint/2010/main" val="1380380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285610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374413" y="1156324"/>
            <a:ext cx="2034531" cy="3647152"/>
          </a:xfrm>
          <a:prstGeom prst="rect">
            <a:avLst/>
          </a:prstGeom>
          <a:noFill/>
        </p:spPr>
        <p:txBody>
          <a:bodyPr wrap="none" rtlCol="0">
            <a:spAutoFit/>
          </a:bodyPr>
          <a:lstStyle/>
          <a:p>
            <a:pPr algn="ctr"/>
            <a:r>
              <a:rPr lang="en-IN" sz="1100" b="1" dirty="0">
                <a:latin typeface="Agency FB" panose="020B0503020202020204" pitchFamily="34" charset="0"/>
              </a:rPr>
              <a:t>Company 123</a:t>
            </a:r>
          </a:p>
          <a:p>
            <a:endParaRPr lang="en-IN" sz="1100" dirty="0">
              <a:latin typeface="Agency FB" panose="020B0503020202020204" pitchFamily="34" charset="0"/>
            </a:endParaRPr>
          </a:p>
          <a:p>
            <a:r>
              <a:rPr lang="en-IN" sz="1100" dirty="0">
                <a:latin typeface="Agency FB" panose="020B0503020202020204" pitchFamily="34" charset="0"/>
              </a:rPr>
              <a:t>Profile</a:t>
            </a:r>
          </a:p>
          <a:p>
            <a:endParaRPr lang="en-IN" sz="1100" dirty="0">
              <a:latin typeface="Agency FB" panose="020B0503020202020204" pitchFamily="34" charset="0"/>
            </a:endParaRPr>
          </a:p>
          <a:p>
            <a:r>
              <a:rPr lang="en-IN" sz="1100" dirty="0">
                <a:latin typeface="Agency FB" panose="020B0503020202020204" pitchFamily="34" charset="0"/>
              </a:rPr>
              <a:t>Corporate Finance</a:t>
            </a:r>
          </a:p>
          <a:p>
            <a:pPr lvl="1"/>
            <a:r>
              <a:rPr lang="en-IN" sz="1100" dirty="0">
                <a:latin typeface="Agency FB" panose="020B0503020202020204" pitchFamily="34" charset="0"/>
              </a:rPr>
              <a:t>Planning &amp; Budgeting</a:t>
            </a:r>
          </a:p>
          <a:p>
            <a:pPr lvl="2"/>
            <a:r>
              <a:rPr lang="en-IN" sz="1100" dirty="0">
                <a:latin typeface="Agency FB" panose="020B0503020202020204" pitchFamily="34" charset="0"/>
              </a:rPr>
              <a:t>Income Statement</a:t>
            </a:r>
          </a:p>
          <a:p>
            <a:pPr lvl="2"/>
            <a:r>
              <a:rPr lang="en-IN" sz="1100" dirty="0">
                <a:latin typeface="Agency FB" panose="020B0503020202020204" pitchFamily="34" charset="0"/>
              </a:rPr>
              <a:t>Balance Sheet</a:t>
            </a:r>
          </a:p>
          <a:p>
            <a:pPr lvl="2"/>
            <a:r>
              <a:rPr lang="en-IN" sz="1100" dirty="0">
                <a:latin typeface="Agency FB" panose="020B0503020202020204" pitchFamily="34" charset="0"/>
              </a:rPr>
              <a:t>Cash Flow Statement</a:t>
            </a:r>
          </a:p>
          <a:p>
            <a:pPr lvl="1"/>
            <a:r>
              <a:rPr lang="en-IN" sz="1100" dirty="0">
                <a:latin typeface="Agency FB" panose="020B0503020202020204" pitchFamily="34" charset="0"/>
              </a:rPr>
              <a:t>Forecasting</a:t>
            </a:r>
          </a:p>
          <a:p>
            <a:pPr lvl="2"/>
            <a:r>
              <a:rPr lang="en-IN" sz="1100" dirty="0">
                <a:solidFill>
                  <a:srgbClr val="FFFF00"/>
                </a:solidFill>
                <a:latin typeface="Agency FB" panose="020B0503020202020204" pitchFamily="34" charset="0"/>
              </a:rPr>
              <a:t>Income Statement</a:t>
            </a:r>
          </a:p>
          <a:p>
            <a:pPr lvl="2"/>
            <a:r>
              <a:rPr lang="en-IN" sz="1100" dirty="0">
                <a:latin typeface="Agency FB" panose="020B0503020202020204" pitchFamily="34" charset="0"/>
              </a:rPr>
              <a:t>Balance Sheet</a:t>
            </a:r>
          </a:p>
          <a:p>
            <a:pPr lvl="2"/>
            <a:r>
              <a:rPr lang="en-IN" sz="1100" dirty="0">
                <a:latin typeface="Agency FB" panose="020B0503020202020204" pitchFamily="34" charset="0"/>
              </a:rPr>
              <a:t>Cash Flow Statement</a:t>
            </a:r>
          </a:p>
          <a:p>
            <a:pPr lvl="1"/>
            <a:r>
              <a:rPr lang="en-IN" sz="1100" dirty="0">
                <a:latin typeface="Agency FB" panose="020B0503020202020204" pitchFamily="34" charset="0"/>
              </a:rPr>
              <a:t>Industry Benchmarking</a:t>
            </a:r>
          </a:p>
          <a:p>
            <a:pPr lvl="1"/>
            <a:r>
              <a:rPr lang="en-IN" sz="1100" dirty="0">
                <a:latin typeface="Agency FB" panose="020B0503020202020204" pitchFamily="34" charset="0"/>
              </a:rPr>
              <a:t>Business Modelling &amp; Valuation</a:t>
            </a:r>
          </a:p>
          <a:p>
            <a:endParaRPr lang="en-IN" sz="1100" dirty="0">
              <a:latin typeface="Agency FB" panose="020B0503020202020204" pitchFamily="34" charset="0"/>
            </a:endParaRPr>
          </a:p>
          <a:p>
            <a:r>
              <a:rPr lang="en-IN" sz="1100" dirty="0">
                <a:latin typeface="Agency FB" panose="020B0503020202020204" pitchFamily="34" charset="0"/>
              </a:rPr>
              <a:t>Due Diligence</a:t>
            </a:r>
          </a:p>
          <a:p>
            <a:endParaRPr lang="en-IN" sz="1100" dirty="0">
              <a:latin typeface="Agency FB" panose="020B0503020202020204" pitchFamily="34" charset="0"/>
            </a:endParaRPr>
          </a:p>
          <a:p>
            <a:r>
              <a:rPr lang="en-IN" sz="1100" dirty="0">
                <a:latin typeface="Agency FB" panose="020B0503020202020204" pitchFamily="34" charset="0"/>
              </a:rPr>
              <a:t>Fund Raising</a:t>
            </a:r>
          </a:p>
          <a:p>
            <a:endParaRPr lang="en-IN" sz="1100" dirty="0">
              <a:latin typeface="Agency FB" panose="020B0503020202020204" pitchFamily="34" charset="0"/>
            </a:endParaRPr>
          </a:p>
          <a:p>
            <a:r>
              <a:rPr lang="en-IN" sz="1100" dirty="0">
                <a:latin typeface="Agency FB" panose="020B0503020202020204" pitchFamily="34" charset="0"/>
              </a:rPr>
              <a:t>Investor Tools</a:t>
            </a:r>
          </a:p>
        </p:txBody>
      </p:sp>
      <p:sp>
        <p:nvSpPr>
          <p:cNvPr id="5" name="TextBox 4"/>
          <p:cNvSpPr txBox="1"/>
          <p:nvPr/>
        </p:nvSpPr>
        <p:spPr>
          <a:xfrm>
            <a:off x="3063073" y="1215031"/>
            <a:ext cx="4136838" cy="276999"/>
          </a:xfrm>
          <a:prstGeom prst="rect">
            <a:avLst/>
          </a:prstGeom>
          <a:noFill/>
        </p:spPr>
        <p:txBody>
          <a:bodyPr wrap="none" rtlCol="0">
            <a:spAutoFit/>
          </a:bodyPr>
          <a:lstStyle/>
          <a:p>
            <a:r>
              <a:rPr lang="en-IN" sz="1200" dirty="0"/>
              <a:t>Corporate Finance – Planning &amp; Budgeting – </a:t>
            </a:r>
            <a:r>
              <a:rPr lang="en-IN" sz="1200" b="1" dirty="0"/>
              <a:t>Income Statement</a:t>
            </a:r>
          </a:p>
        </p:txBody>
      </p:sp>
      <p:sp>
        <p:nvSpPr>
          <p:cNvPr id="7" name="Rectangle 6"/>
          <p:cNvSpPr/>
          <p:nvPr/>
        </p:nvSpPr>
        <p:spPr>
          <a:xfrm>
            <a:off x="0" y="0"/>
            <a:ext cx="12191999" cy="1015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One Stop shop for your FP&amp;A, Audit, and Fund Raising Nee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877" y="283763"/>
            <a:ext cx="1962150" cy="4476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350500" y="353713"/>
            <a:ext cx="1663700" cy="307777"/>
          </a:xfrm>
          <a:prstGeom prst="rect">
            <a:avLst/>
          </a:prstGeom>
          <a:noFill/>
        </p:spPr>
        <p:txBody>
          <a:bodyPr wrap="square" rtlCol="0">
            <a:spAutoFit/>
          </a:bodyPr>
          <a:lstStyle/>
          <a:p>
            <a:pPr algn="r"/>
            <a:r>
              <a:rPr lang="en-IN" sz="1400" dirty="0">
                <a:latin typeface="Agency FB" panose="020B0503020202020204" pitchFamily="34" charset="0"/>
              </a:rPr>
              <a:t>Naren  |  Log out</a:t>
            </a:r>
          </a:p>
        </p:txBody>
      </p:sp>
      <p:sp>
        <p:nvSpPr>
          <p:cNvPr id="14" name="TextBox 13"/>
          <p:cNvSpPr txBox="1"/>
          <p:nvPr/>
        </p:nvSpPr>
        <p:spPr>
          <a:xfrm>
            <a:off x="3872104" y="353713"/>
            <a:ext cx="5878725" cy="307777"/>
          </a:xfrm>
          <a:prstGeom prst="rect">
            <a:avLst/>
          </a:prstGeom>
          <a:noFill/>
        </p:spPr>
        <p:txBody>
          <a:bodyPr wrap="square" rtlCol="0">
            <a:spAutoFit/>
          </a:bodyPr>
          <a:lstStyle/>
          <a:p>
            <a:r>
              <a:rPr lang="en-IN" sz="1400" dirty="0">
                <a:latin typeface="Agency FB" panose="020B0503020202020204" pitchFamily="34" charset="0"/>
              </a:rPr>
              <a:t>Dash Board  |  </a:t>
            </a:r>
            <a:r>
              <a:rPr lang="en-IN" sz="1400" dirty="0">
                <a:solidFill>
                  <a:srgbClr val="FFFF00"/>
                </a:solidFill>
                <a:latin typeface="Agency FB" panose="020B0503020202020204" pitchFamily="34" charset="0"/>
              </a:rPr>
              <a:t>My Companies </a:t>
            </a:r>
            <a:r>
              <a:rPr lang="en-IN" sz="1400" dirty="0">
                <a:latin typeface="Agency FB" panose="020B0503020202020204" pitchFamily="34" charset="0"/>
              </a:rPr>
              <a:t> |  Start ups  |  Investors  |  Enablers  |  News</a:t>
            </a:r>
          </a:p>
        </p:txBody>
      </p:sp>
      <p:sp>
        <p:nvSpPr>
          <p:cNvPr id="15" name="TextBox 14"/>
          <p:cNvSpPr txBox="1"/>
          <p:nvPr/>
        </p:nvSpPr>
        <p:spPr>
          <a:xfrm>
            <a:off x="7530540" y="1236092"/>
            <a:ext cx="1701981" cy="415498"/>
          </a:xfrm>
          <a:prstGeom prst="rect">
            <a:avLst/>
          </a:prstGeom>
          <a:noFill/>
        </p:spPr>
        <p:txBody>
          <a:bodyPr wrap="square" rtlCol="0">
            <a:spAutoFit/>
          </a:bodyPr>
          <a:lstStyle/>
          <a:p>
            <a:r>
              <a:rPr lang="en-IN" sz="1050" b="1" dirty="0"/>
              <a:t>Past Statements (Drop down of years):</a:t>
            </a:r>
          </a:p>
        </p:txBody>
      </p:sp>
      <p:sp>
        <p:nvSpPr>
          <p:cNvPr id="16" name="TextBox 15"/>
          <p:cNvSpPr txBox="1"/>
          <p:nvPr/>
        </p:nvSpPr>
        <p:spPr>
          <a:xfrm>
            <a:off x="9321421" y="1236092"/>
            <a:ext cx="2011367" cy="415498"/>
          </a:xfrm>
          <a:prstGeom prst="rect">
            <a:avLst/>
          </a:prstGeom>
          <a:noFill/>
        </p:spPr>
        <p:txBody>
          <a:bodyPr wrap="square" rtlCol="0">
            <a:spAutoFit/>
          </a:bodyPr>
          <a:lstStyle/>
          <a:p>
            <a:r>
              <a:rPr lang="en-IN" sz="1050" b="1" dirty="0"/>
              <a:t>Planned &amp; Budgeted Statements (drop down of recent periods):</a:t>
            </a:r>
          </a:p>
        </p:txBody>
      </p:sp>
      <p:pic>
        <p:nvPicPr>
          <p:cNvPr id="17" name="Picture 16"/>
          <p:cNvPicPr>
            <a:picLocks noChangeAspect="1"/>
          </p:cNvPicPr>
          <p:nvPr/>
        </p:nvPicPr>
        <p:blipFill rotWithShape="1">
          <a:blip r:embed="rId3"/>
          <a:srcRect r="70447"/>
          <a:stretch/>
        </p:blipFill>
        <p:spPr>
          <a:xfrm>
            <a:off x="3439888" y="1739088"/>
            <a:ext cx="1295300" cy="4855811"/>
          </a:xfrm>
          <a:prstGeom prst="rect">
            <a:avLst/>
          </a:prstGeom>
        </p:spPr>
      </p:pic>
      <p:graphicFrame>
        <p:nvGraphicFramePr>
          <p:cNvPr id="18" name="Table 17"/>
          <p:cNvGraphicFramePr>
            <a:graphicFrameLocks noGrp="1"/>
          </p:cNvGraphicFramePr>
          <p:nvPr>
            <p:extLst>
              <p:ext uri="{D42A27DB-BD31-4B8C-83A1-F6EECF244321}">
                <p14:modId xmlns:p14="http://schemas.microsoft.com/office/powerpoint/2010/main" val="3319589315"/>
              </p:ext>
            </p:extLst>
          </p:nvPr>
        </p:nvGraphicFramePr>
        <p:xfrm>
          <a:off x="4735189" y="1749299"/>
          <a:ext cx="7301640" cy="4845600"/>
        </p:xfrm>
        <a:graphic>
          <a:graphicData uri="http://schemas.openxmlformats.org/drawingml/2006/table">
            <a:tbl>
              <a:tblPr firstRow="1" bandRow="1">
                <a:tableStyleId>{2D5ABB26-0587-4C30-8999-92F81FD0307C}</a:tableStyleId>
              </a:tblPr>
              <a:tblGrid>
                <a:gridCol w="775974"/>
                <a:gridCol w="323626"/>
                <a:gridCol w="774208"/>
                <a:gridCol w="325392"/>
                <a:gridCol w="780174"/>
                <a:gridCol w="319426"/>
                <a:gridCol w="778407"/>
                <a:gridCol w="321193"/>
                <a:gridCol w="807567"/>
                <a:gridCol w="292033"/>
                <a:gridCol w="549800"/>
                <a:gridCol w="1253840"/>
              </a:tblGrid>
              <a:tr h="158652">
                <a:tc>
                  <a:txBody>
                    <a:bodyPr/>
                    <a:lstStyle/>
                    <a:p>
                      <a:pPr algn="ctr"/>
                      <a:r>
                        <a:rPr lang="en-IN" sz="800" dirty="0" smtClean="0"/>
                        <a:t>Preselected</a:t>
                      </a:r>
                      <a:r>
                        <a:rPr lang="en-IN" sz="800" baseline="0" dirty="0" smtClean="0"/>
                        <a:t> Data</a:t>
                      </a:r>
                      <a:endParaRPr lang="en-IN" sz="800" dirty="0"/>
                    </a:p>
                  </a:txBody>
                  <a:tcPr marL="36000" marR="36000" marT="21600" marB="18000" anchor="ctr">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tcPr>
                </a:tc>
                <a:tc>
                  <a:txBody>
                    <a:bodyPr/>
                    <a:lstStyle/>
                    <a:p>
                      <a:pPr algn="ctr"/>
                      <a:r>
                        <a:rPr lang="en-IN" sz="800" dirty="0" smtClean="0"/>
                        <a:t>%</a:t>
                      </a:r>
                      <a:endParaRPr lang="en-IN" sz="800" dirty="0"/>
                    </a:p>
                  </a:txBody>
                  <a:tcPr marL="36000" marR="36000" marT="216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tcPr>
                </a:tc>
                <a:tc>
                  <a:txBody>
                    <a:bodyPr/>
                    <a:lstStyle/>
                    <a:p>
                      <a:pPr algn="ctr"/>
                      <a:r>
                        <a:rPr lang="en-IN" sz="800" dirty="0" smtClean="0"/>
                        <a:t>Period+1</a:t>
                      </a:r>
                      <a:endParaRPr lang="en-IN" sz="800" dirty="0"/>
                    </a:p>
                  </a:txBody>
                  <a:tcPr marL="36000" marR="36000" marT="216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tcPr>
                </a:tc>
                <a:tc>
                  <a:txBody>
                    <a:bodyPr/>
                    <a:lstStyle/>
                    <a:p>
                      <a:pPr algn="ctr"/>
                      <a:r>
                        <a:rPr lang="en-IN" sz="800" dirty="0" smtClean="0"/>
                        <a:t>%</a:t>
                      </a:r>
                      <a:endParaRPr lang="en-IN" sz="800" dirty="0"/>
                    </a:p>
                  </a:txBody>
                  <a:tcPr marL="36000" marR="36000" marT="216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tcPr>
                </a:tc>
                <a:tc>
                  <a:txBody>
                    <a:bodyPr/>
                    <a:lstStyle/>
                    <a:p>
                      <a:pPr algn="ctr"/>
                      <a:r>
                        <a:rPr lang="en-IN" sz="800" dirty="0" smtClean="0"/>
                        <a:t>Period+2</a:t>
                      </a:r>
                      <a:endParaRPr lang="en-IN" sz="800" dirty="0"/>
                    </a:p>
                  </a:txBody>
                  <a:tcPr marL="36000" marR="36000" marT="216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tcPr>
                </a:tc>
                <a:tc>
                  <a:txBody>
                    <a:bodyPr/>
                    <a:lstStyle/>
                    <a:p>
                      <a:pPr algn="ctr"/>
                      <a:r>
                        <a:rPr lang="en-IN" sz="800" dirty="0" smtClean="0"/>
                        <a:t>%</a:t>
                      </a:r>
                      <a:endParaRPr lang="en-IN" sz="800" dirty="0"/>
                    </a:p>
                  </a:txBody>
                  <a:tcPr marL="36000" marR="36000" marT="216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tcPr>
                </a:tc>
                <a:tc>
                  <a:txBody>
                    <a:bodyPr/>
                    <a:lstStyle/>
                    <a:p>
                      <a:pPr algn="ctr"/>
                      <a:r>
                        <a:rPr lang="en-IN" sz="800" dirty="0" smtClean="0"/>
                        <a:t>Period+3</a:t>
                      </a:r>
                      <a:endParaRPr lang="en-IN" sz="800" dirty="0"/>
                    </a:p>
                  </a:txBody>
                  <a:tcPr marL="36000" marR="36000" marT="216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tcPr>
                </a:tc>
                <a:tc>
                  <a:txBody>
                    <a:bodyPr/>
                    <a:lstStyle/>
                    <a:p>
                      <a:pPr algn="ctr"/>
                      <a:r>
                        <a:rPr lang="en-IN" sz="800" dirty="0" smtClean="0"/>
                        <a:t>%</a:t>
                      </a:r>
                      <a:endParaRPr lang="en-IN" sz="800" dirty="0"/>
                    </a:p>
                  </a:txBody>
                  <a:tcPr marL="36000" marR="36000" marT="216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tcPr>
                </a:tc>
                <a:tc>
                  <a:txBody>
                    <a:bodyPr/>
                    <a:lstStyle/>
                    <a:p>
                      <a:pPr algn="ctr"/>
                      <a:r>
                        <a:rPr lang="en-IN" sz="800" dirty="0" smtClean="0"/>
                        <a:t>Period+4</a:t>
                      </a:r>
                      <a:endParaRPr lang="en-IN" sz="800" dirty="0"/>
                    </a:p>
                  </a:txBody>
                  <a:tcPr marL="36000" marR="36000" marT="216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tcPr>
                </a:tc>
                <a:tc>
                  <a:txBody>
                    <a:bodyPr/>
                    <a:lstStyle/>
                    <a:p>
                      <a:pPr algn="ctr"/>
                      <a:r>
                        <a:rPr lang="en-IN" sz="800" dirty="0" smtClean="0"/>
                        <a:t>%</a:t>
                      </a:r>
                      <a:endParaRPr lang="en-IN" sz="800" dirty="0"/>
                    </a:p>
                  </a:txBody>
                  <a:tcPr marL="36000" marR="36000" marT="216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tcPr>
                </a:tc>
                <a:tc>
                  <a:txBody>
                    <a:bodyPr/>
                    <a:lstStyle/>
                    <a:p>
                      <a:pPr algn="ctr"/>
                      <a:r>
                        <a:rPr lang="en-IN" sz="800" dirty="0" smtClean="0"/>
                        <a:t>Period+5</a:t>
                      </a:r>
                      <a:endParaRPr lang="en-IN" sz="800" dirty="0"/>
                    </a:p>
                  </a:txBody>
                  <a:tcPr marL="36000" marR="36000" marT="216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tcPr>
                </a:tc>
                <a:tc>
                  <a:txBody>
                    <a:bodyPr/>
                    <a:lstStyle/>
                    <a:p>
                      <a:pPr algn="ctr"/>
                      <a:r>
                        <a:rPr lang="en-IN" sz="800" dirty="0" smtClean="0"/>
                        <a:t>Definition</a:t>
                      </a:r>
                      <a:endParaRPr lang="en-IN" sz="800" dirty="0"/>
                    </a:p>
                  </a:txBody>
                  <a:tcPr marL="36000" marR="36000" marT="21600" marB="18000" anchor="ctr">
                    <a:lnL w="3175" cap="flat" cmpd="sng" algn="ctr">
                      <a:solidFill>
                        <a:schemeClr val="tx1"/>
                      </a:solidFill>
                      <a:prstDash val="solid"/>
                      <a:round/>
                      <a:headEnd type="none" w="med" len="med"/>
                      <a:tailEnd type="none" w="med" len="med"/>
                    </a:lnL>
                    <a:lnB w="3175" cap="flat" cmpd="sng" algn="ctr">
                      <a:solidFill>
                        <a:schemeClr val="tx1"/>
                      </a:solidFill>
                      <a:prstDash val="solid"/>
                      <a:round/>
                      <a:headEnd type="none" w="med" len="med"/>
                      <a:tailEnd type="none" w="med" len="med"/>
                    </a:lnB>
                  </a:tcPr>
                </a:tc>
              </a:tr>
              <a:tr h="158652">
                <a:tc>
                  <a:txBody>
                    <a:bodyPr/>
                    <a:lstStyle/>
                    <a:p>
                      <a:endParaRPr lang="en-IN" sz="800" dirty="0"/>
                    </a:p>
                  </a:txBody>
                  <a:tcPr marL="36000" marR="36000" marT="21600" marB="1800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58652">
                <a:tc>
                  <a:txBody>
                    <a:bodyPr/>
                    <a:lstStyle/>
                    <a:p>
                      <a:endParaRPr lang="en-IN" sz="800" dirty="0"/>
                    </a:p>
                  </a:txBody>
                  <a:tcPr marL="36000" marR="36000" marT="21600" marB="1800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58652">
                <a:tc>
                  <a:txBody>
                    <a:bodyPr/>
                    <a:lstStyle/>
                    <a:p>
                      <a:endParaRPr lang="en-IN" sz="800" dirty="0"/>
                    </a:p>
                  </a:txBody>
                  <a:tcPr marL="36000" marR="36000" marT="21600" marB="1800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158652">
                <a:tc>
                  <a:txBody>
                    <a:bodyPr/>
                    <a:lstStyle/>
                    <a:p>
                      <a:endParaRPr lang="en-IN" sz="800" dirty="0"/>
                    </a:p>
                  </a:txBody>
                  <a:tcPr marL="36000" marR="36000" marT="21600" marB="1800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58652">
                <a:tc>
                  <a:txBody>
                    <a:bodyPr/>
                    <a:lstStyle/>
                    <a:p>
                      <a:endParaRPr lang="en-IN" sz="800" dirty="0"/>
                    </a:p>
                  </a:txBody>
                  <a:tcPr marL="36000" marR="36000" marT="21600" marB="1800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158652">
                <a:tc>
                  <a:txBody>
                    <a:bodyPr/>
                    <a:lstStyle/>
                    <a:p>
                      <a:endParaRPr lang="en-IN" sz="800" dirty="0"/>
                    </a:p>
                  </a:txBody>
                  <a:tcPr marL="36000" marR="36000" marT="21600" marB="1800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58652">
                <a:tc>
                  <a:txBody>
                    <a:bodyPr/>
                    <a:lstStyle/>
                    <a:p>
                      <a:endParaRPr lang="en-IN" sz="800" dirty="0"/>
                    </a:p>
                  </a:txBody>
                  <a:tcPr marL="36000" marR="36000" marT="21600" marB="1800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58652">
                <a:tc>
                  <a:txBody>
                    <a:bodyPr/>
                    <a:lstStyle/>
                    <a:p>
                      <a:endParaRPr lang="en-IN" sz="800" dirty="0"/>
                    </a:p>
                  </a:txBody>
                  <a:tcPr marL="36000" marR="36000" marT="21600" marB="1800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58652">
                <a:tc>
                  <a:txBody>
                    <a:bodyPr/>
                    <a:lstStyle/>
                    <a:p>
                      <a:endParaRPr lang="en-IN" sz="800" dirty="0"/>
                    </a:p>
                  </a:txBody>
                  <a:tcPr marL="36000" marR="36000" marT="21600" marB="1800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58652">
                <a:tc>
                  <a:txBody>
                    <a:bodyPr/>
                    <a:lstStyle/>
                    <a:p>
                      <a:endParaRPr lang="en-IN" sz="800" dirty="0"/>
                    </a:p>
                  </a:txBody>
                  <a:tcPr marL="36000" marR="36000" marT="21600" marB="1800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58652">
                <a:tc>
                  <a:txBody>
                    <a:bodyPr/>
                    <a:lstStyle/>
                    <a:p>
                      <a:endParaRPr lang="en-IN" sz="800" dirty="0"/>
                    </a:p>
                  </a:txBody>
                  <a:tcPr marL="36000" marR="36000" marT="21600" marB="1800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58652">
                <a:tc>
                  <a:txBody>
                    <a:bodyPr/>
                    <a:lstStyle/>
                    <a:p>
                      <a:endParaRPr lang="en-IN" sz="800" dirty="0"/>
                    </a:p>
                  </a:txBody>
                  <a:tcPr marL="36000" marR="36000" marT="21600" marB="1800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58652">
                <a:tc>
                  <a:txBody>
                    <a:bodyPr/>
                    <a:lstStyle/>
                    <a:p>
                      <a:endParaRPr lang="en-IN" sz="800" dirty="0"/>
                    </a:p>
                  </a:txBody>
                  <a:tcPr marL="36000" marR="36000" marT="21600" marB="1800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58652">
                <a:tc>
                  <a:txBody>
                    <a:bodyPr/>
                    <a:lstStyle/>
                    <a:p>
                      <a:endParaRPr lang="en-IN" sz="800" dirty="0"/>
                    </a:p>
                  </a:txBody>
                  <a:tcPr marL="36000" marR="36000" marT="21600" marB="1800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58652">
                <a:tc>
                  <a:txBody>
                    <a:bodyPr/>
                    <a:lstStyle/>
                    <a:p>
                      <a:endParaRPr lang="en-IN" sz="800" dirty="0"/>
                    </a:p>
                  </a:txBody>
                  <a:tcPr marL="36000" marR="36000" marT="21600" marB="1800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58652">
                <a:tc>
                  <a:txBody>
                    <a:bodyPr/>
                    <a:lstStyle/>
                    <a:p>
                      <a:endParaRPr lang="en-IN" sz="800" dirty="0"/>
                    </a:p>
                  </a:txBody>
                  <a:tcPr marL="36000" marR="36000" marT="21600" marB="1800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58652">
                <a:tc>
                  <a:txBody>
                    <a:bodyPr/>
                    <a:lstStyle/>
                    <a:p>
                      <a:endParaRPr lang="en-IN" sz="800" dirty="0"/>
                    </a:p>
                  </a:txBody>
                  <a:tcPr marL="36000" marR="36000" marT="21600" marB="1800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58652">
                <a:tc>
                  <a:txBody>
                    <a:bodyPr/>
                    <a:lstStyle/>
                    <a:p>
                      <a:endParaRPr lang="en-IN" sz="800" dirty="0"/>
                    </a:p>
                  </a:txBody>
                  <a:tcPr marL="36000" marR="36000" marT="21600" marB="1800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58652">
                <a:tc>
                  <a:txBody>
                    <a:bodyPr/>
                    <a:lstStyle/>
                    <a:p>
                      <a:endParaRPr lang="en-IN" sz="800" dirty="0"/>
                    </a:p>
                  </a:txBody>
                  <a:tcPr marL="36000" marR="36000" marT="21600" marB="1800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58652">
                <a:tc>
                  <a:txBody>
                    <a:bodyPr/>
                    <a:lstStyle/>
                    <a:p>
                      <a:endParaRPr lang="en-IN" sz="800" dirty="0"/>
                    </a:p>
                  </a:txBody>
                  <a:tcPr marL="36000" marR="36000" marT="21600" marB="1800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58652">
                <a:tc>
                  <a:txBody>
                    <a:bodyPr/>
                    <a:lstStyle/>
                    <a:p>
                      <a:endParaRPr lang="en-IN" sz="800" dirty="0"/>
                    </a:p>
                  </a:txBody>
                  <a:tcPr marL="36000" marR="36000" marT="21600" marB="1800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58652">
                <a:tc>
                  <a:txBody>
                    <a:bodyPr/>
                    <a:lstStyle/>
                    <a:p>
                      <a:endParaRPr lang="en-IN" sz="800" dirty="0"/>
                    </a:p>
                  </a:txBody>
                  <a:tcPr marL="36000" marR="36000" marT="21600" marB="1800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58652">
                <a:tc>
                  <a:txBody>
                    <a:bodyPr/>
                    <a:lstStyle/>
                    <a:p>
                      <a:endParaRPr lang="en-IN" sz="800" dirty="0"/>
                    </a:p>
                  </a:txBody>
                  <a:tcPr marL="36000" marR="36000" marT="21600" marB="1800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58652">
                <a:tc>
                  <a:txBody>
                    <a:bodyPr/>
                    <a:lstStyle/>
                    <a:p>
                      <a:endParaRPr lang="en-IN" sz="800" dirty="0"/>
                    </a:p>
                  </a:txBody>
                  <a:tcPr marL="36000" marR="36000" marT="21600" marB="1800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58652">
                <a:tc>
                  <a:txBody>
                    <a:bodyPr/>
                    <a:lstStyle/>
                    <a:p>
                      <a:endParaRPr lang="en-IN" sz="800" dirty="0"/>
                    </a:p>
                  </a:txBody>
                  <a:tcPr marL="36000" marR="36000" marT="21600" marB="1800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58652">
                <a:tc>
                  <a:txBody>
                    <a:bodyPr/>
                    <a:lstStyle/>
                    <a:p>
                      <a:endParaRPr lang="en-IN" sz="800" dirty="0"/>
                    </a:p>
                  </a:txBody>
                  <a:tcPr marL="36000" marR="36000" marT="21600" marB="1800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58652">
                <a:tc>
                  <a:txBody>
                    <a:bodyPr/>
                    <a:lstStyle/>
                    <a:p>
                      <a:endParaRPr lang="en-IN" sz="800" dirty="0"/>
                    </a:p>
                  </a:txBody>
                  <a:tcPr marL="36000" marR="36000" marT="21600" marB="1800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58652">
                <a:tc>
                  <a:txBody>
                    <a:bodyPr/>
                    <a:lstStyle/>
                    <a:p>
                      <a:endParaRPr lang="en-IN" sz="800" dirty="0"/>
                    </a:p>
                  </a:txBody>
                  <a:tcPr marL="36000" marR="36000" marT="21600" marB="1800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58652">
                <a:tc>
                  <a:txBody>
                    <a:bodyPr/>
                    <a:lstStyle/>
                    <a:p>
                      <a:endParaRPr lang="en-IN" sz="800" dirty="0"/>
                    </a:p>
                  </a:txBody>
                  <a:tcPr marL="36000" marR="36000" marT="21600" marB="1800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IN" sz="800" dirty="0"/>
                    </a:p>
                  </a:txBody>
                  <a:tcPr marL="36000" marR="36000" marT="21600" marB="18000">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cxnSp>
        <p:nvCxnSpPr>
          <p:cNvPr id="3" name="Straight Arrow Connector 2"/>
          <p:cNvCxnSpPr>
            <a:stCxn id="15" idx="1"/>
          </p:cNvCxnSpPr>
          <p:nvPr/>
        </p:nvCxnSpPr>
        <p:spPr>
          <a:xfrm flipH="1">
            <a:off x="5104015" y="1443841"/>
            <a:ext cx="2426525" cy="30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5" idx="3"/>
          </p:cNvCxnSpPr>
          <p:nvPr/>
        </p:nvCxnSpPr>
        <p:spPr>
          <a:xfrm flipH="1">
            <a:off x="5112327" y="1443841"/>
            <a:ext cx="4120194" cy="30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811466" y="3697964"/>
            <a:ext cx="5007262" cy="2631490"/>
          </a:xfrm>
          <a:prstGeom prst="rect">
            <a:avLst/>
          </a:prstGeom>
          <a:solidFill>
            <a:schemeClr val="bg1"/>
          </a:solidFill>
        </p:spPr>
        <p:txBody>
          <a:bodyPr wrap="square">
            <a:spAutoFit/>
          </a:bodyPr>
          <a:lstStyle/>
          <a:p>
            <a:r>
              <a:rPr lang="en-IN" sz="1100" dirty="0" smtClean="0"/>
              <a:t>Notes:</a:t>
            </a:r>
          </a:p>
          <a:p>
            <a:pPr marL="285750" indent="-285750">
              <a:buFontTx/>
              <a:buChar char="-"/>
            </a:pPr>
            <a:r>
              <a:rPr lang="en-IN" sz="1100" dirty="0" smtClean="0"/>
              <a:t>User must have at least ONE past statement or planned &amp; Budgeted statement to initiate forecasting. </a:t>
            </a:r>
          </a:p>
          <a:p>
            <a:pPr marL="285750" indent="-285750">
              <a:buFontTx/>
              <a:buChar char="-"/>
            </a:pPr>
            <a:r>
              <a:rPr lang="en-IN" sz="1100" dirty="0" smtClean="0"/>
              <a:t>If there is already forecasted data for a particular period, user must display those numbers</a:t>
            </a:r>
          </a:p>
          <a:p>
            <a:pPr marL="285750" indent="-285750">
              <a:buFontTx/>
              <a:buChar char="-"/>
            </a:pPr>
            <a:r>
              <a:rPr lang="en-IN" sz="1100" dirty="0" smtClean="0"/>
              <a:t>User must be able to edit, save, delete the forecasted statement in this page</a:t>
            </a:r>
          </a:p>
          <a:p>
            <a:pPr marL="285750" indent="-285750">
              <a:buFontTx/>
              <a:buChar char="-"/>
            </a:pPr>
            <a:r>
              <a:rPr lang="en-IN" sz="1100" dirty="0" smtClean="0"/>
              <a:t>User can select one of past statements or planned &amp; budgeted statements</a:t>
            </a:r>
          </a:p>
          <a:p>
            <a:pPr marL="285750" indent="-285750">
              <a:buFontTx/>
              <a:buChar char="-"/>
            </a:pPr>
            <a:r>
              <a:rPr lang="en-IN" sz="1100" dirty="0" smtClean="0"/>
              <a:t>% indicates change from the selected period. What ever user enters in period one get automatically filled into subsequent columns as well in that row (Example: If user enter 8% increase in Period+1, same increase is entered in all revenue rows for all periods. User can change this % for subsequent years</a:t>
            </a:r>
          </a:p>
          <a:p>
            <a:pPr marL="285750" indent="-285750">
              <a:buFontTx/>
              <a:buChar char="-"/>
            </a:pPr>
            <a:r>
              <a:rPr lang="en-IN" sz="1100" dirty="0" smtClean="0"/>
              <a:t>% input is allowed only for those fields that need input, rest are automatically calculated.</a:t>
            </a:r>
          </a:p>
          <a:p>
            <a:pPr marL="285750" indent="-285750">
              <a:buFontTx/>
              <a:buChar char="-"/>
            </a:pPr>
            <a:r>
              <a:rPr lang="en-IN" sz="1100" dirty="0" smtClean="0"/>
              <a:t>Phase 1: only % fields are input fields, the Period+1… numbers are auto-calculated.</a:t>
            </a:r>
          </a:p>
        </p:txBody>
      </p:sp>
      <p:sp>
        <p:nvSpPr>
          <p:cNvPr id="21" name="TextBox 20"/>
          <p:cNvSpPr txBox="1"/>
          <p:nvPr/>
        </p:nvSpPr>
        <p:spPr>
          <a:xfrm>
            <a:off x="9948753" y="1174153"/>
            <a:ext cx="2105429"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1600" dirty="0" smtClean="0"/>
              <a:t>SAVE / EDIT / DELETE</a:t>
            </a:r>
            <a:endParaRPr lang="en-IN" sz="1600" dirty="0"/>
          </a:p>
        </p:txBody>
      </p:sp>
    </p:spTree>
    <p:extLst>
      <p:ext uri="{BB962C8B-B14F-4D97-AF65-F5344CB8AC3E}">
        <p14:creationId xmlns:p14="http://schemas.microsoft.com/office/powerpoint/2010/main" val="37077165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285610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374413" y="1156324"/>
            <a:ext cx="2034531" cy="3647152"/>
          </a:xfrm>
          <a:prstGeom prst="rect">
            <a:avLst/>
          </a:prstGeom>
          <a:noFill/>
        </p:spPr>
        <p:txBody>
          <a:bodyPr wrap="none" rtlCol="0">
            <a:spAutoFit/>
          </a:bodyPr>
          <a:lstStyle/>
          <a:p>
            <a:pPr algn="ctr"/>
            <a:r>
              <a:rPr lang="en-IN" sz="1100" b="1" dirty="0">
                <a:latin typeface="Agency FB" panose="020B0503020202020204" pitchFamily="34" charset="0"/>
              </a:rPr>
              <a:t>Company 123</a:t>
            </a:r>
          </a:p>
          <a:p>
            <a:endParaRPr lang="en-IN" sz="1100" dirty="0">
              <a:latin typeface="Agency FB" panose="020B0503020202020204" pitchFamily="34" charset="0"/>
            </a:endParaRPr>
          </a:p>
          <a:p>
            <a:r>
              <a:rPr lang="en-IN" sz="1100" dirty="0">
                <a:latin typeface="Agency FB" panose="020B0503020202020204" pitchFamily="34" charset="0"/>
              </a:rPr>
              <a:t>Profile</a:t>
            </a:r>
          </a:p>
          <a:p>
            <a:endParaRPr lang="en-IN" sz="1100" dirty="0">
              <a:latin typeface="Agency FB" panose="020B0503020202020204" pitchFamily="34" charset="0"/>
            </a:endParaRPr>
          </a:p>
          <a:p>
            <a:r>
              <a:rPr lang="en-IN" sz="1100" dirty="0">
                <a:latin typeface="Agency FB" panose="020B0503020202020204" pitchFamily="34" charset="0"/>
              </a:rPr>
              <a:t>Corporate Finance</a:t>
            </a:r>
          </a:p>
          <a:p>
            <a:pPr lvl="1"/>
            <a:r>
              <a:rPr lang="en-IN" sz="1100" dirty="0">
                <a:latin typeface="Agency FB" panose="020B0503020202020204" pitchFamily="34" charset="0"/>
              </a:rPr>
              <a:t>Planning &amp; Budgeting</a:t>
            </a:r>
          </a:p>
          <a:p>
            <a:pPr lvl="2"/>
            <a:r>
              <a:rPr lang="en-IN" sz="1100" dirty="0">
                <a:latin typeface="Agency FB" panose="020B0503020202020204" pitchFamily="34" charset="0"/>
              </a:rPr>
              <a:t>Income Statement</a:t>
            </a:r>
          </a:p>
          <a:p>
            <a:pPr lvl="2"/>
            <a:r>
              <a:rPr lang="en-IN" sz="1100" dirty="0">
                <a:latin typeface="Agency FB" panose="020B0503020202020204" pitchFamily="34" charset="0"/>
              </a:rPr>
              <a:t>Balance Sheet</a:t>
            </a:r>
          </a:p>
          <a:p>
            <a:pPr lvl="2"/>
            <a:r>
              <a:rPr lang="en-IN" sz="1100" dirty="0">
                <a:latin typeface="Agency FB" panose="020B0503020202020204" pitchFamily="34" charset="0"/>
              </a:rPr>
              <a:t>Cash Flow Statement</a:t>
            </a:r>
          </a:p>
          <a:p>
            <a:pPr lvl="1"/>
            <a:r>
              <a:rPr lang="en-IN" sz="1100" dirty="0">
                <a:latin typeface="Agency FB" panose="020B0503020202020204" pitchFamily="34" charset="0"/>
              </a:rPr>
              <a:t>Forecasting</a:t>
            </a:r>
          </a:p>
          <a:p>
            <a:pPr lvl="2"/>
            <a:r>
              <a:rPr lang="en-IN" sz="1100" dirty="0">
                <a:latin typeface="Agency FB" panose="020B0503020202020204" pitchFamily="34" charset="0"/>
              </a:rPr>
              <a:t>Income Statement</a:t>
            </a:r>
          </a:p>
          <a:p>
            <a:pPr lvl="2"/>
            <a:r>
              <a:rPr lang="en-IN" sz="1100" dirty="0">
                <a:latin typeface="Agency FB" panose="020B0503020202020204" pitchFamily="34" charset="0"/>
              </a:rPr>
              <a:t>Balance Sheet</a:t>
            </a:r>
          </a:p>
          <a:p>
            <a:pPr lvl="2"/>
            <a:r>
              <a:rPr lang="en-IN" sz="1100" dirty="0">
                <a:latin typeface="Agency FB" panose="020B0503020202020204" pitchFamily="34" charset="0"/>
              </a:rPr>
              <a:t>Cash Flow Statement</a:t>
            </a:r>
          </a:p>
          <a:p>
            <a:pPr lvl="1"/>
            <a:r>
              <a:rPr lang="en-IN" sz="1100" dirty="0">
                <a:latin typeface="Agency FB" panose="020B0503020202020204" pitchFamily="34" charset="0"/>
              </a:rPr>
              <a:t>Industry Benchmarking</a:t>
            </a:r>
          </a:p>
          <a:p>
            <a:pPr lvl="1"/>
            <a:r>
              <a:rPr lang="en-IN" sz="1100" dirty="0">
                <a:latin typeface="Agency FB" panose="020B0503020202020204" pitchFamily="34" charset="0"/>
              </a:rPr>
              <a:t>Business Modelling &amp; Valuation</a:t>
            </a:r>
          </a:p>
          <a:p>
            <a:endParaRPr lang="en-IN" sz="1100" dirty="0">
              <a:latin typeface="Agency FB" panose="020B0503020202020204" pitchFamily="34" charset="0"/>
            </a:endParaRPr>
          </a:p>
          <a:p>
            <a:r>
              <a:rPr lang="en-IN" sz="1100" dirty="0">
                <a:latin typeface="Agency FB" panose="020B0503020202020204" pitchFamily="34" charset="0"/>
              </a:rPr>
              <a:t>Due Diligence</a:t>
            </a:r>
          </a:p>
          <a:p>
            <a:endParaRPr lang="en-IN" sz="1100" dirty="0">
              <a:latin typeface="Agency FB" panose="020B0503020202020204" pitchFamily="34" charset="0"/>
            </a:endParaRPr>
          </a:p>
          <a:p>
            <a:r>
              <a:rPr lang="en-IN" sz="1100" dirty="0">
                <a:latin typeface="Agency FB" panose="020B0503020202020204" pitchFamily="34" charset="0"/>
              </a:rPr>
              <a:t>Fund Raising</a:t>
            </a:r>
          </a:p>
          <a:p>
            <a:endParaRPr lang="en-IN" sz="1100" dirty="0">
              <a:latin typeface="Agency FB" panose="020B0503020202020204" pitchFamily="34" charset="0"/>
            </a:endParaRPr>
          </a:p>
          <a:p>
            <a:r>
              <a:rPr lang="en-IN" sz="1100" dirty="0">
                <a:latin typeface="Agency FB" panose="020B0503020202020204" pitchFamily="34" charset="0"/>
              </a:rPr>
              <a:t>Investor Tools</a:t>
            </a:r>
          </a:p>
        </p:txBody>
      </p:sp>
      <p:sp>
        <p:nvSpPr>
          <p:cNvPr id="7" name="Rectangle 6"/>
          <p:cNvSpPr/>
          <p:nvPr/>
        </p:nvSpPr>
        <p:spPr>
          <a:xfrm>
            <a:off x="0" y="0"/>
            <a:ext cx="12191999" cy="1015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One Stop shop for your FP&amp;A, Audit, and Fund Raising Nee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877" y="283763"/>
            <a:ext cx="1962150" cy="4476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872104" y="353713"/>
            <a:ext cx="5878725" cy="307777"/>
          </a:xfrm>
          <a:prstGeom prst="rect">
            <a:avLst/>
          </a:prstGeom>
          <a:noFill/>
        </p:spPr>
        <p:txBody>
          <a:bodyPr wrap="square" rtlCol="0">
            <a:spAutoFit/>
          </a:bodyPr>
          <a:lstStyle/>
          <a:p>
            <a:r>
              <a:rPr lang="en-IN" sz="1400" dirty="0">
                <a:latin typeface="Agency FB" panose="020B0503020202020204" pitchFamily="34" charset="0"/>
              </a:rPr>
              <a:t>Dash Board  |  My Companies  |  </a:t>
            </a:r>
            <a:r>
              <a:rPr lang="en-IN" sz="1400" dirty="0">
                <a:solidFill>
                  <a:srgbClr val="FFFF00"/>
                </a:solidFill>
                <a:latin typeface="Agency FB" panose="020B0503020202020204" pitchFamily="34" charset="0"/>
              </a:rPr>
              <a:t>Start ups  </a:t>
            </a:r>
            <a:r>
              <a:rPr lang="en-IN" sz="1400" dirty="0">
                <a:latin typeface="Agency FB" panose="020B0503020202020204" pitchFamily="34" charset="0"/>
              </a:rPr>
              <a:t>|  Investors  |  Enablers  |  News</a:t>
            </a:r>
          </a:p>
        </p:txBody>
      </p:sp>
      <p:sp>
        <p:nvSpPr>
          <p:cNvPr id="10" name="TextBox 9"/>
          <p:cNvSpPr txBox="1"/>
          <p:nvPr/>
        </p:nvSpPr>
        <p:spPr>
          <a:xfrm>
            <a:off x="10350500" y="353713"/>
            <a:ext cx="1663700" cy="307777"/>
          </a:xfrm>
          <a:prstGeom prst="rect">
            <a:avLst/>
          </a:prstGeom>
          <a:noFill/>
        </p:spPr>
        <p:txBody>
          <a:bodyPr wrap="square" rtlCol="0">
            <a:spAutoFit/>
          </a:bodyPr>
          <a:lstStyle/>
          <a:p>
            <a:pPr algn="r"/>
            <a:r>
              <a:rPr lang="en-IN" sz="1400" dirty="0">
                <a:latin typeface="Agency FB" panose="020B0503020202020204" pitchFamily="34" charset="0"/>
              </a:rPr>
              <a:t>Naren  |  Log out</a:t>
            </a:r>
          </a:p>
        </p:txBody>
      </p:sp>
      <p:sp>
        <p:nvSpPr>
          <p:cNvPr id="14" name="TextBox 13"/>
          <p:cNvSpPr txBox="1"/>
          <p:nvPr/>
        </p:nvSpPr>
        <p:spPr>
          <a:xfrm>
            <a:off x="3063073" y="1156324"/>
            <a:ext cx="2005677" cy="307777"/>
          </a:xfrm>
          <a:prstGeom prst="rect">
            <a:avLst/>
          </a:prstGeom>
          <a:noFill/>
        </p:spPr>
        <p:txBody>
          <a:bodyPr wrap="none" rtlCol="0">
            <a:spAutoFit/>
          </a:bodyPr>
          <a:lstStyle/>
          <a:p>
            <a:r>
              <a:rPr lang="en-IN" sz="1400" dirty="0"/>
              <a:t>Company 123 – Start ups</a:t>
            </a:r>
          </a:p>
        </p:txBody>
      </p:sp>
      <p:sp>
        <p:nvSpPr>
          <p:cNvPr id="16" name="TextBox 15"/>
          <p:cNvSpPr txBox="1"/>
          <p:nvPr/>
        </p:nvSpPr>
        <p:spPr>
          <a:xfrm>
            <a:off x="8192193" y="1605218"/>
            <a:ext cx="3117272" cy="3647152"/>
          </a:xfrm>
          <a:prstGeom prst="rect">
            <a:avLst/>
          </a:prstGeom>
          <a:noFill/>
        </p:spPr>
        <p:txBody>
          <a:bodyPr wrap="square" rtlCol="0">
            <a:spAutoFit/>
          </a:bodyPr>
          <a:lstStyle/>
          <a:p>
            <a:r>
              <a:rPr lang="en-IN" sz="1100" b="1" dirty="0"/>
              <a:t>Default Page Requirements:</a:t>
            </a:r>
          </a:p>
          <a:p>
            <a:endParaRPr lang="en-IN" sz="1100" dirty="0"/>
          </a:p>
          <a:p>
            <a:pPr marL="342900" indent="-342900">
              <a:buAutoNum type="arabicPeriod"/>
            </a:pPr>
            <a:r>
              <a:rPr lang="en-IN" sz="1100" dirty="0"/>
              <a:t>Side bar should show own company details</a:t>
            </a:r>
          </a:p>
          <a:p>
            <a:pPr marL="342900" indent="-342900">
              <a:buAutoNum type="arabicPeriod"/>
            </a:pPr>
            <a:endParaRPr lang="en-IN" sz="1100" dirty="0"/>
          </a:p>
          <a:p>
            <a:pPr marL="342900" indent="-342900">
              <a:buAutoNum type="arabicPeriod"/>
            </a:pPr>
            <a:r>
              <a:rPr lang="en-IN" sz="1100" dirty="0"/>
              <a:t>When the user clicks on Start Ups link in the head board, it should take the user to our start up world of database where we have public information of start ups from different sources (member start ups, those pulled govt. databases – TBD to see if we can pull and display the information, and public company information</a:t>
            </a:r>
          </a:p>
          <a:p>
            <a:pPr marL="342900" indent="-342900">
              <a:buAutoNum type="arabicPeriod"/>
            </a:pPr>
            <a:endParaRPr lang="en-IN" sz="1100" dirty="0"/>
          </a:p>
          <a:p>
            <a:pPr marL="342900" indent="-342900">
              <a:buAutoNum type="arabicPeriod"/>
            </a:pPr>
            <a:r>
              <a:rPr lang="en-IN" sz="1100" dirty="0"/>
              <a:t>When the user clicks on a company, we should change the SIDE BAR with start up related information links (TBD)</a:t>
            </a:r>
          </a:p>
          <a:p>
            <a:pPr marL="342900" indent="-342900">
              <a:buAutoNum type="arabicPeriod"/>
            </a:pPr>
            <a:endParaRPr lang="en-IN" sz="1100" dirty="0"/>
          </a:p>
          <a:p>
            <a:pPr marL="342900" indent="-342900">
              <a:buAutoNum type="arabicPeriod"/>
            </a:pPr>
            <a:r>
              <a:rPr lang="en-IN" sz="1100" dirty="0"/>
              <a:t>The SIDE BAR links must show all public information of the company that has been selected</a:t>
            </a:r>
          </a:p>
          <a:p>
            <a:pPr marL="342900" indent="-342900">
              <a:buAutoNum type="arabicPeriod"/>
            </a:pPr>
            <a:endParaRPr lang="en-IN" sz="1100" dirty="0"/>
          </a:p>
        </p:txBody>
      </p:sp>
      <p:sp>
        <p:nvSpPr>
          <p:cNvPr id="11" name="TextBox 10"/>
          <p:cNvSpPr txBox="1"/>
          <p:nvPr/>
        </p:nvSpPr>
        <p:spPr>
          <a:xfrm>
            <a:off x="3186435" y="1605218"/>
            <a:ext cx="1975770" cy="1107996"/>
          </a:xfrm>
          <a:prstGeom prst="rect">
            <a:avLst/>
          </a:prstGeom>
          <a:noFill/>
        </p:spPr>
        <p:txBody>
          <a:bodyPr wrap="square" rtlCol="0">
            <a:spAutoFit/>
          </a:bodyPr>
          <a:lstStyle/>
          <a:p>
            <a:r>
              <a:rPr lang="en-IN" sz="1100" b="1" dirty="0"/>
              <a:t>Start up Favourites:</a:t>
            </a:r>
          </a:p>
          <a:p>
            <a:endParaRPr lang="en-IN" sz="1100" dirty="0"/>
          </a:p>
          <a:p>
            <a:pPr marL="342900" indent="-342900">
              <a:buAutoNum type="arabicPeriod"/>
            </a:pPr>
            <a:r>
              <a:rPr lang="en-IN" sz="1100" dirty="0"/>
              <a:t>Company 1</a:t>
            </a:r>
          </a:p>
          <a:p>
            <a:pPr marL="342900" indent="-342900">
              <a:buAutoNum type="arabicPeriod"/>
            </a:pPr>
            <a:r>
              <a:rPr lang="en-IN" sz="1100" dirty="0"/>
              <a:t>Company 2</a:t>
            </a:r>
          </a:p>
          <a:p>
            <a:pPr marL="342900" indent="-342900">
              <a:buAutoNum type="arabicPeriod"/>
            </a:pPr>
            <a:r>
              <a:rPr lang="en-IN" sz="1100" dirty="0"/>
              <a:t>Company 3</a:t>
            </a:r>
          </a:p>
          <a:p>
            <a:pPr marL="342900" indent="-342900">
              <a:buAutoNum type="arabicPeriod"/>
            </a:pPr>
            <a:r>
              <a:rPr lang="en-IN" sz="1100" dirty="0"/>
              <a:t>Company 4</a:t>
            </a:r>
          </a:p>
        </p:txBody>
      </p:sp>
      <p:sp>
        <p:nvSpPr>
          <p:cNvPr id="12" name="TextBox 11"/>
          <p:cNvSpPr txBox="1"/>
          <p:nvPr/>
        </p:nvSpPr>
        <p:spPr>
          <a:xfrm>
            <a:off x="5689314" y="1605218"/>
            <a:ext cx="1975770" cy="1954381"/>
          </a:xfrm>
          <a:prstGeom prst="rect">
            <a:avLst/>
          </a:prstGeom>
          <a:noFill/>
        </p:spPr>
        <p:txBody>
          <a:bodyPr wrap="square" rtlCol="0">
            <a:spAutoFit/>
          </a:bodyPr>
          <a:lstStyle/>
          <a:p>
            <a:r>
              <a:rPr lang="en-IN" sz="1100" b="1" u="sng" dirty="0"/>
              <a:t>Select an industry</a:t>
            </a:r>
            <a:r>
              <a:rPr lang="en-IN" sz="1100" b="1" dirty="0"/>
              <a:t>:</a:t>
            </a:r>
          </a:p>
          <a:p>
            <a:endParaRPr lang="en-IN" sz="1100" dirty="0"/>
          </a:p>
          <a:p>
            <a:r>
              <a:rPr lang="en-IN" sz="1100" dirty="0"/>
              <a:t>By default we should list the companies in the  industry that the user has selected the company in My Companies:</a:t>
            </a:r>
          </a:p>
          <a:p>
            <a:endParaRPr lang="en-IN" sz="1100" dirty="0"/>
          </a:p>
          <a:p>
            <a:pPr marL="342900" indent="-342900">
              <a:buAutoNum type="arabicPeriod"/>
            </a:pPr>
            <a:r>
              <a:rPr lang="en-IN" sz="1100" dirty="0"/>
              <a:t>Company 1</a:t>
            </a:r>
          </a:p>
          <a:p>
            <a:pPr marL="342900" indent="-342900">
              <a:buAutoNum type="arabicPeriod"/>
            </a:pPr>
            <a:r>
              <a:rPr lang="en-IN" sz="1100" dirty="0"/>
              <a:t>Company 2</a:t>
            </a:r>
          </a:p>
          <a:p>
            <a:pPr marL="342900" indent="-342900">
              <a:buAutoNum type="arabicPeriod"/>
            </a:pPr>
            <a:r>
              <a:rPr lang="en-IN" sz="1100" dirty="0"/>
              <a:t>Company 3</a:t>
            </a:r>
          </a:p>
          <a:p>
            <a:pPr marL="342900" indent="-342900">
              <a:buAutoNum type="arabicPeriod"/>
            </a:pPr>
            <a:r>
              <a:rPr lang="en-IN" sz="1100" dirty="0"/>
              <a:t>Company 4</a:t>
            </a:r>
          </a:p>
        </p:txBody>
      </p:sp>
    </p:spTree>
    <p:extLst>
      <p:ext uri="{BB962C8B-B14F-4D97-AF65-F5344CB8AC3E}">
        <p14:creationId xmlns:p14="http://schemas.microsoft.com/office/powerpoint/2010/main" val="17416479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285610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340823" y="1171814"/>
            <a:ext cx="2227810" cy="4493538"/>
          </a:xfrm>
          <a:prstGeom prst="rect">
            <a:avLst/>
          </a:prstGeom>
          <a:noFill/>
        </p:spPr>
        <p:txBody>
          <a:bodyPr wrap="square" rtlCol="0">
            <a:spAutoFit/>
          </a:bodyPr>
          <a:lstStyle/>
          <a:p>
            <a:pPr algn="ctr"/>
            <a:r>
              <a:rPr lang="en-IN" sz="1100" b="1" dirty="0" smtClean="0">
                <a:latin typeface="Agency FB" panose="020B0503020202020204" pitchFamily="34" charset="0"/>
              </a:rPr>
              <a:t>Start up Select 123</a:t>
            </a:r>
            <a:endParaRPr lang="en-IN" sz="1100" b="1" dirty="0">
              <a:latin typeface="Agency FB" panose="020B0503020202020204" pitchFamily="34" charset="0"/>
            </a:endParaRPr>
          </a:p>
          <a:p>
            <a:endParaRPr lang="en-IN" sz="1100" dirty="0">
              <a:latin typeface="Agency FB" panose="020B0503020202020204" pitchFamily="34" charset="0"/>
            </a:endParaRPr>
          </a:p>
          <a:p>
            <a:r>
              <a:rPr lang="en-IN" sz="1100" dirty="0">
                <a:latin typeface="Agency FB" panose="020B0503020202020204" pitchFamily="34" charset="0"/>
              </a:rPr>
              <a:t>Profile</a:t>
            </a:r>
          </a:p>
          <a:p>
            <a:endParaRPr lang="en-IN" sz="1100" dirty="0">
              <a:latin typeface="Agency FB" panose="020B0503020202020204" pitchFamily="34" charset="0"/>
            </a:endParaRPr>
          </a:p>
          <a:p>
            <a:r>
              <a:rPr lang="en-IN" sz="1100" dirty="0">
                <a:latin typeface="Agency FB" panose="020B0503020202020204" pitchFamily="34" charset="0"/>
              </a:rPr>
              <a:t>Products &amp; Services</a:t>
            </a:r>
          </a:p>
          <a:p>
            <a:endParaRPr lang="en-IN" sz="1100" dirty="0">
              <a:latin typeface="Agency FB" panose="020B0503020202020204" pitchFamily="34" charset="0"/>
            </a:endParaRPr>
          </a:p>
          <a:p>
            <a:r>
              <a:rPr lang="en-IN" sz="1100" dirty="0">
                <a:latin typeface="Agency FB" panose="020B0503020202020204" pitchFamily="34" charset="0"/>
              </a:rPr>
              <a:t>Founders &amp; Team</a:t>
            </a:r>
          </a:p>
          <a:p>
            <a:endParaRPr lang="en-IN" sz="1100" dirty="0">
              <a:latin typeface="Agency FB" panose="020B0503020202020204" pitchFamily="34" charset="0"/>
            </a:endParaRPr>
          </a:p>
          <a:p>
            <a:r>
              <a:rPr lang="en-IN" sz="1100" dirty="0">
                <a:latin typeface="Agency FB" panose="020B0503020202020204" pitchFamily="34" charset="0"/>
              </a:rPr>
              <a:t>Pitch Video</a:t>
            </a:r>
          </a:p>
          <a:p>
            <a:endParaRPr lang="en-IN" sz="1100" dirty="0">
              <a:latin typeface="Agency FB" panose="020B0503020202020204" pitchFamily="34" charset="0"/>
            </a:endParaRPr>
          </a:p>
          <a:p>
            <a:r>
              <a:rPr lang="en-IN" sz="1100" dirty="0">
                <a:latin typeface="Agency FB" panose="020B0503020202020204" pitchFamily="34" charset="0"/>
              </a:rPr>
              <a:t>Pitch Presentation</a:t>
            </a:r>
          </a:p>
          <a:p>
            <a:endParaRPr lang="en-IN" sz="1100" dirty="0">
              <a:latin typeface="Agency FB" panose="020B0503020202020204" pitchFamily="34" charset="0"/>
            </a:endParaRPr>
          </a:p>
          <a:p>
            <a:r>
              <a:rPr lang="en-IN" sz="1100" dirty="0">
                <a:latin typeface="Agency FB" panose="020B0503020202020204" pitchFamily="34" charset="0"/>
              </a:rPr>
              <a:t>Business Plan</a:t>
            </a:r>
          </a:p>
          <a:p>
            <a:endParaRPr lang="en-IN" sz="1100" dirty="0">
              <a:latin typeface="Agency FB" panose="020B0503020202020204" pitchFamily="34" charset="0"/>
            </a:endParaRPr>
          </a:p>
          <a:p>
            <a:r>
              <a:rPr lang="en-IN" sz="1100" dirty="0">
                <a:latin typeface="Agency FB" panose="020B0503020202020204" pitchFamily="34" charset="0"/>
              </a:rPr>
              <a:t>Financials</a:t>
            </a:r>
          </a:p>
          <a:p>
            <a:endParaRPr lang="en-IN" sz="1100" dirty="0">
              <a:latin typeface="Agency FB" panose="020B0503020202020204" pitchFamily="34" charset="0"/>
            </a:endParaRPr>
          </a:p>
          <a:p>
            <a:r>
              <a:rPr lang="en-IN" sz="1100" dirty="0">
                <a:latin typeface="Agency FB" panose="020B0503020202020204" pitchFamily="34" charset="0"/>
              </a:rPr>
              <a:t>Valuation</a:t>
            </a:r>
          </a:p>
          <a:p>
            <a:endParaRPr lang="en-IN" sz="1100" dirty="0">
              <a:latin typeface="Agency FB" panose="020B0503020202020204" pitchFamily="34" charset="0"/>
            </a:endParaRPr>
          </a:p>
          <a:p>
            <a:r>
              <a:rPr lang="en-IN" sz="1100" dirty="0">
                <a:latin typeface="Agency FB" panose="020B0503020202020204" pitchFamily="34" charset="0"/>
              </a:rPr>
              <a:t>Bench Marking</a:t>
            </a:r>
          </a:p>
          <a:p>
            <a:endParaRPr lang="en-IN" sz="1100" dirty="0">
              <a:latin typeface="Agency FB" panose="020B0503020202020204" pitchFamily="34" charset="0"/>
            </a:endParaRPr>
          </a:p>
          <a:p>
            <a:r>
              <a:rPr lang="en-IN" sz="1100" dirty="0">
                <a:latin typeface="Agency FB" panose="020B0503020202020204" pitchFamily="34" charset="0"/>
              </a:rPr>
              <a:t>Challenges</a:t>
            </a:r>
          </a:p>
          <a:p>
            <a:endParaRPr lang="en-IN" sz="1100" dirty="0" smtClean="0">
              <a:latin typeface="Agency FB" panose="020B0503020202020204" pitchFamily="34" charset="0"/>
            </a:endParaRPr>
          </a:p>
          <a:p>
            <a:r>
              <a:rPr lang="en-IN" sz="1100" dirty="0" smtClean="0">
                <a:latin typeface="Agency FB" panose="020B0503020202020204" pitchFamily="34" charset="0"/>
              </a:rPr>
              <a:t>News</a:t>
            </a:r>
            <a:endParaRPr lang="en-IN" sz="1100" dirty="0">
              <a:latin typeface="Agency FB" panose="020B0503020202020204" pitchFamily="34" charset="0"/>
            </a:endParaRPr>
          </a:p>
          <a:p>
            <a:endParaRPr lang="en-IN" sz="1100" dirty="0">
              <a:latin typeface="Agency FB" panose="020B0503020202020204" pitchFamily="34" charset="0"/>
            </a:endParaRPr>
          </a:p>
          <a:p>
            <a:r>
              <a:rPr lang="en-IN" sz="1100" dirty="0" smtClean="0">
                <a:latin typeface="Agency FB" panose="020B0503020202020204" pitchFamily="34" charset="0"/>
              </a:rPr>
              <a:t>Contact </a:t>
            </a:r>
            <a:r>
              <a:rPr lang="en-IN" sz="1100" dirty="0">
                <a:latin typeface="Agency FB" panose="020B0503020202020204" pitchFamily="34" charset="0"/>
              </a:rPr>
              <a:t>/ Reach</a:t>
            </a:r>
          </a:p>
          <a:p>
            <a:endParaRPr lang="en-IN" sz="1100" dirty="0">
              <a:latin typeface="Agency FB" panose="020B0503020202020204" pitchFamily="34" charset="0"/>
            </a:endParaRPr>
          </a:p>
        </p:txBody>
      </p:sp>
      <p:sp>
        <p:nvSpPr>
          <p:cNvPr id="7" name="Rectangle 6"/>
          <p:cNvSpPr/>
          <p:nvPr/>
        </p:nvSpPr>
        <p:spPr>
          <a:xfrm>
            <a:off x="0" y="0"/>
            <a:ext cx="12191999" cy="1015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One Stop shop for your FP&amp;A, Audit, and Fund Raising Nee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877" y="283763"/>
            <a:ext cx="1962150" cy="4476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872104" y="353713"/>
            <a:ext cx="5878725" cy="307777"/>
          </a:xfrm>
          <a:prstGeom prst="rect">
            <a:avLst/>
          </a:prstGeom>
          <a:noFill/>
        </p:spPr>
        <p:txBody>
          <a:bodyPr wrap="square" rtlCol="0">
            <a:spAutoFit/>
          </a:bodyPr>
          <a:lstStyle/>
          <a:p>
            <a:r>
              <a:rPr lang="en-IN" sz="1400" dirty="0">
                <a:latin typeface="Agency FB" panose="020B0503020202020204" pitchFamily="34" charset="0"/>
              </a:rPr>
              <a:t>Dash Board  |  My Companies  |  </a:t>
            </a:r>
            <a:r>
              <a:rPr lang="en-IN" sz="1400" dirty="0">
                <a:solidFill>
                  <a:srgbClr val="FFFF00"/>
                </a:solidFill>
                <a:latin typeface="Agency FB" panose="020B0503020202020204" pitchFamily="34" charset="0"/>
              </a:rPr>
              <a:t>Start ups  </a:t>
            </a:r>
            <a:r>
              <a:rPr lang="en-IN" sz="1400" dirty="0">
                <a:latin typeface="Agency FB" panose="020B0503020202020204" pitchFamily="34" charset="0"/>
              </a:rPr>
              <a:t>|  Investors  |  Enablers  |  News</a:t>
            </a:r>
          </a:p>
        </p:txBody>
      </p:sp>
      <p:sp>
        <p:nvSpPr>
          <p:cNvPr id="10" name="TextBox 9"/>
          <p:cNvSpPr txBox="1"/>
          <p:nvPr/>
        </p:nvSpPr>
        <p:spPr>
          <a:xfrm>
            <a:off x="10350500" y="353713"/>
            <a:ext cx="1663700" cy="307777"/>
          </a:xfrm>
          <a:prstGeom prst="rect">
            <a:avLst/>
          </a:prstGeom>
          <a:noFill/>
        </p:spPr>
        <p:txBody>
          <a:bodyPr wrap="square" rtlCol="0">
            <a:spAutoFit/>
          </a:bodyPr>
          <a:lstStyle/>
          <a:p>
            <a:pPr algn="r"/>
            <a:r>
              <a:rPr lang="en-IN" sz="1400" dirty="0">
                <a:latin typeface="Agency FB" panose="020B0503020202020204" pitchFamily="34" charset="0"/>
              </a:rPr>
              <a:t>Naren  |  Log out</a:t>
            </a:r>
          </a:p>
        </p:txBody>
      </p:sp>
      <p:sp>
        <p:nvSpPr>
          <p:cNvPr id="14" name="TextBox 13"/>
          <p:cNvSpPr txBox="1"/>
          <p:nvPr/>
        </p:nvSpPr>
        <p:spPr>
          <a:xfrm>
            <a:off x="3063073" y="1156324"/>
            <a:ext cx="2005677" cy="307777"/>
          </a:xfrm>
          <a:prstGeom prst="rect">
            <a:avLst/>
          </a:prstGeom>
          <a:noFill/>
        </p:spPr>
        <p:txBody>
          <a:bodyPr wrap="none" rtlCol="0">
            <a:spAutoFit/>
          </a:bodyPr>
          <a:lstStyle/>
          <a:p>
            <a:r>
              <a:rPr lang="en-IN" sz="1400" dirty="0"/>
              <a:t>Start ups – Company 123</a:t>
            </a:r>
          </a:p>
        </p:txBody>
      </p:sp>
      <p:sp>
        <p:nvSpPr>
          <p:cNvPr id="16" name="TextBox 15"/>
          <p:cNvSpPr txBox="1"/>
          <p:nvPr/>
        </p:nvSpPr>
        <p:spPr>
          <a:xfrm>
            <a:off x="7589522" y="1668456"/>
            <a:ext cx="4181300" cy="4493538"/>
          </a:xfrm>
          <a:prstGeom prst="rect">
            <a:avLst/>
          </a:prstGeom>
          <a:noFill/>
        </p:spPr>
        <p:txBody>
          <a:bodyPr wrap="square" rtlCol="0">
            <a:spAutoFit/>
          </a:bodyPr>
          <a:lstStyle/>
          <a:p>
            <a:r>
              <a:rPr lang="en-IN" sz="1100" b="1" dirty="0"/>
              <a:t>Default Page Requirements:</a:t>
            </a:r>
          </a:p>
          <a:p>
            <a:endParaRPr lang="en-IN" sz="1100" dirty="0"/>
          </a:p>
          <a:p>
            <a:pPr marL="342900" indent="-342900">
              <a:buAutoNum type="arabicPeriod"/>
            </a:pPr>
            <a:r>
              <a:rPr lang="en-IN" sz="1100" dirty="0"/>
              <a:t>Start up page for any selected start up must show all information about that company for others to evaluate – especially the investors and enablers. The information shown can be controlled based on whether the user is another start up or an investor or an enabler. Other start ups / enablers don’t have to see Business Plan, Financials, Valuation details. Investors must be able to see these crucial information</a:t>
            </a:r>
          </a:p>
          <a:p>
            <a:pPr marL="342900" indent="-342900">
              <a:buAutoNum type="arabicPeriod"/>
            </a:pPr>
            <a:endParaRPr lang="en-IN" sz="1100" dirty="0"/>
          </a:p>
          <a:p>
            <a:pPr marL="342900" indent="-342900">
              <a:buAutoNum type="arabicPeriod"/>
            </a:pPr>
            <a:r>
              <a:rPr lang="en-IN" sz="1100" dirty="0">
                <a:solidFill>
                  <a:srgbClr val="C00000"/>
                </a:solidFill>
              </a:rPr>
              <a:t>Some information can be bought such as business plan, financials, valuation, bench marking. When a user clicks on these links, we take them to payment page!</a:t>
            </a:r>
          </a:p>
          <a:p>
            <a:pPr marL="342900" indent="-342900">
              <a:buAutoNum type="arabicPeriod"/>
            </a:pPr>
            <a:endParaRPr lang="en-IN" sz="1100" dirty="0"/>
          </a:p>
          <a:p>
            <a:pPr marL="342900" indent="-342900">
              <a:buAutoNum type="arabicPeriod"/>
            </a:pPr>
            <a:r>
              <a:rPr lang="en-IN" sz="1100" dirty="0"/>
              <a:t>When the user clicks on Start Ups link in the head board, it should take the user to our start up world of database where we have public information of start ups from different sources (member start ups, those pulled govt. databases – TBD to see if we can pull and display the information, and public company information</a:t>
            </a:r>
          </a:p>
          <a:p>
            <a:pPr marL="342900" indent="-342900">
              <a:buAutoNum type="arabicPeriod"/>
            </a:pPr>
            <a:endParaRPr lang="en-IN" sz="1100" dirty="0"/>
          </a:p>
          <a:p>
            <a:pPr marL="342900" indent="-342900">
              <a:buAutoNum type="arabicPeriod"/>
            </a:pPr>
            <a:r>
              <a:rPr lang="en-IN" sz="1100" dirty="0"/>
              <a:t>When the user clicks on a company, we should change the SIDE BAR with start up related information links (TBD)</a:t>
            </a:r>
          </a:p>
          <a:p>
            <a:pPr marL="342900" indent="-342900">
              <a:buAutoNum type="arabicPeriod"/>
            </a:pPr>
            <a:endParaRPr lang="en-IN" sz="1100" dirty="0"/>
          </a:p>
          <a:p>
            <a:pPr marL="342900" indent="-342900">
              <a:buAutoNum type="arabicPeriod"/>
            </a:pPr>
            <a:r>
              <a:rPr lang="en-IN" sz="1100" dirty="0"/>
              <a:t>The SIDE BAR links must show all public information of the company that has been </a:t>
            </a:r>
            <a:r>
              <a:rPr lang="en-IN" sz="1100" dirty="0" smtClean="0"/>
              <a:t>selected</a:t>
            </a:r>
            <a:endParaRPr lang="en-IN" sz="1100" dirty="0"/>
          </a:p>
        </p:txBody>
      </p:sp>
      <p:sp>
        <p:nvSpPr>
          <p:cNvPr id="11" name="TextBox 10"/>
          <p:cNvSpPr txBox="1"/>
          <p:nvPr/>
        </p:nvSpPr>
        <p:spPr>
          <a:xfrm>
            <a:off x="3173542" y="1677970"/>
            <a:ext cx="1975770" cy="1107996"/>
          </a:xfrm>
          <a:prstGeom prst="rect">
            <a:avLst/>
          </a:prstGeom>
          <a:noFill/>
        </p:spPr>
        <p:txBody>
          <a:bodyPr wrap="square" rtlCol="0">
            <a:spAutoFit/>
          </a:bodyPr>
          <a:lstStyle/>
          <a:p>
            <a:r>
              <a:rPr lang="en-IN" sz="1100" b="1" dirty="0"/>
              <a:t>Start up Favourites:</a:t>
            </a:r>
          </a:p>
          <a:p>
            <a:endParaRPr lang="en-IN" sz="1100" dirty="0"/>
          </a:p>
          <a:p>
            <a:pPr marL="342900" indent="-342900">
              <a:buAutoNum type="arabicPeriod"/>
            </a:pPr>
            <a:r>
              <a:rPr lang="en-IN" sz="1100" dirty="0"/>
              <a:t>Company 1</a:t>
            </a:r>
          </a:p>
          <a:p>
            <a:pPr marL="342900" indent="-342900">
              <a:buAutoNum type="arabicPeriod"/>
            </a:pPr>
            <a:r>
              <a:rPr lang="en-IN" sz="1100" dirty="0"/>
              <a:t>Company 2</a:t>
            </a:r>
          </a:p>
          <a:p>
            <a:pPr marL="342900" indent="-342900">
              <a:buAutoNum type="arabicPeriod"/>
            </a:pPr>
            <a:r>
              <a:rPr lang="en-IN" sz="1100" dirty="0"/>
              <a:t>Company 3</a:t>
            </a:r>
          </a:p>
          <a:p>
            <a:pPr marL="342900" indent="-342900">
              <a:buAutoNum type="arabicPeriod"/>
            </a:pPr>
            <a:r>
              <a:rPr lang="en-IN" sz="1100" dirty="0"/>
              <a:t>Company 4</a:t>
            </a:r>
          </a:p>
        </p:txBody>
      </p:sp>
      <p:sp>
        <p:nvSpPr>
          <p:cNvPr id="12" name="TextBox 11"/>
          <p:cNvSpPr txBox="1"/>
          <p:nvPr/>
        </p:nvSpPr>
        <p:spPr>
          <a:xfrm>
            <a:off x="5149312" y="1677970"/>
            <a:ext cx="1975770" cy="1954381"/>
          </a:xfrm>
          <a:prstGeom prst="rect">
            <a:avLst/>
          </a:prstGeom>
          <a:noFill/>
        </p:spPr>
        <p:txBody>
          <a:bodyPr wrap="square" rtlCol="0">
            <a:spAutoFit/>
          </a:bodyPr>
          <a:lstStyle/>
          <a:p>
            <a:r>
              <a:rPr lang="en-IN" sz="1100" b="1" u="sng" dirty="0"/>
              <a:t>Select an industry</a:t>
            </a:r>
            <a:r>
              <a:rPr lang="en-IN" sz="1100" b="1" dirty="0"/>
              <a:t>:</a:t>
            </a:r>
          </a:p>
          <a:p>
            <a:endParaRPr lang="en-IN" sz="1100" dirty="0"/>
          </a:p>
          <a:p>
            <a:r>
              <a:rPr lang="en-IN" sz="1100" dirty="0"/>
              <a:t>By default we should list the companies in the  industry that the user has selected the company in My Companies:</a:t>
            </a:r>
          </a:p>
          <a:p>
            <a:endParaRPr lang="en-IN" sz="1100" dirty="0"/>
          </a:p>
          <a:p>
            <a:pPr marL="342900" indent="-342900">
              <a:buAutoNum type="arabicPeriod"/>
            </a:pPr>
            <a:r>
              <a:rPr lang="en-IN" sz="1100" dirty="0"/>
              <a:t>Company 1</a:t>
            </a:r>
          </a:p>
          <a:p>
            <a:pPr marL="342900" indent="-342900">
              <a:buAutoNum type="arabicPeriod"/>
            </a:pPr>
            <a:r>
              <a:rPr lang="en-IN" sz="1100" dirty="0"/>
              <a:t>Company 2</a:t>
            </a:r>
          </a:p>
          <a:p>
            <a:pPr marL="342900" indent="-342900">
              <a:buAutoNum type="arabicPeriod"/>
            </a:pPr>
            <a:r>
              <a:rPr lang="en-IN" sz="1100" dirty="0"/>
              <a:t>Company 3</a:t>
            </a:r>
          </a:p>
          <a:p>
            <a:pPr marL="342900" indent="-342900">
              <a:buAutoNum type="arabicPeriod"/>
            </a:pPr>
            <a:r>
              <a:rPr lang="en-IN" sz="1100" dirty="0"/>
              <a:t>Company 4</a:t>
            </a:r>
          </a:p>
        </p:txBody>
      </p:sp>
    </p:spTree>
    <p:extLst>
      <p:ext uri="{BB962C8B-B14F-4D97-AF65-F5344CB8AC3E}">
        <p14:creationId xmlns:p14="http://schemas.microsoft.com/office/powerpoint/2010/main" val="3598834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285610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374413" y="1156324"/>
            <a:ext cx="2034531" cy="3647152"/>
          </a:xfrm>
          <a:prstGeom prst="rect">
            <a:avLst/>
          </a:prstGeom>
          <a:noFill/>
        </p:spPr>
        <p:txBody>
          <a:bodyPr wrap="none" rtlCol="0">
            <a:spAutoFit/>
          </a:bodyPr>
          <a:lstStyle/>
          <a:p>
            <a:pPr algn="ctr"/>
            <a:r>
              <a:rPr lang="en-IN" sz="1100" b="1" dirty="0">
                <a:latin typeface="Agency FB" panose="020B0503020202020204" pitchFamily="34" charset="0"/>
              </a:rPr>
              <a:t>Company 123</a:t>
            </a:r>
          </a:p>
          <a:p>
            <a:endParaRPr lang="en-IN" sz="1100" dirty="0">
              <a:latin typeface="Agency FB" panose="020B0503020202020204" pitchFamily="34" charset="0"/>
            </a:endParaRPr>
          </a:p>
          <a:p>
            <a:r>
              <a:rPr lang="en-IN" sz="1100" dirty="0">
                <a:latin typeface="Agency FB" panose="020B0503020202020204" pitchFamily="34" charset="0"/>
              </a:rPr>
              <a:t>Profile</a:t>
            </a:r>
          </a:p>
          <a:p>
            <a:endParaRPr lang="en-IN" sz="1100" dirty="0">
              <a:latin typeface="Agency FB" panose="020B0503020202020204" pitchFamily="34" charset="0"/>
            </a:endParaRPr>
          </a:p>
          <a:p>
            <a:r>
              <a:rPr lang="en-IN" sz="1100" dirty="0">
                <a:latin typeface="Agency FB" panose="020B0503020202020204" pitchFamily="34" charset="0"/>
              </a:rPr>
              <a:t>Corporate Finance</a:t>
            </a:r>
          </a:p>
          <a:p>
            <a:pPr lvl="1"/>
            <a:r>
              <a:rPr lang="en-IN" sz="1100" dirty="0">
                <a:latin typeface="Agency FB" panose="020B0503020202020204" pitchFamily="34" charset="0"/>
              </a:rPr>
              <a:t>Planning &amp; Budgeting</a:t>
            </a:r>
          </a:p>
          <a:p>
            <a:pPr lvl="2"/>
            <a:r>
              <a:rPr lang="en-IN" sz="1100" dirty="0">
                <a:latin typeface="Agency FB" panose="020B0503020202020204" pitchFamily="34" charset="0"/>
              </a:rPr>
              <a:t>Income Statement</a:t>
            </a:r>
          </a:p>
          <a:p>
            <a:pPr lvl="2"/>
            <a:r>
              <a:rPr lang="en-IN" sz="1100" dirty="0">
                <a:latin typeface="Agency FB" panose="020B0503020202020204" pitchFamily="34" charset="0"/>
              </a:rPr>
              <a:t>Balance Sheet</a:t>
            </a:r>
          </a:p>
          <a:p>
            <a:pPr lvl="2"/>
            <a:r>
              <a:rPr lang="en-IN" sz="1100" dirty="0">
                <a:latin typeface="Agency FB" panose="020B0503020202020204" pitchFamily="34" charset="0"/>
              </a:rPr>
              <a:t>Cash Flow Statement</a:t>
            </a:r>
          </a:p>
          <a:p>
            <a:pPr lvl="1"/>
            <a:r>
              <a:rPr lang="en-IN" sz="1100" dirty="0">
                <a:latin typeface="Agency FB" panose="020B0503020202020204" pitchFamily="34" charset="0"/>
              </a:rPr>
              <a:t>Forecasting</a:t>
            </a:r>
          </a:p>
          <a:p>
            <a:pPr lvl="2"/>
            <a:r>
              <a:rPr lang="en-IN" sz="1100" dirty="0">
                <a:latin typeface="Agency FB" panose="020B0503020202020204" pitchFamily="34" charset="0"/>
              </a:rPr>
              <a:t>Income Statement</a:t>
            </a:r>
          </a:p>
          <a:p>
            <a:pPr lvl="2"/>
            <a:r>
              <a:rPr lang="en-IN" sz="1100" dirty="0">
                <a:latin typeface="Agency FB" panose="020B0503020202020204" pitchFamily="34" charset="0"/>
              </a:rPr>
              <a:t>Balance Sheet</a:t>
            </a:r>
          </a:p>
          <a:p>
            <a:pPr lvl="2"/>
            <a:r>
              <a:rPr lang="en-IN" sz="1100" dirty="0">
                <a:latin typeface="Agency FB" panose="020B0503020202020204" pitchFamily="34" charset="0"/>
              </a:rPr>
              <a:t>Cash Flow Statement</a:t>
            </a:r>
          </a:p>
          <a:p>
            <a:pPr lvl="1"/>
            <a:r>
              <a:rPr lang="en-IN" sz="1100" dirty="0">
                <a:latin typeface="Agency FB" panose="020B0503020202020204" pitchFamily="34" charset="0"/>
              </a:rPr>
              <a:t>Industry Benchmarking</a:t>
            </a:r>
          </a:p>
          <a:p>
            <a:pPr lvl="1"/>
            <a:r>
              <a:rPr lang="en-IN" sz="1100" dirty="0">
                <a:latin typeface="Agency FB" panose="020B0503020202020204" pitchFamily="34" charset="0"/>
              </a:rPr>
              <a:t>Business Modelling &amp; Valuation</a:t>
            </a:r>
          </a:p>
          <a:p>
            <a:endParaRPr lang="en-IN" sz="1100" dirty="0">
              <a:latin typeface="Agency FB" panose="020B0503020202020204" pitchFamily="34" charset="0"/>
            </a:endParaRPr>
          </a:p>
          <a:p>
            <a:r>
              <a:rPr lang="en-IN" sz="1100" dirty="0">
                <a:latin typeface="Agency FB" panose="020B0503020202020204" pitchFamily="34" charset="0"/>
              </a:rPr>
              <a:t>Due Diligence</a:t>
            </a:r>
          </a:p>
          <a:p>
            <a:endParaRPr lang="en-IN" sz="1100" dirty="0">
              <a:latin typeface="Agency FB" panose="020B0503020202020204" pitchFamily="34" charset="0"/>
            </a:endParaRPr>
          </a:p>
          <a:p>
            <a:r>
              <a:rPr lang="en-IN" sz="1100" dirty="0">
                <a:latin typeface="Agency FB" panose="020B0503020202020204" pitchFamily="34" charset="0"/>
              </a:rPr>
              <a:t>Fund Raising</a:t>
            </a:r>
          </a:p>
          <a:p>
            <a:endParaRPr lang="en-IN" sz="1100" dirty="0">
              <a:latin typeface="Agency FB" panose="020B0503020202020204" pitchFamily="34" charset="0"/>
            </a:endParaRPr>
          </a:p>
          <a:p>
            <a:r>
              <a:rPr lang="en-IN" sz="1100" dirty="0">
                <a:latin typeface="Agency FB" panose="020B0503020202020204" pitchFamily="34" charset="0"/>
              </a:rPr>
              <a:t>Investor Tools</a:t>
            </a:r>
          </a:p>
        </p:txBody>
      </p:sp>
      <p:sp>
        <p:nvSpPr>
          <p:cNvPr id="7" name="Rectangle 6"/>
          <p:cNvSpPr/>
          <p:nvPr/>
        </p:nvSpPr>
        <p:spPr>
          <a:xfrm>
            <a:off x="0" y="0"/>
            <a:ext cx="12191999" cy="1015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One Stop shop for your FP&amp;A, Audit, and Fund Raising Nee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877" y="283763"/>
            <a:ext cx="1962150" cy="4476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872104" y="353713"/>
            <a:ext cx="5878725" cy="307777"/>
          </a:xfrm>
          <a:prstGeom prst="rect">
            <a:avLst/>
          </a:prstGeom>
          <a:noFill/>
        </p:spPr>
        <p:txBody>
          <a:bodyPr wrap="square" rtlCol="0">
            <a:spAutoFit/>
          </a:bodyPr>
          <a:lstStyle/>
          <a:p>
            <a:r>
              <a:rPr lang="en-IN" sz="1400" dirty="0">
                <a:solidFill>
                  <a:srgbClr val="FFFF00"/>
                </a:solidFill>
                <a:latin typeface="Agency FB" panose="020B0503020202020204" pitchFamily="34" charset="0"/>
              </a:rPr>
              <a:t>Dash Board  </a:t>
            </a:r>
            <a:r>
              <a:rPr lang="en-IN" sz="1400" dirty="0">
                <a:latin typeface="Agency FB" panose="020B0503020202020204" pitchFamily="34" charset="0"/>
              </a:rPr>
              <a:t>|  My Companies  |  Start ups  |  Investors  |  Enablers  |  News</a:t>
            </a:r>
          </a:p>
        </p:txBody>
      </p:sp>
      <p:sp>
        <p:nvSpPr>
          <p:cNvPr id="10" name="TextBox 9"/>
          <p:cNvSpPr txBox="1"/>
          <p:nvPr/>
        </p:nvSpPr>
        <p:spPr>
          <a:xfrm>
            <a:off x="10350500" y="353713"/>
            <a:ext cx="1663700" cy="307777"/>
          </a:xfrm>
          <a:prstGeom prst="rect">
            <a:avLst/>
          </a:prstGeom>
          <a:noFill/>
        </p:spPr>
        <p:txBody>
          <a:bodyPr wrap="square" rtlCol="0">
            <a:spAutoFit/>
          </a:bodyPr>
          <a:lstStyle/>
          <a:p>
            <a:pPr algn="r"/>
            <a:r>
              <a:rPr lang="en-IN" sz="1400" dirty="0">
                <a:latin typeface="Agency FB" panose="020B0503020202020204" pitchFamily="34" charset="0"/>
              </a:rPr>
              <a:t>Naren  |  Log out</a:t>
            </a:r>
          </a:p>
        </p:txBody>
      </p:sp>
      <p:sp>
        <p:nvSpPr>
          <p:cNvPr id="12" name="TextBox 11"/>
          <p:cNvSpPr txBox="1"/>
          <p:nvPr/>
        </p:nvSpPr>
        <p:spPr>
          <a:xfrm>
            <a:off x="3164457" y="1643240"/>
            <a:ext cx="2376899" cy="4662815"/>
          </a:xfrm>
          <a:prstGeom prst="rect">
            <a:avLst/>
          </a:prstGeom>
          <a:noFill/>
        </p:spPr>
        <p:txBody>
          <a:bodyPr wrap="square" rtlCol="0">
            <a:spAutoFit/>
          </a:bodyPr>
          <a:lstStyle/>
          <a:p>
            <a:r>
              <a:rPr lang="en-IN" sz="1100" b="1" dirty="0"/>
              <a:t>Side Bar Requirements:</a:t>
            </a:r>
          </a:p>
          <a:p>
            <a:endParaRPr lang="en-IN" sz="1100" dirty="0"/>
          </a:p>
          <a:p>
            <a:pPr marL="342900" indent="-342900">
              <a:buAutoNum type="arabicPeriod"/>
            </a:pPr>
            <a:r>
              <a:rPr lang="en-IN" sz="1100" dirty="0"/>
              <a:t>The side bar must include PROFILE where all information of the company is captured along with all of our services</a:t>
            </a:r>
          </a:p>
          <a:p>
            <a:pPr marL="342900" indent="-342900">
              <a:buAutoNum type="arabicPeriod"/>
            </a:pPr>
            <a:endParaRPr lang="en-IN" sz="1100" dirty="0"/>
          </a:p>
          <a:p>
            <a:pPr marL="342900" indent="-342900">
              <a:buAutoNum type="arabicPeriod"/>
            </a:pPr>
            <a:r>
              <a:rPr lang="en-IN" sz="1100" dirty="0"/>
              <a:t>The link that the user is exploring must be high lighted</a:t>
            </a:r>
          </a:p>
          <a:p>
            <a:pPr marL="342900" indent="-342900">
              <a:buAutoNum type="arabicPeriod"/>
            </a:pPr>
            <a:endParaRPr lang="en-IN" sz="1100" dirty="0"/>
          </a:p>
          <a:p>
            <a:pPr marL="342900" indent="-342900">
              <a:buAutoNum type="arabicPeriod"/>
            </a:pPr>
            <a:r>
              <a:rPr lang="en-IN" sz="1100" dirty="0"/>
              <a:t>Sub-links must be tabbed at 3 character spaces (instead of standard 8)</a:t>
            </a:r>
          </a:p>
          <a:p>
            <a:pPr marL="342900" indent="-342900">
              <a:buAutoNum type="arabicPeriod"/>
            </a:pPr>
            <a:endParaRPr lang="en-IN" sz="1100" dirty="0"/>
          </a:p>
          <a:p>
            <a:pPr marL="342900" indent="-342900">
              <a:buAutoNum type="arabicPeriod"/>
            </a:pPr>
            <a:r>
              <a:rPr lang="en-IN" sz="1100" dirty="0"/>
              <a:t>When user click on a different Product Suite, other expanded suite must collapse</a:t>
            </a:r>
          </a:p>
          <a:p>
            <a:pPr marL="342900" indent="-342900">
              <a:buAutoNum type="arabicPeriod"/>
            </a:pPr>
            <a:endParaRPr lang="en-IN" sz="1100" dirty="0"/>
          </a:p>
          <a:p>
            <a:pPr marL="342900" indent="-342900">
              <a:buAutoNum type="arabicPeriod"/>
            </a:pPr>
            <a:r>
              <a:rPr lang="en-IN" sz="1100" dirty="0"/>
              <a:t>When the user logs in, the side bar must show primary company details always (we could think of last selected company to be shown as well – TBD)</a:t>
            </a:r>
          </a:p>
          <a:p>
            <a:pPr marL="342900" indent="-342900">
              <a:buAutoNum type="arabicPeriod"/>
            </a:pPr>
            <a:endParaRPr lang="en-IN" sz="1100" dirty="0"/>
          </a:p>
          <a:p>
            <a:pPr marL="342900" indent="-342900">
              <a:buAutoNum type="arabicPeriod"/>
            </a:pPr>
            <a:r>
              <a:rPr lang="en-IN" sz="1100" dirty="0"/>
              <a:t>Use “Agency FB” font</a:t>
            </a:r>
          </a:p>
          <a:p>
            <a:endParaRPr lang="en-IN" sz="1100" dirty="0"/>
          </a:p>
        </p:txBody>
      </p:sp>
      <p:sp>
        <p:nvSpPr>
          <p:cNvPr id="14" name="TextBox 13"/>
          <p:cNvSpPr txBox="1"/>
          <p:nvPr/>
        </p:nvSpPr>
        <p:spPr>
          <a:xfrm>
            <a:off x="3063073" y="1156324"/>
            <a:ext cx="2232342" cy="307777"/>
          </a:xfrm>
          <a:prstGeom prst="rect">
            <a:avLst/>
          </a:prstGeom>
          <a:noFill/>
        </p:spPr>
        <p:txBody>
          <a:bodyPr wrap="none" rtlCol="0">
            <a:spAutoFit/>
          </a:bodyPr>
          <a:lstStyle/>
          <a:p>
            <a:r>
              <a:rPr lang="en-IN" sz="1400" dirty="0"/>
              <a:t>Company 123 – Dash Board</a:t>
            </a:r>
          </a:p>
        </p:txBody>
      </p:sp>
      <p:sp>
        <p:nvSpPr>
          <p:cNvPr id="15" name="TextBox 14"/>
          <p:cNvSpPr txBox="1"/>
          <p:nvPr/>
        </p:nvSpPr>
        <p:spPr>
          <a:xfrm>
            <a:off x="5939543" y="1643240"/>
            <a:ext cx="2847913" cy="3308598"/>
          </a:xfrm>
          <a:prstGeom prst="rect">
            <a:avLst/>
          </a:prstGeom>
          <a:noFill/>
        </p:spPr>
        <p:txBody>
          <a:bodyPr wrap="square" rtlCol="0">
            <a:spAutoFit/>
          </a:bodyPr>
          <a:lstStyle/>
          <a:p>
            <a:r>
              <a:rPr lang="en-IN" sz="1100" b="1" dirty="0"/>
              <a:t>Head Bar Requirements:</a:t>
            </a:r>
          </a:p>
          <a:p>
            <a:endParaRPr lang="en-IN" sz="1100" dirty="0"/>
          </a:p>
          <a:p>
            <a:pPr marL="342900" indent="-342900">
              <a:buAutoNum type="arabicPeriod"/>
            </a:pPr>
            <a:r>
              <a:rPr lang="en-IN" sz="1100" dirty="0"/>
              <a:t>The number Leader logo must be embedded into the head bar </a:t>
            </a:r>
            <a:r>
              <a:rPr lang="en-IN" sz="1100" dirty="0" err="1"/>
              <a:t>color</a:t>
            </a:r>
            <a:r>
              <a:rPr lang="en-IN" sz="1100" dirty="0"/>
              <a:t> without any white patch</a:t>
            </a:r>
          </a:p>
          <a:p>
            <a:pPr marL="342900" indent="-342900">
              <a:buAutoNum type="arabicPeriod"/>
            </a:pPr>
            <a:endParaRPr lang="en-IN" sz="1100" dirty="0"/>
          </a:p>
          <a:p>
            <a:pPr marL="342900" indent="-342900">
              <a:buAutoNum type="arabicPeriod"/>
            </a:pPr>
            <a:r>
              <a:rPr lang="en-IN" sz="1100" dirty="0"/>
              <a:t>When a user logs in, the head bar must show links specified above.</a:t>
            </a:r>
          </a:p>
          <a:p>
            <a:pPr marL="342900" indent="-342900">
              <a:buAutoNum type="arabicPeriod"/>
            </a:pPr>
            <a:endParaRPr lang="en-IN" sz="1100" dirty="0"/>
          </a:p>
          <a:p>
            <a:pPr marL="342900" indent="-342900">
              <a:buAutoNum type="arabicPeriod"/>
            </a:pPr>
            <a:r>
              <a:rPr lang="en-IN" sz="1100" dirty="0"/>
              <a:t>The first page must be Dashboard</a:t>
            </a:r>
          </a:p>
          <a:p>
            <a:pPr marL="342900" indent="-342900">
              <a:buAutoNum type="arabicPeriod"/>
            </a:pPr>
            <a:endParaRPr lang="en-IN" sz="1100" dirty="0"/>
          </a:p>
          <a:p>
            <a:pPr marL="342900" indent="-342900">
              <a:buAutoNum type="arabicPeriod"/>
            </a:pPr>
            <a:r>
              <a:rPr lang="en-IN" sz="1100" dirty="0"/>
              <a:t>The Side Bar must have links for the Primary Company of the user</a:t>
            </a:r>
          </a:p>
          <a:p>
            <a:pPr marL="342900" indent="-342900">
              <a:buAutoNum type="arabicPeriod"/>
            </a:pPr>
            <a:endParaRPr lang="en-IN" sz="1100" dirty="0"/>
          </a:p>
          <a:p>
            <a:pPr marL="342900" indent="-342900">
              <a:buAutoNum type="arabicPeriod"/>
            </a:pPr>
            <a:r>
              <a:rPr lang="en-IN" sz="1100" dirty="0"/>
              <a:t>Name of the user and Log Out link as shown above</a:t>
            </a:r>
          </a:p>
          <a:p>
            <a:pPr marL="342900" indent="-342900">
              <a:buAutoNum type="arabicPeriod"/>
            </a:pPr>
            <a:endParaRPr lang="en-IN" sz="1100" dirty="0"/>
          </a:p>
          <a:p>
            <a:pPr marL="342900" indent="-342900">
              <a:buFontTx/>
              <a:buAutoNum type="arabicPeriod"/>
            </a:pPr>
            <a:r>
              <a:rPr lang="en-IN" sz="1100" dirty="0"/>
              <a:t>Use “Agency FB” font</a:t>
            </a:r>
          </a:p>
          <a:p>
            <a:pPr marL="342900" indent="-342900">
              <a:buAutoNum type="arabicPeriod"/>
            </a:pPr>
            <a:endParaRPr lang="en-IN" sz="1100" dirty="0"/>
          </a:p>
        </p:txBody>
      </p:sp>
      <p:sp>
        <p:nvSpPr>
          <p:cNvPr id="16" name="TextBox 15"/>
          <p:cNvSpPr txBox="1"/>
          <p:nvPr/>
        </p:nvSpPr>
        <p:spPr>
          <a:xfrm>
            <a:off x="9185644" y="1643240"/>
            <a:ext cx="2745429" cy="4493538"/>
          </a:xfrm>
          <a:prstGeom prst="rect">
            <a:avLst/>
          </a:prstGeom>
          <a:noFill/>
        </p:spPr>
        <p:txBody>
          <a:bodyPr wrap="square" rtlCol="0">
            <a:spAutoFit/>
          </a:bodyPr>
          <a:lstStyle/>
          <a:p>
            <a:r>
              <a:rPr lang="en-IN" sz="1100" b="1" dirty="0"/>
              <a:t>Dash Board Requirements:</a:t>
            </a:r>
          </a:p>
          <a:p>
            <a:endParaRPr lang="en-IN" sz="1100" dirty="0"/>
          </a:p>
          <a:p>
            <a:pPr marL="342900" indent="-342900">
              <a:buAutoNum type="arabicPeriod"/>
            </a:pPr>
            <a:r>
              <a:rPr lang="en-IN" sz="1100" dirty="0"/>
              <a:t>List of companies that user is part of</a:t>
            </a:r>
          </a:p>
          <a:p>
            <a:pPr marL="342900" indent="-342900">
              <a:buAutoNum type="arabicPeriod"/>
            </a:pPr>
            <a:endParaRPr lang="en-IN" sz="1100" dirty="0"/>
          </a:p>
          <a:p>
            <a:pPr marL="342900" indent="-342900">
              <a:buAutoNum type="arabicPeriod"/>
            </a:pPr>
            <a:r>
              <a:rPr lang="en-IN" sz="1100" dirty="0"/>
              <a:t>List of Start ups the user has liked or latest ones added to our database</a:t>
            </a:r>
          </a:p>
          <a:p>
            <a:pPr marL="342900" indent="-342900">
              <a:buAutoNum type="arabicPeriod"/>
            </a:pPr>
            <a:endParaRPr lang="en-IN" sz="1100" dirty="0"/>
          </a:p>
          <a:p>
            <a:pPr marL="342900" indent="-342900">
              <a:buAutoNum type="arabicPeriod"/>
            </a:pPr>
            <a:r>
              <a:rPr lang="en-IN" sz="1100" dirty="0"/>
              <a:t>List of Investors the user has liked or the most popular ones in our network</a:t>
            </a:r>
          </a:p>
          <a:p>
            <a:pPr marL="342900" indent="-342900">
              <a:buAutoNum type="arabicPeriod"/>
            </a:pPr>
            <a:endParaRPr lang="en-IN" sz="1100" dirty="0"/>
          </a:p>
          <a:p>
            <a:pPr marL="342900" indent="-342900">
              <a:buAutoNum type="arabicPeriod"/>
            </a:pPr>
            <a:r>
              <a:rPr lang="en-IN" sz="1100" dirty="0"/>
              <a:t>List of Enablers the user is working with or the most popular ones in our network</a:t>
            </a:r>
          </a:p>
          <a:p>
            <a:pPr marL="342900" indent="-342900">
              <a:buAutoNum type="arabicPeriod"/>
            </a:pPr>
            <a:endParaRPr lang="en-IN" sz="1100" dirty="0"/>
          </a:p>
          <a:p>
            <a:pPr marL="342900" indent="-342900">
              <a:buAutoNum type="arabicPeriod"/>
            </a:pPr>
            <a:r>
              <a:rPr lang="en-IN" sz="1100" dirty="0">
                <a:solidFill>
                  <a:schemeClr val="accent6">
                    <a:lumMod val="75000"/>
                  </a:schemeClr>
                </a:solidFill>
              </a:rPr>
              <a:t>List of startups other investors indicate interest</a:t>
            </a:r>
          </a:p>
          <a:p>
            <a:pPr marL="342900" indent="-342900">
              <a:buAutoNum type="arabicPeriod"/>
            </a:pPr>
            <a:endParaRPr lang="en-IN" sz="1100" dirty="0">
              <a:solidFill>
                <a:schemeClr val="accent6">
                  <a:lumMod val="75000"/>
                </a:schemeClr>
              </a:solidFill>
            </a:endParaRPr>
          </a:p>
          <a:p>
            <a:pPr marL="342900" indent="-342900">
              <a:buAutoNum type="arabicPeriod"/>
            </a:pPr>
            <a:r>
              <a:rPr lang="en-IN" sz="1100" dirty="0">
                <a:solidFill>
                  <a:schemeClr val="accent6">
                    <a:lumMod val="75000"/>
                  </a:schemeClr>
                </a:solidFill>
              </a:rPr>
              <a:t>List of startups where investors are inviting syndicate investors</a:t>
            </a:r>
          </a:p>
          <a:p>
            <a:pPr marL="342900" indent="-342900">
              <a:buAutoNum type="arabicPeriod"/>
            </a:pPr>
            <a:endParaRPr lang="en-IN" sz="1100" dirty="0"/>
          </a:p>
          <a:p>
            <a:pPr marL="342900" indent="-342900">
              <a:buAutoNum type="arabicPeriod"/>
            </a:pPr>
            <a:r>
              <a:rPr lang="en-IN" sz="1100" dirty="0">
                <a:solidFill>
                  <a:schemeClr val="accent6">
                    <a:lumMod val="75000"/>
                  </a:schemeClr>
                </a:solidFill>
              </a:rPr>
              <a:t>List of startups in the same industry  that the user prefers</a:t>
            </a:r>
          </a:p>
          <a:p>
            <a:pPr marL="342900" indent="-342900">
              <a:buAutoNum type="arabicPeriod"/>
            </a:pPr>
            <a:endParaRPr lang="en-IN" sz="1100" dirty="0"/>
          </a:p>
          <a:p>
            <a:pPr marL="342900" indent="-342900">
              <a:buAutoNum type="arabicPeriod"/>
            </a:pPr>
            <a:r>
              <a:rPr lang="en-IN" sz="1100" dirty="0"/>
              <a:t>Latest industry news of the industry or start ups or investors the user is associated with</a:t>
            </a:r>
          </a:p>
        </p:txBody>
      </p:sp>
    </p:spTree>
    <p:extLst>
      <p:ext uri="{BB962C8B-B14F-4D97-AF65-F5344CB8AC3E}">
        <p14:creationId xmlns:p14="http://schemas.microsoft.com/office/powerpoint/2010/main" val="26291226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285610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340823" y="1171814"/>
            <a:ext cx="2227810" cy="3477875"/>
          </a:xfrm>
          <a:prstGeom prst="rect">
            <a:avLst/>
          </a:prstGeom>
          <a:noFill/>
        </p:spPr>
        <p:txBody>
          <a:bodyPr wrap="square" rtlCol="0">
            <a:spAutoFit/>
          </a:bodyPr>
          <a:lstStyle/>
          <a:p>
            <a:pPr algn="ctr"/>
            <a:r>
              <a:rPr lang="en-IN" sz="1100" b="1" dirty="0" smtClean="0">
                <a:latin typeface="Agency FB" panose="020B0503020202020204" pitchFamily="34" charset="0"/>
              </a:rPr>
              <a:t>Investor 123</a:t>
            </a:r>
            <a:endParaRPr lang="en-IN" sz="1100" b="1" dirty="0">
              <a:latin typeface="Agency FB" panose="020B0503020202020204" pitchFamily="34" charset="0"/>
            </a:endParaRPr>
          </a:p>
          <a:p>
            <a:endParaRPr lang="en-IN" sz="1100" dirty="0">
              <a:latin typeface="Agency FB" panose="020B0503020202020204" pitchFamily="34" charset="0"/>
            </a:endParaRPr>
          </a:p>
          <a:p>
            <a:r>
              <a:rPr lang="en-IN" sz="1100" dirty="0" smtClean="0">
                <a:latin typeface="Agency FB" panose="020B0503020202020204" pitchFamily="34" charset="0"/>
              </a:rPr>
              <a:t>Profile</a:t>
            </a:r>
          </a:p>
          <a:p>
            <a:endParaRPr lang="en-IN" sz="1100" dirty="0">
              <a:latin typeface="Agency FB" panose="020B0503020202020204" pitchFamily="34" charset="0"/>
            </a:endParaRPr>
          </a:p>
          <a:p>
            <a:r>
              <a:rPr lang="en-IN" sz="1100" dirty="0" smtClean="0">
                <a:latin typeface="Agency FB" panose="020B0503020202020204" pitchFamily="34" charset="0"/>
              </a:rPr>
              <a:t>Products &amp; Services</a:t>
            </a:r>
            <a:endParaRPr lang="en-IN" sz="1100" dirty="0">
              <a:latin typeface="Agency FB" panose="020B0503020202020204" pitchFamily="34" charset="0"/>
            </a:endParaRPr>
          </a:p>
          <a:p>
            <a:endParaRPr lang="en-IN" sz="1100" dirty="0">
              <a:latin typeface="Agency FB" panose="020B0503020202020204" pitchFamily="34" charset="0"/>
            </a:endParaRPr>
          </a:p>
          <a:p>
            <a:r>
              <a:rPr lang="en-IN" sz="1100" dirty="0">
                <a:latin typeface="Agency FB" panose="020B0503020202020204" pitchFamily="34" charset="0"/>
              </a:rPr>
              <a:t>Founders &amp; Team</a:t>
            </a:r>
          </a:p>
          <a:p>
            <a:endParaRPr lang="en-IN" sz="1100" dirty="0">
              <a:latin typeface="Agency FB" panose="020B0503020202020204" pitchFamily="34" charset="0"/>
            </a:endParaRPr>
          </a:p>
          <a:p>
            <a:r>
              <a:rPr lang="en-IN" sz="1100" dirty="0" smtClean="0">
                <a:latin typeface="Agency FB" panose="020B0503020202020204" pitchFamily="34" charset="0"/>
              </a:rPr>
              <a:t>Pitch </a:t>
            </a:r>
            <a:r>
              <a:rPr lang="en-IN" sz="1100" dirty="0">
                <a:latin typeface="Agency FB" panose="020B0503020202020204" pitchFamily="34" charset="0"/>
              </a:rPr>
              <a:t>Video</a:t>
            </a:r>
          </a:p>
          <a:p>
            <a:endParaRPr lang="en-IN" sz="1100" dirty="0">
              <a:latin typeface="Agency FB" panose="020B0503020202020204" pitchFamily="34" charset="0"/>
            </a:endParaRPr>
          </a:p>
          <a:p>
            <a:r>
              <a:rPr lang="en-IN" sz="1100" dirty="0">
                <a:latin typeface="Agency FB" panose="020B0503020202020204" pitchFamily="34" charset="0"/>
              </a:rPr>
              <a:t>Pitch </a:t>
            </a:r>
            <a:r>
              <a:rPr lang="en-IN" sz="1100" dirty="0" smtClean="0">
                <a:latin typeface="Agency FB" panose="020B0503020202020204" pitchFamily="34" charset="0"/>
              </a:rPr>
              <a:t>Presentation</a:t>
            </a:r>
          </a:p>
          <a:p>
            <a:endParaRPr lang="en-IN" sz="1100" dirty="0">
              <a:latin typeface="Agency FB" panose="020B0503020202020204" pitchFamily="34" charset="0"/>
            </a:endParaRPr>
          </a:p>
          <a:p>
            <a:r>
              <a:rPr lang="en-IN" sz="1100" dirty="0" smtClean="0">
                <a:latin typeface="Agency FB" panose="020B0503020202020204" pitchFamily="34" charset="0"/>
              </a:rPr>
              <a:t>Portfolio</a:t>
            </a:r>
          </a:p>
          <a:p>
            <a:endParaRPr lang="en-IN" sz="1100" dirty="0">
              <a:latin typeface="Agency FB" panose="020B0503020202020204" pitchFamily="34" charset="0"/>
            </a:endParaRPr>
          </a:p>
          <a:p>
            <a:r>
              <a:rPr lang="en-IN" sz="1100" dirty="0" smtClean="0">
                <a:latin typeface="Agency FB" panose="020B0503020202020204" pitchFamily="34" charset="0"/>
              </a:rPr>
              <a:t>Exits</a:t>
            </a:r>
            <a:endParaRPr lang="en-IN" sz="1100" dirty="0">
              <a:latin typeface="Agency FB" panose="020B0503020202020204" pitchFamily="34" charset="0"/>
            </a:endParaRPr>
          </a:p>
          <a:p>
            <a:endParaRPr lang="en-IN" sz="1100" dirty="0">
              <a:latin typeface="Agency FB" panose="020B0503020202020204" pitchFamily="34" charset="0"/>
            </a:endParaRPr>
          </a:p>
          <a:p>
            <a:r>
              <a:rPr lang="en-IN" sz="1100" dirty="0">
                <a:latin typeface="Agency FB" panose="020B0503020202020204" pitchFamily="34" charset="0"/>
              </a:rPr>
              <a:t>News</a:t>
            </a:r>
          </a:p>
          <a:p>
            <a:endParaRPr lang="en-IN" sz="1100" dirty="0">
              <a:latin typeface="Agency FB" panose="020B0503020202020204" pitchFamily="34" charset="0"/>
            </a:endParaRPr>
          </a:p>
          <a:p>
            <a:r>
              <a:rPr lang="en-IN" sz="1100" dirty="0">
                <a:latin typeface="Agency FB" panose="020B0503020202020204" pitchFamily="34" charset="0"/>
              </a:rPr>
              <a:t>Contact / Reach</a:t>
            </a:r>
          </a:p>
          <a:p>
            <a:endParaRPr lang="en-IN" sz="1100" dirty="0">
              <a:latin typeface="Agency FB" panose="020B0503020202020204" pitchFamily="34" charset="0"/>
            </a:endParaRPr>
          </a:p>
        </p:txBody>
      </p:sp>
      <p:sp>
        <p:nvSpPr>
          <p:cNvPr id="7" name="Rectangle 6"/>
          <p:cNvSpPr/>
          <p:nvPr/>
        </p:nvSpPr>
        <p:spPr>
          <a:xfrm>
            <a:off x="0" y="0"/>
            <a:ext cx="12191999" cy="1015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One Stop shop for your FP&amp;A, Audit, and Fund Raising Nee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877" y="283763"/>
            <a:ext cx="1962150" cy="4476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872104" y="353713"/>
            <a:ext cx="5878725" cy="307777"/>
          </a:xfrm>
          <a:prstGeom prst="rect">
            <a:avLst/>
          </a:prstGeom>
          <a:noFill/>
        </p:spPr>
        <p:txBody>
          <a:bodyPr wrap="square" rtlCol="0">
            <a:spAutoFit/>
          </a:bodyPr>
          <a:lstStyle/>
          <a:p>
            <a:r>
              <a:rPr lang="en-IN" sz="1400" dirty="0">
                <a:latin typeface="Agency FB" panose="020B0503020202020204" pitchFamily="34" charset="0"/>
              </a:rPr>
              <a:t>Dash Board  |  My Companies  |  Start ups  |  </a:t>
            </a:r>
            <a:r>
              <a:rPr lang="en-IN" sz="1400" dirty="0">
                <a:solidFill>
                  <a:srgbClr val="FFFF00"/>
                </a:solidFill>
                <a:latin typeface="Agency FB" panose="020B0503020202020204" pitchFamily="34" charset="0"/>
              </a:rPr>
              <a:t>Investors</a:t>
            </a:r>
            <a:r>
              <a:rPr lang="en-IN" sz="1400" dirty="0">
                <a:latin typeface="Agency FB" panose="020B0503020202020204" pitchFamily="34" charset="0"/>
              </a:rPr>
              <a:t>  |  Enablers  |  News</a:t>
            </a:r>
          </a:p>
        </p:txBody>
      </p:sp>
      <p:sp>
        <p:nvSpPr>
          <p:cNvPr id="10" name="TextBox 9"/>
          <p:cNvSpPr txBox="1"/>
          <p:nvPr/>
        </p:nvSpPr>
        <p:spPr>
          <a:xfrm>
            <a:off x="10350500" y="353713"/>
            <a:ext cx="1663700" cy="307777"/>
          </a:xfrm>
          <a:prstGeom prst="rect">
            <a:avLst/>
          </a:prstGeom>
          <a:noFill/>
        </p:spPr>
        <p:txBody>
          <a:bodyPr wrap="square" rtlCol="0">
            <a:spAutoFit/>
          </a:bodyPr>
          <a:lstStyle/>
          <a:p>
            <a:pPr algn="r"/>
            <a:r>
              <a:rPr lang="en-IN" sz="1400" dirty="0">
                <a:latin typeface="Agency FB" panose="020B0503020202020204" pitchFamily="34" charset="0"/>
              </a:rPr>
              <a:t>Naren  |  Log out</a:t>
            </a:r>
          </a:p>
        </p:txBody>
      </p:sp>
      <p:sp>
        <p:nvSpPr>
          <p:cNvPr id="14" name="TextBox 13"/>
          <p:cNvSpPr txBox="1"/>
          <p:nvPr/>
        </p:nvSpPr>
        <p:spPr>
          <a:xfrm>
            <a:off x="3063073" y="1156324"/>
            <a:ext cx="2005677" cy="307777"/>
          </a:xfrm>
          <a:prstGeom prst="rect">
            <a:avLst/>
          </a:prstGeom>
          <a:noFill/>
        </p:spPr>
        <p:txBody>
          <a:bodyPr wrap="none" rtlCol="0">
            <a:spAutoFit/>
          </a:bodyPr>
          <a:lstStyle/>
          <a:p>
            <a:r>
              <a:rPr lang="en-IN" sz="1400" dirty="0"/>
              <a:t>Start ups – Company 123</a:t>
            </a:r>
          </a:p>
        </p:txBody>
      </p:sp>
      <p:sp>
        <p:nvSpPr>
          <p:cNvPr id="16" name="TextBox 15"/>
          <p:cNvSpPr txBox="1"/>
          <p:nvPr/>
        </p:nvSpPr>
        <p:spPr>
          <a:xfrm>
            <a:off x="7518167" y="1871904"/>
            <a:ext cx="4310844" cy="4493538"/>
          </a:xfrm>
          <a:prstGeom prst="rect">
            <a:avLst/>
          </a:prstGeom>
          <a:noFill/>
        </p:spPr>
        <p:txBody>
          <a:bodyPr wrap="square" rtlCol="0">
            <a:spAutoFit/>
          </a:bodyPr>
          <a:lstStyle/>
          <a:p>
            <a:r>
              <a:rPr lang="en-IN" sz="1100" b="1" dirty="0"/>
              <a:t>Default Page Requirements:</a:t>
            </a:r>
          </a:p>
          <a:p>
            <a:endParaRPr lang="en-IN" sz="1100" dirty="0"/>
          </a:p>
          <a:p>
            <a:pPr marL="342900" indent="-342900">
              <a:buAutoNum type="arabicPeriod"/>
            </a:pPr>
            <a:r>
              <a:rPr lang="en-IN" sz="1100" dirty="0"/>
              <a:t>Start up page for any selected start up must show all information about that company for others to evaluate – especially the investors and enablers. The information shown can be controlled based on whether the user is another start up or an investor or an enabler. Other start ups / enablers don’t have to see Business Plan, Financials, Valuation details. Investors must be able to see these crucial information</a:t>
            </a:r>
          </a:p>
          <a:p>
            <a:pPr marL="342900" indent="-342900">
              <a:buAutoNum type="arabicPeriod"/>
            </a:pPr>
            <a:endParaRPr lang="en-IN" sz="1100" dirty="0"/>
          </a:p>
          <a:p>
            <a:pPr marL="342900" indent="-342900">
              <a:buFontTx/>
              <a:buAutoNum type="arabicPeriod"/>
            </a:pPr>
            <a:r>
              <a:rPr lang="en-IN" sz="1100" dirty="0">
                <a:solidFill>
                  <a:srgbClr val="C00000"/>
                </a:solidFill>
              </a:rPr>
              <a:t>Some information can be bought such as financials, valuation, bench marking. When a user clicks on these links, we take them to payment page!</a:t>
            </a:r>
            <a:endParaRPr lang="en-IN" sz="1100" dirty="0"/>
          </a:p>
          <a:p>
            <a:pPr marL="342900" indent="-342900">
              <a:buAutoNum type="arabicPeriod"/>
            </a:pPr>
            <a:endParaRPr lang="en-IN" sz="1100" dirty="0"/>
          </a:p>
          <a:p>
            <a:pPr marL="342900" indent="-342900">
              <a:buAutoNum type="arabicPeriod"/>
            </a:pPr>
            <a:r>
              <a:rPr lang="en-IN" sz="1100" dirty="0"/>
              <a:t>When the user clicks on Start Ups link in the head board, it should take the user to our start up world of database where we have public information of start ups from different sources (member start ups, those pulled govt. databases – TBD to see if we can pull and display the information, and public company information</a:t>
            </a:r>
          </a:p>
          <a:p>
            <a:pPr marL="342900" indent="-342900">
              <a:buAutoNum type="arabicPeriod"/>
            </a:pPr>
            <a:endParaRPr lang="en-IN" sz="1100" dirty="0"/>
          </a:p>
          <a:p>
            <a:pPr marL="342900" indent="-342900">
              <a:buAutoNum type="arabicPeriod"/>
            </a:pPr>
            <a:r>
              <a:rPr lang="en-IN" sz="1100" dirty="0"/>
              <a:t>When the user clicks on a company, we should change the SIDE BAR with start up related information links (TBD)</a:t>
            </a:r>
          </a:p>
          <a:p>
            <a:pPr marL="342900" indent="-342900">
              <a:buAutoNum type="arabicPeriod"/>
            </a:pPr>
            <a:endParaRPr lang="en-IN" sz="1100" dirty="0"/>
          </a:p>
          <a:p>
            <a:pPr marL="342900" indent="-342900">
              <a:buAutoNum type="arabicPeriod"/>
            </a:pPr>
            <a:r>
              <a:rPr lang="en-IN" sz="1100" dirty="0"/>
              <a:t>The SIDE BAR links must show all public information of the company that has been </a:t>
            </a:r>
            <a:r>
              <a:rPr lang="en-IN" sz="1100" dirty="0" smtClean="0"/>
              <a:t>selected</a:t>
            </a:r>
            <a:endParaRPr lang="en-IN" sz="1100" dirty="0"/>
          </a:p>
        </p:txBody>
      </p:sp>
      <p:sp>
        <p:nvSpPr>
          <p:cNvPr id="11" name="TextBox 10"/>
          <p:cNvSpPr txBox="1"/>
          <p:nvPr/>
        </p:nvSpPr>
        <p:spPr>
          <a:xfrm>
            <a:off x="3186435" y="1871904"/>
            <a:ext cx="1975770" cy="1107996"/>
          </a:xfrm>
          <a:prstGeom prst="rect">
            <a:avLst/>
          </a:prstGeom>
          <a:noFill/>
        </p:spPr>
        <p:txBody>
          <a:bodyPr wrap="square" rtlCol="0">
            <a:spAutoFit/>
          </a:bodyPr>
          <a:lstStyle/>
          <a:p>
            <a:r>
              <a:rPr lang="en-IN" sz="1100" b="1" dirty="0" smtClean="0"/>
              <a:t>Investor Favourites</a:t>
            </a:r>
            <a:r>
              <a:rPr lang="en-IN" sz="1100" b="1" dirty="0"/>
              <a:t>:</a:t>
            </a:r>
          </a:p>
          <a:p>
            <a:endParaRPr lang="en-IN" sz="1100" dirty="0"/>
          </a:p>
          <a:p>
            <a:pPr marL="342900" indent="-342900">
              <a:buAutoNum type="arabicPeriod"/>
            </a:pPr>
            <a:r>
              <a:rPr lang="en-IN" sz="1100" dirty="0" smtClean="0"/>
              <a:t>Investor 1</a:t>
            </a:r>
            <a:endParaRPr lang="en-IN" sz="1100" dirty="0"/>
          </a:p>
          <a:p>
            <a:pPr marL="342900" indent="-342900">
              <a:buAutoNum type="arabicPeriod"/>
            </a:pPr>
            <a:r>
              <a:rPr lang="en-IN" sz="1100" dirty="0"/>
              <a:t>Investor 2</a:t>
            </a:r>
          </a:p>
          <a:p>
            <a:pPr marL="342900" indent="-342900">
              <a:buAutoNum type="arabicPeriod"/>
            </a:pPr>
            <a:r>
              <a:rPr lang="en-IN" sz="1100" dirty="0"/>
              <a:t>Investor 3</a:t>
            </a:r>
          </a:p>
          <a:p>
            <a:pPr marL="342900" indent="-342900">
              <a:buAutoNum type="arabicPeriod"/>
            </a:pPr>
            <a:r>
              <a:rPr lang="en-IN" sz="1100" dirty="0"/>
              <a:t>Investor 4</a:t>
            </a:r>
          </a:p>
        </p:txBody>
      </p:sp>
      <p:sp>
        <p:nvSpPr>
          <p:cNvPr id="12" name="TextBox 11"/>
          <p:cNvSpPr txBox="1"/>
          <p:nvPr/>
        </p:nvSpPr>
        <p:spPr>
          <a:xfrm>
            <a:off x="5108114" y="1882216"/>
            <a:ext cx="1975770" cy="1954381"/>
          </a:xfrm>
          <a:prstGeom prst="rect">
            <a:avLst/>
          </a:prstGeom>
          <a:noFill/>
        </p:spPr>
        <p:txBody>
          <a:bodyPr wrap="square" rtlCol="0">
            <a:spAutoFit/>
          </a:bodyPr>
          <a:lstStyle/>
          <a:p>
            <a:r>
              <a:rPr lang="en-IN" sz="1100" b="1" u="sng" dirty="0"/>
              <a:t>Select an industry</a:t>
            </a:r>
            <a:r>
              <a:rPr lang="en-IN" sz="1100" b="1" dirty="0"/>
              <a:t>:</a:t>
            </a:r>
          </a:p>
          <a:p>
            <a:endParaRPr lang="en-IN" sz="1100" dirty="0"/>
          </a:p>
          <a:p>
            <a:r>
              <a:rPr lang="en-IN" sz="1100" dirty="0"/>
              <a:t>By default we should list the companies in the  industry that the user has selected the company in My Companies:</a:t>
            </a:r>
          </a:p>
          <a:p>
            <a:endParaRPr lang="en-IN" sz="1100" dirty="0"/>
          </a:p>
          <a:p>
            <a:pPr marL="342900" indent="-342900">
              <a:buAutoNum type="arabicPeriod"/>
            </a:pPr>
            <a:r>
              <a:rPr lang="en-IN" sz="1100" dirty="0"/>
              <a:t>Investor 1</a:t>
            </a:r>
          </a:p>
          <a:p>
            <a:pPr marL="342900" indent="-342900">
              <a:buAutoNum type="arabicPeriod"/>
            </a:pPr>
            <a:r>
              <a:rPr lang="en-IN" sz="1100" dirty="0"/>
              <a:t>Investor 2</a:t>
            </a:r>
          </a:p>
          <a:p>
            <a:pPr marL="342900" indent="-342900">
              <a:buAutoNum type="arabicPeriod"/>
            </a:pPr>
            <a:r>
              <a:rPr lang="en-IN" sz="1100" dirty="0"/>
              <a:t>Investor 3</a:t>
            </a:r>
          </a:p>
          <a:p>
            <a:pPr marL="342900" indent="-342900">
              <a:buAutoNum type="arabicPeriod"/>
            </a:pPr>
            <a:r>
              <a:rPr lang="en-IN" sz="1100" dirty="0"/>
              <a:t>Investor 4</a:t>
            </a:r>
          </a:p>
        </p:txBody>
      </p:sp>
    </p:spTree>
    <p:extLst>
      <p:ext uri="{BB962C8B-B14F-4D97-AF65-F5344CB8AC3E}">
        <p14:creationId xmlns:p14="http://schemas.microsoft.com/office/powerpoint/2010/main" val="28810438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285610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340823" y="1171814"/>
            <a:ext cx="2227810" cy="3139321"/>
          </a:xfrm>
          <a:prstGeom prst="rect">
            <a:avLst/>
          </a:prstGeom>
          <a:noFill/>
        </p:spPr>
        <p:txBody>
          <a:bodyPr wrap="square" rtlCol="0">
            <a:spAutoFit/>
          </a:bodyPr>
          <a:lstStyle/>
          <a:p>
            <a:pPr algn="ctr"/>
            <a:r>
              <a:rPr lang="en-IN" sz="1100" b="1" dirty="0">
                <a:latin typeface="Agency FB" panose="020B0503020202020204" pitchFamily="34" charset="0"/>
              </a:rPr>
              <a:t>Company 123</a:t>
            </a:r>
          </a:p>
          <a:p>
            <a:endParaRPr lang="en-IN" sz="1100" dirty="0">
              <a:latin typeface="Agency FB" panose="020B0503020202020204" pitchFamily="34" charset="0"/>
            </a:endParaRPr>
          </a:p>
          <a:p>
            <a:r>
              <a:rPr lang="en-IN" sz="1100" dirty="0">
                <a:latin typeface="Agency FB" panose="020B0503020202020204" pitchFamily="34" charset="0"/>
              </a:rPr>
              <a:t>Profile</a:t>
            </a:r>
          </a:p>
          <a:p>
            <a:endParaRPr lang="en-IN" sz="1100" dirty="0">
              <a:latin typeface="Agency FB" panose="020B0503020202020204" pitchFamily="34" charset="0"/>
            </a:endParaRPr>
          </a:p>
          <a:p>
            <a:r>
              <a:rPr lang="en-IN" sz="1100" dirty="0">
                <a:latin typeface="Agency FB" panose="020B0503020202020204" pitchFamily="34" charset="0"/>
              </a:rPr>
              <a:t>Products &amp; Services</a:t>
            </a:r>
          </a:p>
          <a:p>
            <a:endParaRPr lang="en-IN" sz="1100" dirty="0">
              <a:latin typeface="Agency FB" panose="020B0503020202020204" pitchFamily="34" charset="0"/>
            </a:endParaRPr>
          </a:p>
          <a:p>
            <a:r>
              <a:rPr lang="en-IN" sz="1100" dirty="0">
                <a:latin typeface="Agency FB" panose="020B0503020202020204" pitchFamily="34" charset="0"/>
              </a:rPr>
              <a:t>Founders &amp; Team</a:t>
            </a:r>
          </a:p>
          <a:p>
            <a:endParaRPr lang="en-IN" sz="1100" dirty="0">
              <a:latin typeface="Agency FB" panose="020B0503020202020204" pitchFamily="34" charset="0"/>
            </a:endParaRPr>
          </a:p>
          <a:p>
            <a:r>
              <a:rPr lang="en-IN" sz="1100" dirty="0" smtClean="0">
                <a:latin typeface="Agency FB" panose="020B0503020202020204" pitchFamily="34" charset="0"/>
              </a:rPr>
              <a:t>Pitch </a:t>
            </a:r>
            <a:r>
              <a:rPr lang="en-IN" sz="1100" dirty="0">
                <a:latin typeface="Agency FB" panose="020B0503020202020204" pitchFamily="34" charset="0"/>
              </a:rPr>
              <a:t>Video</a:t>
            </a:r>
          </a:p>
          <a:p>
            <a:endParaRPr lang="en-IN" sz="1100" dirty="0">
              <a:latin typeface="Agency FB" panose="020B0503020202020204" pitchFamily="34" charset="0"/>
            </a:endParaRPr>
          </a:p>
          <a:p>
            <a:r>
              <a:rPr lang="en-IN" sz="1100" dirty="0">
                <a:latin typeface="Agency FB" panose="020B0503020202020204" pitchFamily="34" charset="0"/>
              </a:rPr>
              <a:t>Pitch </a:t>
            </a:r>
            <a:r>
              <a:rPr lang="en-IN" sz="1100" dirty="0" smtClean="0">
                <a:latin typeface="Agency FB" panose="020B0503020202020204" pitchFamily="34" charset="0"/>
              </a:rPr>
              <a:t>Presentation</a:t>
            </a:r>
          </a:p>
          <a:p>
            <a:endParaRPr lang="en-IN" sz="1100" dirty="0">
              <a:latin typeface="Agency FB" panose="020B0503020202020204" pitchFamily="34" charset="0"/>
            </a:endParaRPr>
          </a:p>
          <a:p>
            <a:r>
              <a:rPr lang="en-IN" sz="1100" dirty="0" smtClean="0">
                <a:latin typeface="Agency FB" panose="020B0503020202020204" pitchFamily="34" charset="0"/>
              </a:rPr>
              <a:t>Portfolio</a:t>
            </a:r>
            <a:endParaRPr lang="en-IN" sz="1100" dirty="0">
              <a:latin typeface="Agency FB" panose="020B0503020202020204" pitchFamily="34" charset="0"/>
            </a:endParaRPr>
          </a:p>
          <a:p>
            <a:endParaRPr lang="en-IN" sz="1100" dirty="0">
              <a:latin typeface="Agency FB" panose="020B0503020202020204" pitchFamily="34" charset="0"/>
            </a:endParaRPr>
          </a:p>
          <a:p>
            <a:r>
              <a:rPr lang="en-IN" sz="1100" dirty="0">
                <a:latin typeface="Agency FB" panose="020B0503020202020204" pitchFamily="34" charset="0"/>
              </a:rPr>
              <a:t>News</a:t>
            </a:r>
          </a:p>
          <a:p>
            <a:endParaRPr lang="en-IN" sz="1100" dirty="0">
              <a:latin typeface="Agency FB" panose="020B0503020202020204" pitchFamily="34" charset="0"/>
            </a:endParaRPr>
          </a:p>
          <a:p>
            <a:r>
              <a:rPr lang="en-IN" sz="1100" dirty="0">
                <a:latin typeface="Agency FB" panose="020B0503020202020204" pitchFamily="34" charset="0"/>
              </a:rPr>
              <a:t>Contact / Reach</a:t>
            </a:r>
          </a:p>
          <a:p>
            <a:endParaRPr lang="en-IN" sz="1100" dirty="0">
              <a:latin typeface="Agency FB" panose="020B0503020202020204" pitchFamily="34" charset="0"/>
            </a:endParaRPr>
          </a:p>
        </p:txBody>
      </p:sp>
      <p:sp>
        <p:nvSpPr>
          <p:cNvPr id="7" name="Rectangle 6"/>
          <p:cNvSpPr/>
          <p:nvPr/>
        </p:nvSpPr>
        <p:spPr>
          <a:xfrm>
            <a:off x="0" y="0"/>
            <a:ext cx="12191999" cy="1015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One Stop shop for your FP&amp;A, Audit, and Fund Raising Nee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877" y="283763"/>
            <a:ext cx="1962150" cy="4476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872104" y="353713"/>
            <a:ext cx="5878725" cy="307777"/>
          </a:xfrm>
          <a:prstGeom prst="rect">
            <a:avLst/>
          </a:prstGeom>
          <a:noFill/>
        </p:spPr>
        <p:txBody>
          <a:bodyPr wrap="square" rtlCol="0">
            <a:spAutoFit/>
          </a:bodyPr>
          <a:lstStyle/>
          <a:p>
            <a:r>
              <a:rPr lang="en-IN" sz="1400" dirty="0">
                <a:latin typeface="Agency FB" panose="020B0503020202020204" pitchFamily="34" charset="0"/>
              </a:rPr>
              <a:t>Dash Board  |  My Companies  |  Start ups  |  Investors  |  </a:t>
            </a:r>
            <a:r>
              <a:rPr lang="en-IN" sz="1400" dirty="0">
                <a:solidFill>
                  <a:srgbClr val="FFFF00"/>
                </a:solidFill>
                <a:latin typeface="Agency FB" panose="020B0503020202020204" pitchFamily="34" charset="0"/>
              </a:rPr>
              <a:t>Enablers</a:t>
            </a:r>
            <a:r>
              <a:rPr lang="en-IN" sz="1400" dirty="0">
                <a:latin typeface="Agency FB" panose="020B0503020202020204" pitchFamily="34" charset="0"/>
              </a:rPr>
              <a:t>  |  News</a:t>
            </a:r>
          </a:p>
        </p:txBody>
      </p:sp>
      <p:sp>
        <p:nvSpPr>
          <p:cNvPr id="10" name="TextBox 9"/>
          <p:cNvSpPr txBox="1"/>
          <p:nvPr/>
        </p:nvSpPr>
        <p:spPr>
          <a:xfrm>
            <a:off x="10350500" y="353713"/>
            <a:ext cx="1663700" cy="307777"/>
          </a:xfrm>
          <a:prstGeom prst="rect">
            <a:avLst/>
          </a:prstGeom>
          <a:noFill/>
        </p:spPr>
        <p:txBody>
          <a:bodyPr wrap="square" rtlCol="0">
            <a:spAutoFit/>
          </a:bodyPr>
          <a:lstStyle/>
          <a:p>
            <a:pPr algn="r"/>
            <a:r>
              <a:rPr lang="en-IN" sz="1400" dirty="0">
                <a:latin typeface="Agency FB" panose="020B0503020202020204" pitchFamily="34" charset="0"/>
              </a:rPr>
              <a:t>Naren  |  Log out</a:t>
            </a:r>
          </a:p>
        </p:txBody>
      </p:sp>
      <p:sp>
        <p:nvSpPr>
          <p:cNvPr id="14" name="TextBox 13"/>
          <p:cNvSpPr txBox="1"/>
          <p:nvPr/>
        </p:nvSpPr>
        <p:spPr>
          <a:xfrm>
            <a:off x="3063073" y="1156324"/>
            <a:ext cx="2005677" cy="307777"/>
          </a:xfrm>
          <a:prstGeom prst="rect">
            <a:avLst/>
          </a:prstGeom>
          <a:noFill/>
        </p:spPr>
        <p:txBody>
          <a:bodyPr wrap="none" rtlCol="0">
            <a:spAutoFit/>
          </a:bodyPr>
          <a:lstStyle/>
          <a:p>
            <a:r>
              <a:rPr lang="en-IN" sz="1400" dirty="0"/>
              <a:t>Start ups – Company 123</a:t>
            </a:r>
          </a:p>
        </p:txBody>
      </p:sp>
      <p:sp>
        <p:nvSpPr>
          <p:cNvPr id="16" name="TextBox 15"/>
          <p:cNvSpPr txBox="1"/>
          <p:nvPr/>
        </p:nvSpPr>
        <p:spPr>
          <a:xfrm>
            <a:off x="7406641" y="1943977"/>
            <a:ext cx="4405744" cy="4493538"/>
          </a:xfrm>
          <a:prstGeom prst="rect">
            <a:avLst/>
          </a:prstGeom>
          <a:noFill/>
        </p:spPr>
        <p:txBody>
          <a:bodyPr wrap="square" rtlCol="0">
            <a:spAutoFit/>
          </a:bodyPr>
          <a:lstStyle/>
          <a:p>
            <a:r>
              <a:rPr lang="en-IN" sz="1100" b="1" dirty="0"/>
              <a:t>Default Page Requirements:</a:t>
            </a:r>
          </a:p>
          <a:p>
            <a:endParaRPr lang="en-IN" sz="1100" dirty="0"/>
          </a:p>
          <a:p>
            <a:pPr marL="342900" indent="-342900">
              <a:buAutoNum type="arabicPeriod"/>
            </a:pPr>
            <a:r>
              <a:rPr lang="en-IN" sz="1100" dirty="0"/>
              <a:t>Start up page for any selected start up must show all information about that company for others to evaluate – especially the investors and enablers. The information shown can be controlled based on whether the user is another start up or an investor or an enabler. Other start ups / enablers don’t have to see Business Plan, Financials, Valuation details. Investors must be able to see these crucial information</a:t>
            </a:r>
          </a:p>
          <a:p>
            <a:pPr marL="342900" indent="-342900">
              <a:buAutoNum type="arabicPeriod"/>
            </a:pPr>
            <a:endParaRPr lang="en-IN" sz="1100" dirty="0"/>
          </a:p>
          <a:p>
            <a:pPr marL="342900" indent="-342900">
              <a:buFontTx/>
              <a:buAutoNum type="arabicPeriod"/>
            </a:pPr>
            <a:r>
              <a:rPr lang="en-IN" sz="1100" dirty="0">
                <a:solidFill>
                  <a:srgbClr val="C00000"/>
                </a:solidFill>
              </a:rPr>
              <a:t>Some information can be bought such as financials, valuation, bench marking. When a user clicks on these links, we take them to payment page!</a:t>
            </a:r>
          </a:p>
          <a:p>
            <a:pPr marL="342900" indent="-342900">
              <a:buAutoNum type="arabicPeriod"/>
            </a:pPr>
            <a:endParaRPr lang="en-IN" sz="1100" dirty="0"/>
          </a:p>
          <a:p>
            <a:pPr marL="342900" indent="-342900">
              <a:buAutoNum type="arabicPeriod"/>
            </a:pPr>
            <a:r>
              <a:rPr lang="en-IN" sz="1100" dirty="0"/>
              <a:t>When the user clicks on Start Ups link in the head board, it should take the user to our start up world of database where we have public information of start ups from different sources (member start ups, those pulled govt. databases – TBD to see if we can pull and display the information, and public company information</a:t>
            </a:r>
          </a:p>
          <a:p>
            <a:pPr marL="342900" indent="-342900">
              <a:buAutoNum type="arabicPeriod"/>
            </a:pPr>
            <a:endParaRPr lang="en-IN" sz="1100" dirty="0"/>
          </a:p>
          <a:p>
            <a:pPr marL="342900" indent="-342900">
              <a:buAutoNum type="arabicPeriod"/>
            </a:pPr>
            <a:r>
              <a:rPr lang="en-IN" sz="1100" dirty="0"/>
              <a:t>When the user clicks on a company, we should change the SIDE BAR with start up related information links (TBD)</a:t>
            </a:r>
          </a:p>
          <a:p>
            <a:pPr marL="342900" indent="-342900">
              <a:buAutoNum type="arabicPeriod"/>
            </a:pPr>
            <a:endParaRPr lang="en-IN" sz="1100" dirty="0"/>
          </a:p>
          <a:p>
            <a:pPr marL="342900" indent="-342900">
              <a:buAutoNum type="arabicPeriod"/>
            </a:pPr>
            <a:r>
              <a:rPr lang="en-IN" sz="1100" dirty="0"/>
              <a:t>The SIDE BAR links must show all public information of the company that has been selected</a:t>
            </a:r>
          </a:p>
          <a:p>
            <a:pPr marL="342900" indent="-342900">
              <a:buAutoNum type="arabicPeriod"/>
            </a:pPr>
            <a:endParaRPr lang="en-IN" sz="1100" dirty="0"/>
          </a:p>
        </p:txBody>
      </p:sp>
      <p:sp>
        <p:nvSpPr>
          <p:cNvPr id="11" name="TextBox 10"/>
          <p:cNvSpPr txBox="1"/>
          <p:nvPr/>
        </p:nvSpPr>
        <p:spPr>
          <a:xfrm>
            <a:off x="3186435" y="1871904"/>
            <a:ext cx="1975770" cy="1107996"/>
          </a:xfrm>
          <a:prstGeom prst="rect">
            <a:avLst/>
          </a:prstGeom>
          <a:noFill/>
        </p:spPr>
        <p:txBody>
          <a:bodyPr wrap="square" rtlCol="0">
            <a:spAutoFit/>
          </a:bodyPr>
          <a:lstStyle/>
          <a:p>
            <a:r>
              <a:rPr lang="en-IN" sz="1100" b="1" dirty="0" smtClean="0"/>
              <a:t>Enabler </a:t>
            </a:r>
            <a:r>
              <a:rPr lang="en-IN" sz="1100" b="1" dirty="0"/>
              <a:t>Favourites:</a:t>
            </a:r>
          </a:p>
          <a:p>
            <a:endParaRPr lang="en-IN" sz="1100" dirty="0"/>
          </a:p>
          <a:p>
            <a:pPr marL="342900" indent="-342900">
              <a:buAutoNum type="arabicPeriod"/>
            </a:pPr>
            <a:r>
              <a:rPr lang="en-IN" sz="1100" dirty="0" smtClean="0"/>
              <a:t>Enabler 1</a:t>
            </a:r>
            <a:endParaRPr lang="en-IN" sz="1100" dirty="0"/>
          </a:p>
          <a:p>
            <a:pPr marL="342900" indent="-342900">
              <a:buAutoNum type="arabicPeriod"/>
            </a:pPr>
            <a:r>
              <a:rPr lang="en-IN" sz="1100" dirty="0"/>
              <a:t>Enabler 2</a:t>
            </a:r>
          </a:p>
          <a:p>
            <a:pPr marL="342900" indent="-342900">
              <a:buAutoNum type="arabicPeriod"/>
            </a:pPr>
            <a:r>
              <a:rPr lang="en-IN" sz="1100" dirty="0"/>
              <a:t>Enabler 3</a:t>
            </a:r>
          </a:p>
          <a:p>
            <a:pPr marL="342900" indent="-342900">
              <a:buAutoNum type="arabicPeriod"/>
            </a:pPr>
            <a:r>
              <a:rPr lang="en-IN" sz="1100" dirty="0"/>
              <a:t>Enabler 4</a:t>
            </a:r>
          </a:p>
        </p:txBody>
      </p:sp>
      <p:sp>
        <p:nvSpPr>
          <p:cNvPr id="12" name="TextBox 11"/>
          <p:cNvSpPr txBox="1"/>
          <p:nvPr/>
        </p:nvSpPr>
        <p:spPr>
          <a:xfrm>
            <a:off x="5162205" y="1895641"/>
            <a:ext cx="1975770" cy="1954381"/>
          </a:xfrm>
          <a:prstGeom prst="rect">
            <a:avLst/>
          </a:prstGeom>
          <a:noFill/>
        </p:spPr>
        <p:txBody>
          <a:bodyPr wrap="square" rtlCol="0">
            <a:spAutoFit/>
          </a:bodyPr>
          <a:lstStyle/>
          <a:p>
            <a:r>
              <a:rPr lang="en-IN" sz="1100" b="1" u="sng" dirty="0"/>
              <a:t>Select an industry</a:t>
            </a:r>
            <a:r>
              <a:rPr lang="en-IN" sz="1100" b="1" dirty="0"/>
              <a:t>:</a:t>
            </a:r>
          </a:p>
          <a:p>
            <a:endParaRPr lang="en-IN" sz="1100" dirty="0"/>
          </a:p>
          <a:p>
            <a:r>
              <a:rPr lang="en-IN" sz="1100" dirty="0"/>
              <a:t>By default we should list the companies in the  industry that the user has selected the company in My Companies:</a:t>
            </a:r>
          </a:p>
          <a:p>
            <a:endParaRPr lang="en-IN" sz="1100" dirty="0"/>
          </a:p>
          <a:p>
            <a:pPr marL="342900" indent="-342900">
              <a:buAutoNum type="arabicPeriod"/>
            </a:pPr>
            <a:r>
              <a:rPr lang="en-IN" sz="1100" dirty="0"/>
              <a:t>Enabler 1</a:t>
            </a:r>
          </a:p>
          <a:p>
            <a:pPr marL="342900" indent="-342900">
              <a:buAutoNum type="arabicPeriod"/>
            </a:pPr>
            <a:r>
              <a:rPr lang="en-IN" sz="1100" dirty="0"/>
              <a:t>Enabler 2</a:t>
            </a:r>
          </a:p>
          <a:p>
            <a:pPr marL="342900" indent="-342900">
              <a:buAutoNum type="arabicPeriod"/>
            </a:pPr>
            <a:r>
              <a:rPr lang="en-IN" sz="1100" dirty="0"/>
              <a:t>Enabler 3</a:t>
            </a:r>
          </a:p>
          <a:p>
            <a:pPr marL="342900" indent="-342900">
              <a:buAutoNum type="arabicPeriod"/>
            </a:pPr>
            <a:r>
              <a:rPr lang="en-IN" sz="1100" dirty="0"/>
              <a:t>Enabler 4</a:t>
            </a:r>
          </a:p>
        </p:txBody>
      </p:sp>
    </p:spTree>
    <p:extLst>
      <p:ext uri="{BB962C8B-B14F-4D97-AF65-F5344CB8AC3E}">
        <p14:creationId xmlns:p14="http://schemas.microsoft.com/office/powerpoint/2010/main" val="2022644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285610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340823" y="1171814"/>
            <a:ext cx="2227810" cy="2292935"/>
          </a:xfrm>
          <a:prstGeom prst="rect">
            <a:avLst/>
          </a:prstGeom>
          <a:noFill/>
        </p:spPr>
        <p:txBody>
          <a:bodyPr wrap="square" rtlCol="0">
            <a:spAutoFit/>
          </a:bodyPr>
          <a:lstStyle/>
          <a:p>
            <a:pPr algn="ctr"/>
            <a:r>
              <a:rPr lang="en-IN" sz="1100" b="1" dirty="0">
                <a:latin typeface="Agency FB" panose="020B0503020202020204" pitchFamily="34" charset="0"/>
              </a:rPr>
              <a:t>News</a:t>
            </a:r>
            <a:endParaRPr lang="en-IN" sz="1100" dirty="0">
              <a:latin typeface="Agency FB" panose="020B0503020202020204" pitchFamily="34" charset="0"/>
            </a:endParaRPr>
          </a:p>
          <a:p>
            <a:r>
              <a:rPr lang="en-IN" sz="1100" dirty="0">
                <a:solidFill>
                  <a:srgbClr val="FFFF00"/>
                </a:solidFill>
                <a:latin typeface="Agency FB" panose="020B0503020202020204" pitchFamily="34" charset="0"/>
              </a:rPr>
              <a:t>Start up News</a:t>
            </a:r>
          </a:p>
          <a:p>
            <a:endParaRPr lang="en-IN" sz="1100" dirty="0">
              <a:latin typeface="Agency FB" panose="020B0503020202020204" pitchFamily="34" charset="0"/>
            </a:endParaRPr>
          </a:p>
          <a:p>
            <a:r>
              <a:rPr lang="en-IN" sz="1100" dirty="0">
                <a:latin typeface="Agency FB" panose="020B0503020202020204" pitchFamily="34" charset="0"/>
              </a:rPr>
              <a:t>Investor News</a:t>
            </a:r>
          </a:p>
          <a:p>
            <a:endParaRPr lang="en-IN" sz="1100" dirty="0">
              <a:latin typeface="Agency FB" panose="020B0503020202020204" pitchFamily="34" charset="0"/>
            </a:endParaRPr>
          </a:p>
          <a:p>
            <a:r>
              <a:rPr lang="en-IN" sz="1100" dirty="0">
                <a:latin typeface="Agency FB" panose="020B0503020202020204" pitchFamily="34" charset="0"/>
              </a:rPr>
              <a:t>Industry News</a:t>
            </a:r>
          </a:p>
          <a:p>
            <a:endParaRPr lang="en-IN" sz="1100" dirty="0">
              <a:latin typeface="Agency FB" panose="020B0503020202020204" pitchFamily="34" charset="0"/>
            </a:endParaRPr>
          </a:p>
          <a:p>
            <a:r>
              <a:rPr lang="en-IN" sz="1100" dirty="0">
                <a:latin typeface="Agency FB" panose="020B0503020202020204" pitchFamily="34" charset="0"/>
              </a:rPr>
              <a:t>Technology News</a:t>
            </a:r>
          </a:p>
          <a:p>
            <a:endParaRPr lang="en-IN" sz="1100" dirty="0">
              <a:latin typeface="Agency FB" panose="020B0503020202020204" pitchFamily="34" charset="0"/>
            </a:endParaRPr>
          </a:p>
          <a:p>
            <a:r>
              <a:rPr lang="en-IN" sz="1100" dirty="0">
                <a:latin typeface="Agency FB" panose="020B0503020202020204" pitchFamily="34" charset="0"/>
              </a:rPr>
              <a:t>Link 1</a:t>
            </a:r>
          </a:p>
          <a:p>
            <a:endParaRPr lang="en-IN" sz="1100" dirty="0">
              <a:latin typeface="Agency FB" panose="020B0503020202020204" pitchFamily="34" charset="0"/>
            </a:endParaRPr>
          </a:p>
          <a:p>
            <a:r>
              <a:rPr lang="en-IN" sz="1100" dirty="0">
                <a:latin typeface="Agency FB" panose="020B0503020202020204" pitchFamily="34" charset="0"/>
              </a:rPr>
              <a:t>Link 2</a:t>
            </a:r>
          </a:p>
          <a:p>
            <a:endParaRPr lang="en-IN" sz="1100" dirty="0">
              <a:latin typeface="Agency FB" panose="020B0503020202020204" pitchFamily="34" charset="0"/>
            </a:endParaRPr>
          </a:p>
        </p:txBody>
      </p:sp>
      <p:sp>
        <p:nvSpPr>
          <p:cNvPr id="7" name="Rectangle 6"/>
          <p:cNvSpPr/>
          <p:nvPr/>
        </p:nvSpPr>
        <p:spPr>
          <a:xfrm>
            <a:off x="0" y="0"/>
            <a:ext cx="12191999" cy="1015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One Stop shop for your FP&amp;A, Audit, and Fund Raising Nee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877" y="283763"/>
            <a:ext cx="1962150" cy="4476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872104" y="353713"/>
            <a:ext cx="5878725" cy="307777"/>
          </a:xfrm>
          <a:prstGeom prst="rect">
            <a:avLst/>
          </a:prstGeom>
          <a:noFill/>
        </p:spPr>
        <p:txBody>
          <a:bodyPr wrap="square" rtlCol="0">
            <a:spAutoFit/>
          </a:bodyPr>
          <a:lstStyle/>
          <a:p>
            <a:r>
              <a:rPr lang="en-IN" sz="1400" dirty="0">
                <a:latin typeface="Agency FB" panose="020B0503020202020204" pitchFamily="34" charset="0"/>
              </a:rPr>
              <a:t>Dash Board  |  My Companies  |  Start ups  |  Investors  |  Enablers  |  </a:t>
            </a:r>
            <a:r>
              <a:rPr lang="en-IN" sz="1400" dirty="0">
                <a:solidFill>
                  <a:srgbClr val="FFFF00"/>
                </a:solidFill>
                <a:latin typeface="Agency FB" panose="020B0503020202020204" pitchFamily="34" charset="0"/>
              </a:rPr>
              <a:t>News</a:t>
            </a:r>
          </a:p>
        </p:txBody>
      </p:sp>
      <p:sp>
        <p:nvSpPr>
          <p:cNvPr id="10" name="TextBox 9"/>
          <p:cNvSpPr txBox="1"/>
          <p:nvPr/>
        </p:nvSpPr>
        <p:spPr>
          <a:xfrm>
            <a:off x="10350500" y="353713"/>
            <a:ext cx="1663700" cy="307777"/>
          </a:xfrm>
          <a:prstGeom prst="rect">
            <a:avLst/>
          </a:prstGeom>
          <a:noFill/>
        </p:spPr>
        <p:txBody>
          <a:bodyPr wrap="square" rtlCol="0">
            <a:spAutoFit/>
          </a:bodyPr>
          <a:lstStyle/>
          <a:p>
            <a:pPr algn="r"/>
            <a:r>
              <a:rPr lang="en-IN" sz="1400" dirty="0">
                <a:latin typeface="Agency FB" panose="020B0503020202020204" pitchFamily="34" charset="0"/>
              </a:rPr>
              <a:t>Naren  |  Log out</a:t>
            </a:r>
          </a:p>
        </p:txBody>
      </p:sp>
      <p:sp>
        <p:nvSpPr>
          <p:cNvPr id="14" name="TextBox 13"/>
          <p:cNvSpPr txBox="1"/>
          <p:nvPr/>
        </p:nvSpPr>
        <p:spPr>
          <a:xfrm>
            <a:off x="3063073" y="1156324"/>
            <a:ext cx="1205908" cy="307777"/>
          </a:xfrm>
          <a:prstGeom prst="rect">
            <a:avLst/>
          </a:prstGeom>
          <a:noFill/>
        </p:spPr>
        <p:txBody>
          <a:bodyPr wrap="none" rtlCol="0">
            <a:spAutoFit/>
          </a:bodyPr>
          <a:lstStyle/>
          <a:p>
            <a:r>
              <a:rPr lang="en-IN" sz="1400" dirty="0"/>
              <a:t>Start up News</a:t>
            </a:r>
          </a:p>
        </p:txBody>
      </p:sp>
      <p:sp>
        <p:nvSpPr>
          <p:cNvPr id="12" name="TextBox 11"/>
          <p:cNvSpPr txBox="1"/>
          <p:nvPr/>
        </p:nvSpPr>
        <p:spPr>
          <a:xfrm>
            <a:off x="6198163" y="2998113"/>
            <a:ext cx="2651776" cy="430887"/>
          </a:xfrm>
          <a:prstGeom prst="rect">
            <a:avLst/>
          </a:prstGeom>
          <a:noFill/>
        </p:spPr>
        <p:txBody>
          <a:bodyPr wrap="square" rtlCol="0">
            <a:spAutoFit/>
          </a:bodyPr>
          <a:lstStyle/>
          <a:p>
            <a:endParaRPr lang="en-IN" sz="1100" dirty="0"/>
          </a:p>
          <a:p>
            <a:r>
              <a:rPr lang="en-IN" sz="1100" dirty="0"/>
              <a:t>Pull news links from various sources</a:t>
            </a:r>
          </a:p>
        </p:txBody>
      </p:sp>
    </p:spTree>
    <p:extLst>
      <p:ext uri="{BB962C8B-B14F-4D97-AF65-F5344CB8AC3E}">
        <p14:creationId xmlns:p14="http://schemas.microsoft.com/office/powerpoint/2010/main" val="177855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285610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675392" y="1156324"/>
            <a:ext cx="1432572" cy="1954381"/>
          </a:xfrm>
          <a:prstGeom prst="rect">
            <a:avLst/>
          </a:prstGeom>
          <a:noFill/>
        </p:spPr>
        <p:txBody>
          <a:bodyPr wrap="none" rtlCol="0">
            <a:spAutoFit/>
          </a:bodyPr>
          <a:lstStyle/>
          <a:p>
            <a:pPr algn="ctr"/>
            <a:r>
              <a:rPr lang="en-IN" sz="1100" b="1" dirty="0">
                <a:latin typeface="Agency FB" panose="020B0503020202020204" pitchFamily="34" charset="0"/>
              </a:rPr>
              <a:t>Company 123</a:t>
            </a:r>
          </a:p>
          <a:p>
            <a:endParaRPr lang="en-IN" sz="1100" dirty="0">
              <a:latin typeface="Agency FB" panose="020B0503020202020204" pitchFamily="34" charset="0"/>
            </a:endParaRPr>
          </a:p>
          <a:p>
            <a:r>
              <a:rPr lang="en-IN" sz="1100" dirty="0">
                <a:latin typeface="Agency FB" panose="020B0503020202020204" pitchFamily="34" charset="0"/>
              </a:rPr>
              <a:t>Profile</a:t>
            </a:r>
          </a:p>
          <a:p>
            <a:endParaRPr lang="en-IN" sz="1100" dirty="0">
              <a:latin typeface="Agency FB" panose="020B0503020202020204" pitchFamily="34" charset="0"/>
            </a:endParaRPr>
          </a:p>
          <a:p>
            <a:r>
              <a:rPr lang="en-IN" sz="1100" dirty="0">
                <a:latin typeface="Agency FB" panose="020B0503020202020204" pitchFamily="34" charset="0"/>
              </a:rPr>
              <a:t>Corporate Finance</a:t>
            </a:r>
          </a:p>
          <a:p>
            <a:endParaRPr lang="en-IN" sz="1100" dirty="0">
              <a:latin typeface="Agency FB" panose="020B0503020202020204" pitchFamily="34" charset="0"/>
            </a:endParaRPr>
          </a:p>
          <a:p>
            <a:r>
              <a:rPr lang="en-IN" sz="1100" dirty="0">
                <a:latin typeface="Agency FB" panose="020B0503020202020204" pitchFamily="34" charset="0"/>
              </a:rPr>
              <a:t>Due Diligence</a:t>
            </a:r>
          </a:p>
          <a:p>
            <a:endParaRPr lang="en-IN" sz="1100" dirty="0">
              <a:latin typeface="Agency FB" panose="020B0503020202020204" pitchFamily="34" charset="0"/>
            </a:endParaRPr>
          </a:p>
          <a:p>
            <a:r>
              <a:rPr lang="en-IN" sz="1100" dirty="0">
                <a:latin typeface="Agency FB" panose="020B0503020202020204" pitchFamily="34" charset="0"/>
              </a:rPr>
              <a:t>Fund Raising</a:t>
            </a:r>
          </a:p>
          <a:p>
            <a:endParaRPr lang="en-IN" sz="1100" dirty="0">
              <a:latin typeface="Agency FB" panose="020B0503020202020204" pitchFamily="34" charset="0"/>
            </a:endParaRPr>
          </a:p>
          <a:p>
            <a:r>
              <a:rPr lang="en-IN" sz="1100" dirty="0">
                <a:latin typeface="Agency FB" panose="020B0503020202020204" pitchFamily="34" charset="0"/>
              </a:rPr>
              <a:t>Investor Tools</a:t>
            </a:r>
          </a:p>
        </p:txBody>
      </p:sp>
      <p:sp>
        <p:nvSpPr>
          <p:cNvPr id="7" name="Rectangle 6"/>
          <p:cNvSpPr/>
          <p:nvPr/>
        </p:nvSpPr>
        <p:spPr>
          <a:xfrm>
            <a:off x="0" y="0"/>
            <a:ext cx="12191999" cy="1015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One Stop shop for your FP&amp;A, Audit, and Fund Raising Nee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877" y="283763"/>
            <a:ext cx="1962150" cy="4476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872104" y="353713"/>
            <a:ext cx="5878725" cy="307777"/>
          </a:xfrm>
          <a:prstGeom prst="rect">
            <a:avLst/>
          </a:prstGeom>
          <a:noFill/>
        </p:spPr>
        <p:txBody>
          <a:bodyPr wrap="square" rtlCol="0">
            <a:spAutoFit/>
          </a:bodyPr>
          <a:lstStyle/>
          <a:p>
            <a:r>
              <a:rPr lang="en-IN" sz="1400" dirty="0">
                <a:latin typeface="Agency FB" panose="020B0503020202020204" pitchFamily="34" charset="0"/>
              </a:rPr>
              <a:t>Dash Board  |  </a:t>
            </a:r>
            <a:r>
              <a:rPr lang="en-IN" sz="1400" dirty="0">
                <a:solidFill>
                  <a:srgbClr val="FFFF00"/>
                </a:solidFill>
                <a:latin typeface="Agency FB" panose="020B0503020202020204" pitchFamily="34" charset="0"/>
              </a:rPr>
              <a:t>My Companies </a:t>
            </a:r>
            <a:r>
              <a:rPr lang="en-IN" sz="1400" dirty="0">
                <a:latin typeface="Agency FB" panose="020B0503020202020204" pitchFamily="34" charset="0"/>
              </a:rPr>
              <a:t> |  Start ups  |  Investors  |  Enablers  |  News</a:t>
            </a:r>
          </a:p>
        </p:txBody>
      </p:sp>
      <p:sp>
        <p:nvSpPr>
          <p:cNvPr id="10" name="TextBox 9"/>
          <p:cNvSpPr txBox="1"/>
          <p:nvPr/>
        </p:nvSpPr>
        <p:spPr>
          <a:xfrm>
            <a:off x="10350500" y="353713"/>
            <a:ext cx="1663700" cy="307777"/>
          </a:xfrm>
          <a:prstGeom prst="rect">
            <a:avLst/>
          </a:prstGeom>
          <a:noFill/>
        </p:spPr>
        <p:txBody>
          <a:bodyPr wrap="square" rtlCol="0">
            <a:spAutoFit/>
          </a:bodyPr>
          <a:lstStyle/>
          <a:p>
            <a:pPr algn="r"/>
            <a:r>
              <a:rPr lang="en-IN" sz="1400" dirty="0">
                <a:latin typeface="Agency FB" panose="020B0503020202020204" pitchFamily="34" charset="0"/>
              </a:rPr>
              <a:t>Naren  |  Log out</a:t>
            </a:r>
          </a:p>
        </p:txBody>
      </p:sp>
      <p:sp>
        <p:nvSpPr>
          <p:cNvPr id="14" name="TextBox 13"/>
          <p:cNvSpPr txBox="1"/>
          <p:nvPr/>
        </p:nvSpPr>
        <p:spPr>
          <a:xfrm>
            <a:off x="3063073" y="1156324"/>
            <a:ext cx="5023298" cy="276999"/>
          </a:xfrm>
          <a:prstGeom prst="rect">
            <a:avLst/>
          </a:prstGeom>
          <a:noFill/>
        </p:spPr>
        <p:txBody>
          <a:bodyPr wrap="none" rtlCol="0">
            <a:spAutoFit/>
          </a:bodyPr>
          <a:lstStyle/>
          <a:p>
            <a:r>
              <a:rPr lang="en-IN" sz="1200" dirty="0"/>
              <a:t>Company 123 – My Companies – </a:t>
            </a:r>
            <a:r>
              <a:rPr lang="en-IN" sz="1200" b="1" dirty="0"/>
              <a:t>Primary Company or last selected company</a:t>
            </a:r>
          </a:p>
        </p:txBody>
      </p:sp>
      <p:sp>
        <p:nvSpPr>
          <p:cNvPr id="16" name="TextBox 15"/>
          <p:cNvSpPr txBox="1"/>
          <p:nvPr/>
        </p:nvSpPr>
        <p:spPr>
          <a:xfrm>
            <a:off x="5361748" y="2032461"/>
            <a:ext cx="3865379" cy="3308598"/>
          </a:xfrm>
          <a:prstGeom prst="rect">
            <a:avLst/>
          </a:prstGeom>
          <a:noFill/>
        </p:spPr>
        <p:txBody>
          <a:bodyPr wrap="square" rtlCol="0">
            <a:spAutoFit/>
          </a:bodyPr>
          <a:lstStyle/>
          <a:p>
            <a:r>
              <a:rPr lang="en-IN" sz="1100" b="1" dirty="0"/>
              <a:t>Default Page Requirements:</a:t>
            </a:r>
          </a:p>
          <a:p>
            <a:endParaRPr lang="en-IN" sz="1100" dirty="0"/>
          </a:p>
          <a:p>
            <a:pPr marL="342900" indent="-342900">
              <a:buAutoNum type="arabicPeriod"/>
            </a:pPr>
            <a:r>
              <a:rPr lang="en-IN" sz="1100" dirty="0"/>
              <a:t>Brief Profile and link to </a:t>
            </a:r>
            <a:r>
              <a:rPr lang="en-IN" sz="1100" dirty="0" smtClean="0"/>
              <a:t>uploaded </a:t>
            </a:r>
            <a:r>
              <a:rPr lang="en-IN" sz="1100" dirty="0"/>
              <a:t>documents</a:t>
            </a:r>
          </a:p>
          <a:p>
            <a:pPr marL="342900" indent="-342900">
              <a:buAutoNum type="arabicPeriod"/>
            </a:pPr>
            <a:endParaRPr lang="en-IN" sz="1100" dirty="0"/>
          </a:p>
          <a:p>
            <a:pPr marL="342900" indent="-342900">
              <a:buAutoNum type="arabicPeriod"/>
            </a:pPr>
            <a:r>
              <a:rPr lang="en-IN" sz="1100" dirty="0"/>
              <a:t>Services signed up for</a:t>
            </a:r>
          </a:p>
          <a:p>
            <a:pPr marL="342900" indent="-342900">
              <a:buAutoNum type="arabicPeriod"/>
            </a:pPr>
            <a:endParaRPr lang="en-IN" sz="1100" dirty="0"/>
          </a:p>
          <a:p>
            <a:pPr marL="342900" indent="-342900">
              <a:buAutoNum type="arabicPeriod"/>
            </a:pPr>
            <a:r>
              <a:rPr lang="en-IN" sz="1100" dirty="0"/>
              <a:t>Recent activities of the user</a:t>
            </a:r>
          </a:p>
          <a:p>
            <a:pPr marL="342900" indent="-342900">
              <a:buAutoNum type="arabicPeriod"/>
            </a:pPr>
            <a:endParaRPr lang="en-IN" sz="1100" dirty="0"/>
          </a:p>
          <a:p>
            <a:pPr marL="342900" indent="-342900">
              <a:buAutoNum type="arabicPeriod"/>
            </a:pPr>
            <a:r>
              <a:rPr lang="en-IN" sz="1100" dirty="0"/>
              <a:t>Team members associated with this company with their thumbnail pictures</a:t>
            </a:r>
          </a:p>
          <a:p>
            <a:pPr marL="342900" indent="-342900">
              <a:buAutoNum type="arabicPeriod"/>
            </a:pPr>
            <a:endParaRPr lang="en-IN" sz="1100" dirty="0"/>
          </a:p>
          <a:p>
            <a:pPr marL="342900" indent="-342900">
              <a:buAutoNum type="arabicPeriod"/>
            </a:pPr>
            <a:r>
              <a:rPr lang="en-IN" sz="1100" dirty="0"/>
              <a:t>List of user who have favorited this company</a:t>
            </a:r>
          </a:p>
          <a:p>
            <a:pPr marL="342900" indent="-342900">
              <a:buAutoNum type="arabicPeriod"/>
            </a:pPr>
            <a:endParaRPr lang="en-IN" sz="1100" dirty="0"/>
          </a:p>
          <a:p>
            <a:pPr marL="342900" indent="-342900">
              <a:buAutoNum type="arabicPeriod"/>
            </a:pPr>
            <a:r>
              <a:rPr lang="en-IN" sz="1100" dirty="0"/>
              <a:t>News associated with this company (pulled from the internet)</a:t>
            </a:r>
          </a:p>
          <a:p>
            <a:pPr marL="342900" indent="-342900">
              <a:buAutoNum type="arabicPeriod"/>
            </a:pPr>
            <a:endParaRPr lang="en-IN" sz="1100" dirty="0"/>
          </a:p>
          <a:p>
            <a:pPr marL="342900" indent="-342900">
              <a:buAutoNum type="arabicPeriod"/>
            </a:pPr>
            <a:r>
              <a:rPr lang="en-IN" sz="1100" dirty="0"/>
              <a:t>When the user clicks on any link in the side bar, follow the functionality and wireframe needs</a:t>
            </a:r>
          </a:p>
          <a:p>
            <a:pPr marL="342900" indent="-342900">
              <a:buAutoNum type="arabicPeriod"/>
            </a:pPr>
            <a:endParaRPr lang="en-IN" sz="1100" dirty="0"/>
          </a:p>
        </p:txBody>
      </p:sp>
    </p:spTree>
    <p:extLst>
      <p:ext uri="{BB962C8B-B14F-4D97-AF65-F5344CB8AC3E}">
        <p14:creationId xmlns:p14="http://schemas.microsoft.com/office/powerpoint/2010/main" val="2821596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285610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90878" y="1156324"/>
            <a:ext cx="1473234" cy="3477875"/>
          </a:xfrm>
          <a:prstGeom prst="rect">
            <a:avLst/>
          </a:prstGeom>
          <a:noFill/>
        </p:spPr>
        <p:txBody>
          <a:bodyPr wrap="square" rtlCol="0">
            <a:spAutoFit/>
          </a:bodyPr>
          <a:lstStyle/>
          <a:p>
            <a:pPr algn="ctr"/>
            <a:r>
              <a:rPr lang="en-IN" sz="1100" b="1" dirty="0">
                <a:latin typeface="Agency FB" panose="020B0503020202020204" pitchFamily="34" charset="0"/>
              </a:rPr>
              <a:t>Company 123</a:t>
            </a:r>
          </a:p>
          <a:p>
            <a:endParaRPr lang="en-IN" sz="1100" dirty="0">
              <a:latin typeface="Agency FB" panose="020B0503020202020204" pitchFamily="34" charset="0"/>
            </a:endParaRPr>
          </a:p>
          <a:p>
            <a:r>
              <a:rPr lang="en-IN" sz="1100" dirty="0">
                <a:solidFill>
                  <a:srgbClr val="FFFF00"/>
                </a:solidFill>
                <a:latin typeface="Agency FB" panose="020B0503020202020204" pitchFamily="34" charset="0"/>
              </a:rPr>
              <a:t>Profile</a:t>
            </a: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endParaRPr lang="en-IN" sz="1100" dirty="0" smtClean="0">
              <a:latin typeface="Agency FB" panose="020B0503020202020204" pitchFamily="34" charset="0"/>
            </a:endParaRPr>
          </a:p>
          <a:p>
            <a:endParaRPr lang="en-IN" sz="1100" dirty="0" smtClean="0">
              <a:latin typeface="Agency FB" panose="020B0503020202020204" pitchFamily="34" charset="0"/>
            </a:endParaRPr>
          </a:p>
          <a:p>
            <a:r>
              <a:rPr lang="en-IN" sz="1100" dirty="0" smtClean="0">
                <a:latin typeface="Agency FB" panose="020B0503020202020204" pitchFamily="34" charset="0"/>
              </a:rPr>
              <a:t>Corporate </a:t>
            </a:r>
            <a:r>
              <a:rPr lang="en-IN" sz="1100" dirty="0">
                <a:latin typeface="Agency FB" panose="020B0503020202020204" pitchFamily="34" charset="0"/>
              </a:rPr>
              <a:t>Finance</a:t>
            </a:r>
          </a:p>
          <a:p>
            <a:endParaRPr lang="en-IN" sz="1100" dirty="0">
              <a:latin typeface="Agency FB" panose="020B0503020202020204" pitchFamily="34" charset="0"/>
            </a:endParaRPr>
          </a:p>
          <a:p>
            <a:r>
              <a:rPr lang="en-IN" sz="1100" dirty="0">
                <a:latin typeface="Agency FB" panose="020B0503020202020204" pitchFamily="34" charset="0"/>
              </a:rPr>
              <a:t>Due Diligence</a:t>
            </a:r>
          </a:p>
          <a:p>
            <a:endParaRPr lang="en-IN" sz="1100" dirty="0">
              <a:latin typeface="Agency FB" panose="020B0503020202020204" pitchFamily="34" charset="0"/>
            </a:endParaRPr>
          </a:p>
          <a:p>
            <a:r>
              <a:rPr lang="en-IN" sz="1100" dirty="0">
                <a:latin typeface="Agency FB" panose="020B0503020202020204" pitchFamily="34" charset="0"/>
              </a:rPr>
              <a:t>Fund Raising</a:t>
            </a:r>
          </a:p>
          <a:p>
            <a:endParaRPr lang="en-IN" sz="1100" dirty="0">
              <a:latin typeface="Agency FB" panose="020B0503020202020204" pitchFamily="34" charset="0"/>
            </a:endParaRPr>
          </a:p>
          <a:p>
            <a:r>
              <a:rPr lang="en-IN" sz="1100" dirty="0">
                <a:latin typeface="Agency FB" panose="020B0503020202020204" pitchFamily="34" charset="0"/>
              </a:rPr>
              <a:t>Investor Tools</a:t>
            </a:r>
          </a:p>
        </p:txBody>
      </p:sp>
      <p:sp>
        <p:nvSpPr>
          <p:cNvPr id="7" name="Rectangle 6"/>
          <p:cNvSpPr/>
          <p:nvPr/>
        </p:nvSpPr>
        <p:spPr>
          <a:xfrm>
            <a:off x="0" y="0"/>
            <a:ext cx="12191999" cy="1015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One Stop shop for your FP&amp;A, Audit, and Fund Raising Nee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877" y="283763"/>
            <a:ext cx="1962150" cy="4476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872104" y="353713"/>
            <a:ext cx="5878725" cy="307777"/>
          </a:xfrm>
          <a:prstGeom prst="rect">
            <a:avLst/>
          </a:prstGeom>
          <a:noFill/>
        </p:spPr>
        <p:txBody>
          <a:bodyPr wrap="square" rtlCol="0">
            <a:spAutoFit/>
          </a:bodyPr>
          <a:lstStyle/>
          <a:p>
            <a:r>
              <a:rPr lang="en-IN" sz="1400" dirty="0">
                <a:latin typeface="Agency FB" panose="020B0503020202020204" pitchFamily="34" charset="0"/>
              </a:rPr>
              <a:t>Dash Board  |  </a:t>
            </a:r>
            <a:r>
              <a:rPr lang="en-IN" sz="1400" dirty="0">
                <a:solidFill>
                  <a:srgbClr val="FFFF00"/>
                </a:solidFill>
                <a:latin typeface="Agency FB" panose="020B0503020202020204" pitchFamily="34" charset="0"/>
              </a:rPr>
              <a:t>My Companies  </a:t>
            </a:r>
            <a:r>
              <a:rPr lang="en-IN" sz="1400" dirty="0">
                <a:latin typeface="Agency FB" panose="020B0503020202020204" pitchFamily="34" charset="0"/>
              </a:rPr>
              <a:t>|  Start ups  |  Investors  |  Enablers  |  News</a:t>
            </a:r>
          </a:p>
        </p:txBody>
      </p:sp>
      <p:sp>
        <p:nvSpPr>
          <p:cNvPr id="10" name="TextBox 9"/>
          <p:cNvSpPr txBox="1"/>
          <p:nvPr/>
        </p:nvSpPr>
        <p:spPr>
          <a:xfrm>
            <a:off x="10350500" y="353713"/>
            <a:ext cx="1663700" cy="307777"/>
          </a:xfrm>
          <a:prstGeom prst="rect">
            <a:avLst/>
          </a:prstGeom>
          <a:noFill/>
        </p:spPr>
        <p:txBody>
          <a:bodyPr wrap="square" rtlCol="0">
            <a:spAutoFit/>
          </a:bodyPr>
          <a:lstStyle/>
          <a:p>
            <a:pPr algn="r"/>
            <a:r>
              <a:rPr lang="en-IN" sz="1400" dirty="0">
                <a:solidFill>
                  <a:srgbClr val="FFFF00"/>
                </a:solidFill>
                <a:latin typeface="Agency FB" panose="020B0503020202020204" pitchFamily="34" charset="0"/>
              </a:rPr>
              <a:t>Naren</a:t>
            </a:r>
            <a:r>
              <a:rPr lang="en-IN" sz="1400" dirty="0">
                <a:latin typeface="Agency FB" panose="020B0503020202020204" pitchFamily="34" charset="0"/>
              </a:rPr>
              <a:t>  |  Log out</a:t>
            </a:r>
          </a:p>
        </p:txBody>
      </p:sp>
      <p:sp>
        <p:nvSpPr>
          <p:cNvPr id="14" name="TextBox 13"/>
          <p:cNvSpPr txBox="1"/>
          <p:nvPr/>
        </p:nvSpPr>
        <p:spPr>
          <a:xfrm>
            <a:off x="3063073" y="1156324"/>
            <a:ext cx="5023298" cy="276999"/>
          </a:xfrm>
          <a:prstGeom prst="rect">
            <a:avLst/>
          </a:prstGeom>
          <a:noFill/>
        </p:spPr>
        <p:txBody>
          <a:bodyPr wrap="none" rtlCol="0">
            <a:spAutoFit/>
          </a:bodyPr>
          <a:lstStyle/>
          <a:p>
            <a:r>
              <a:rPr lang="en-IN" sz="1200" dirty="0"/>
              <a:t>Company 123 – My Companies – </a:t>
            </a:r>
            <a:r>
              <a:rPr lang="en-IN" sz="1200" b="1" dirty="0"/>
              <a:t>Primary Company or last selected company</a:t>
            </a:r>
          </a:p>
        </p:txBody>
      </p:sp>
      <p:sp>
        <p:nvSpPr>
          <p:cNvPr id="16" name="TextBox 15"/>
          <p:cNvSpPr txBox="1"/>
          <p:nvPr/>
        </p:nvSpPr>
        <p:spPr>
          <a:xfrm>
            <a:off x="3259146" y="1676459"/>
            <a:ext cx="2728788" cy="4493538"/>
          </a:xfrm>
          <a:prstGeom prst="rect">
            <a:avLst/>
          </a:prstGeom>
          <a:noFill/>
        </p:spPr>
        <p:txBody>
          <a:bodyPr wrap="square" rtlCol="0">
            <a:spAutoFit/>
          </a:bodyPr>
          <a:lstStyle/>
          <a:p>
            <a:r>
              <a:rPr lang="en-IN" sz="1100" b="1" dirty="0"/>
              <a:t>Profile details to be present if you are a Start up:</a:t>
            </a:r>
          </a:p>
          <a:p>
            <a:endParaRPr lang="en-IN" sz="1100" b="1" dirty="0"/>
          </a:p>
          <a:p>
            <a:endParaRPr lang="en-IN" sz="1100" dirty="0"/>
          </a:p>
          <a:p>
            <a:pPr marL="342900" indent="-342900">
              <a:buAutoNum type="arabicPeriod"/>
            </a:pPr>
            <a:r>
              <a:rPr lang="en-IN" sz="1100" dirty="0"/>
              <a:t>Basic </a:t>
            </a:r>
            <a:r>
              <a:rPr lang="en-IN" sz="1100" dirty="0" smtClean="0"/>
              <a:t>Information (Summary, Logo image, Company Name…)</a:t>
            </a:r>
            <a:endParaRPr lang="en-IN" sz="1100" dirty="0"/>
          </a:p>
          <a:p>
            <a:pPr marL="342900" indent="-342900">
              <a:buAutoNum type="arabicPeriod"/>
            </a:pPr>
            <a:r>
              <a:rPr lang="en-IN" sz="1100" dirty="0"/>
              <a:t>Products &amp; Services </a:t>
            </a:r>
            <a:r>
              <a:rPr lang="en-IN" sz="1100" dirty="0" smtClean="0"/>
              <a:t>(Name, Summary, &amp; links</a:t>
            </a:r>
            <a:r>
              <a:rPr lang="en-IN" sz="1100" dirty="0"/>
              <a:t>)</a:t>
            </a:r>
          </a:p>
          <a:p>
            <a:pPr marL="342900" indent="-342900">
              <a:buAutoNum type="arabicPeriod"/>
            </a:pPr>
            <a:r>
              <a:rPr lang="en-IN" sz="1100" dirty="0"/>
              <a:t>Pitch Video (Upload / Embed)</a:t>
            </a:r>
          </a:p>
          <a:p>
            <a:pPr marL="342900" indent="-342900">
              <a:buAutoNum type="arabicPeriod"/>
            </a:pPr>
            <a:r>
              <a:rPr lang="en-IN" sz="1100" dirty="0"/>
              <a:t>Pitch Presentation (Upload/ Embed)</a:t>
            </a:r>
          </a:p>
          <a:p>
            <a:pPr marL="342900" indent="-342900">
              <a:buAutoNum type="arabicPeriod"/>
            </a:pPr>
            <a:r>
              <a:rPr lang="en-IN" sz="1100" dirty="0"/>
              <a:t>Business Plan</a:t>
            </a:r>
          </a:p>
          <a:p>
            <a:pPr marL="342900" indent="-342900">
              <a:buAutoNum type="arabicPeriod"/>
            </a:pPr>
            <a:r>
              <a:rPr lang="en-IN" sz="1100" dirty="0"/>
              <a:t>Financials &amp; Shareholders</a:t>
            </a:r>
          </a:p>
          <a:p>
            <a:pPr marL="342900" indent="-342900">
              <a:buAutoNum type="arabicPeriod"/>
            </a:pPr>
            <a:r>
              <a:rPr lang="en-IN" sz="1100" dirty="0"/>
              <a:t>Valuation Reports (Upload)</a:t>
            </a:r>
          </a:p>
          <a:p>
            <a:pPr marL="342900" indent="-342900">
              <a:buAutoNum type="arabicPeriod"/>
            </a:pPr>
            <a:r>
              <a:rPr lang="en-IN" sz="1100" dirty="0"/>
              <a:t>Bench Marking Reports (Upload)</a:t>
            </a:r>
          </a:p>
          <a:p>
            <a:pPr marL="342900" indent="-342900">
              <a:buFontTx/>
              <a:buAutoNum type="arabicPeriod"/>
            </a:pPr>
            <a:r>
              <a:rPr lang="en-IN" sz="1100" dirty="0"/>
              <a:t>Challenges</a:t>
            </a:r>
          </a:p>
          <a:p>
            <a:pPr marL="342900" indent="-342900">
              <a:buAutoNum type="arabicPeriod"/>
            </a:pPr>
            <a:r>
              <a:rPr lang="en-IN" sz="1100" dirty="0" smtClean="0"/>
              <a:t>News </a:t>
            </a:r>
            <a:r>
              <a:rPr lang="en-IN" sz="1100" dirty="0"/>
              <a:t>(links)</a:t>
            </a:r>
          </a:p>
          <a:p>
            <a:pPr marL="342900" indent="-342900">
              <a:buAutoNum type="arabicPeriod"/>
            </a:pPr>
            <a:r>
              <a:rPr lang="en-IN" sz="1100" dirty="0" smtClean="0"/>
              <a:t>Contact </a:t>
            </a:r>
            <a:r>
              <a:rPr lang="en-IN" sz="1100" dirty="0"/>
              <a:t>Information (website, email, phone and so on</a:t>
            </a:r>
            <a:r>
              <a:rPr lang="en-IN" sz="1100" dirty="0" smtClean="0"/>
              <a:t>)</a:t>
            </a:r>
          </a:p>
          <a:p>
            <a:pPr marL="342900" indent="-342900">
              <a:buAutoNum type="arabicPeriod"/>
            </a:pPr>
            <a:endParaRPr lang="en-IN" sz="1100" dirty="0"/>
          </a:p>
          <a:p>
            <a:r>
              <a:rPr lang="en-IN" sz="1100" dirty="0" smtClean="0"/>
              <a:t>PLUS: refer to the excel to add the other fields needed.</a:t>
            </a:r>
          </a:p>
          <a:p>
            <a:endParaRPr lang="en-IN" sz="1100" b="1" dirty="0">
              <a:solidFill>
                <a:schemeClr val="accent6">
                  <a:lumMod val="75000"/>
                </a:schemeClr>
              </a:solidFill>
            </a:endParaRPr>
          </a:p>
          <a:p>
            <a:r>
              <a:rPr lang="en-IN" sz="1100" b="1" dirty="0">
                <a:solidFill>
                  <a:schemeClr val="accent6">
                    <a:lumMod val="75000"/>
                  </a:schemeClr>
                </a:solidFill>
              </a:rPr>
              <a:t>Reference page –</a:t>
            </a:r>
          </a:p>
          <a:p>
            <a:r>
              <a:rPr lang="en-IN" sz="1100" b="1" dirty="0">
                <a:solidFill>
                  <a:schemeClr val="accent6">
                    <a:lumMod val="75000"/>
                  </a:schemeClr>
                </a:solidFill>
              </a:rPr>
              <a:t>https://</a:t>
            </a:r>
            <a:r>
              <a:rPr lang="en-IN" sz="1100" b="1" dirty="0" smtClean="0">
                <a:solidFill>
                  <a:schemeClr val="accent6">
                    <a:lumMod val="75000"/>
                  </a:schemeClr>
                </a:solidFill>
              </a:rPr>
              <a:t>pitchbook.com/profiles/company/51386-05#signals</a:t>
            </a:r>
            <a:endParaRPr lang="en-IN" sz="1100" b="1" dirty="0"/>
          </a:p>
        </p:txBody>
      </p:sp>
      <p:sp>
        <p:nvSpPr>
          <p:cNvPr id="11" name="TextBox 10"/>
          <p:cNvSpPr txBox="1"/>
          <p:nvPr/>
        </p:nvSpPr>
        <p:spPr>
          <a:xfrm>
            <a:off x="6320443" y="1676459"/>
            <a:ext cx="2615739" cy="2970044"/>
          </a:xfrm>
          <a:prstGeom prst="rect">
            <a:avLst/>
          </a:prstGeom>
          <a:noFill/>
        </p:spPr>
        <p:txBody>
          <a:bodyPr wrap="square" rtlCol="0">
            <a:spAutoFit/>
          </a:bodyPr>
          <a:lstStyle/>
          <a:p>
            <a:r>
              <a:rPr lang="en-IN" sz="1100" b="1" dirty="0"/>
              <a:t>Profile details to be present if you are an Investor:</a:t>
            </a:r>
          </a:p>
          <a:p>
            <a:endParaRPr lang="en-IN" sz="1100" dirty="0"/>
          </a:p>
          <a:p>
            <a:pPr marL="342900" indent="-342900">
              <a:buAutoNum type="arabicPeriod"/>
            </a:pPr>
            <a:r>
              <a:rPr lang="en-IN" sz="1100" dirty="0"/>
              <a:t>Basic Information (Summary, Logo image, Company Name…)</a:t>
            </a:r>
          </a:p>
          <a:p>
            <a:pPr marL="342900" indent="-342900">
              <a:buAutoNum type="arabicPeriod"/>
            </a:pPr>
            <a:r>
              <a:rPr lang="en-IN" sz="1100" dirty="0"/>
              <a:t>Products &amp; Services </a:t>
            </a:r>
            <a:r>
              <a:rPr lang="en-IN" sz="1100" dirty="0" smtClean="0"/>
              <a:t>(Name, Summary, &amp; links</a:t>
            </a:r>
            <a:r>
              <a:rPr lang="en-IN" sz="1100" dirty="0"/>
              <a:t>)</a:t>
            </a:r>
          </a:p>
          <a:p>
            <a:pPr marL="342900" indent="-342900">
              <a:buAutoNum type="arabicPeriod"/>
            </a:pPr>
            <a:r>
              <a:rPr lang="en-IN" sz="1100" dirty="0"/>
              <a:t>Pitch Video (Upload / Embed)</a:t>
            </a:r>
          </a:p>
          <a:p>
            <a:pPr marL="342900" indent="-342900">
              <a:buAutoNum type="arabicPeriod"/>
            </a:pPr>
            <a:r>
              <a:rPr lang="en-IN" sz="1100" dirty="0"/>
              <a:t>Pitch Presentation (Upload/ Embed)</a:t>
            </a:r>
          </a:p>
          <a:p>
            <a:pPr marL="342900" indent="-342900">
              <a:buAutoNum type="arabicPeriod"/>
            </a:pPr>
            <a:r>
              <a:rPr lang="en-IN" sz="1100" dirty="0">
                <a:solidFill>
                  <a:schemeClr val="accent6">
                    <a:lumMod val="75000"/>
                  </a:schemeClr>
                </a:solidFill>
              </a:rPr>
              <a:t>Investment </a:t>
            </a:r>
            <a:r>
              <a:rPr lang="en-IN" sz="1100" dirty="0" smtClean="0">
                <a:solidFill>
                  <a:schemeClr val="accent6">
                    <a:lumMod val="75000"/>
                  </a:schemeClr>
                </a:solidFill>
              </a:rPr>
              <a:t>Portfolio (Company, Fund Size, Stage of funding,  Country, Sector)</a:t>
            </a:r>
          </a:p>
          <a:p>
            <a:pPr marL="342900" indent="-342900">
              <a:buAutoNum type="arabicPeriod"/>
            </a:pPr>
            <a:r>
              <a:rPr lang="en-IN" sz="1100" dirty="0" smtClean="0">
                <a:solidFill>
                  <a:schemeClr val="accent6">
                    <a:lumMod val="75000"/>
                  </a:schemeClr>
                </a:solidFill>
              </a:rPr>
              <a:t>Exits (Company, Country, Sector)</a:t>
            </a:r>
            <a:endParaRPr lang="en-IN" sz="1100" dirty="0">
              <a:solidFill>
                <a:schemeClr val="accent6">
                  <a:lumMod val="75000"/>
                </a:schemeClr>
              </a:solidFill>
            </a:endParaRPr>
          </a:p>
          <a:p>
            <a:pPr marL="342900" indent="-342900">
              <a:buAutoNum type="arabicPeriod"/>
            </a:pPr>
            <a:r>
              <a:rPr lang="en-IN" sz="1100" dirty="0" smtClean="0">
                <a:solidFill>
                  <a:schemeClr val="accent6">
                    <a:lumMod val="75000"/>
                  </a:schemeClr>
                </a:solidFill>
              </a:rPr>
              <a:t>News </a:t>
            </a:r>
            <a:r>
              <a:rPr lang="en-IN" sz="1100" dirty="0">
                <a:solidFill>
                  <a:schemeClr val="accent6">
                    <a:lumMod val="75000"/>
                  </a:schemeClr>
                </a:solidFill>
              </a:rPr>
              <a:t>(links)</a:t>
            </a:r>
          </a:p>
          <a:p>
            <a:pPr marL="342900" indent="-342900">
              <a:buAutoNum type="arabicPeriod"/>
            </a:pPr>
            <a:r>
              <a:rPr lang="en-IN" sz="1100" dirty="0" smtClean="0"/>
              <a:t>Contact </a:t>
            </a:r>
            <a:r>
              <a:rPr lang="en-IN" sz="1100" dirty="0"/>
              <a:t>Information (website, email, phone and so on)</a:t>
            </a:r>
          </a:p>
          <a:p>
            <a:endParaRPr lang="en-IN" sz="1100" dirty="0"/>
          </a:p>
        </p:txBody>
      </p:sp>
      <p:sp>
        <p:nvSpPr>
          <p:cNvPr id="12" name="TextBox 11"/>
          <p:cNvSpPr txBox="1"/>
          <p:nvPr/>
        </p:nvSpPr>
        <p:spPr>
          <a:xfrm>
            <a:off x="9393074" y="1676459"/>
            <a:ext cx="2621126" cy="2631490"/>
          </a:xfrm>
          <a:prstGeom prst="rect">
            <a:avLst/>
          </a:prstGeom>
          <a:noFill/>
        </p:spPr>
        <p:txBody>
          <a:bodyPr wrap="square" rtlCol="0">
            <a:spAutoFit/>
          </a:bodyPr>
          <a:lstStyle/>
          <a:p>
            <a:r>
              <a:rPr lang="en-IN" sz="1100" b="1" dirty="0"/>
              <a:t>Profile details to be present if you are an Enabler:</a:t>
            </a:r>
          </a:p>
          <a:p>
            <a:endParaRPr lang="en-IN" sz="1100" dirty="0"/>
          </a:p>
          <a:p>
            <a:pPr marL="342900" indent="-342900">
              <a:buAutoNum type="arabicPeriod"/>
            </a:pPr>
            <a:r>
              <a:rPr lang="en-IN" sz="1100" dirty="0"/>
              <a:t>Basic Information (Summary, Logo image, Company Name…)</a:t>
            </a:r>
          </a:p>
          <a:p>
            <a:pPr marL="342900" indent="-342900">
              <a:buAutoNum type="arabicPeriod"/>
            </a:pPr>
            <a:r>
              <a:rPr lang="en-IN" sz="1100" dirty="0"/>
              <a:t>Products &amp; Services </a:t>
            </a:r>
            <a:r>
              <a:rPr lang="en-IN" sz="1100" dirty="0" smtClean="0"/>
              <a:t>(Name, Summary, &amp; links – Buy side, sell side are mandatory)</a:t>
            </a:r>
            <a:endParaRPr lang="en-IN" sz="1100" dirty="0"/>
          </a:p>
          <a:p>
            <a:pPr marL="342900" indent="-342900">
              <a:buAutoNum type="arabicPeriod"/>
            </a:pPr>
            <a:r>
              <a:rPr lang="en-IN" sz="1100" dirty="0"/>
              <a:t>Pitch Video (Upload / Embed)</a:t>
            </a:r>
          </a:p>
          <a:p>
            <a:pPr marL="342900" indent="-342900">
              <a:buAutoNum type="arabicPeriod"/>
            </a:pPr>
            <a:r>
              <a:rPr lang="en-IN" sz="1100" dirty="0"/>
              <a:t>Pitch Presentation (Upload/ Embed)</a:t>
            </a:r>
          </a:p>
          <a:p>
            <a:pPr marL="342900" indent="-342900">
              <a:buAutoNum type="arabicPeriod"/>
            </a:pPr>
            <a:r>
              <a:rPr lang="en-IN" sz="1100" dirty="0"/>
              <a:t>Portfolio</a:t>
            </a:r>
          </a:p>
          <a:p>
            <a:pPr marL="342900" indent="-342900">
              <a:buAutoNum type="arabicPeriod"/>
            </a:pPr>
            <a:r>
              <a:rPr lang="en-IN" sz="1100" dirty="0" smtClean="0"/>
              <a:t>News </a:t>
            </a:r>
            <a:r>
              <a:rPr lang="en-IN" sz="1100" dirty="0"/>
              <a:t>(links)</a:t>
            </a:r>
          </a:p>
          <a:p>
            <a:pPr marL="342900" indent="-342900">
              <a:buAutoNum type="arabicPeriod"/>
            </a:pPr>
            <a:r>
              <a:rPr lang="en-IN" sz="1100" dirty="0"/>
              <a:t>Contact Information (website, email, phone and so on)</a:t>
            </a:r>
          </a:p>
          <a:p>
            <a:pPr marL="342900" indent="-342900">
              <a:buAutoNum type="arabicPeriod"/>
            </a:pPr>
            <a:endParaRPr lang="en-IN" sz="1100" dirty="0"/>
          </a:p>
        </p:txBody>
      </p:sp>
      <p:sp>
        <p:nvSpPr>
          <p:cNvPr id="2" name="Rectangle 1"/>
          <p:cNvSpPr/>
          <p:nvPr/>
        </p:nvSpPr>
        <p:spPr>
          <a:xfrm>
            <a:off x="578974" y="1702248"/>
            <a:ext cx="1628923" cy="1615827"/>
          </a:xfrm>
          <a:prstGeom prst="rect">
            <a:avLst/>
          </a:prstGeom>
        </p:spPr>
        <p:txBody>
          <a:bodyPr wrap="square">
            <a:spAutoFit/>
          </a:bodyPr>
          <a:lstStyle/>
          <a:p>
            <a:r>
              <a:rPr lang="en-IN" sz="1100" dirty="0">
                <a:latin typeface="Agency FB" panose="020B0503020202020204" pitchFamily="34" charset="0"/>
              </a:rPr>
              <a:t>Basic </a:t>
            </a:r>
            <a:r>
              <a:rPr lang="en-IN" sz="1100" dirty="0" smtClean="0">
                <a:latin typeface="Agency FB" panose="020B0503020202020204" pitchFamily="34" charset="0"/>
              </a:rPr>
              <a:t>Information</a:t>
            </a:r>
          </a:p>
          <a:p>
            <a:r>
              <a:rPr lang="en-IN" sz="1100" dirty="0" smtClean="0">
                <a:latin typeface="Agency FB" panose="020B0503020202020204" pitchFamily="34" charset="0"/>
              </a:rPr>
              <a:t>Products &amp; Services</a:t>
            </a:r>
            <a:endParaRPr lang="en-IN" sz="1100" dirty="0">
              <a:latin typeface="Agency FB" panose="020B0503020202020204" pitchFamily="34" charset="0"/>
            </a:endParaRPr>
          </a:p>
          <a:p>
            <a:r>
              <a:rPr lang="en-IN" sz="1100" dirty="0">
                <a:latin typeface="Agency FB" panose="020B0503020202020204" pitchFamily="34" charset="0"/>
              </a:rPr>
              <a:t>Pitch </a:t>
            </a:r>
            <a:r>
              <a:rPr lang="en-IN" sz="1100" dirty="0" smtClean="0">
                <a:latin typeface="Agency FB" panose="020B0503020202020204" pitchFamily="34" charset="0"/>
              </a:rPr>
              <a:t>Presentation &amp; Video</a:t>
            </a:r>
            <a:endParaRPr lang="en-IN" sz="1100" dirty="0">
              <a:latin typeface="Agency FB" panose="020B0503020202020204" pitchFamily="34" charset="0"/>
            </a:endParaRPr>
          </a:p>
          <a:p>
            <a:r>
              <a:rPr lang="en-IN" sz="1100" dirty="0" smtClean="0">
                <a:latin typeface="Agency FB" panose="020B0503020202020204" pitchFamily="34" charset="0"/>
              </a:rPr>
              <a:t>Business Plan &amp; Financials</a:t>
            </a:r>
            <a:endParaRPr lang="en-IN" sz="1100" dirty="0">
              <a:latin typeface="Agency FB" panose="020B0503020202020204" pitchFamily="34" charset="0"/>
            </a:endParaRPr>
          </a:p>
          <a:p>
            <a:r>
              <a:rPr lang="en-IN" sz="1100" dirty="0" smtClean="0">
                <a:latin typeface="Agency FB" panose="020B0503020202020204" pitchFamily="34" charset="0"/>
              </a:rPr>
              <a:t>Valuation &amp; Bench Marking Founders </a:t>
            </a:r>
            <a:r>
              <a:rPr lang="en-IN" sz="1100" dirty="0">
                <a:latin typeface="Agency FB" panose="020B0503020202020204" pitchFamily="34" charset="0"/>
              </a:rPr>
              <a:t>&amp; </a:t>
            </a:r>
            <a:r>
              <a:rPr lang="en-IN" sz="1100" dirty="0" smtClean="0">
                <a:latin typeface="Agency FB" panose="020B0503020202020204" pitchFamily="34" charset="0"/>
              </a:rPr>
              <a:t>Organization</a:t>
            </a:r>
          </a:p>
          <a:p>
            <a:r>
              <a:rPr lang="en-IN" sz="1100" dirty="0" smtClean="0">
                <a:latin typeface="Agency FB" panose="020B0503020202020204" pitchFamily="34" charset="0"/>
              </a:rPr>
              <a:t>Cap Table</a:t>
            </a:r>
          </a:p>
          <a:p>
            <a:r>
              <a:rPr lang="en-IN" sz="1100" dirty="0" smtClean="0">
                <a:latin typeface="Agency FB" panose="020B0503020202020204" pitchFamily="34" charset="0"/>
              </a:rPr>
              <a:t>News &amp; Events</a:t>
            </a:r>
          </a:p>
          <a:p>
            <a:r>
              <a:rPr lang="en-IN" sz="1100" dirty="0" smtClean="0">
                <a:latin typeface="Agency FB" panose="020B0503020202020204" pitchFamily="34" charset="0"/>
              </a:rPr>
              <a:t>Company Ask</a:t>
            </a:r>
            <a:endParaRPr lang="en-IN" sz="1100" dirty="0">
              <a:latin typeface="Agency FB" panose="020B0503020202020204" pitchFamily="34" charset="0"/>
            </a:endParaRPr>
          </a:p>
        </p:txBody>
      </p:sp>
    </p:spTree>
    <p:extLst>
      <p:ext uri="{BB962C8B-B14F-4D97-AF65-F5344CB8AC3E}">
        <p14:creationId xmlns:p14="http://schemas.microsoft.com/office/powerpoint/2010/main" val="93348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285610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90878" y="1156324"/>
            <a:ext cx="1473234" cy="3477875"/>
          </a:xfrm>
          <a:prstGeom prst="rect">
            <a:avLst/>
          </a:prstGeom>
          <a:noFill/>
        </p:spPr>
        <p:txBody>
          <a:bodyPr wrap="square" rtlCol="0">
            <a:spAutoFit/>
          </a:bodyPr>
          <a:lstStyle/>
          <a:p>
            <a:pPr algn="ctr"/>
            <a:r>
              <a:rPr lang="en-IN" sz="1100" b="1" dirty="0">
                <a:latin typeface="Agency FB" panose="020B0503020202020204" pitchFamily="34" charset="0"/>
              </a:rPr>
              <a:t>Company 123</a:t>
            </a:r>
          </a:p>
          <a:p>
            <a:endParaRPr lang="en-IN" sz="1100" dirty="0">
              <a:latin typeface="Agency FB" panose="020B0503020202020204" pitchFamily="34" charset="0"/>
            </a:endParaRPr>
          </a:p>
          <a:p>
            <a:r>
              <a:rPr lang="en-IN" sz="1100" dirty="0">
                <a:latin typeface="Agency FB" panose="020B0503020202020204" pitchFamily="34" charset="0"/>
              </a:rPr>
              <a:t>Profile</a:t>
            </a: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endParaRPr lang="en-IN" sz="1100" dirty="0" smtClean="0">
              <a:latin typeface="Agency FB" panose="020B0503020202020204" pitchFamily="34" charset="0"/>
            </a:endParaRPr>
          </a:p>
          <a:p>
            <a:endParaRPr lang="en-IN" sz="1100" dirty="0" smtClean="0">
              <a:latin typeface="Agency FB" panose="020B0503020202020204" pitchFamily="34" charset="0"/>
            </a:endParaRPr>
          </a:p>
          <a:p>
            <a:r>
              <a:rPr lang="en-IN" sz="1100" dirty="0" smtClean="0">
                <a:latin typeface="Agency FB" panose="020B0503020202020204" pitchFamily="34" charset="0"/>
              </a:rPr>
              <a:t>Corporate </a:t>
            </a:r>
            <a:r>
              <a:rPr lang="en-IN" sz="1100" dirty="0">
                <a:latin typeface="Agency FB" panose="020B0503020202020204" pitchFamily="34" charset="0"/>
              </a:rPr>
              <a:t>Finance</a:t>
            </a:r>
          </a:p>
          <a:p>
            <a:endParaRPr lang="en-IN" sz="1100" dirty="0">
              <a:latin typeface="Agency FB" panose="020B0503020202020204" pitchFamily="34" charset="0"/>
            </a:endParaRPr>
          </a:p>
          <a:p>
            <a:r>
              <a:rPr lang="en-IN" sz="1100" dirty="0">
                <a:latin typeface="Agency FB" panose="020B0503020202020204" pitchFamily="34" charset="0"/>
              </a:rPr>
              <a:t>Due Diligence</a:t>
            </a:r>
          </a:p>
          <a:p>
            <a:endParaRPr lang="en-IN" sz="1100" dirty="0">
              <a:latin typeface="Agency FB" panose="020B0503020202020204" pitchFamily="34" charset="0"/>
            </a:endParaRPr>
          </a:p>
          <a:p>
            <a:r>
              <a:rPr lang="en-IN" sz="1100" dirty="0">
                <a:latin typeface="Agency FB" panose="020B0503020202020204" pitchFamily="34" charset="0"/>
              </a:rPr>
              <a:t>Fund Raising</a:t>
            </a:r>
          </a:p>
          <a:p>
            <a:endParaRPr lang="en-IN" sz="1100" dirty="0">
              <a:latin typeface="Agency FB" panose="020B0503020202020204" pitchFamily="34" charset="0"/>
            </a:endParaRPr>
          </a:p>
          <a:p>
            <a:r>
              <a:rPr lang="en-IN" sz="1100" dirty="0">
                <a:latin typeface="Agency FB" panose="020B0503020202020204" pitchFamily="34" charset="0"/>
              </a:rPr>
              <a:t>Investor Tools</a:t>
            </a:r>
          </a:p>
        </p:txBody>
      </p:sp>
      <p:sp>
        <p:nvSpPr>
          <p:cNvPr id="7" name="Rectangle 6"/>
          <p:cNvSpPr/>
          <p:nvPr/>
        </p:nvSpPr>
        <p:spPr>
          <a:xfrm>
            <a:off x="0" y="0"/>
            <a:ext cx="12191999" cy="1015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One Stop shop for your FP&amp;A, Audit, and Fund Raising Nee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877" y="283763"/>
            <a:ext cx="1962150" cy="4476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872104" y="353713"/>
            <a:ext cx="5878725" cy="307777"/>
          </a:xfrm>
          <a:prstGeom prst="rect">
            <a:avLst/>
          </a:prstGeom>
          <a:noFill/>
        </p:spPr>
        <p:txBody>
          <a:bodyPr wrap="square" rtlCol="0">
            <a:spAutoFit/>
          </a:bodyPr>
          <a:lstStyle/>
          <a:p>
            <a:r>
              <a:rPr lang="en-IN" sz="1400" dirty="0">
                <a:latin typeface="Agency FB" panose="020B0503020202020204" pitchFamily="34" charset="0"/>
              </a:rPr>
              <a:t>Dash Board  |  </a:t>
            </a:r>
            <a:r>
              <a:rPr lang="en-IN" sz="1400" dirty="0">
                <a:solidFill>
                  <a:srgbClr val="FFFF00"/>
                </a:solidFill>
                <a:latin typeface="Agency FB" panose="020B0503020202020204" pitchFamily="34" charset="0"/>
              </a:rPr>
              <a:t>My Companies  </a:t>
            </a:r>
            <a:r>
              <a:rPr lang="en-IN" sz="1400" dirty="0">
                <a:latin typeface="Agency FB" panose="020B0503020202020204" pitchFamily="34" charset="0"/>
              </a:rPr>
              <a:t>|  Start ups  |  Investors  |  Enablers  |  News</a:t>
            </a:r>
          </a:p>
        </p:txBody>
      </p:sp>
      <p:sp>
        <p:nvSpPr>
          <p:cNvPr id="10" name="TextBox 9"/>
          <p:cNvSpPr txBox="1"/>
          <p:nvPr/>
        </p:nvSpPr>
        <p:spPr>
          <a:xfrm>
            <a:off x="10350500" y="353713"/>
            <a:ext cx="1663700" cy="307777"/>
          </a:xfrm>
          <a:prstGeom prst="rect">
            <a:avLst/>
          </a:prstGeom>
          <a:noFill/>
        </p:spPr>
        <p:txBody>
          <a:bodyPr wrap="square" rtlCol="0">
            <a:spAutoFit/>
          </a:bodyPr>
          <a:lstStyle/>
          <a:p>
            <a:pPr algn="r"/>
            <a:r>
              <a:rPr lang="en-IN" sz="1400" dirty="0">
                <a:solidFill>
                  <a:srgbClr val="FFFF00"/>
                </a:solidFill>
                <a:latin typeface="Agency FB" panose="020B0503020202020204" pitchFamily="34" charset="0"/>
              </a:rPr>
              <a:t>Naren</a:t>
            </a:r>
            <a:r>
              <a:rPr lang="en-IN" sz="1400" dirty="0">
                <a:latin typeface="Agency FB" panose="020B0503020202020204" pitchFamily="34" charset="0"/>
              </a:rPr>
              <a:t>  |  Log out</a:t>
            </a:r>
          </a:p>
        </p:txBody>
      </p:sp>
      <p:sp>
        <p:nvSpPr>
          <p:cNvPr id="14" name="TextBox 13"/>
          <p:cNvSpPr txBox="1"/>
          <p:nvPr/>
        </p:nvSpPr>
        <p:spPr>
          <a:xfrm>
            <a:off x="3063073" y="1156324"/>
            <a:ext cx="5606535" cy="276999"/>
          </a:xfrm>
          <a:prstGeom prst="rect">
            <a:avLst/>
          </a:prstGeom>
          <a:noFill/>
        </p:spPr>
        <p:txBody>
          <a:bodyPr wrap="none" rtlCol="0">
            <a:spAutoFit/>
          </a:bodyPr>
          <a:lstStyle/>
          <a:p>
            <a:r>
              <a:rPr lang="en-IN" sz="1200" dirty="0"/>
              <a:t>Company 123 – My Companies </a:t>
            </a:r>
            <a:r>
              <a:rPr lang="en-IN" sz="1200" b="1" dirty="0"/>
              <a:t>–</a:t>
            </a:r>
            <a:r>
              <a:rPr lang="en-IN" sz="1200" dirty="0"/>
              <a:t> Primary Company or last selected </a:t>
            </a:r>
            <a:r>
              <a:rPr lang="en-IN" sz="1200" dirty="0" smtClean="0"/>
              <a:t>company</a:t>
            </a:r>
            <a:r>
              <a:rPr lang="en-IN" sz="1200" b="1" dirty="0" smtClean="0"/>
              <a:t> – Profile </a:t>
            </a:r>
            <a:endParaRPr lang="en-IN" sz="1200" b="1" dirty="0"/>
          </a:p>
        </p:txBody>
      </p:sp>
      <p:sp>
        <p:nvSpPr>
          <p:cNvPr id="16" name="TextBox 15"/>
          <p:cNvSpPr txBox="1"/>
          <p:nvPr/>
        </p:nvSpPr>
        <p:spPr>
          <a:xfrm>
            <a:off x="3346982" y="1702248"/>
            <a:ext cx="2728788" cy="430887"/>
          </a:xfrm>
          <a:prstGeom prst="rect">
            <a:avLst/>
          </a:prstGeom>
          <a:noFill/>
        </p:spPr>
        <p:txBody>
          <a:bodyPr wrap="square" rtlCol="0">
            <a:spAutoFit/>
          </a:bodyPr>
          <a:lstStyle/>
          <a:p>
            <a:r>
              <a:rPr lang="en-IN" sz="1100" dirty="0" smtClean="0">
                <a:solidFill>
                  <a:schemeClr val="bg1">
                    <a:lumMod val="50000"/>
                  </a:schemeClr>
                </a:solidFill>
              </a:rPr>
              <a:t>Company Name</a:t>
            </a:r>
            <a:endParaRPr lang="en-IN" sz="1100" dirty="0"/>
          </a:p>
          <a:p>
            <a:r>
              <a:rPr lang="en-IN" sz="1100" dirty="0" err="1" smtClean="0"/>
              <a:t>Manartha</a:t>
            </a:r>
            <a:r>
              <a:rPr lang="en-IN" sz="1100" dirty="0" smtClean="0"/>
              <a:t> Solutions Private Limited</a:t>
            </a:r>
            <a:endParaRPr lang="en-IN" sz="1100" dirty="0" smtClean="0"/>
          </a:p>
        </p:txBody>
      </p:sp>
      <p:sp>
        <p:nvSpPr>
          <p:cNvPr id="2" name="Rectangle 1"/>
          <p:cNvSpPr/>
          <p:nvPr/>
        </p:nvSpPr>
        <p:spPr>
          <a:xfrm>
            <a:off x="578974" y="1702248"/>
            <a:ext cx="1628923" cy="1615827"/>
          </a:xfrm>
          <a:prstGeom prst="rect">
            <a:avLst/>
          </a:prstGeom>
        </p:spPr>
        <p:txBody>
          <a:bodyPr wrap="square">
            <a:spAutoFit/>
          </a:bodyPr>
          <a:lstStyle/>
          <a:p>
            <a:r>
              <a:rPr lang="en-IN" sz="1100" dirty="0">
                <a:solidFill>
                  <a:srgbClr val="FFFF00"/>
                </a:solidFill>
                <a:latin typeface="Agency FB" panose="020B0503020202020204" pitchFamily="34" charset="0"/>
              </a:rPr>
              <a:t>Basic </a:t>
            </a:r>
            <a:r>
              <a:rPr lang="en-IN" sz="1100" dirty="0" smtClean="0">
                <a:solidFill>
                  <a:srgbClr val="FFFF00"/>
                </a:solidFill>
                <a:latin typeface="Agency FB" panose="020B0503020202020204" pitchFamily="34" charset="0"/>
              </a:rPr>
              <a:t>Information</a:t>
            </a:r>
          </a:p>
          <a:p>
            <a:r>
              <a:rPr lang="en-IN" sz="1100" dirty="0" smtClean="0">
                <a:latin typeface="Agency FB" panose="020B0503020202020204" pitchFamily="34" charset="0"/>
              </a:rPr>
              <a:t>Products &amp; Services</a:t>
            </a:r>
            <a:endParaRPr lang="en-IN" sz="1100" dirty="0">
              <a:latin typeface="Agency FB" panose="020B0503020202020204" pitchFamily="34" charset="0"/>
            </a:endParaRPr>
          </a:p>
          <a:p>
            <a:r>
              <a:rPr lang="en-IN" sz="1100" dirty="0">
                <a:latin typeface="Agency FB" panose="020B0503020202020204" pitchFamily="34" charset="0"/>
              </a:rPr>
              <a:t>Pitch </a:t>
            </a:r>
            <a:r>
              <a:rPr lang="en-IN" sz="1100" dirty="0" smtClean="0">
                <a:latin typeface="Agency FB" panose="020B0503020202020204" pitchFamily="34" charset="0"/>
              </a:rPr>
              <a:t>Presentation &amp; Video</a:t>
            </a:r>
            <a:endParaRPr lang="en-IN" sz="1100" dirty="0">
              <a:latin typeface="Agency FB" panose="020B0503020202020204" pitchFamily="34" charset="0"/>
            </a:endParaRPr>
          </a:p>
          <a:p>
            <a:r>
              <a:rPr lang="en-IN" sz="1100" dirty="0" smtClean="0">
                <a:latin typeface="Agency FB" panose="020B0503020202020204" pitchFamily="34" charset="0"/>
              </a:rPr>
              <a:t>Business Plan &amp; Financials</a:t>
            </a:r>
            <a:endParaRPr lang="en-IN" sz="1100" dirty="0">
              <a:latin typeface="Agency FB" panose="020B0503020202020204" pitchFamily="34" charset="0"/>
            </a:endParaRPr>
          </a:p>
          <a:p>
            <a:r>
              <a:rPr lang="en-IN" sz="1100" dirty="0" smtClean="0">
                <a:latin typeface="Agency FB" panose="020B0503020202020204" pitchFamily="34" charset="0"/>
              </a:rPr>
              <a:t>Valuation &amp; Bench Marking</a:t>
            </a:r>
          </a:p>
          <a:p>
            <a:r>
              <a:rPr lang="en-IN" sz="1100" dirty="0" smtClean="0">
                <a:latin typeface="Agency FB" panose="020B0503020202020204" pitchFamily="34" charset="0"/>
              </a:rPr>
              <a:t>Founders </a:t>
            </a:r>
            <a:r>
              <a:rPr lang="en-IN" sz="1100" dirty="0">
                <a:latin typeface="Agency FB" panose="020B0503020202020204" pitchFamily="34" charset="0"/>
              </a:rPr>
              <a:t>&amp; </a:t>
            </a:r>
            <a:r>
              <a:rPr lang="en-IN" sz="1100" dirty="0" smtClean="0">
                <a:latin typeface="Agency FB" panose="020B0503020202020204" pitchFamily="34" charset="0"/>
              </a:rPr>
              <a:t>Organization</a:t>
            </a:r>
          </a:p>
          <a:p>
            <a:r>
              <a:rPr lang="en-IN" sz="1100" dirty="0">
                <a:latin typeface="Agency FB" panose="020B0503020202020204" pitchFamily="34" charset="0"/>
              </a:rPr>
              <a:t>Cap Table</a:t>
            </a:r>
          </a:p>
          <a:p>
            <a:r>
              <a:rPr lang="en-IN" sz="1100" dirty="0" smtClean="0">
                <a:latin typeface="Agency FB" panose="020B0503020202020204" pitchFamily="34" charset="0"/>
              </a:rPr>
              <a:t>News &amp; Events</a:t>
            </a:r>
          </a:p>
          <a:p>
            <a:r>
              <a:rPr lang="en-IN" sz="1100" dirty="0">
                <a:latin typeface="Agency FB" panose="020B0503020202020204" pitchFamily="34" charset="0"/>
              </a:rPr>
              <a:t>Company </a:t>
            </a:r>
            <a:r>
              <a:rPr lang="en-IN" sz="1100" dirty="0" smtClean="0">
                <a:latin typeface="Agency FB" panose="020B0503020202020204" pitchFamily="34" charset="0"/>
              </a:rPr>
              <a:t>Ask</a:t>
            </a:r>
            <a:endParaRPr lang="en-IN" sz="1100" dirty="0">
              <a:latin typeface="Agency FB" panose="020B0503020202020204" pitchFamily="34" charset="0"/>
            </a:endParaRPr>
          </a:p>
        </p:txBody>
      </p:sp>
      <p:sp>
        <p:nvSpPr>
          <p:cNvPr id="13" name="TextBox 12"/>
          <p:cNvSpPr txBox="1"/>
          <p:nvPr/>
        </p:nvSpPr>
        <p:spPr>
          <a:xfrm>
            <a:off x="3346982" y="2225856"/>
            <a:ext cx="2728788" cy="430887"/>
          </a:xfrm>
          <a:prstGeom prst="rect">
            <a:avLst/>
          </a:prstGeom>
          <a:noFill/>
        </p:spPr>
        <p:txBody>
          <a:bodyPr wrap="square" rtlCol="0">
            <a:spAutoFit/>
          </a:bodyPr>
          <a:lstStyle/>
          <a:p>
            <a:r>
              <a:rPr lang="en-IN" sz="1100" dirty="0" smtClean="0">
                <a:solidFill>
                  <a:schemeClr val="bg1">
                    <a:lumMod val="50000"/>
                  </a:schemeClr>
                </a:solidFill>
              </a:rPr>
              <a:t>Founded In</a:t>
            </a:r>
            <a:endParaRPr lang="en-IN" sz="1100" dirty="0"/>
          </a:p>
          <a:p>
            <a:r>
              <a:rPr lang="en-IN" sz="1100" dirty="0" smtClean="0"/>
              <a:t>July 30, 2018</a:t>
            </a:r>
            <a:endParaRPr lang="en-IN" sz="1100" dirty="0" smtClean="0"/>
          </a:p>
        </p:txBody>
      </p:sp>
      <p:sp>
        <p:nvSpPr>
          <p:cNvPr id="15" name="TextBox 14"/>
          <p:cNvSpPr txBox="1"/>
          <p:nvPr/>
        </p:nvSpPr>
        <p:spPr>
          <a:xfrm>
            <a:off x="3346982" y="2759457"/>
            <a:ext cx="2728788" cy="430887"/>
          </a:xfrm>
          <a:prstGeom prst="rect">
            <a:avLst/>
          </a:prstGeom>
          <a:noFill/>
        </p:spPr>
        <p:txBody>
          <a:bodyPr wrap="square" rtlCol="0">
            <a:spAutoFit/>
          </a:bodyPr>
          <a:lstStyle/>
          <a:p>
            <a:r>
              <a:rPr lang="en-IN" sz="1100" dirty="0" smtClean="0">
                <a:solidFill>
                  <a:schemeClr val="bg1">
                    <a:lumMod val="50000"/>
                  </a:schemeClr>
                </a:solidFill>
              </a:rPr>
              <a:t>Industry / Sector</a:t>
            </a:r>
            <a:endParaRPr lang="en-IN" sz="1100" dirty="0"/>
          </a:p>
          <a:p>
            <a:r>
              <a:rPr lang="en-IN" sz="1100" dirty="0" err="1" smtClean="0"/>
              <a:t>FinTech</a:t>
            </a:r>
            <a:r>
              <a:rPr lang="en-IN" sz="1100" dirty="0" smtClean="0"/>
              <a:t>, Investments &amp; Funding</a:t>
            </a:r>
            <a:endParaRPr lang="en-IN" sz="1100" dirty="0" smtClean="0"/>
          </a:p>
        </p:txBody>
      </p:sp>
      <p:sp>
        <p:nvSpPr>
          <p:cNvPr id="17" name="TextBox 16"/>
          <p:cNvSpPr txBox="1"/>
          <p:nvPr/>
        </p:nvSpPr>
        <p:spPr>
          <a:xfrm>
            <a:off x="3346982" y="3403784"/>
            <a:ext cx="2728788" cy="430887"/>
          </a:xfrm>
          <a:prstGeom prst="rect">
            <a:avLst/>
          </a:prstGeom>
          <a:noFill/>
        </p:spPr>
        <p:txBody>
          <a:bodyPr wrap="square" rtlCol="0">
            <a:spAutoFit/>
          </a:bodyPr>
          <a:lstStyle/>
          <a:p>
            <a:r>
              <a:rPr lang="en-IN" sz="1100" dirty="0" smtClean="0">
                <a:solidFill>
                  <a:schemeClr val="bg1">
                    <a:lumMod val="50000"/>
                  </a:schemeClr>
                </a:solidFill>
              </a:rPr>
              <a:t>Type of Business</a:t>
            </a:r>
            <a:endParaRPr lang="en-IN" sz="1100" dirty="0"/>
          </a:p>
          <a:p>
            <a:r>
              <a:rPr lang="en-IN" sz="1100" dirty="0" smtClean="0"/>
              <a:t>B2B</a:t>
            </a:r>
            <a:endParaRPr lang="en-IN" sz="1100" dirty="0" smtClean="0"/>
          </a:p>
        </p:txBody>
      </p:sp>
      <p:sp>
        <p:nvSpPr>
          <p:cNvPr id="18" name="TextBox 17"/>
          <p:cNvSpPr txBox="1"/>
          <p:nvPr/>
        </p:nvSpPr>
        <p:spPr>
          <a:xfrm>
            <a:off x="3346982" y="4464922"/>
            <a:ext cx="2728788" cy="600164"/>
          </a:xfrm>
          <a:prstGeom prst="rect">
            <a:avLst/>
          </a:prstGeom>
          <a:noFill/>
        </p:spPr>
        <p:txBody>
          <a:bodyPr wrap="square" rtlCol="0">
            <a:spAutoFit/>
          </a:bodyPr>
          <a:lstStyle/>
          <a:p>
            <a:r>
              <a:rPr lang="en-IN" sz="1100" dirty="0" smtClean="0">
                <a:solidFill>
                  <a:schemeClr val="bg1">
                    <a:lumMod val="50000"/>
                  </a:schemeClr>
                </a:solidFill>
              </a:rPr>
              <a:t>Address</a:t>
            </a:r>
            <a:endParaRPr lang="en-IN" sz="1100" dirty="0"/>
          </a:p>
          <a:p>
            <a:r>
              <a:rPr lang="en-IN" sz="1100" dirty="0" smtClean="0"/>
              <a:t>1234, 12 Street</a:t>
            </a:r>
          </a:p>
          <a:p>
            <a:r>
              <a:rPr lang="en-IN" sz="1100" dirty="0" smtClean="0"/>
              <a:t>Bengaluru, Karnataka - 560022</a:t>
            </a:r>
            <a:endParaRPr lang="en-IN" sz="1100" dirty="0" smtClean="0"/>
          </a:p>
        </p:txBody>
      </p:sp>
      <p:sp>
        <p:nvSpPr>
          <p:cNvPr id="19" name="TextBox 18"/>
          <p:cNvSpPr txBox="1"/>
          <p:nvPr/>
        </p:nvSpPr>
        <p:spPr>
          <a:xfrm>
            <a:off x="3346982" y="5189074"/>
            <a:ext cx="2728788" cy="430887"/>
          </a:xfrm>
          <a:prstGeom prst="rect">
            <a:avLst/>
          </a:prstGeom>
          <a:noFill/>
        </p:spPr>
        <p:txBody>
          <a:bodyPr wrap="square" rtlCol="0">
            <a:spAutoFit/>
          </a:bodyPr>
          <a:lstStyle/>
          <a:p>
            <a:r>
              <a:rPr lang="en-IN" sz="1100" dirty="0" smtClean="0">
                <a:solidFill>
                  <a:schemeClr val="bg1">
                    <a:lumMod val="50000"/>
                  </a:schemeClr>
                </a:solidFill>
              </a:rPr>
              <a:t>Online Presence</a:t>
            </a:r>
            <a:endParaRPr lang="en-IN" sz="1100" dirty="0"/>
          </a:p>
          <a:p>
            <a:r>
              <a:rPr lang="en-IN" sz="1100" dirty="0" smtClean="0">
                <a:hlinkClick r:id="rId3"/>
              </a:rPr>
              <a:t>www.numberleader.com</a:t>
            </a:r>
            <a:r>
              <a:rPr lang="en-IN" sz="1100" dirty="0" smtClean="0"/>
              <a:t> </a:t>
            </a:r>
            <a:endParaRPr lang="en-IN" sz="1100" dirty="0" smtClean="0"/>
          </a:p>
        </p:txBody>
      </p:sp>
      <p:sp>
        <p:nvSpPr>
          <p:cNvPr id="20" name="TextBox 19"/>
          <p:cNvSpPr txBox="1"/>
          <p:nvPr/>
        </p:nvSpPr>
        <p:spPr>
          <a:xfrm>
            <a:off x="7305214" y="1702248"/>
            <a:ext cx="2728788" cy="600164"/>
          </a:xfrm>
          <a:prstGeom prst="rect">
            <a:avLst/>
          </a:prstGeom>
          <a:noFill/>
        </p:spPr>
        <p:txBody>
          <a:bodyPr wrap="square" rtlCol="0">
            <a:spAutoFit/>
          </a:bodyPr>
          <a:lstStyle/>
          <a:p>
            <a:r>
              <a:rPr lang="en-IN" sz="1100" dirty="0" smtClean="0">
                <a:solidFill>
                  <a:schemeClr val="bg1">
                    <a:lumMod val="50000"/>
                  </a:schemeClr>
                </a:solidFill>
              </a:rPr>
              <a:t>Company Vision</a:t>
            </a:r>
            <a:endParaRPr lang="en-IN" sz="1100" dirty="0"/>
          </a:p>
          <a:p>
            <a:r>
              <a:rPr lang="en-IN" sz="1100" dirty="0" smtClean="0"/>
              <a:t>Virtualize investment / funding activities for the start-up ecosystem</a:t>
            </a:r>
            <a:endParaRPr lang="en-IN" sz="1100" dirty="0" smtClean="0"/>
          </a:p>
        </p:txBody>
      </p:sp>
      <p:sp>
        <p:nvSpPr>
          <p:cNvPr id="21" name="TextBox 20"/>
          <p:cNvSpPr txBox="1"/>
          <p:nvPr/>
        </p:nvSpPr>
        <p:spPr>
          <a:xfrm>
            <a:off x="7305214" y="2390898"/>
            <a:ext cx="2728788" cy="769441"/>
          </a:xfrm>
          <a:prstGeom prst="rect">
            <a:avLst/>
          </a:prstGeom>
          <a:noFill/>
        </p:spPr>
        <p:txBody>
          <a:bodyPr wrap="square" rtlCol="0">
            <a:spAutoFit/>
          </a:bodyPr>
          <a:lstStyle/>
          <a:p>
            <a:r>
              <a:rPr lang="en-IN" sz="1100" dirty="0" smtClean="0">
                <a:solidFill>
                  <a:schemeClr val="bg1">
                    <a:lumMod val="50000"/>
                  </a:schemeClr>
                </a:solidFill>
              </a:rPr>
              <a:t>Products &amp; Services</a:t>
            </a:r>
            <a:endParaRPr lang="en-IN" sz="1100" dirty="0"/>
          </a:p>
          <a:p>
            <a:r>
              <a:rPr lang="en-IN" sz="1100" dirty="0" smtClean="0"/>
              <a:t>Online Virtual CFO Functions Platform for start ups and investors. End to end funding lifecycle management.</a:t>
            </a:r>
            <a:endParaRPr lang="en-IN" sz="1100" dirty="0" smtClean="0"/>
          </a:p>
        </p:txBody>
      </p:sp>
      <p:sp>
        <p:nvSpPr>
          <p:cNvPr id="23" name="TextBox 22"/>
          <p:cNvSpPr txBox="1"/>
          <p:nvPr/>
        </p:nvSpPr>
        <p:spPr>
          <a:xfrm>
            <a:off x="7305214" y="3922196"/>
            <a:ext cx="3328459" cy="769441"/>
          </a:xfrm>
          <a:prstGeom prst="rect">
            <a:avLst/>
          </a:prstGeom>
          <a:noFill/>
        </p:spPr>
        <p:txBody>
          <a:bodyPr wrap="square" rtlCol="0">
            <a:spAutoFit/>
          </a:bodyPr>
          <a:lstStyle/>
          <a:p>
            <a:r>
              <a:rPr lang="en-IN" sz="1100" dirty="0" smtClean="0">
                <a:solidFill>
                  <a:schemeClr val="bg1">
                    <a:lumMod val="50000"/>
                  </a:schemeClr>
                </a:solidFill>
              </a:rPr>
              <a:t>Three Year Revenue &amp; Profit</a:t>
            </a:r>
          </a:p>
          <a:p>
            <a:r>
              <a:rPr lang="en-IN" sz="1100" dirty="0" smtClean="0"/>
              <a:t>Current Year (YTD): Revenue = $50,000 | P/L = -$5,000</a:t>
            </a:r>
          </a:p>
          <a:p>
            <a:r>
              <a:rPr lang="en-IN" sz="1100" dirty="0" smtClean="0"/>
              <a:t>Previous Year</a:t>
            </a:r>
            <a:r>
              <a:rPr lang="en-IN" sz="1100" dirty="0"/>
              <a:t>: </a:t>
            </a:r>
            <a:r>
              <a:rPr lang="en-IN" sz="1100" dirty="0" smtClean="0"/>
              <a:t>Revenue = $50,000 </a:t>
            </a:r>
            <a:r>
              <a:rPr lang="en-IN" sz="1100" dirty="0"/>
              <a:t>| </a:t>
            </a:r>
            <a:r>
              <a:rPr lang="en-IN" sz="1100" dirty="0" smtClean="0"/>
              <a:t>P/L = </a:t>
            </a:r>
            <a:r>
              <a:rPr lang="en-IN" sz="1100" dirty="0"/>
              <a:t>-$</a:t>
            </a:r>
            <a:r>
              <a:rPr lang="en-IN" sz="1100" dirty="0" smtClean="0"/>
              <a:t>5,000</a:t>
            </a:r>
          </a:p>
          <a:p>
            <a:r>
              <a:rPr lang="en-IN" sz="1100" dirty="0" smtClean="0"/>
              <a:t>A year before: Revenue = $50,000 </a:t>
            </a:r>
            <a:r>
              <a:rPr lang="en-IN" sz="1100" dirty="0"/>
              <a:t>| </a:t>
            </a:r>
            <a:r>
              <a:rPr lang="en-IN" sz="1100" dirty="0" smtClean="0"/>
              <a:t>P/L = </a:t>
            </a:r>
            <a:r>
              <a:rPr lang="en-IN" sz="1100" dirty="0"/>
              <a:t>-$5,000</a:t>
            </a:r>
            <a:endParaRPr lang="en-IN" sz="1100" dirty="0" smtClean="0"/>
          </a:p>
        </p:txBody>
      </p:sp>
      <p:sp>
        <p:nvSpPr>
          <p:cNvPr id="24" name="TextBox 23"/>
          <p:cNvSpPr txBox="1"/>
          <p:nvPr/>
        </p:nvSpPr>
        <p:spPr>
          <a:xfrm>
            <a:off x="7305214" y="4884099"/>
            <a:ext cx="2728788" cy="430887"/>
          </a:xfrm>
          <a:prstGeom prst="rect">
            <a:avLst/>
          </a:prstGeom>
          <a:noFill/>
        </p:spPr>
        <p:txBody>
          <a:bodyPr wrap="square" rtlCol="0">
            <a:spAutoFit/>
          </a:bodyPr>
          <a:lstStyle/>
          <a:p>
            <a:r>
              <a:rPr lang="en-IN" sz="1100" dirty="0" smtClean="0">
                <a:solidFill>
                  <a:schemeClr val="bg1">
                    <a:lumMod val="50000"/>
                  </a:schemeClr>
                </a:solidFill>
              </a:rPr>
              <a:t>Number of Customers</a:t>
            </a:r>
            <a:endParaRPr lang="en-IN" sz="1100" dirty="0"/>
          </a:p>
          <a:p>
            <a:r>
              <a:rPr lang="en-IN" sz="1100" dirty="0" smtClean="0"/>
              <a:t>5</a:t>
            </a:r>
            <a:endParaRPr lang="en-IN" sz="1100" dirty="0" smtClean="0"/>
          </a:p>
        </p:txBody>
      </p:sp>
      <p:sp>
        <p:nvSpPr>
          <p:cNvPr id="26" name="TextBox 25"/>
          <p:cNvSpPr txBox="1"/>
          <p:nvPr/>
        </p:nvSpPr>
        <p:spPr>
          <a:xfrm>
            <a:off x="7305214" y="5507448"/>
            <a:ext cx="2728788" cy="769441"/>
          </a:xfrm>
          <a:prstGeom prst="rect">
            <a:avLst/>
          </a:prstGeom>
          <a:noFill/>
        </p:spPr>
        <p:txBody>
          <a:bodyPr wrap="square" rtlCol="0">
            <a:spAutoFit/>
          </a:bodyPr>
          <a:lstStyle/>
          <a:p>
            <a:r>
              <a:rPr lang="en-IN" sz="1100" dirty="0" smtClean="0">
                <a:solidFill>
                  <a:schemeClr val="bg1">
                    <a:lumMod val="50000"/>
                  </a:schemeClr>
                </a:solidFill>
              </a:rPr>
              <a:t>Additional Information</a:t>
            </a:r>
            <a:endParaRPr lang="en-IN" sz="1100" dirty="0"/>
          </a:p>
          <a:p>
            <a:r>
              <a:rPr lang="en-IN" sz="1100" dirty="0" smtClean="0"/>
              <a:t>The company wants to bring awareness among start up founders about the importance of </a:t>
            </a:r>
            <a:endParaRPr lang="en-IN" sz="1100" dirty="0" smtClean="0"/>
          </a:p>
        </p:txBody>
      </p:sp>
      <p:sp>
        <p:nvSpPr>
          <p:cNvPr id="27" name="TextBox 26"/>
          <p:cNvSpPr txBox="1"/>
          <p:nvPr/>
        </p:nvSpPr>
        <p:spPr>
          <a:xfrm>
            <a:off x="3346982" y="5743949"/>
            <a:ext cx="2728788" cy="600164"/>
          </a:xfrm>
          <a:prstGeom prst="rect">
            <a:avLst/>
          </a:prstGeom>
          <a:noFill/>
        </p:spPr>
        <p:txBody>
          <a:bodyPr wrap="square" rtlCol="0">
            <a:spAutoFit/>
          </a:bodyPr>
          <a:lstStyle/>
          <a:p>
            <a:r>
              <a:rPr lang="en-IN" sz="1100" dirty="0" smtClean="0">
                <a:solidFill>
                  <a:schemeClr val="bg1">
                    <a:lumMod val="50000"/>
                  </a:schemeClr>
                </a:solidFill>
              </a:rPr>
              <a:t>Contact Information</a:t>
            </a:r>
            <a:endParaRPr lang="en-IN" sz="1100" dirty="0"/>
          </a:p>
          <a:p>
            <a:r>
              <a:rPr lang="en-IN" sz="1100" dirty="0" smtClean="0"/>
              <a:t>E Mail: </a:t>
            </a:r>
            <a:r>
              <a:rPr lang="en-IN" sz="1100" dirty="0" smtClean="0">
                <a:hlinkClick r:id="rId4"/>
              </a:rPr>
              <a:t>info@numberleader.com</a:t>
            </a:r>
            <a:r>
              <a:rPr lang="en-IN" sz="1100" dirty="0" smtClean="0"/>
              <a:t> </a:t>
            </a:r>
          </a:p>
          <a:p>
            <a:r>
              <a:rPr lang="en-IN" sz="1100" dirty="0" smtClean="0"/>
              <a:t>Phone Number: 123-123-1234</a:t>
            </a:r>
            <a:endParaRPr lang="en-IN" sz="1100" dirty="0" smtClean="0"/>
          </a:p>
        </p:txBody>
      </p:sp>
      <p:sp>
        <p:nvSpPr>
          <p:cNvPr id="28" name="TextBox 27"/>
          <p:cNvSpPr txBox="1"/>
          <p:nvPr/>
        </p:nvSpPr>
        <p:spPr>
          <a:xfrm>
            <a:off x="7305214" y="3320265"/>
            <a:ext cx="2728788" cy="430887"/>
          </a:xfrm>
          <a:prstGeom prst="rect">
            <a:avLst/>
          </a:prstGeom>
          <a:noFill/>
        </p:spPr>
        <p:txBody>
          <a:bodyPr wrap="square" rtlCol="0">
            <a:spAutoFit/>
          </a:bodyPr>
          <a:lstStyle/>
          <a:p>
            <a:r>
              <a:rPr lang="en-IN" sz="1100" dirty="0" smtClean="0">
                <a:solidFill>
                  <a:schemeClr val="bg1">
                    <a:lumMod val="50000"/>
                  </a:schemeClr>
                </a:solidFill>
              </a:rPr>
              <a:t>Key Competitors</a:t>
            </a:r>
            <a:endParaRPr lang="en-IN" sz="1100" dirty="0"/>
          </a:p>
          <a:p>
            <a:r>
              <a:rPr lang="en-IN" sz="1100" dirty="0" err="1" smtClean="0"/>
              <a:t>Zoho</a:t>
            </a:r>
            <a:r>
              <a:rPr lang="en-IN" sz="1100" dirty="0" smtClean="0"/>
              <a:t>, PeopleSoft</a:t>
            </a:r>
            <a:endParaRPr lang="en-IN" sz="1100" dirty="0" smtClean="0"/>
          </a:p>
        </p:txBody>
      </p:sp>
      <p:sp>
        <p:nvSpPr>
          <p:cNvPr id="29" name="TextBox 28"/>
          <p:cNvSpPr txBox="1"/>
          <p:nvPr/>
        </p:nvSpPr>
        <p:spPr>
          <a:xfrm>
            <a:off x="3346982" y="3958659"/>
            <a:ext cx="2728788" cy="430887"/>
          </a:xfrm>
          <a:prstGeom prst="rect">
            <a:avLst/>
          </a:prstGeom>
          <a:noFill/>
        </p:spPr>
        <p:txBody>
          <a:bodyPr wrap="square" rtlCol="0">
            <a:spAutoFit/>
          </a:bodyPr>
          <a:lstStyle/>
          <a:p>
            <a:r>
              <a:rPr lang="en-IN" sz="1100" dirty="0" smtClean="0">
                <a:solidFill>
                  <a:schemeClr val="bg1">
                    <a:lumMod val="50000"/>
                  </a:schemeClr>
                </a:solidFill>
              </a:rPr>
              <a:t>Number of Employees (Including founders)</a:t>
            </a:r>
            <a:endParaRPr lang="en-IN" sz="1100" dirty="0"/>
          </a:p>
          <a:p>
            <a:r>
              <a:rPr lang="en-IN" sz="1100" dirty="0" smtClean="0"/>
              <a:t>15</a:t>
            </a:r>
            <a:endParaRPr lang="en-IN" sz="1100" dirty="0" smtClean="0"/>
          </a:p>
        </p:txBody>
      </p:sp>
    </p:spTree>
    <p:extLst>
      <p:ext uri="{BB962C8B-B14F-4D97-AF65-F5344CB8AC3E}">
        <p14:creationId xmlns:p14="http://schemas.microsoft.com/office/powerpoint/2010/main" val="1558144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285610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90878" y="1156324"/>
            <a:ext cx="1473234" cy="3477875"/>
          </a:xfrm>
          <a:prstGeom prst="rect">
            <a:avLst/>
          </a:prstGeom>
          <a:noFill/>
        </p:spPr>
        <p:txBody>
          <a:bodyPr wrap="square" rtlCol="0">
            <a:spAutoFit/>
          </a:bodyPr>
          <a:lstStyle/>
          <a:p>
            <a:pPr algn="ctr"/>
            <a:r>
              <a:rPr lang="en-IN" sz="1100" b="1" dirty="0">
                <a:latin typeface="Agency FB" panose="020B0503020202020204" pitchFamily="34" charset="0"/>
              </a:rPr>
              <a:t>Company 123</a:t>
            </a:r>
          </a:p>
          <a:p>
            <a:endParaRPr lang="en-IN" sz="1100" dirty="0">
              <a:latin typeface="Agency FB" panose="020B0503020202020204" pitchFamily="34" charset="0"/>
            </a:endParaRPr>
          </a:p>
          <a:p>
            <a:r>
              <a:rPr lang="en-IN" sz="1100" dirty="0">
                <a:latin typeface="Agency FB" panose="020B0503020202020204" pitchFamily="34" charset="0"/>
              </a:rPr>
              <a:t>Profile</a:t>
            </a: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endParaRPr lang="en-IN" sz="1100" dirty="0" smtClean="0">
              <a:latin typeface="Agency FB" panose="020B0503020202020204" pitchFamily="34" charset="0"/>
            </a:endParaRPr>
          </a:p>
          <a:p>
            <a:endParaRPr lang="en-IN" sz="1100" dirty="0" smtClean="0">
              <a:latin typeface="Agency FB" panose="020B0503020202020204" pitchFamily="34" charset="0"/>
            </a:endParaRPr>
          </a:p>
          <a:p>
            <a:r>
              <a:rPr lang="en-IN" sz="1100" dirty="0" smtClean="0">
                <a:latin typeface="Agency FB" panose="020B0503020202020204" pitchFamily="34" charset="0"/>
              </a:rPr>
              <a:t>Corporate </a:t>
            </a:r>
            <a:r>
              <a:rPr lang="en-IN" sz="1100" dirty="0">
                <a:latin typeface="Agency FB" panose="020B0503020202020204" pitchFamily="34" charset="0"/>
              </a:rPr>
              <a:t>Finance</a:t>
            </a:r>
          </a:p>
          <a:p>
            <a:endParaRPr lang="en-IN" sz="1100" dirty="0">
              <a:latin typeface="Agency FB" panose="020B0503020202020204" pitchFamily="34" charset="0"/>
            </a:endParaRPr>
          </a:p>
          <a:p>
            <a:r>
              <a:rPr lang="en-IN" sz="1100" dirty="0">
                <a:latin typeface="Agency FB" panose="020B0503020202020204" pitchFamily="34" charset="0"/>
              </a:rPr>
              <a:t>Due Diligence</a:t>
            </a:r>
          </a:p>
          <a:p>
            <a:endParaRPr lang="en-IN" sz="1100" dirty="0">
              <a:latin typeface="Agency FB" panose="020B0503020202020204" pitchFamily="34" charset="0"/>
            </a:endParaRPr>
          </a:p>
          <a:p>
            <a:r>
              <a:rPr lang="en-IN" sz="1100" dirty="0">
                <a:latin typeface="Agency FB" panose="020B0503020202020204" pitchFamily="34" charset="0"/>
              </a:rPr>
              <a:t>Fund Raising</a:t>
            </a:r>
          </a:p>
          <a:p>
            <a:endParaRPr lang="en-IN" sz="1100" dirty="0">
              <a:latin typeface="Agency FB" panose="020B0503020202020204" pitchFamily="34" charset="0"/>
            </a:endParaRPr>
          </a:p>
          <a:p>
            <a:r>
              <a:rPr lang="en-IN" sz="1100" dirty="0">
                <a:latin typeface="Agency FB" panose="020B0503020202020204" pitchFamily="34" charset="0"/>
              </a:rPr>
              <a:t>Investor Tools</a:t>
            </a:r>
          </a:p>
        </p:txBody>
      </p:sp>
      <p:sp>
        <p:nvSpPr>
          <p:cNvPr id="7" name="Rectangle 6"/>
          <p:cNvSpPr/>
          <p:nvPr/>
        </p:nvSpPr>
        <p:spPr>
          <a:xfrm>
            <a:off x="0" y="0"/>
            <a:ext cx="12191999" cy="1015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One Stop shop for your FP&amp;A, Audit, and Fund Raising Nee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877" y="283763"/>
            <a:ext cx="1962150" cy="4476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872104" y="353713"/>
            <a:ext cx="5878725" cy="307777"/>
          </a:xfrm>
          <a:prstGeom prst="rect">
            <a:avLst/>
          </a:prstGeom>
          <a:noFill/>
        </p:spPr>
        <p:txBody>
          <a:bodyPr wrap="square" rtlCol="0">
            <a:spAutoFit/>
          </a:bodyPr>
          <a:lstStyle/>
          <a:p>
            <a:r>
              <a:rPr lang="en-IN" sz="1400" dirty="0">
                <a:latin typeface="Agency FB" panose="020B0503020202020204" pitchFamily="34" charset="0"/>
              </a:rPr>
              <a:t>Dash Board  |  </a:t>
            </a:r>
            <a:r>
              <a:rPr lang="en-IN" sz="1400" dirty="0">
                <a:solidFill>
                  <a:srgbClr val="FFFF00"/>
                </a:solidFill>
                <a:latin typeface="Agency FB" panose="020B0503020202020204" pitchFamily="34" charset="0"/>
              </a:rPr>
              <a:t>My Companies  </a:t>
            </a:r>
            <a:r>
              <a:rPr lang="en-IN" sz="1400" dirty="0">
                <a:latin typeface="Agency FB" panose="020B0503020202020204" pitchFamily="34" charset="0"/>
              </a:rPr>
              <a:t>|  Start ups  |  Investors  |  Enablers  |  News</a:t>
            </a:r>
          </a:p>
        </p:txBody>
      </p:sp>
      <p:sp>
        <p:nvSpPr>
          <p:cNvPr id="10" name="TextBox 9"/>
          <p:cNvSpPr txBox="1"/>
          <p:nvPr/>
        </p:nvSpPr>
        <p:spPr>
          <a:xfrm>
            <a:off x="10350500" y="353713"/>
            <a:ext cx="1663700" cy="307777"/>
          </a:xfrm>
          <a:prstGeom prst="rect">
            <a:avLst/>
          </a:prstGeom>
          <a:noFill/>
        </p:spPr>
        <p:txBody>
          <a:bodyPr wrap="square" rtlCol="0">
            <a:spAutoFit/>
          </a:bodyPr>
          <a:lstStyle/>
          <a:p>
            <a:pPr algn="r"/>
            <a:r>
              <a:rPr lang="en-IN" sz="1400" dirty="0">
                <a:solidFill>
                  <a:srgbClr val="FFFF00"/>
                </a:solidFill>
                <a:latin typeface="Agency FB" panose="020B0503020202020204" pitchFamily="34" charset="0"/>
              </a:rPr>
              <a:t>Naren</a:t>
            </a:r>
            <a:r>
              <a:rPr lang="en-IN" sz="1400" dirty="0">
                <a:latin typeface="Agency FB" panose="020B0503020202020204" pitchFamily="34" charset="0"/>
              </a:rPr>
              <a:t>  |  Log out</a:t>
            </a:r>
          </a:p>
        </p:txBody>
      </p:sp>
      <p:sp>
        <p:nvSpPr>
          <p:cNvPr id="14" name="TextBox 13"/>
          <p:cNvSpPr txBox="1"/>
          <p:nvPr/>
        </p:nvSpPr>
        <p:spPr>
          <a:xfrm>
            <a:off x="3063073" y="1156324"/>
            <a:ext cx="5606535" cy="276999"/>
          </a:xfrm>
          <a:prstGeom prst="rect">
            <a:avLst/>
          </a:prstGeom>
          <a:noFill/>
        </p:spPr>
        <p:txBody>
          <a:bodyPr wrap="none" rtlCol="0">
            <a:spAutoFit/>
          </a:bodyPr>
          <a:lstStyle/>
          <a:p>
            <a:r>
              <a:rPr lang="en-IN" sz="1200" dirty="0"/>
              <a:t>Company 123 – My Companies </a:t>
            </a:r>
            <a:r>
              <a:rPr lang="en-IN" sz="1200" b="1" dirty="0"/>
              <a:t>–</a:t>
            </a:r>
            <a:r>
              <a:rPr lang="en-IN" sz="1200" dirty="0"/>
              <a:t> Primary Company or last selected </a:t>
            </a:r>
            <a:r>
              <a:rPr lang="en-IN" sz="1200" dirty="0" smtClean="0"/>
              <a:t>company</a:t>
            </a:r>
            <a:r>
              <a:rPr lang="en-IN" sz="1200" b="1" dirty="0" smtClean="0"/>
              <a:t> – Profile </a:t>
            </a:r>
            <a:endParaRPr lang="en-IN" sz="1200" b="1" dirty="0"/>
          </a:p>
        </p:txBody>
      </p:sp>
      <p:sp>
        <p:nvSpPr>
          <p:cNvPr id="16" name="TextBox 15"/>
          <p:cNvSpPr txBox="1"/>
          <p:nvPr/>
        </p:nvSpPr>
        <p:spPr>
          <a:xfrm>
            <a:off x="3346982" y="2351955"/>
            <a:ext cx="2844812" cy="2708434"/>
          </a:xfrm>
          <a:prstGeom prst="rect">
            <a:avLst/>
          </a:prstGeom>
          <a:noFill/>
        </p:spPr>
        <p:txBody>
          <a:bodyPr wrap="square" rtlCol="0">
            <a:spAutoFit/>
          </a:bodyPr>
          <a:lstStyle/>
          <a:p>
            <a:r>
              <a:rPr lang="en-IN" sz="1000" dirty="0" smtClean="0">
                <a:solidFill>
                  <a:schemeClr val="bg1">
                    <a:lumMod val="50000"/>
                  </a:schemeClr>
                </a:solidFill>
              </a:rPr>
              <a:t>Description</a:t>
            </a:r>
            <a:endParaRPr lang="en-IN" sz="1000" dirty="0"/>
          </a:p>
          <a:p>
            <a:r>
              <a:rPr lang="en-IN" sz="1000" dirty="0"/>
              <a:t>Number </a:t>
            </a:r>
            <a:r>
              <a:rPr lang="en-IN" sz="1000" dirty="0" smtClean="0"/>
              <a:t>Leader is a virtual CFO functions platform that enables start up and investors to work together to manage end to end funding life cycle</a:t>
            </a:r>
          </a:p>
          <a:p>
            <a:endParaRPr lang="en-IN" sz="1000" dirty="0"/>
          </a:p>
          <a:p>
            <a:r>
              <a:rPr lang="en-IN" sz="1000" dirty="0">
                <a:solidFill>
                  <a:schemeClr val="bg1">
                    <a:lumMod val="50000"/>
                  </a:schemeClr>
                </a:solidFill>
              </a:rPr>
              <a:t>Industry / Sector</a:t>
            </a:r>
            <a:endParaRPr lang="en-IN" sz="1000" dirty="0"/>
          </a:p>
          <a:p>
            <a:r>
              <a:rPr lang="en-IN" sz="1000" dirty="0" err="1"/>
              <a:t>FinTech</a:t>
            </a:r>
            <a:r>
              <a:rPr lang="en-IN" sz="1000" dirty="0"/>
              <a:t>, Investments &amp; Funding</a:t>
            </a:r>
          </a:p>
          <a:p>
            <a:endParaRPr lang="en-IN" sz="1000" dirty="0" smtClean="0"/>
          </a:p>
          <a:p>
            <a:r>
              <a:rPr lang="en-IN" sz="1000" dirty="0" smtClean="0">
                <a:solidFill>
                  <a:schemeClr val="bg1">
                    <a:lumMod val="50000"/>
                  </a:schemeClr>
                </a:solidFill>
              </a:rPr>
              <a:t>Type </a:t>
            </a:r>
            <a:r>
              <a:rPr lang="en-IN" sz="1000" dirty="0">
                <a:solidFill>
                  <a:schemeClr val="bg1">
                    <a:lumMod val="50000"/>
                  </a:schemeClr>
                </a:solidFill>
              </a:rPr>
              <a:t>of Business</a:t>
            </a:r>
            <a:endParaRPr lang="en-IN" sz="1000" dirty="0"/>
          </a:p>
          <a:p>
            <a:r>
              <a:rPr lang="en-IN" sz="1000" dirty="0"/>
              <a:t>B2B</a:t>
            </a:r>
          </a:p>
          <a:p>
            <a:endParaRPr lang="en-IN" sz="1000" dirty="0"/>
          </a:p>
          <a:p>
            <a:r>
              <a:rPr lang="en-IN" sz="1000" dirty="0" smtClean="0">
                <a:solidFill>
                  <a:schemeClr val="bg1">
                    <a:lumMod val="50000"/>
                  </a:schemeClr>
                </a:solidFill>
              </a:rPr>
              <a:t>Problems Solved</a:t>
            </a:r>
            <a:endParaRPr lang="en-IN" sz="1000" dirty="0"/>
          </a:p>
          <a:p>
            <a:r>
              <a:rPr lang="en-IN" sz="1000" dirty="0" smtClean="0"/>
              <a:t>Lack of single source of information. </a:t>
            </a:r>
            <a:r>
              <a:rPr lang="en-IN" sz="1000" dirty="0" smtClean="0"/>
              <a:t>Slow process of valuation. </a:t>
            </a:r>
            <a:r>
              <a:rPr lang="en-IN" sz="1000" dirty="0" smtClean="0"/>
              <a:t>Delayed funding</a:t>
            </a:r>
          </a:p>
          <a:p>
            <a:endParaRPr lang="en-IN" sz="1000" dirty="0" smtClean="0"/>
          </a:p>
          <a:p>
            <a:r>
              <a:rPr lang="en-IN" sz="1000" dirty="0" smtClean="0">
                <a:solidFill>
                  <a:schemeClr val="bg1">
                    <a:lumMod val="50000"/>
                  </a:schemeClr>
                </a:solidFill>
              </a:rPr>
              <a:t>Launch Date</a:t>
            </a:r>
            <a:endParaRPr lang="en-IN" sz="1000" dirty="0"/>
          </a:p>
          <a:p>
            <a:r>
              <a:rPr lang="en-IN" sz="1000" dirty="0" smtClean="0"/>
              <a:t>5</a:t>
            </a:r>
            <a:r>
              <a:rPr lang="en-IN" sz="1000" baseline="30000" dirty="0" smtClean="0"/>
              <a:t>th</a:t>
            </a:r>
            <a:r>
              <a:rPr lang="en-IN" sz="1000" dirty="0" smtClean="0"/>
              <a:t> July 2020</a:t>
            </a:r>
            <a:endParaRPr lang="en-IN" sz="1000" dirty="0"/>
          </a:p>
        </p:txBody>
      </p:sp>
      <p:sp>
        <p:nvSpPr>
          <p:cNvPr id="2" name="Rectangle 1"/>
          <p:cNvSpPr/>
          <p:nvPr/>
        </p:nvSpPr>
        <p:spPr>
          <a:xfrm>
            <a:off x="578974" y="1702248"/>
            <a:ext cx="1628923" cy="1615827"/>
          </a:xfrm>
          <a:prstGeom prst="rect">
            <a:avLst/>
          </a:prstGeom>
        </p:spPr>
        <p:txBody>
          <a:bodyPr wrap="square">
            <a:spAutoFit/>
          </a:bodyPr>
          <a:lstStyle/>
          <a:p>
            <a:r>
              <a:rPr lang="en-IN" sz="1100" dirty="0">
                <a:latin typeface="Agency FB" panose="020B0503020202020204" pitchFamily="34" charset="0"/>
              </a:rPr>
              <a:t>Basic </a:t>
            </a:r>
            <a:r>
              <a:rPr lang="en-IN" sz="1100" dirty="0" smtClean="0">
                <a:latin typeface="Agency FB" panose="020B0503020202020204" pitchFamily="34" charset="0"/>
              </a:rPr>
              <a:t>Information</a:t>
            </a:r>
          </a:p>
          <a:p>
            <a:r>
              <a:rPr lang="en-IN" sz="1100" dirty="0" smtClean="0">
                <a:solidFill>
                  <a:srgbClr val="FFFF00"/>
                </a:solidFill>
                <a:latin typeface="Agency FB" panose="020B0503020202020204" pitchFamily="34" charset="0"/>
              </a:rPr>
              <a:t>Products &amp; Services</a:t>
            </a:r>
            <a:endParaRPr lang="en-IN" sz="1100" dirty="0">
              <a:solidFill>
                <a:srgbClr val="FFFF00"/>
              </a:solidFill>
              <a:latin typeface="Agency FB" panose="020B0503020202020204" pitchFamily="34" charset="0"/>
            </a:endParaRPr>
          </a:p>
          <a:p>
            <a:r>
              <a:rPr lang="en-IN" sz="1100" dirty="0">
                <a:latin typeface="Agency FB" panose="020B0503020202020204" pitchFamily="34" charset="0"/>
              </a:rPr>
              <a:t>Pitch </a:t>
            </a:r>
            <a:r>
              <a:rPr lang="en-IN" sz="1100" dirty="0" smtClean="0">
                <a:latin typeface="Agency FB" panose="020B0503020202020204" pitchFamily="34" charset="0"/>
              </a:rPr>
              <a:t>Presentation &amp; Video</a:t>
            </a:r>
            <a:endParaRPr lang="en-IN" sz="1100" dirty="0">
              <a:latin typeface="Agency FB" panose="020B0503020202020204" pitchFamily="34" charset="0"/>
            </a:endParaRPr>
          </a:p>
          <a:p>
            <a:r>
              <a:rPr lang="en-IN" sz="1100" dirty="0" smtClean="0">
                <a:latin typeface="Agency FB" panose="020B0503020202020204" pitchFamily="34" charset="0"/>
              </a:rPr>
              <a:t>Business Plan &amp; Financials</a:t>
            </a:r>
            <a:endParaRPr lang="en-IN" sz="1100" dirty="0">
              <a:latin typeface="Agency FB" panose="020B0503020202020204" pitchFamily="34" charset="0"/>
            </a:endParaRPr>
          </a:p>
          <a:p>
            <a:r>
              <a:rPr lang="en-IN" sz="1100" dirty="0" smtClean="0">
                <a:latin typeface="Agency FB" panose="020B0503020202020204" pitchFamily="34" charset="0"/>
              </a:rPr>
              <a:t>Valuation &amp; Bench Marking </a:t>
            </a:r>
          </a:p>
          <a:p>
            <a:r>
              <a:rPr lang="en-IN" sz="1100" dirty="0" smtClean="0">
                <a:latin typeface="Agency FB" panose="020B0503020202020204" pitchFamily="34" charset="0"/>
              </a:rPr>
              <a:t>Founders </a:t>
            </a:r>
            <a:r>
              <a:rPr lang="en-IN" sz="1100" dirty="0">
                <a:latin typeface="Agency FB" panose="020B0503020202020204" pitchFamily="34" charset="0"/>
              </a:rPr>
              <a:t>&amp; </a:t>
            </a:r>
            <a:r>
              <a:rPr lang="en-IN" sz="1100" dirty="0" smtClean="0">
                <a:latin typeface="Agency FB" panose="020B0503020202020204" pitchFamily="34" charset="0"/>
              </a:rPr>
              <a:t>Organization</a:t>
            </a:r>
          </a:p>
          <a:p>
            <a:r>
              <a:rPr lang="en-IN" sz="1100" dirty="0">
                <a:latin typeface="Agency FB" panose="020B0503020202020204" pitchFamily="34" charset="0"/>
              </a:rPr>
              <a:t>Cap Table</a:t>
            </a:r>
          </a:p>
          <a:p>
            <a:r>
              <a:rPr lang="en-IN" sz="1100" dirty="0" smtClean="0">
                <a:latin typeface="Agency FB" panose="020B0503020202020204" pitchFamily="34" charset="0"/>
              </a:rPr>
              <a:t>News &amp; Events</a:t>
            </a:r>
          </a:p>
          <a:p>
            <a:r>
              <a:rPr lang="en-IN" sz="1100" dirty="0">
                <a:latin typeface="Agency FB" panose="020B0503020202020204" pitchFamily="34" charset="0"/>
              </a:rPr>
              <a:t>Company </a:t>
            </a:r>
            <a:r>
              <a:rPr lang="en-IN" sz="1100" dirty="0" smtClean="0">
                <a:latin typeface="Agency FB" panose="020B0503020202020204" pitchFamily="34" charset="0"/>
              </a:rPr>
              <a:t>Ask</a:t>
            </a:r>
            <a:endParaRPr lang="en-IN" sz="1100" dirty="0">
              <a:latin typeface="Agency FB" panose="020B0503020202020204" pitchFamily="34" charset="0"/>
            </a:endParaRPr>
          </a:p>
        </p:txBody>
      </p:sp>
      <p:sp>
        <p:nvSpPr>
          <p:cNvPr id="25" name="TextBox 24"/>
          <p:cNvSpPr txBox="1"/>
          <p:nvPr/>
        </p:nvSpPr>
        <p:spPr>
          <a:xfrm>
            <a:off x="7397946" y="2351955"/>
            <a:ext cx="3398375" cy="2246769"/>
          </a:xfrm>
          <a:prstGeom prst="rect">
            <a:avLst/>
          </a:prstGeom>
          <a:noFill/>
        </p:spPr>
        <p:txBody>
          <a:bodyPr wrap="square" rtlCol="0">
            <a:spAutoFit/>
          </a:bodyPr>
          <a:lstStyle/>
          <a:p>
            <a:r>
              <a:rPr lang="en-IN" sz="1000" dirty="0" smtClean="0">
                <a:solidFill>
                  <a:schemeClr val="bg1">
                    <a:lumMod val="50000"/>
                  </a:schemeClr>
                </a:solidFill>
              </a:rPr>
              <a:t>Market Size (TAM) / CAGR</a:t>
            </a:r>
            <a:endParaRPr lang="en-IN" sz="1000" dirty="0"/>
          </a:p>
          <a:p>
            <a:r>
              <a:rPr lang="en-IN" sz="1000" dirty="0" smtClean="0"/>
              <a:t>$500,000,0000 / </a:t>
            </a:r>
            <a:r>
              <a:rPr lang="en-IN" sz="1000" dirty="0" smtClean="0"/>
              <a:t>12.55%</a:t>
            </a:r>
            <a:endParaRPr lang="en-IN" sz="1000" dirty="0" smtClean="0"/>
          </a:p>
          <a:p>
            <a:endParaRPr lang="en-IN" sz="1000" dirty="0"/>
          </a:p>
          <a:p>
            <a:r>
              <a:rPr lang="en-IN" sz="1000" dirty="0">
                <a:solidFill>
                  <a:schemeClr val="bg1">
                    <a:lumMod val="50000"/>
                  </a:schemeClr>
                </a:solidFill>
              </a:rPr>
              <a:t>Three Year Revenue &amp; Profit</a:t>
            </a:r>
          </a:p>
          <a:p>
            <a:r>
              <a:rPr lang="en-IN" sz="1000" dirty="0">
                <a:solidFill>
                  <a:schemeClr val="bg1">
                    <a:lumMod val="50000"/>
                  </a:schemeClr>
                </a:solidFill>
              </a:rPr>
              <a:t>Current Year (YTD): </a:t>
            </a:r>
            <a:r>
              <a:rPr lang="en-IN" sz="1000" dirty="0"/>
              <a:t>Revenue = $50,000 | P/L = -$5,000</a:t>
            </a:r>
          </a:p>
          <a:p>
            <a:r>
              <a:rPr lang="en-IN" sz="1000" dirty="0">
                <a:solidFill>
                  <a:schemeClr val="bg1">
                    <a:lumMod val="50000"/>
                  </a:schemeClr>
                </a:solidFill>
              </a:rPr>
              <a:t>Previous Year: </a:t>
            </a:r>
            <a:r>
              <a:rPr lang="en-IN" sz="1000" dirty="0"/>
              <a:t>Revenue = $50,000 | P/L = -$5,000</a:t>
            </a:r>
          </a:p>
          <a:p>
            <a:r>
              <a:rPr lang="en-IN" sz="1000" dirty="0">
                <a:solidFill>
                  <a:schemeClr val="bg1">
                    <a:lumMod val="50000"/>
                  </a:schemeClr>
                </a:solidFill>
              </a:rPr>
              <a:t>A year before: </a:t>
            </a:r>
            <a:r>
              <a:rPr lang="en-IN" sz="1000" dirty="0"/>
              <a:t>Revenue = $50,000 | P/L = -$5,000</a:t>
            </a:r>
          </a:p>
          <a:p>
            <a:endParaRPr lang="en-IN" sz="1000" dirty="0" smtClean="0"/>
          </a:p>
          <a:p>
            <a:r>
              <a:rPr lang="en-IN" sz="1000" dirty="0" smtClean="0">
                <a:solidFill>
                  <a:schemeClr val="bg1">
                    <a:lumMod val="50000"/>
                  </a:schemeClr>
                </a:solidFill>
              </a:rPr>
              <a:t>Customers</a:t>
            </a:r>
            <a:endParaRPr lang="en-IN" sz="1000" dirty="0" smtClean="0"/>
          </a:p>
          <a:p>
            <a:r>
              <a:rPr lang="en-IN" sz="1000" dirty="0" smtClean="0"/>
              <a:t>Google, Microsoft, Thellion</a:t>
            </a:r>
          </a:p>
          <a:p>
            <a:endParaRPr lang="en-IN" sz="1000" dirty="0" smtClean="0"/>
          </a:p>
          <a:p>
            <a:r>
              <a:rPr lang="en-IN" sz="1000" dirty="0" smtClean="0">
                <a:solidFill>
                  <a:schemeClr val="bg1">
                    <a:lumMod val="50000"/>
                  </a:schemeClr>
                </a:solidFill>
              </a:rPr>
              <a:t>Competitors</a:t>
            </a:r>
            <a:endParaRPr lang="en-IN" sz="1000" dirty="0" smtClean="0"/>
          </a:p>
          <a:p>
            <a:r>
              <a:rPr lang="en-IN" sz="1000" dirty="0" smtClean="0"/>
              <a:t>Google, Microsoft, Thellion</a:t>
            </a:r>
          </a:p>
          <a:p>
            <a:endParaRPr lang="en-IN" sz="1000" dirty="0" smtClean="0">
              <a:solidFill>
                <a:schemeClr val="bg1">
                  <a:lumMod val="50000"/>
                </a:schemeClr>
              </a:solidFill>
            </a:endParaRPr>
          </a:p>
        </p:txBody>
      </p:sp>
      <p:sp>
        <p:nvSpPr>
          <p:cNvPr id="29" name="TextBox 28"/>
          <p:cNvSpPr txBox="1"/>
          <p:nvPr/>
        </p:nvSpPr>
        <p:spPr>
          <a:xfrm>
            <a:off x="3346982" y="1851757"/>
            <a:ext cx="7771592" cy="430887"/>
          </a:xfrm>
          <a:prstGeom prst="rect">
            <a:avLst/>
          </a:prstGeom>
          <a:noFill/>
        </p:spPr>
        <p:txBody>
          <a:bodyPr wrap="square" rtlCol="0">
            <a:spAutoFit/>
          </a:bodyPr>
          <a:lstStyle/>
          <a:p>
            <a:r>
              <a:rPr lang="en-IN" sz="1100" dirty="0" smtClean="0">
                <a:solidFill>
                  <a:schemeClr val="bg1">
                    <a:lumMod val="50000"/>
                  </a:schemeClr>
                </a:solidFill>
              </a:rPr>
              <a:t>Product 1</a:t>
            </a:r>
            <a:endParaRPr lang="en-IN" sz="1100" dirty="0"/>
          </a:p>
          <a:p>
            <a:r>
              <a:rPr lang="en-IN" sz="1100" dirty="0" smtClean="0"/>
              <a:t>Number Leader</a:t>
            </a:r>
          </a:p>
        </p:txBody>
      </p:sp>
      <p:cxnSp>
        <p:nvCxnSpPr>
          <p:cNvPr id="5" name="Straight Connector 4"/>
          <p:cNvCxnSpPr/>
          <p:nvPr/>
        </p:nvCxnSpPr>
        <p:spPr>
          <a:xfrm>
            <a:off x="3413242" y="2282644"/>
            <a:ext cx="7771592" cy="0"/>
          </a:xfrm>
          <a:prstGeom prst="line">
            <a:avLst/>
          </a:prstGeom>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11421688" y="985882"/>
            <a:ext cx="592512" cy="707886"/>
          </a:xfrm>
          <a:prstGeom prst="rect">
            <a:avLst/>
          </a:prstGeom>
          <a:noFill/>
        </p:spPr>
        <p:txBody>
          <a:bodyPr wrap="square" rtlCol="0">
            <a:spAutoFit/>
          </a:bodyPr>
          <a:lstStyle/>
          <a:p>
            <a:pPr algn="r"/>
            <a:r>
              <a:rPr lang="en-IN" sz="4000" dirty="0"/>
              <a:t>+</a:t>
            </a:r>
          </a:p>
        </p:txBody>
      </p:sp>
      <p:sp>
        <p:nvSpPr>
          <p:cNvPr id="35" name="TextBox 34"/>
          <p:cNvSpPr txBox="1"/>
          <p:nvPr/>
        </p:nvSpPr>
        <p:spPr>
          <a:xfrm>
            <a:off x="9268539" y="4635438"/>
            <a:ext cx="2728788" cy="1785104"/>
          </a:xfrm>
          <a:prstGeom prst="rect">
            <a:avLst/>
          </a:prstGeom>
          <a:noFill/>
        </p:spPr>
        <p:txBody>
          <a:bodyPr wrap="square" rtlCol="0">
            <a:spAutoFit/>
          </a:bodyPr>
          <a:lstStyle/>
          <a:p>
            <a:r>
              <a:rPr lang="en-IN" sz="1100" dirty="0" smtClean="0"/>
              <a:t>When there are no products, display the form </a:t>
            </a:r>
            <a:r>
              <a:rPr lang="en-IN" sz="1100" dirty="0" smtClean="0"/>
              <a:t>in the format given below and allow the user to enter details. Plus button is disabled!</a:t>
            </a:r>
          </a:p>
          <a:p>
            <a:endParaRPr lang="en-IN" sz="1100" dirty="0" smtClean="0"/>
          </a:p>
          <a:p>
            <a:r>
              <a:rPr lang="en-IN" sz="1100" dirty="0" smtClean="0"/>
              <a:t>When there are entries already, please have + button enabled, and when the  user clicks on it, show the entry form as given below. When saved, show the list of products, latest at the top.</a:t>
            </a:r>
          </a:p>
        </p:txBody>
      </p:sp>
    </p:spTree>
    <p:extLst>
      <p:ext uri="{BB962C8B-B14F-4D97-AF65-F5344CB8AC3E}">
        <p14:creationId xmlns:p14="http://schemas.microsoft.com/office/powerpoint/2010/main" val="2499207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285610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90878" y="1156324"/>
            <a:ext cx="1473234" cy="3477875"/>
          </a:xfrm>
          <a:prstGeom prst="rect">
            <a:avLst/>
          </a:prstGeom>
          <a:noFill/>
        </p:spPr>
        <p:txBody>
          <a:bodyPr wrap="square" rtlCol="0">
            <a:spAutoFit/>
          </a:bodyPr>
          <a:lstStyle/>
          <a:p>
            <a:pPr algn="ctr"/>
            <a:r>
              <a:rPr lang="en-IN" sz="1100" b="1" dirty="0">
                <a:latin typeface="Agency FB" panose="020B0503020202020204" pitchFamily="34" charset="0"/>
              </a:rPr>
              <a:t>Company 123</a:t>
            </a:r>
          </a:p>
          <a:p>
            <a:endParaRPr lang="en-IN" sz="1100" dirty="0">
              <a:latin typeface="Agency FB" panose="020B0503020202020204" pitchFamily="34" charset="0"/>
            </a:endParaRPr>
          </a:p>
          <a:p>
            <a:r>
              <a:rPr lang="en-IN" sz="1100" dirty="0">
                <a:latin typeface="Agency FB" panose="020B0503020202020204" pitchFamily="34" charset="0"/>
              </a:rPr>
              <a:t>Profile</a:t>
            </a: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endParaRPr lang="en-IN" sz="1100" dirty="0" smtClean="0">
              <a:latin typeface="Agency FB" panose="020B0503020202020204" pitchFamily="34" charset="0"/>
            </a:endParaRPr>
          </a:p>
          <a:p>
            <a:endParaRPr lang="en-IN" sz="1100" dirty="0" smtClean="0">
              <a:latin typeface="Agency FB" panose="020B0503020202020204" pitchFamily="34" charset="0"/>
            </a:endParaRPr>
          </a:p>
          <a:p>
            <a:r>
              <a:rPr lang="en-IN" sz="1100" dirty="0" smtClean="0">
                <a:latin typeface="Agency FB" panose="020B0503020202020204" pitchFamily="34" charset="0"/>
              </a:rPr>
              <a:t>Corporate </a:t>
            </a:r>
            <a:r>
              <a:rPr lang="en-IN" sz="1100" dirty="0">
                <a:latin typeface="Agency FB" panose="020B0503020202020204" pitchFamily="34" charset="0"/>
              </a:rPr>
              <a:t>Finance</a:t>
            </a:r>
          </a:p>
          <a:p>
            <a:endParaRPr lang="en-IN" sz="1100" dirty="0">
              <a:latin typeface="Agency FB" panose="020B0503020202020204" pitchFamily="34" charset="0"/>
            </a:endParaRPr>
          </a:p>
          <a:p>
            <a:r>
              <a:rPr lang="en-IN" sz="1100" dirty="0">
                <a:latin typeface="Agency FB" panose="020B0503020202020204" pitchFamily="34" charset="0"/>
              </a:rPr>
              <a:t>Due Diligence</a:t>
            </a:r>
          </a:p>
          <a:p>
            <a:endParaRPr lang="en-IN" sz="1100" dirty="0">
              <a:latin typeface="Agency FB" panose="020B0503020202020204" pitchFamily="34" charset="0"/>
            </a:endParaRPr>
          </a:p>
          <a:p>
            <a:r>
              <a:rPr lang="en-IN" sz="1100" dirty="0">
                <a:latin typeface="Agency FB" panose="020B0503020202020204" pitchFamily="34" charset="0"/>
              </a:rPr>
              <a:t>Fund Raising</a:t>
            </a:r>
          </a:p>
          <a:p>
            <a:endParaRPr lang="en-IN" sz="1100" dirty="0">
              <a:latin typeface="Agency FB" panose="020B0503020202020204" pitchFamily="34" charset="0"/>
            </a:endParaRPr>
          </a:p>
          <a:p>
            <a:r>
              <a:rPr lang="en-IN" sz="1100" dirty="0">
                <a:latin typeface="Agency FB" panose="020B0503020202020204" pitchFamily="34" charset="0"/>
              </a:rPr>
              <a:t>Investor Tools</a:t>
            </a:r>
          </a:p>
        </p:txBody>
      </p:sp>
      <p:sp>
        <p:nvSpPr>
          <p:cNvPr id="7" name="Rectangle 6"/>
          <p:cNvSpPr/>
          <p:nvPr/>
        </p:nvSpPr>
        <p:spPr>
          <a:xfrm>
            <a:off x="0" y="0"/>
            <a:ext cx="12191999" cy="1015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One Stop shop for your FP&amp;A, Audit, and Fund Raising Nee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877" y="283763"/>
            <a:ext cx="1962150" cy="4476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872104" y="353713"/>
            <a:ext cx="5878725" cy="307777"/>
          </a:xfrm>
          <a:prstGeom prst="rect">
            <a:avLst/>
          </a:prstGeom>
          <a:noFill/>
        </p:spPr>
        <p:txBody>
          <a:bodyPr wrap="square" rtlCol="0">
            <a:spAutoFit/>
          </a:bodyPr>
          <a:lstStyle/>
          <a:p>
            <a:r>
              <a:rPr lang="en-IN" sz="1400" dirty="0">
                <a:latin typeface="Agency FB" panose="020B0503020202020204" pitchFamily="34" charset="0"/>
              </a:rPr>
              <a:t>Dash Board  |  </a:t>
            </a:r>
            <a:r>
              <a:rPr lang="en-IN" sz="1400" dirty="0">
                <a:solidFill>
                  <a:srgbClr val="FFFF00"/>
                </a:solidFill>
                <a:latin typeface="Agency FB" panose="020B0503020202020204" pitchFamily="34" charset="0"/>
              </a:rPr>
              <a:t>My Companies  </a:t>
            </a:r>
            <a:r>
              <a:rPr lang="en-IN" sz="1400" dirty="0">
                <a:latin typeface="Agency FB" panose="020B0503020202020204" pitchFamily="34" charset="0"/>
              </a:rPr>
              <a:t>|  Start ups  |  Investors  |  Enablers  |  News</a:t>
            </a:r>
          </a:p>
        </p:txBody>
      </p:sp>
      <p:sp>
        <p:nvSpPr>
          <p:cNvPr id="10" name="TextBox 9"/>
          <p:cNvSpPr txBox="1"/>
          <p:nvPr/>
        </p:nvSpPr>
        <p:spPr>
          <a:xfrm>
            <a:off x="10350500" y="353713"/>
            <a:ext cx="1663700" cy="307777"/>
          </a:xfrm>
          <a:prstGeom prst="rect">
            <a:avLst/>
          </a:prstGeom>
          <a:noFill/>
        </p:spPr>
        <p:txBody>
          <a:bodyPr wrap="square" rtlCol="0">
            <a:spAutoFit/>
          </a:bodyPr>
          <a:lstStyle/>
          <a:p>
            <a:pPr algn="r"/>
            <a:r>
              <a:rPr lang="en-IN" sz="1400" dirty="0">
                <a:solidFill>
                  <a:srgbClr val="FFFF00"/>
                </a:solidFill>
                <a:latin typeface="Agency FB" panose="020B0503020202020204" pitchFamily="34" charset="0"/>
              </a:rPr>
              <a:t>Naren</a:t>
            </a:r>
            <a:r>
              <a:rPr lang="en-IN" sz="1400" dirty="0">
                <a:latin typeface="Agency FB" panose="020B0503020202020204" pitchFamily="34" charset="0"/>
              </a:rPr>
              <a:t>  |  Log out</a:t>
            </a:r>
          </a:p>
        </p:txBody>
      </p:sp>
      <p:sp>
        <p:nvSpPr>
          <p:cNvPr id="14" name="TextBox 13"/>
          <p:cNvSpPr txBox="1"/>
          <p:nvPr/>
        </p:nvSpPr>
        <p:spPr>
          <a:xfrm>
            <a:off x="3063073" y="1156324"/>
            <a:ext cx="5606535" cy="276999"/>
          </a:xfrm>
          <a:prstGeom prst="rect">
            <a:avLst/>
          </a:prstGeom>
          <a:noFill/>
        </p:spPr>
        <p:txBody>
          <a:bodyPr wrap="none" rtlCol="0">
            <a:spAutoFit/>
          </a:bodyPr>
          <a:lstStyle/>
          <a:p>
            <a:r>
              <a:rPr lang="en-IN" sz="1200" dirty="0"/>
              <a:t>Company 123 – My Companies </a:t>
            </a:r>
            <a:r>
              <a:rPr lang="en-IN" sz="1200" b="1" dirty="0"/>
              <a:t>–</a:t>
            </a:r>
            <a:r>
              <a:rPr lang="en-IN" sz="1200" dirty="0"/>
              <a:t> Primary Company or last selected </a:t>
            </a:r>
            <a:r>
              <a:rPr lang="en-IN" sz="1200" dirty="0" smtClean="0"/>
              <a:t>company</a:t>
            </a:r>
            <a:r>
              <a:rPr lang="en-IN" sz="1200" b="1" dirty="0" smtClean="0"/>
              <a:t> – Profile </a:t>
            </a:r>
            <a:endParaRPr lang="en-IN" sz="1200" b="1" dirty="0"/>
          </a:p>
        </p:txBody>
      </p:sp>
      <p:sp>
        <p:nvSpPr>
          <p:cNvPr id="2" name="Rectangle 1"/>
          <p:cNvSpPr/>
          <p:nvPr/>
        </p:nvSpPr>
        <p:spPr>
          <a:xfrm>
            <a:off x="578974" y="1702248"/>
            <a:ext cx="1628923" cy="1615827"/>
          </a:xfrm>
          <a:prstGeom prst="rect">
            <a:avLst/>
          </a:prstGeom>
        </p:spPr>
        <p:txBody>
          <a:bodyPr wrap="square">
            <a:spAutoFit/>
          </a:bodyPr>
          <a:lstStyle/>
          <a:p>
            <a:r>
              <a:rPr lang="en-IN" sz="1100" dirty="0">
                <a:latin typeface="Agency FB" panose="020B0503020202020204" pitchFamily="34" charset="0"/>
              </a:rPr>
              <a:t>Basic </a:t>
            </a:r>
            <a:r>
              <a:rPr lang="en-IN" sz="1100" dirty="0" smtClean="0">
                <a:latin typeface="Agency FB" panose="020B0503020202020204" pitchFamily="34" charset="0"/>
              </a:rPr>
              <a:t>Information</a:t>
            </a:r>
          </a:p>
          <a:p>
            <a:r>
              <a:rPr lang="en-IN" sz="1100" dirty="0" smtClean="0">
                <a:latin typeface="Agency FB" panose="020B0503020202020204" pitchFamily="34" charset="0"/>
              </a:rPr>
              <a:t>Products &amp; Services</a:t>
            </a:r>
            <a:endParaRPr lang="en-IN" sz="1100" dirty="0">
              <a:latin typeface="Agency FB" panose="020B0503020202020204" pitchFamily="34" charset="0"/>
            </a:endParaRPr>
          </a:p>
          <a:p>
            <a:r>
              <a:rPr lang="en-IN" sz="1100" dirty="0">
                <a:solidFill>
                  <a:srgbClr val="FFFF00"/>
                </a:solidFill>
                <a:latin typeface="Agency FB" panose="020B0503020202020204" pitchFamily="34" charset="0"/>
              </a:rPr>
              <a:t>Pitch </a:t>
            </a:r>
            <a:r>
              <a:rPr lang="en-IN" sz="1100" dirty="0" smtClean="0">
                <a:solidFill>
                  <a:srgbClr val="FFFF00"/>
                </a:solidFill>
                <a:latin typeface="Agency FB" panose="020B0503020202020204" pitchFamily="34" charset="0"/>
              </a:rPr>
              <a:t>Presentation &amp; Video</a:t>
            </a:r>
            <a:endParaRPr lang="en-IN" sz="1100" dirty="0">
              <a:solidFill>
                <a:srgbClr val="FFFF00"/>
              </a:solidFill>
              <a:latin typeface="Agency FB" panose="020B0503020202020204" pitchFamily="34" charset="0"/>
            </a:endParaRPr>
          </a:p>
          <a:p>
            <a:r>
              <a:rPr lang="en-IN" sz="1100" dirty="0" smtClean="0">
                <a:latin typeface="Agency FB" panose="020B0503020202020204" pitchFamily="34" charset="0"/>
              </a:rPr>
              <a:t>Business Plan &amp; Financials</a:t>
            </a:r>
            <a:endParaRPr lang="en-IN" sz="1100" dirty="0">
              <a:latin typeface="Agency FB" panose="020B0503020202020204" pitchFamily="34" charset="0"/>
            </a:endParaRPr>
          </a:p>
          <a:p>
            <a:r>
              <a:rPr lang="en-IN" sz="1100" dirty="0" smtClean="0">
                <a:latin typeface="Agency FB" panose="020B0503020202020204" pitchFamily="34" charset="0"/>
              </a:rPr>
              <a:t>Valuation &amp; Bench Marking Founders </a:t>
            </a:r>
            <a:r>
              <a:rPr lang="en-IN" sz="1100" dirty="0">
                <a:latin typeface="Agency FB" panose="020B0503020202020204" pitchFamily="34" charset="0"/>
              </a:rPr>
              <a:t>&amp; </a:t>
            </a:r>
            <a:r>
              <a:rPr lang="en-IN" sz="1100" dirty="0" smtClean="0">
                <a:latin typeface="Agency FB" panose="020B0503020202020204" pitchFamily="34" charset="0"/>
              </a:rPr>
              <a:t>Organization</a:t>
            </a:r>
          </a:p>
          <a:p>
            <a:r>
              <a:rPr lang="en-IN" sz="1100" dirty="0" smtClean="0">
                <a:latin typeface="Agency FB" panose="020B0503020202020204" pitchFamily="34" charset="0"/>
              </a:rPr>
              <a:t>Cap Table</a:t>
            </a:r>
          </a:p>
          <a:p>
            <a:r>
              <a:rPr lang="en-IN" sz="1100" dirty="0" smtClean="0">
                <a:latin typeface="Agency FB" panose="020B0503020202020204" pitchFamily="34" charset="0"/>
              </a:rPr>
              <a:t>News &amp; Events</a:t>
            </a:r>
          </a:p>
          <a:p>
            <a:r>
              <a:rPr lang="en-IN" sz="1100" dirty="0">
                <a:latin typeface="Agency FB" panose="020B0503020202020204" pitchFamily="34" charset="0"/>
              </a:rPr>
              <a:t>Company </a:t>
            </a:r>
            <a:r>
              <a:rPr lang="en-IN" sz="1100" dirty="0" smtClean="0">
                <a:latin typeface="Agency FB" panose="020B0503020202020204" pitchFamily="34" charset="0"/>
              </a:rPr>
              <a:t>Ask</a:t>
            </a:r>
            <a:endParaRPr lang="en-IN" sz="1100" dirty="0">
              <a:latin typeface="Agency FB" panose="020B0503020202020204" pitchFamily="34" charset="0"/>
            </a:endParaRPr>
          </a:p>
        </p:txBody>
      </p:sp>
      <p:sp>
        <p:nvSpPr>
          <p:cNvPr id="29" name="TextBox 28"/>
          <p:cNvSpPr txBox="1"/>
          <p:nvPr/>
        </p:nvSpPr>
        <p:spPr>
          <a:xfrm>
            <a:off x="3340546" y="2021536"/>
            <a:ext cx="3597157" cy="261610"/>
          </a:xfrm>
          <a:prstGeom prst="rect">
            <a:avLst/>
          </a:prstGeom>
          <a:noFill/>
        </p:spPr>
        <p:txBody>
          <a:bodyPr wrap="square" rtlCol="0">
            <a:spAutoFit/>
          </a:bodyPr>
          <a:lstStyle/>
          <a:p>
            <a:r>
              <a:rPr lang="en-IN" sz="1100" dirty="0" smtClean="0">
                <a:solidFill>
                  <a:schemeClr val="bg1">
                    <a:lumMod val="50000"/>
                  </a:schemeClr>
                </a:solidFill>
              </a:rPr>
              <a:t>Pitch Presentation</a:t>
            </a:r>
            <a:endParaRPr lang="en-IN" sz="1100" dirty="0"/>
          </a:p>
        </p:txBody>
      </p:sp>
      <p:pic>
        <p:nvPicPr>
          <p:cNvPr id="8" name="Picture 7"/>
          <p:cNvPicPr>
            <a:picLocks noChangeAspect="1"/>
          </p:cNvPicPr>
          <p:nvPr/>
        </p:nvPicPr>
        <p:blipFill>
          <a:blip r:embed="rId3"/>
          <a:stretch>
            <a:fillRect/>
          </a:stretch>
        </p:blipFill>
        <p:spPr>
          <a:xfrm>
            <a:off x="3988526" y="2321368"/>
            <a:ext cx="2477819" cy="1370848"/>
          </a:xfrm>
          <a:prstGeom prst="rect">
            <a:avLst/>
          </a:prstGeom>
        </p:spPr>
      </p:pic>
      <p:sp>
        <p:nvSpPr>
          <p:cNvPr id="20" name="TextBox 19"/>
          <p:cNvSpPr txBox="1"/>
          <p:nvPr/>
        </p:nvSpPr>
        <p:spPr>
          <a:xfrm>
            <a:off x="11421688" y="985882"/>
            <a:ext cx="592512" cy="707886"/>
          </a:xfrm>
          <a:prstGeom prst="rect">
            <a:avLst/>
          </a:prstGeom>
          <a:noFill/>
        </p:spPr>
        <p:txBody>
          <a:bodyPr wrap="square" rtlCol="0">
            <a:spAutoFit/>
          </a:bodyPr>
          <a:lstStyle/>
          <a:p>
            <a:pPr algn="r"/>
            <a:r>
              <a:rPr lang="en-IN" sz="4000" dirty="0"/>
              <a:t>+</a:t>
            </a:r>
          </a:p>
        </p:txBody>
      </p:sp>
      <p:sp>
        <p:nvSpPr>
          <p:cNvPr id="16" name="TextBox 15"/>
          <p:cNvSpPr txBox="1"/>
          <p:nvPr/>
        </p:nvSpPr>
        <p:spPr>
          <a:xfrm>
            <a:off x="7508546" y="2021536"/>
            <a:ext cx="3597157" cy="261610"/>
          </a:xfrm>
          <a:prstGeom prst="rect">
            <a:avLst/>
          </a:prstGeom>
          <a:noFill/>
        </p:spPr>
        <p:txBody>
          <a:bodyPr wrap="square" rtlCol="0">
            <a:spAutoFit/>
          </a:bodyPr>
          <a:lstStyle/>
          <a:p>
            <a:r>
              <a:rPr lang="en-IN" sz="1100" dirty="0" smtClean="0">
                <a:solidFill>
                  <a:schemeClr val="bg1">
                    <a:lumMod val="50000"/>
                  </a:schemeClr>
                </a:solidFill>
              </a:rPr>
              <a:t>Pitch Video</a:t>
            </a:r>
            <a:endParaRPr lang="en-IN" sz="1100" dirty="0"/>
          </a:p>
        </p:txBody>
      </p:sp>
      <p:pic>
        <p:nvPicPr>
          <p:cNvPr id="5" name="Picture 4"/>
          <p:cNvPicPr>
            <a:picLocks noChangeAspect="1"/>
          </p:cNvPicPr>
          <p:nvPr/>
        </p:nvPicPr>
        <p:blipFill>
          <a:blip r:embed="rId4"/>
          <a:stretch>
            <a:fillRect/>
          </a:stretch>
        </p:blipFill>
        <p:spPr>
          <a:xfrm>
            <a:off x="7907250" y="2352291"/>
            <a:ext cx="2242283" cy="1271338"/>
          </a:xfrm>
          <a:prstGeom prst="rect">
            <a:avLst/>
          </a:prstGeom>
        </p:spPr>
      </p:pic>
      <p:sp>
        <p:nvSpPr>
          <p:cNvPr id="19" name="TextBox 18"/>
          <p:cNvSpPr txBox="1"/>
          <p:nvPr/>
        </p:nvSpPr>
        <p:spPr>
          <a:xfrm>
            <a:off x="3340546" y="1511986"/>
            <a:ext cx="7771592" cy="430887"/>
          </a:xfrm>
          <a:prstGeom prst="rect">
            <a:avLst/>
          </a:prstGeom>
          <a:noFill/>
        </p:spPr>
        <p:txBody>
          <a:bodyPr wrap="square" rtlCol="0">
            <a:spAutoFit/>
          </a:bodyPr>
          <a:lstStyle/>
          <a:p>
            <a:r>
              <a:rPr lang="en-IN" sz="1100" dirty="0" smtClean="0">
                <a:solidFill>
                  <a:schemeClr val="bg1">
                    <a:lumMod val="50000"/>
                  </a:schemeClr>
                </a:solidFill>
              </a:rPr>
              <a:t>Company</a:t>
            </a:r>
          </a:p>
          <a:p>
            <a:r>
              <a:rPr lang="en-IN" sz="1100" dirty="0" err="1" smtClean="0"/>
              <a:t>Manartha</a:t>
            </a:r>
            <a:r>
              <a:rPr lang="en-IN" sz="1100" dirty="0" smtClean="0"/>
              <a:t> Solutions Private Limited</a:t>
            </a:r>
          </a:p>
        </p:txBody>
      </p:sp>
      <p:cxnSp>
        <p:nvCxnSpPr>
          <p:cNvPr id="23" name="Straight Connector 22"/>
          <p:cNvCxnSpPr/>
          <p:nvPr/>
        </p:nvCxnSpPr>
        <p:spPr>
          <a:xfrm>
            <a:off x="3398162" y="1931788"/>
            <a:ext cx="7771592" cy="0"/>
          </a:xfrm>
          <a:prstGeom prst="line">
            <a:avLst/>
          </a:prstGeom>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4626595" y="2621455"/>
            <a:ext cx="592512" cy="707886"/>
          </a:xfrm>
          <a:prstGeom prst="rect">
            <a:avLst/>
          </a:prstGeom>
          <a:noFill/>
        </p:spPr>
        <p:txBody>
          <a:bodyPr wrap="square" rtlCol="0">
            <a:spAutoFit/>
          </a:bodyPr>
          <a:lstStyle/>
          <a:p>
            <a:pPr algn="r"/>
            <a:r>
              <a:rPr lang="en-IN" sz="4000" dirty="0"/>
              <a:t>+</a:t>
            </a:r>
          </a:p>
        </p:txBody>
      </p:sp>
      <p:sp>
        <p:nvSpPr>
          <p:cNvPr id="25" name="TextBox 24"/>
          <p:cNvSpPr txBox="1"/>
          <p:nvPr/>
        </p:nvSpPr>
        <p:spPr>
          <a:xfrm>
            <a:off x="8669608" y="2590122"/>
            <a:ext cx="592512" cy="707886"/>
          </a:xfrm>
          <a:prstGeom prst="rect">
            <a:avLst/>
          </a:prstGeom>
          <a:noFill/>
        </p:spPr>
        <p:txBody>
          <a:bodyPr wrap="square" rtlCol="0">
            <a:spAutoFit/>
          </a:bodyPr>
          <a:lstStyle/>
          <a:p>
            <a:pPr algn="r"/>
            <a:r>
              <a:rPr lang="en-IN" sz="4000" dirty="0"/>
              <a:t>+</a:t>
            </a:r>
          </a:p>
        </p:txBody>
      </p:sp>
      <p:sp>
        <p:nvSpPr>
          <p:cNvPr id="26" name="TextBox 25"/>
          <p:cNvSpPr txBox="1"/>
          <p:nvPr/>
        </p:nvSpPr>
        <p:spPr>
          <a:xfrm>
            <a:off x="10262260" y="2010952"/>
            <a:ext cx="1865024" cy="4385816"/>
          </a:xfrm>
          <a:prstGeom prst="rect">
            <a:avLst/>
          </a:prstGeom>
          <a:noFill/>
        </p:spPr>
        <p:txBody>
          <a:bodyPr wrap="square" rtlCol="0">
            <a:spAutoFit/>
          </a:bodyPr>
          <a:lstStyle/>
          <a:p>
            <a:r>
              <a:rPr lang="en-IN" sz="900" dirty="0"/>
              <a:t>When there are no </a:t>
            </a:r>
            <a:r>
              <a:rPr lang="en-IN" sz="900" dirty="0" smtClean="0"/>
              <a:t>documents here, </a:t>
            </a:r>
            <a:r>
              <a:rPr lang="en-IN" sz="900" dirty="0"/>
              <a:t>display the form in the format given below and allow the user to enter details. Plus button is disabled!</a:t>
            </a:r>
          </a:p>
          <a:p>
            <a:endParaRPr lang="en-IN" sz="900" dirty="0" smtClean="0"/>
          </a:p>
          <a:p>
            <a:r>
              <a:rPr lang="en-IN" sz="900" dirty="0" smtClean="0"/>
              <a:t>When there are already entries here, PLUS button is enabled. When they click on a + button: </a:t>
            </a:r>
          </a:p>
          <a:p>
            <a:endParaRPr lang="en-IN" sz="900" dirty="0" smtClean="0"/>
          </a:p>
          <a:p>
            <a:pPr marL="342900" indent="-342900">
              <a:buFontTx/>
              <a:buAutoNum type="arabicPeriod"/>
            </a:pPr>
            <a:r>
              <a:rPr lang="en-IN" sz="900" dirty="0" smtClean="0">
                <a:solidFill>
                  <a:schemeClr val="bg1">
                    <a:lumMod val="50000"/>
                  </a:schemeClr>
                </a:solidFill>
              </a:rPr>
              <a:t>Product</a:t>
            </a:r>
            <a:r>
              <a:rPr lang="en-IN" sz="900" dirty="0"/>
              <a:t>: </a:t>
            </a:r>
            <a:r>
              <a:rPr lang="en-IN" sz="900" dirty="0" smtClean="0"/>
              <a:t>Product </a:t>
            </a:r>
            <a:r>
              <a:rPr lang="en-IN" sz="900" dirty="0"/>
              <a:t>1 / Product 2 (Pull this list from what the user has already provided in product/services list. Company name should be at the top since users can pitch their company itself which may just one product</a:t>
            </a:r>
            <a:r>
              <a:rPr lang="en-IN" sz="900" dirty="0" smtClean="0"/>
              <a:t>)</a:t>
            </a:r>
          </a:p>
          <a:p>
            <a:pPr marL="342900" indent="-342900">
              <a:buAutoNum type="arabicPeriod"/>
            </a:pPr>
            <a:r>
              <a:rPr lang="en-IN" sz="900" dirty="0" smtClean="0">
                <a:solidFill>
                  <a:schemeClr val="bg1">
                    <a:lumMod val="50000"/>
                  </a:schemeClr>
                </a:solidFill>
              </a:rPr>
              <a:t>Type</a:t>
            </a:r>
            <a:r>
              <a:rPr lang="en-IN" sz="900" dirty="0" smtClean="0"/>
              <a:t>: Presentation / Video Link (These two options should let you decide what buttons or input fields you will show the user.)</a:t>
            </a:r>
          </a:p>
          <a:p>
            <a:endParaRPr lang="en-IN" sz="900" dirty="0"/>
          </a:p>
          <a:p>
            <a:r>
              <a:rPr lang="en-IN" sz="900" dirty="0" smtClean="0"/>
              <a:t>The user must be able to upload either a PDF presentation or a video link pitching the Company or any product. You should provide the options based on the information already entered</a:t>
            </a:r>
            <a:endParaRPr lang="en-IN" sz="900" dirty="0"/>
          </a:p>
        </p:txBody>
      </p:sp>
      <p:sp>
        <p:nvSpPr>
          <p:cNvPr id="27" name="TextBox 26"/>
          <p:cNvSpPr txBox="1"/>
          <p:nvPr/>
        </p:nvSpPr>
        <p:spPr>
          <a:xfrm>
            <a:off x="3253100" y="4376881"/>
            <a:ext cx="3597157" cy="261610"/>
          </a:xfrm>
          <a:prstGeom prst="rect">
            <a:avLst/>
          </a:prstGeom>
          <a:noFill/>
        </p:spPr>
        <p:txBody>
          <a:bodyPr wrap="square" rtlCol="0">
            <a:spAutoFit/>
          </a:bodyPr>
          <a:lstStyle/>
          <a:p>
            <a:r>
              <a:rPr lang="en-IN" sz="1100" dirty="0" smtClean="0">
                <a:solidFill>
                  <a:schemeClr val="bg1">
                    <a:lumMod val="50000"/>
                  </a:schemeClr>
                </a:solidFill>
              </a:rPr>
              <a:t>Pitch Presentation</a:t>
            </a:r>
            <a:endParaRPr lang="en-IN" sz="1100" dirty="0"/>
          </a:p>
        </p:txBody>
      </p:sp>
      <p:pic>
        <p:nvPicPr>
          <p:cNvPr id="28" name="Picture 27"/>
          <p:cNvPicPr>
            <a:picLocks noChangeAspect="1"/>
          </p:cNvPicPr>
          <p:nvPr/>
        </p:nvPicPr>
        <p:blipFill>
          <a:blip r:embed="rId3"/>
          <a:stretch>
            <a:fillRect/>
          </a:stretch>
        </p:blipFill>
        <p:spPr>
          <a:xfrm>
            <a:off x="3901080" y="4676713"/>
            <a:ext cx="2477819" cy="1370848"/>
          </a:xfrm>
          <a:prstGeom prst="rect">
            <a:avLst/>
          </a:prstGeom>
        </p:spPr>
      </p:pic>
      <p:sp>
        <p:nvSpPr>
          <p:cNvPr id="30" name="TextBox 29"/>
          <p:cNvSpPr txBox="1"/>
          <p:nvPr/>
        </p:nvSpPr>
        <p:spPr>
          <a:xfrm>
            <a:off x="7421100" y="4376881"/>
            <a:ext cx="3597157" cy="261610"/>
          </a:xfrm>
          <a:prstGeom prst="rect">
            <a:avLst/>
          </a:prstGeom>
          <a:noFill/>
        </p:spPr>
        <p:txBody>
          <a:bodyPr wrap="square" rtlCol="0">
            <a:spAutoFit/>
          </a:bodyPr>
          <a:lstStyle/>
          <a:p>
            <a:r>
              <a:rPr lang="en-IN" sz="1100" dirty="0" smtClean="0">
                <a:solidFill>
                  <a:schemeClr val="bg1">
                    <a:lumMod val="50000"/>
                  </a:schemeClr>
                </a:solidFill>
              </a:rPr>
              <a:t>Pitch Video</a:t>
            </a:r>
            <a:endParaRPr lang="en-IN" sz="1100" dirty="0"/>
          </a:p>
        </p:txBody>
      </p:sp>
      <p:pic>
        <p:nvPicPr>
          <p:cNvPr id="31" name="Picture 30"/>
          <p:cNvPicPr>
            <a:picLocks noChangeAspect="1"/>
          </p:cNvPicPr>
          <p:nvPr/>
        </p:nvPicPr>
        <p:blipFill>
          <a:blip r:embed="rId4"/>
          <a:stretch>
            <a:fillRect/>
          </a:stretch>
        </p:blipFill>
        <p:spPr>
          <a:xfrm>
            <a:off x="7819804" y="4707636"/>
            <a:ext cx="2242283" cy="1271338"/>
          </a:xfrm>
          <a:prstGeom prst="rect">
            <a:avLst/>
          </a:prstGeom>
        </p:spPr>
      </p:pic>
      <p:sp>
        <p:nvSpPr>
          <p:cNvPr id="32" name="TextBox 31"/>
          <p:cNvSpPr txBox="1"/>
          <p:nvPr/>
        </p:nvSpPr>
        <p:spPr>
          <a:xfrm>
            <a:off x="3253100" y="3867331"/>
            <a:ext cx="7771592" cy="430887"/>
          </a:xfrm>
          <a:prstGeom prst="rect">
            <a:avLst/>
          </a:prstGeom>
          <a:noFill/>
        </p:spPr>
        <p:txBody>
          <a:bodyPr wrap="square" rtlCol="0">
            <a:spAutoFit/>
          </a:bodyPr>
          <a:lstStyle/>
          <a:p>
            <a:r>
              <a:rPr lang="en-IN" sz="1100" dirty="0" smtClean="0">
                <a:solidFill>
                  <a:schemeClr val="bg1">
                    <a:lumMod val="50000"/>
                  </a:schemeClr>
                </a:solidFill>
              </a:rPr>
              <a:t>Product Name</a:t>
            </a:r>
            <a:endParaRPr lang="en-IN" sz="1100" dirty="0"/>
          </a:p>
          <a:p>
            <a:r>
              <a:rPr lang="en-IN" sz="1100" dirty="0" smtClean="0"/>
              <a:t>Number Leader</a:t>
            </a:r>
          </a:p>
        </p:txBody>
      </p:sp>
      <p:cxnSp>
        <p:nvCxnSpPr>
          <p:cNvPr id="33" name="Straight Connector 32"/>
          <p:cNvCxnSpPr/>
          <p:nvPr/>
        </p:nvCxnSpPr>
        <p:spPr>
          <a:xfrm>
            <a:off x="3310716" y="4287133"/>
            <a:ext cx="777159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29997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285610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90878" y="1156324"/>
            <a:ext cx="1473234" cy="3477875"/>
          </a:xfrm>
          <a:prstGeom prst="rect">
            <a:avLst/>
          </a:prstGeom>
          <a:noFill/>
        </p:spPr>
        <p:txBody>
          <a:bodyPr wrap="square" rtlCol="0">
            <a:spAutoFit/>
          </a:bodyPr>
          <a:lstStyle/>
          <a:p>
            <a:pPr algn="ctr"/>
            <a:r>
              <a:rPr lang="en-IN" sz="1100" b="1" dirty="0">
                <a:latin typeface="Agency FB" panose="020B0503020202020204" pitchFamily="34" charset="0"/>
              </a:rPr>
              <a:t>Company 123</a:t>
            </a:r>
          </a:p>
          <a:p>
            <a:endParaRPr lang="en-IN" sz="1100" dirty="0">
              <a:latin typeface="Agency FB" panose="020B0503020202020204" pitchFamily="34" charset="0"/>
            </a:endParaRPr>
          </a:p>
          <a:p>
            <a:r>
              <a:rPr lang="en-IN" sz="1100" dirty="0">
                <a:latin typeface="Agency FB" panose="020B0503020202020204" pitchFamily="34" charset="0"/>
              </a:rPr>
              <a:t>Profile</a:t>
            </a: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endParaRPr lang="en-IN" sz="1100" dirty="0" smtClean="0">
              <a:latin typeface="Agency FB" panose="020B0503020202020204" pitchFamily="34" charset="0"/>
            </a:endParaRPr>
          </a:p>
          <a:p>
            <a:endParaRPr lang="en-IN" sz="1100" dirty="0" smtClean="0">
              <a:latin typeface="Agency FB" panose="020B0503020202020204" pitchFamily="34" charset="0"/>
            </a:endParaRPr>
          </a:p>
          <a:p>
            <a:r>
              <a:rPr lang="en-IN" sz="1100" dirty="0" smtClean="0">
                <a:latin typeface="Agency FB" panose="020B0503020202020204" pitchFamily="34" charset="0"/>
              </a:rPr>
              <a:t>Corporate </a:t>
            </a:r>
            <a:r>
              <a:rPr lang="en-IN" sz="1100" dirty="0">
                <a:latin typeface="Agency FB" panose="020B0503020202020204" pitchFamily="34" charset="0"/>
              </a:rPr>
              <a:t>Finance</a:t>
            </a:r>
          </a:p>
          <a:p>
            <a:endParaRPr lang="en-IN" sz="1100" dirty="0">
              <a:latin typeface="Agency FB" panose="020B0503020202020204" pitchFamily="34" charset="0"/>
            </a:endParaRPr>
          </a:p>
          <a:p>
            <a:r>
              <a:rPr lang="en-IN" sz="1100" dirty="0">
                <a:latin typeface="Agency FB" panose="020B0503020202020204" pitchFamily="34" charset="0"/>
              </a:rPr>
              <a:t>Due Diligence</a:t>
            </a:r>
          </a:p>
          <a:p>
            <a:endParaRPr lang="en-IN" sz="1100" dirty="0">
              <a:latin typeface="Agency FB" panose="020B0503020202020204" pitchFamily="34" charset="0"/>
            </a:endParaRPr>
          </a:p>
          <a:p>
            <a:r>
              <a:rPr lang="en-IN" sz="1100" dirty="0">
                <a:latin typeface="Agency FB" panose="020B0503020202020204" pitchFamily="34" charset="0"/>
              </a:rPr>
              <a:t>Fund Raising</a:t>
            </a:r>
          </a:p>
          <a:p>
            <a:endParaRPr lang="en-IN" sz="1100" dirty="0">
              <a:latin typeface="Agency FB" panose="020B0503020202020204" pitchFamily="34" charset="0"/>
            </a:endParaRPr>
          </a:p>
          <a:p>
            <a:r>
              <a:rPr lang="en-IN" sz="1100" dirty="0">
                <a:latin typeface="Agency FB" panose="020B0503020202020204" pitchFamily="34" charset="0"/>
              </a:rPr>
              <a:t>Investor Tools</a:t>
            </a:r>
          </a:p>
        </p:txBody>
      </p:sp>
      <p:sp>
        <p:nvSpPr>
          <p:cNvPr id="7" name="Rectangle 6"/>
          <p:cNvSpPr/>
          <p:nvPr/>
        </p:nvSpPr>
        <p:spPr>
          <a:xfrm>
            <a:off x="0" y="0"/>
            <a:ext cx="12191999" cy="1015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One Stop shop for your FP&amp;A, Audit, and Fund Raising Nee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877" y="283763"/>
            <a:ext cx="1962150" cy="4476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872104" y="353713"/>
            <a:ext cx="5878725" cy="307777"/>
          </a:xfrm>
          <a:prstGeom prst="rect">
            <a:avLst/>
          </a:prstGeom>
          <a:noFill/>
        </p:spPr>
        <p:txBody>
          <a:bodyPr wrap="square" rtlCol="0">
            <a:spAutoFit/>
          </a:bodyPr>
          <a:lstStyle/>
          <a:p>
            <a:r>
              <a:rPr lang="en-IN" sz="1400" dirty="0">
                <a:latin typeface="Agency FB" panose="020B0503020202020204" pitchFamily="34" charset="0"/>
              </a:rPr>
              <a:t>Dash Board  |  </a:t>
            </a:r>
            <a:r>
              <a:rPr lang="en-IN" sz="1400" dirty="0">
                <a:solidFill>
                  <a:srgbClr val="FFFF00"/>
                </a:solidFill>
                <a:latin typeface="Agency FB" panose="020B0503020202020204" pitchFamily="34" charset="0"/>
              </a:rPr>
              <a:t>My Companies  </a:t>
            </a:r>
            <a:r>
              <a:rPr lang="en-IN" sz="1400" dirty="0">
                <a:latin typeface="Agency FB" panose="020B0503020202020204" pitchFamily="34" charset="0"/>
              </a:rPr>
              <a:t>|  Start ups  |  Investors  |  Enablers  |  News</a:t>
            </a:r>
          </a:p>
        </p:txBody>
      </p:sp>
      <p:sp>
        <p:nvSpPr>
          <p:cNvPr id="10" name="TextBox 9"/>
          <p:cNvSpPr txBox="1"/>
          <p:nvPr/>
        </p:nvSpPr>
        <p:spPr>
          <a:xfrm>
            <a:off x="10350500" y="353713"/>
            <a:ext cx="1663700" cy="307777"/>
          </a:xfrm>
          <a:prstGeom prst="rect">
            <a:avLst/>
          </a:prstGeom>
          <a:noFill/>
        </p:spPr>
        <p:txBody>
          <a:bodyPr wrap="square" rtlCol="0">
            <a:spAutoFit/>
          </a:bodyPr>
          <a:lstStyle/>
          <a:p>
            <a:pPr algn="r"/>
            <a:r>
              <a:rPr lang="en-IN" sz="1400" dirty="0">
                <a:solidFill>
                  <a:srgbClr val="FFFF00"/>
                </a:solidFill>
                <a:latin typeface="Agency FB" panose="020B0503020202020204" pitchFamily="34" charset="0"/>
              </a:rPr>
              <a:t>Naren</a:t>
            </a:r>
            <a:r>
              <a:rPr lang="en-IN" sz="1400" dirty="0">
                <a:latin typeface="Agency FB" panose="020B0503020202020204" pitchFamily="34" charset="0"/>
              </a:rPr>
              <a:t>  |  Log out</a:t>
            </a:r>
          </a:p>
        </p:txBody>
      </p:sp>
      <p:sp>
        <p:nvSpPr>
          <p:cNvPr id="14" name="TextBox 13"/>
          <p:cNvSpPr txBox="1"/>
          <p:nvPr/>
        </p:nvSpPr>
        <p:spPr>
          <a:xfrm>
            <a:off x="3063073" y="1156324"/>
            <a:ext cx="5606535" cy="276999"/>
          </a:xfrm>
          <a:prstGeom prst="rect">
            <a:avLst/>
          </a:prstGeom>
          <a:noFill/>
        </p:spPr>
        <p:txBody>
          <a:bodyPr wrap="none" rtlCol="0">
            <a:spAutoFit/>
          </a:bodyPr>
          <a:lstStyle/>
          <a:p>
            <a:r>
              <a:rPr lang="en-IN" sz="1200" dirty="0"/>
              <a:t>Company 123 – My Companies </a:t>
            </a:r>
            <a:r>
              <a:rPr lang="en-IN" sz="1200" b="1" dirty="0"/>
              <a:t>–</a:t>
            </a:r>
            <a:r>
              <a:rPr lang="en-IN" sz="1200" dirty="0"/>
              <a:t> Primary Company or last selected </a:t>
            </a:r>
            <a:r>
              <a:rPr lang="en-IN" sz="1200" dirty="0" smtClean="0"/>
              <a:t>company</a:t>
            </a:r>
            <a:r>
              <a:rPr lang="en-IN" sz="1200" b="1" dirty="0" smtClean="0"/>
              <a:t> – Profile </a:t>
            </a:r>
            <a:endParaRPr lang="en-IN" sz="1200" b="1" dirty="0"/>
          </a:p>
        </p:txBody>
      </p:sp>
      <p:sp>
        <p:nvSpPr>
          <p:cNvPr id="2" name="Rectangle 1"/>
          <p:cNvSpPr/>
          <p:nvPr/>
        </p:nvSpPr>
        <p:spPr>
          <a:xfrm>
            <a:off x="578974" y="1702248"/>
            <a:ext cx="1628923" cy="1615827"/>
          </a:xfrm>
          <a:prstGeom prst="rect">
            <a:avLst/>
          </a:prstGeom>
        </p:spPr>
        <p:txBody>
          <a:bodyPr wrap="square">
            <a:spAutoFit/>
          </a:bodyPr>
          <a:lstStyle/>
          <a:p>
            <a:r>
              <a:rPr lang="en-IN" sz="1100" dirty="0">
                <a:latin typeface="Agency FB" panose="020B0503020202020204" pitchFamily="34" charset="0"/>
              </a:rPr>
              <a:t>Basic </a:t>
            </a:r>
            <a:r>
              <a:rPr lang="en-IN" sz="1100" dirty="0" smtClean="0">
                <a:latin typeface="Agency FB" panose="020B0503020202020204" pitchFamily="34" charset="0"/>
              </a:rPr>
              <a:t>Information</a:t>
            </a:r>
          </a:p>
          <a:p>
            <a:r>
              <a:rPr lang="en-IN" sz="1100" dirty="0" smtClean="0">
                <a:latin typeface="Agency FB" panose="020B0503020202020204" pitchFamily="34" charset="0"/>
              </a:rPr>
              <a:t>Products &amp; Services</a:t>
            </a:r>
            <a:endParaRPr lang="en-IN" sz="1100" dirty="0">
              <a:latin typeface="Agency FB" panose="020B0503020202020204" pitchFamily="34" charset="0"/>
            </a:endParaRPr>
          </a:p>
          <a:p>
            <a:r>
              <a:rPr lang="en-IN" sz="1100" dirty="0">
                <a:latin typeface="Agency FB" panose="020B0503020202020204" pitchFamily="34" charset="0"/>
              </a:rPr>
              <a:t>Pitch </a:t>
            </a:r>
            <a:r>
              <a:rPr lang="en-IN" sz="1100" dirty="0" smtClean="0">
                <a:latin typeface="Agency FB" panose="020B0503020202020204" pitchFamily="34" charset="0"/>
              </a:rPr>
              <a:t>Presentation &amp; Video</a:t>
            </a:r>
            <a:endParaRPr lang="en-IN" sz="1100" dirty="0">
              <a:latin typeface="Agency FB" panose="020B0503020202020204" pitchFamily="34" charset="0"/>
            </a:endParaRPr>
          </a:p>
          <a:p>
            <a:r>
              <a:rPr lang="en-IN" sz="1100" dirty="0" smtClean="0">
                <a:solidFill>
                  <a:srgbClr val="FFFF00"/>
                </a:solidFill>
                <a:latin typeface="Agency FB" panose="020B0503020202020204" pitchFamily="34" charset="0"/>
              </a:rPr>
              <a:t>Business Plan &amp; Financials</a:t>
            </a:r>
            <a:endParaRPr lang="en-IN" sz="1100" dirty="0">
              <a:solidFill>
                <a:srgbClr val="FFFF00"/>
              </a:solidFill>
              <a:latin typeface="Agency FB" panose="020B0503020202020204" pitchFamily="34" charset="0"/>
            </a:endParaRPr>
          </a:p>
          <a:p>
            <a:r>
              <a:rPr lang="en-IN" sz="1100" dirty="0" smtClean="0">
                <a:latin typeface="Agency FB" panose="020B0503020202020204" pitchFamily="34" charset="0"/>
              </a:rPr>
              <a:t>Valuation &amp; Bench Marking Founders </a:t>
            </a:r>
            <a:r>
              <a:rPr lang="en-IN" sz="1100" dirty="0">
                <a:latin typeface="Agency FB" panose="020B0503020202020204" pitchFamily="34" charset="0"/>
              </a:rPr>
              <a:t>&amp; </a:t>
            </a:r>
            <a:r>
              <a:rPr lang="en-IN" sz="1100" dirty="0" smtClean="0">
                <a:latin typeface="Agency FB" panose="020B0503020202020204" pitchFamily="34" charset="0"/>
              </a:rPr>
              <a:t>Organization</a:t>
            </a:r>
          </a:p>
          <a:p>
            <a:r>
              <a:rPr lang="en-IN" sz="1100" dirty="0" smtClean="0">
                <a:latin typeface="Agency FB" panose="020B0503020202020204" pitchFamily="34" charset="0"/>
              </a:rPr>
              <a:t>Cap Table</a:t>
            </a:r>
          </a:p>
          <a:p>
            <a:r>
              <a:rPr lang="en-IN" sz="1100" dirty="0" smtClean="0">
                <a:latin typeface="Agency FB" panose="020B0503020202020204" pitchFamily="34" charset="0"/>
              </a:rPr>
              <a:t>News &amp; Events</a:t>
            </a:r>
          </a:p>
          <a:p>
            <a:r>
              <a:rPr lang="en-IN" sz="1100" dirty="0">
                <a:latin typeface="Agency FB" panose="020B0503020202020204" pitchFamily="34" charset="0"/>
              </a:rPr>
              <a:t>Company </a:t>
            </a:r>
            <a:r>
              <a:rPr lang="en-IN" sz="1100" dirty="0" smtClean="0">
                <a:latin typeface="Agency FB" panose="020B0503020202020204" pitchFamily="34" charset="0"/>
              </a:rPr>
              <a:t>Ask</a:t>
            </a:r>
            <a:endParaRPr lang="en-IN" sz="1100" dirty="0">
              <a:latin typeface="Agency FB" panose="020B0503020202020204" pitchFamily="34" charset="0"/>
            </a:endParaRPr>
          </a:p>
        </p:txBody>
      </p:sp>
      <p:sp>
        <p:nvSpPr>
          <p:cNvPr id="15" name="TextBox 14"/>
          <p:cNvSpPr txBox="1"/>
          <p:nvPr/>
        </p:nvSpPr>
        <p:spPr>
          <a:xfrm>
            <a:off x="3346982" y="1586330"/>
            <a:ext cx="7771592" cy="430887"/>
          </a:xfrm>
          <a:prstGeom prst="rect">
            <a:avLst/>
          </a:prstGeom>
          <a:noFill/>
        </p:spPr>
        <p:txBody>
          <a:bodyPr wrap="square" rtlCol="0">
            <a:spAutoFit/>
          </a:bodyPr>
          <a:lstStyle/>
          <a:p>
            <a:r>
              <a:rPr lang="en-IN" sz="1100" dirty="0" smtClean="0">
                <a:solidFill>
                  <a:schemeClr val="bg1">
                    <a:lumMod val="50000"/>
                  </a:schemeClr>
                </a:solidFill>
              </a:rPr>
              <a:t>Company</a:t>
            </a:r>
            <a:endParaRPr lang="en-IN" sz="1100" dirty="0"/>
          </a:p>
          <a:p>
            <a:r>
              <a:rPr lang="en-IN" sz="1100" dirty="0" err="1" smtClean="0"/>
              <a:t>Manartha</a:t>
            </a:r>
            <a:r>
              <a:rPr lang="en-IN" sz="1100" dirty="0" smtClean="0"/>
              <a:t> Solutions</a:t>
            </a:r>
          </a:p>
        </p:txBody>
      </p:sp>
      <p:cxnSp>
        <p:nvCxnSpPr>
          <p:cNvPr id="16" name="Straight Connector 15"/>
          <p:cNvCxnSpPr/>
          <p:nvPr/>
        </p:nvCxnSpPr>
        <p:spPr>
          <a:xfrm>
            <a:off x="3413242" y="2017217"/>
            <a:ext cx="7771592" cy="0"/>
          </a:xfrm>
          <a:prstGeom prst="line">
            <a:avLst/>
          </a:prstGeom>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346983" y="2063829"/>
            <a:ext cx="3403274" cy="430887"/>
          </a:xfrm>
          <a:prstGeom prst="rect">
            <a:avLst/>
          </a:prstGeom>
          <a:noFill/>
        </p:spPr>
        <p:txBody>
          <a:bodyPr wrap="square" rtlCol="0">
            <a:spAutoFit/>
          </a:bodyPr>
          <a:lstStyle/>
          <a:p>
            <a:r>
              <a:rPr lang="en-IN" sz="1100" dirty="0" smtClean="0">
                <a:solidFill>
                  <a:schemeClr val="bg1">
                    <a:lumMod val="50000"/>
                  </a:schemeClr>
                </a:solidFill>
              </a:rPr>
              <a:t>Business Plan &lt;&lt; Upload the PDF format – embed the slides &gt;&gt;</a:t>
            </a:r>
            <a:endParaRPr lang="en-IN" sz="1100" dirty="0"/>
          </a:p>
        </p:txBody>
      </p:sp>
      <p:pic>
        <p:nvPicPr>
          <p:cNvPr id="21" name="Picture 20"/>
          <p:cNvPicPr>
            <a:picLocks noChangeAspect="1"/>
          </p:cNvPicPr>
          <p:nvPr/>
        </p:nvPicPr>
        <p:blipFill>
          <a:blip r:embed="rId3"/>
          <a:stretch>
            <a:fillRect/>
          </a:stretch>
        </p:blipFill>
        <p:spPr>
          <a:xfrm>
            <a:off x="3785103" y="2494716"/>
            <a:ext cx="2799468" cy="1548800"/>
          </a:xfrm>
          <a:prstGeom prst="rect">
            <a:avLst/>
          </a:prstGeom>
        </p:spPr>
      </p:pic>
      <p:sp>
        <p:nvSpPr>
          <p:cNvPr id="22" name="TextBox 21"/>
          <p:cNvSpPr txBox="1"/>
          <p:nvPr/>
        </p:nvSpPr>
        <p:spPr>
          <a:xfrm>
            <a:off x="7232778" y="2063829"/>
            <a:ext cx="3716428" cy="1107996"/>
          </a:xfrm>
          <a:prstGeom prst="rect">
            <a:avLst/>
          </a:prstGeom>
          <a:noFill/>
        </p:spPr>
        <p:txBody>
          <a:bodyPr wrap="square" rtlCol="0">
            <a:spAutoFit/>
          </a:bodyPr>
          <a:lstStyle/>
          <a:p>
            <a:r>
              <a:rPr lang="en-IN" sz="1100" dirty="0" smtClean="0">
                <a:solidFill>
                  <a:schemeClr val="bg1">
                    <a:lumMod val="50000"/>
                  </a:schemeClr>
                </a:solidFill>
              </a:rPr>
              <a:t>Financial Statements</a:t>
            </a:r>
          </a:p>
          <a:p>
            <a:endParaRPr lang="en-IN" sz="1100" dirty="0">
              <a:solidFill>
                <a:schemeClr val="bg1">
                  <a:lumMod val="50000"/>
                </a:schemeClr>
              </a:solidFill>
            </a:endParaRPr>
          </a:p>
          <a:p>
            <a:r>
              <a:rPr lang="en-IN" sz="1100" dirty="0" smtClean="0">
                <a:solidFill>
                  <a:schemeClr val="bg1">
                    <a:lumMod val="50000"/>
                  </a:schemeClr>
                </a:solidFill>
              </a:rPr>
              <a:t>Year 1: Link to statements</a:t>
            </a:r>
          </a:p>
          <a:p>
            <a:r>
              <a:rPr lang="en-IN" sz="1100" dirty="0" smtClean="0">
                <a:solidFill>
                  <a:schemeClr val="bg1">
                    <a:lumMod val="50000"/>
                  </a:schemeClr>
                </a:solidFill>
              </a:rPr>
              <a:t>Year 2: Link to statements</a:t>
            </a:r>
          </a:p>
          <a:p>
            <a:endParaRPr lang="en-IN" sz="1100" dirty="0">
              <a:solidFill>
                <a:schemeClr val="bg1">
                  <a:lumMod val="50000"/>
                </a:schemeClr>
              </a:solidFill>
            </a:endParaRPr>
          </a:p>
          <a:p>
            <a:r>
              <a:rPr lang="en-IN" sz="1100" dirty="0" smtClean="0">
                <a:solidFill>
                  <a:schemeClr val="bg1">
                    <a:lumMod val="50000"/>
                  </a:schemeClr>
                </a:solidFill>
              </a:rPr>
              <a:t>&lt;&lt; List all the statements user has uploaded &gt;&gt;</a:t>
            </a:r>
            <a:endParaRPr lang="en-IN" sz="1100" dirty="0"/>
          </a:p>
        </p:txBody>
      </p:sp>
      <p:sp>
        <p:nvSpPr>
          <p:cNvPr id="23" name="TextBox 22"/>
          <p:cNvSpPr txBox="1"/>
          <p:nvPr/>
        </p:nvSpPr>
        <p:spPr>
          <a:xfrm>
            <a:off x="3346982" y="4269896"/>
            <a:ext cx="7771592" cy="430887"/>
          </a:xfrm>
          <a:prstGeom prst="rect">
            <a:avLst/>
          </a:prstGeom>
          <a:noFill/>
        </p:spPr>
        <p:txBody>
          <a:bodyPr wrap="square" rtlCol="0">
            <a:spAutoFit/>
          </a:bodyPr>
          <a:lstStyle/>
          <a:p>
            <a:r>
              <a:rPr lang="en-IN" sz="1100" dirty="0" smtClean="0">
                <a:solidFill>
                  <a:schemeClr val="bg1">
                    <a:lumMod val="50000"/>
                  </a:schemeClr>
                </a:solidFill>
              </a:rPr>
              <a:t>Product</a:t>
            </a:r>
            <a:endParaRPr lang="en-IN" sz="1100" dirty="0"/>
          </a:p>
          <a:p>
            <a:r>
              <a:rPr lang="en-IN" sz="1100" dirty="0" smtClean="0"/>
              <a:t>Number Leader</a:t>
            </a:r>
          </a:p>
        </p:txBody>
      </p:sp>
      <p:cxnSp>
        <p:nvCxnSpPr>
          <p:cNvPr id="24" name="Straight Connector 23"/>
          <p:cNvCxnSpPr/>
          <p:nvPr/>
        </p:nvCxnSpPr>
        <p:spPr>
          <a:xfrm>
            <a:off x="3413242" y="4700783"/>
            <a:ext cx="7771592" cy="0"/>
          </a:xfrm>
          <a:prstGeom prst="line">
            <a:avLst/>
          </a:prstGeom>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3346983" y="4747395"/>
            <a:ext cx="3403274" cy="430887"/>
          </a:xfrm>
          <a:prstGeom prst="rect">
            <a:avLst/>
          </a:prstGeom>
          <a:noFill/>
        </p:spPr>
        <p:txBody>
          <a:bodyPr wrap="square" rtlCol="0">
            <a:spAutoFit/>
          </a:bodyPr>
          <a:lstStyle/>
          <a:p>
            <a:r>
              <a:rPr lang="en-IN" sz="1100" dirty="0" smtClean="0">
                <a:solidFill>
                  <a:schemeClr val="bg1">
                    <a:lumMod val="50000"/>
                  </a:schemeClr>
                </a:solidFill>
              </a:rPr>
              <a:t>Business Plan &lt;&lt; Upload the PDF format – embed the slides &gt;&gt;</a:t>
            </a:r>
            <a:endParaRPr lang="en-IN" sz="1100" dirty="0"/>
          </a:p>
        </p:txBody>
      </p:sp>
      <p:pic>
        <p:nvPicPr>
          <p:cNvPr id="26" name="Picture 25"/>
          <p:cNvPicPr>
            <a:picLocks noChangeAspect="1"/>
          </p:cNvPicPr>
          <p:nvPr/>
        </p:nvPicPr>
        <p:blipFill>
          <a:blip r:embed="rId3"/>
          <a:stretch>
            <a:fillRect/>
          </a:stretch>
        </p:blipFill>
        <p:spPr>
          <a:xfrm>
            <a:off x="3785103" y="5178282"/>
            <a:ext cx="2799468" cy="1548800"/>
          </a:xfrm>
          <a:prstGeom prst="rect">
            <a:avLst/>
          </a:prstGeom>
        </p:spPr>
      </p:pic>
      <p:sp>
        <p:nvSpPr>
          <p:cNvPr id="27" name="TextBox 26"/>
          <p:cNvSpPr txBox="1"/>
          <p:nvPr/>
        </p:nvSpPr>
        <p:spPr>
          <a:xfrm>
            <a:off x="7232778" y="4747395"/>
            <a:ext cx="3716428" cy="1107996"/>
          </a:xfrm>
          <a:prstGeom prst="rect">
            <a:avLst/>
          </a:prstGeom>
          <a:noFill/>
        </p:spPr>
        <p:txBody>
          <a:bodyPr wrap="square" rtlCol="0">
            <a:spAutoFit/>
          </a:bodyPr>
          <a:lstStyle/>
          <a:p>
            <a:r>
              <a:rPr lang="en-IN" sz="1100" dirty="0" smtClean="0">
                <a:solidFill>
                  <a:schemeClr val="bg1">
                    <a:lumMod val="50000"/>
                  </a:schemeClr>
                </a:solidFill>
              </a:rPr>
              <a:t>Financial Statements</a:t>
            </a:r>
          </a:p>
          <a:p>
            <a:endParaRPr lang="en-IN" sz="1100" dirty="0">
              <a:solidFill>
                <a:schemeClr val="bg1">
                  <a:lumMod val="50000"/>
                </a:schemeClr>
              </a:solidFill>
            </a:endParaRPr>
          </a:p>
          <a:p>
            <a:r>
              <a:rPr lang="en-IN" sz="1100" dirty="0" smtClean="0">
                <a:solidFill>
                  <a:schemeClr val="bg1">
                    <a:lumMod val="50000"/>
                  </a:schemeClr>
                </a:solidFill>
              </a:rPr>
              <a:t>Year 1: Link to statements</a:t>
            </a:r>
          </a:p>
          <a:p>
            <a:r>
              <a:rPr lang="en-IN" sz="1100" dirty="0" smtClean="0">
                <a:solidFill>
                  <a:schemeClr val="bg1">
                    <a:lumMod val="50000"/>
                  </a:schemeClr>
                </a:solidFill>
              </a:rPr>
              <a:t>Year 2: Link to statements</a:t>
            </a:r>
          </a:p>
          <a:p>
            <a:endParaRPr lang="en-IN" sz="1100" dirty="0">
              <a:solidFill>
                <a:schemeClr val="bg1">
                  <a:lumMod val="50000"/>
                </a:schemeClr>
              </a:solidFill>
            </a:endParaRPr>
          </a:p>
          <a:p>
            <a:r>
              <a:rPr lang="en-IN" sz="1100" dirty="0" smtClean="0">
                <a:solidFill>
                  <a:schemeClr val="bg1">
                    <a:lumMod val="50000"/>
                  </a:schemeClr>
                </a:solidFill>
              </a:rPr>
              <a:t>&lt;&lt; List all the statements user has uploaded &gt;&gt;</a:t>
            </a:r>
            <a:endParaRPr lang="en-IN" sz="1100" dirty="0"/>
          </a:p>
        </p:txBody>
      </p:sp>
      <p:sp>
        <p:nvSpPr>
          <p:cNvPr id="28" name="TextBox 27"/>
          <p:cNvSpPr txBox="1"/>
          <p:nvPr/>
        </p:nvSpPr>
        <p:spPr>
          <a:xfrm>
            <a:off x="11421688" y="985882"/>
            <a:ext cx="592512" cy="707886"/>
          </a:xfrm>
          <a:prstGeom prst="rect">
            <a:avLst/>
          </a:prstGeom>
          <a:noFill/>
        </p:spPr>
        <p:txBody>
          <a:bodyPr wrap="square" rtlCol="0">
            <a:spAutoFit/>
          </a:bodyPr>
          <a:lstStyle/>
          <a:p>
            <a:pPr algn="r"/>
            <a:r>
              <a:rPr lang="en-IN" sz="4000" dirty="0"/>
              <a:t>+</a:t>
            </a:r>
          </a:p>
        </p:txBody>
      </p:sp>
      <p:sp>
        <p:nvSpPr>
          <p:cNvPr id="29" name="TextBox 28"/>
          <p:cNvSpPr txBox="1"/>
          <p:nvPr/>
        </p:nvSpPr>
        <p:spPr>
          <a:xfrm>
            <a:off x="4592325" y="2854560"/>
            <a:ext cx="592512" cy="707886"/>
          </a:xfrm>
          <a:prstGeom prst="rect">
            <a:avLst/>
          </a:prstGeom>
          <a:noFill/>
        </p:spPr>
        <p:txBody>
          <a:bodyPr wrap="square" rtlCol="0">
            <a:spAutoFit/>
          </a:bodyPr>
          <a:lstStyle/>
          <a:p>
            <a:pPr algn="r"/>
            <a:r>
              <a:rPr lang="en-IN" sz="4000" dirty="0"/>
              <a:t>+</a:t>
            </a:r>
          </a:p>
        </p:txBody>
      </p:sp>
      <p:sp>
        <p:nvSpPr>
          <p:cNvPr id="30" name="TextBox 29"/>
          <p:cNvSpPr txBox="1"/>
          <p:nvPr/>
        </p:nvSpPr>
        <p:spPr>
          <a:xfrm>
            <a:off x="8167194" y="2789613"/>
            <a:ext cx="592512" cy="707886"/>
          </a:xfrm>
          <a:prstGeom prst="rect">
            <a:avLst/>
          </a:prstGeom>
          <a:noFill/>
        </p:spPr>
        <p:txBody>
          <a:bodyPr wrap="square" rtlCol="0">
            <a:spAutoFit/>
          </a:bodyPr>
          <a:lstStyle/>
          <a:p>
            <a:pPr algn="r"/>
            <a:r>
              <a:rPr lang="en-IN" sz="4000" dirty="0"/>
              <a:t>+</a:t>
            </a:r>
          </a:p>
        </p:txBody>
      </p:sp>
      <p:sp>
        <p:nvSpPr>
          <p:cNvPr id="31" name="TextBox 30"/>
          <p:cNvSpPr txBox="1"/>
          <p:nvPr/>
        </p:nvSpPr>
        <p:spPr>
          <a:xfrm>
            <a:off x="9866811" y="1538922"/>
            <a:ext cx="2100448" cy="4862870"/>
          </a:xfrm>
          <a:prstGeom prst="rect">
            <a:avLst/>
          </a:prstGeom>
          <a:noFill/>
        </p:spPr>
        <p:txBody>
          <a:bodyPr wrap="square" rtlCol="0">
            <a:spAutoFit/>
          </a:bodyPr>
          <a:lstStyle/>
          <a:p>
            <a:r>
              <a:rPr lang="en-IN" sz="1000" b="1" dirty="0" smtClean="0"/>
              <a:t>When they click on the + button:</a:t>
            </a:r>
            <a:endParaRPr lang="en-IN" sz="1000" b="1" dirty="0"/>
          </a:p>
          <a:p>
            <a:endParaRPr lang="en-IN" sz="1000" dirty="0"/>
          </a:p>
          <a:p>
            <a:pPr marL="342900" indent="-342900">
              <a:buAutoNum type="arabicPeriod"/>
            </a:pPr>
            <a:r>
              <a:rPr lang="en-IN" sz="1000" dirty="0" smtClean="0"/>
              <a:t>Product: Company / Product 1 / Product 2 (Pull this list from what the user has already provided in product/services list. Company name should be at the top since users can upload documents for their company itself which may just one product)</a:t>
            </a:r>
          </a:p>
          <a:p>
            <a:pPr marL="342900" indent="-342900">
              <a:buFontTx/>
              <a:buAutoNum type="arabicPeriod"/>
            </a:pPr>
            <a:r>
              <a:rPr lang="en-IN" sz="1000" dirty="0"/>
              <a:t>Type: Business Plan / Financial Statements (These two options should let you decide what buttons or input fields you will show the user.)</a:t>
            </a:r>
          </a:p>
          <a:p>
            <a:pPr marL="342900" indent="-342900">
              <a:buAutoNum type="arabicPeriod"/>
            </a:pPr>
            <a:r>
              <a:rPr lang="en-IN" sz="1000" dirty="0" smtClean="0"/>
              <a:t>If Financial Statements: </a:t>
            </a:r>
          </a:p>
          <a:p>
            <a:pPr marL="800100" lvl="1" indent="-342900">
              <a:buAutoNum type="arabicPeriod"/>
            </a:pPr>
            <a:r>
              <a:rPr lang="en-IN" sz="1000" dirty="0" smtClean="0"/>
              <a:t>Ask three options: Income Statement, Balance Sheet, Cash Flow</a:t>
            </a:r>
          </a:p>
          <a:p>
            <a:pPr marL="800100" lvl="1" indent="-342900">
              <a:buAutoNum type="arabicPeriod"/>
            </a:pPr>
            <a:r>
              <a:rPr lang="en-IN" sz="1000" dirty="0" smtClean="0"/>
              <a:t>Period: Let  them input the year of the statements</a:t>
            </a:r>
          </a:p>
          <a:p>
            <a:pPr marL="800100" lvl="1" indent="-342900">
              <a:buAutoNum type="arabicPeriod"/>
            </a:pPr>
            <a:r>
              <a:rPr lang="en-IN" sz="1000" dirty="0" smtClean="0"/>
              <a:t>Upload OR Integrate with </a:t>
            </a:r>
            <a:r>
              <a:rPr lang="en-IN" sz="1000" dirty="0" err="1" smtClean="0"/>
              <a:t>Zoho</a:t>
            </a:r>
            <a:r>
              <a:rPr lang="en-IN" sz="1000" dirty="0" smtClean="0"/>
              <a:t> / Tally Prime</a:t>
            </a:r>
          </a:p>
          <a:p>
            <a:pPr marL="342900" indent="-342900">
              <a:buAutoNum type="arabicPeriod"/>
            </a:pPr>
            <a:endParaRPr lang="en-IN" sz="1000" dirty="0"/>
          </a:p>
          <a:p>
            <a:r>
              <a:rPr lang="en-IN" sz="1000" dirty="0" smtClean="0"/>
              <a:t>The user must be able to upload either a PDF presentation &amp; MS Excel Sheets</a:t>
            </a:r>
          </a:p>
        </p:txBody>
      </p:sp>
    </p:spTree>
    <p:extLst>
      <p:ext uri="{BB962C8B-B14F-4D97-AF65-F5344CB8AC3E}">
        <p14:creationId xmlns:p14="http://schemas.microsoft.com/office/powerpoint/2010/main" val="1712065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285610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90878" y="1156324"/>
            <a:ext cx="1473234" cy="3477875"/>
          </a:xfrm>
          <a:prstGeom prst="rect">
            <a:avLst/>
          </a:prstGeom>
          <a:noFill/>
        </p:spPr>
        <p:txBody>
          <a:bodyPr wrap="square" rtlCol="0">
            <a:spAutoFit/>
          </a:bodyPr>
          <a:lstStyle/>
          <a:p>
            <a:pPr algn="ctr"/>
            <a:r>
              <a:rPr lang="en-IN" sz="1100" b="1" dirty="0">
                <a:latin typeface="Agency FB" panose="020B0503020202020204" pitchFamily="34" charset="0"/>
              </a:rPr>
              <a:t>Company 123</a:t>
            </a:r>
          </a:p>
          <a:p>
            <a:endParaRPr lang="en-IN" sz="1100" dirty="0">
              <a:latin typeface="Agency FB" panose="020B0503020202020204" pitchFamily="34" charset="0"/>
            </a:endParaRPr>
          </a:p>
          <a:p>
            <a:r>
              <a:rPr lang="en-IN" sz="1100" dirty="0">
                <a:latin typeface="Agency FB" panose="020B0503020202020204" pitchFamily="34" charset="0"/>
              </a:rPr>
              <a:t>Profile</a:t>
            </a: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pPr lvl="1"/>
            <a:endParaRPr lang="en-IN" sz="1100" dirty="0" smtClean="0">
              <a:latin typeface="Agency FB" panose="020B0503020202020204" pitchFamily="34" charset="0"/>
            </a:endParaRPr>
          </a:p>
          <a:p>
            <a:pPr lvl="1"/>
            <a:endParaRPr lang="en-IN" sz="1100" dirty="0">
              <a:latin typeface="Agency FB" panose="020B0503020202020204" pitchFamily="34" charset="0"/>
            </a:endParaRPr>
          </a:p>
          <a:p>
            <a:endParaRPr lang="en-IN" sz="1100" dirty="0" smtClean="0">
              <a:latin typeface="Agency FB" panose="020B0503020202020204" pitchFamily="34" charset="0"/>
            </a:endParaRPr>
          </a:p>
          <a:p>
            <a:endParaRPr lang="en-IN" sz="1100" dirty="0" smtClean="0">
              <a:latin typeface="Agency FB" panose="020B0503020202020204" pitchFamily="34" charset="0"/>
            </a:endParaRPr>
          </a:p>
          <a:p>
            <a:r>
              <a:rPr lang="en-IN" sz="1100" dirty="0" smtClean="0">
                <a:latin typeface="Agency FB" panose="020B0503020202020204" pitchFamily="34" charset="0"/>
              </a:rPr>
              <a:t>Corporate </a:t>
            </a:r>
            <a:r>
              <a:rPr lang="en-IN" sz="1100" dirty="0">
                <a:latin typeface="Agency FB" panose="020B0503020202020204" pitchFamily="34" charset="0"/>
              </a:rPr>
              <a:t>Finance</a:t>
            </a:r>
          </a:p>
          <a:p>
            <a:endParaRPr lang="en-IN" sz="1100" dirty="0">
              <a:latin typeface="Agency FB" panose="020B0503020202020204" pitchFamily="34" charset="0"/>
            </a:endParaRPr>
          </a:p>
          <a:p>
            <a:r>
              <a:rPr lang="en-IN" sz="1100" dirty="0">
                <a:latin typeface="Agency FB" panose="020B0503020202020204" pitchFamily="34" charset="0"/>
              </a:rPr>
              <a:t>Due Diligence</a:t>
            </a:r>
          </a:p>
          <a:p>
            <a:endParaRPr lang="en-IN" sz="1100" dirty="0">
              <a:latin typeface="Agency FB" panose="020B0503020202020204" pitchFamily="34" charset="0"/>
            </a:endParaRPr>
          </a:p>
          <a:p>
            <a:r>
              <a:rPr lang="en-IN" sz="1100" dirty="0">
                <a:latin typeface="Agency FB" panose="020B0503020202020204" pitchFamily="34" charset="0"/>
              </a:rPr>
              <a:t>Fund Raising</a:t>
            </a:r>
          </a:p>
          <a:p>
            <a:endParaRPr lang="en-IN" sz="1100" dirty="0">
              <a:latin typeface="Agency FB" panose="020B0503020202020204" pitchFamily="34" charset="0"/>
            </a:endParaRPr>
          </a:p>
          <a:p>
            <a:r>
              <a:rPr lang="en-IN" sz="1100" dirty="0">
                <a:latin typeface="Agency FB" panose="020B0503020202020204" pitchFamily="34" charset="0"/>
              </a:rPr>
              <a:t>Investor Tools</a:t>
            </a:r>
          </a:p>
        </p:txBody>
      </p:sp>
      <p:sp>
        <p:nvSpPr>
          <p:cNvPr id="7" name="Rectangle 6"/>
          <p:cNvSpPr/>
          <p:nvPr/>
        </p:nvSpPr>
        <p:spPr>
          <a:xfrm>
            <a:off x="0" y="0"/>
            <a:ext cx="12191999" cy="1015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One Stop shop for your FP&amp;A, Audit, and Fund Raising Nee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877" y="283763"/>
            <a:ext cx="1962150" cy="4476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872104" y="353713"/>
            <a:ext cx="5878725" cy="307777"/>
          </a:xfrm>
          <a:prstGeom prst="rect">
            <a:avLst/>
          </a:prstGeom>
          <a:noFill/>
        </p:spPr>
        <p:txBody>
          <a:bodyPr wrap="square" rtlCol="0">
            <a:spAutoFit/>
          </a:bodyPr>
          <a:lstStyle/>
          <a:p>
            <a:r>
              <a:rPr lang="en-IN" sz="1400" dirty="0">
                <a:latin typeface="Agency FB" panose="020B0503020202020204" pitchFamily="34" charset="0"/>
              </a:rPr>
              <a:t>Dash Board  |  </a:t>
            </a:r>
            <a:r>
              <a:rPr lang="en-IN" sz="1400" dirty="0">
                <a:solidFill>
                  <a:srgbClr val="FFFF00"/>
                </a:solidFill>
                <a:latin typeface="Agency FB" panose="020B0503020202020204" pitchFamily="34" charset="0"/>
              </a:rPr>
              <a:t>My Companies  </a:t>
            </a:r>
            <a:r>
              <a:rPr lang="en-IN" sz="1400" dirty="0">
                <a:latin typeface="Agency FB" panose="020B0503020202020204" pitchFamily="34" charset="0"/>
              </a:rPr>
              <a:t>|  Start ups  |  Investors  |  Enablers  |  News</a:t>
            </a:r>
          </a:p>
        </p:txBody>
      </p:sp>
      <p:sp>
        <p:nvSpPr>
          <p:cNvPr id="10" name="TextBox 9"/>
          <p:cNvSpPr txBox="1"/>
          <p:nvPr/>
        </p:nvSpPr>
        <p:spPr>
          <a:xfrm>
            <a:off x="10350500" y="353713"/>
            <a:ext cx="1663700" cy="307777"/>
          </a:xfrm>
          <a:prstGeom prst="rect">
            <a:avLst/>
          </a:prstGeom>
          <a:noFill/>
        </p:spPr>
        <p:txBody>
          <a:bodyPr wrap="square" rtlCol="0">
            <a:spAutoFit/>
          </a:bodyPr>
          <a:lstStyle/>
          <a:p>
            <a:pPr algn="r"/>
            <a:r>
              <a:rPr lang="en-IN" sz="1400" dirty="0">
                <a:solidFill>
                  <a:srgbClr val="FFFF00"/>
                </a:solidFill>
                <a:latin typeface="Agency FB" panose="020B0503020202020204" pitchFamily="34" charset="0"/>
              </a:rPr>
              <a:t>Naren</a:t>
            </a:r>
            <a:r>
              <a:rPr lang="en-IN" sz="1400" dirty="0">
                <a:latin typeface="Agency FB" panose="020B0503020202020204" pitchFamily="34" charset="0"/>
              </a:rPr>
              <a:t>  |  Log out</a:t>
            </a:r>
          </a:p>
        </p:txBody>
      </p:sp>
      <p:sp>
        <p:nvSpPr>
          <p:cNvPr id="14" name="TextBox 13"/>
          <p:cNvSpPr txBox="1"/>
          <p:nvPr/>
        </p:nvSpPr>
        <p:spPr>
          <a:xfrm>
            <a:off x="3063073" y="1156324"/>
            <a:ext cx="5606535" cy="276999"/>
          </a:xfrm>
          <a:prstGeom prst="rect">
            <a:avLst/>
          </a:prstGeom>
          <a:noFill/>
        </p:spPr>
        <p:txBody>
          <a:bodyPr wrap="none" rtlCol="0">
            <a:spAutoFit/>
          </a:bodyPr>
          <a:lstStyle/>
          <a:p>
            <a:r>
              <a:rPr lang="en-IN" sz="1200" dirty="0"/>
              <a:t>Company 123 – My Companies </a:t>
            </a:r>
            <a:r>
              <a:rPr lang="en-IN" sz="1200" b="1" dirty="0"/>
              <a:t>–</a:t>
            </a:r>
            <a:r>
              <a:rPr lang="en-IN" sz="1200" dirty="0"/>
              <a:t> Primary Company or last selected </a:t>
            </a:r>
            <a:r>
              <a:rPr lang="en-IN" sz="1200" dirty="0" smtClean="0"/>
              <a:t>company</a:t>
            </a:r>
            <a:r>
              <a:rPr lang="en-IN" sz="1200" b="1" dirty="0" smtClean="0"/>
              <a:t> – Profile </a:t>
            </a:r>
            <a:endParaRPr lang="en-IN" sz="1200" b="1" dirty="0"/>
          </a:p>
        </p:txBody>
      </p:sp>
      <p:sp>
        <p:nvSpPr>
          <p:cNvPr id="2" name="Rectangle 1"/>
          <p:cNvSpPr/>
          <p:nvPr/>
        </p:nvSpPr>
        <p:spPr>
          <a:xfrm>
            <a:off x="578974" y="1702248"/>
            <a:ext cx="1628923" cy="1615827"/>
          </a:xfrm>
          <a:prstGeom prst="rect">
            <a:avLst/>
          </a:prstGeom>
        </p:spPr>
        <p:txBody>
          <a:bodyPr wrap="square">
            <a:spAutoFit/>
          </a:bodyPr>
          <a:lstStyle/>
          <a:p>
            <a:r>
              <a:rPr lang="en-IN" sz="1100" dirty="0">
                <a:latin typeface="Agency FB" panose="020B0503020202020204" pitchFamily="34" charset="0"/>
              </a:rPr>
              <a:t>Basic </a:t>
            </a:r>
            <a:r>
              <a:rPr lang="en-IN" sz="1100" dirty="0" smtClean="0">
                <a:latin typeface="Agency FB" panose="020B0503020202020204" pitchFamily="34" charset="0"/>
              </a:rPr>
              <a:t>Information</a:t>
            </a:r>
          </a:p>
          <a:p>
            <a:r>
              <a:rPr lang="en-IN" sz="1100" dirty="0" smtClean="0">
                <a:latin typeface="Agency FB" panose="020B0503020202020204" pitchFamily="34" charset="0"/>
              </a:rPr>
              <a:t>Products &amp; Services</a:t>
            </a:r>
            <a:endParaRPr lang="en-IN" sz="1100" dirty="0">
              <a:latin typeface="Agency FB" panose="020B0503020202020204" pitchFamily="34" charset="0"/>
            </a:endParaRPr>
          </a:p>
          <a:p>
            <a:r>
              <a:rPr lang="en-IN" sz="1100" dirty="0">
                <a:latin typeface="Agency FB" panose="020B0503020202020204" pitchFamily="34" charset="0"/>
              </a:rPr>
              <a:t>Pitch </a:t>
            </a:r>
            <a:r>
              <a:rPr lang="en-IN" sz="1100" dirty="0" smtClean="0">
                <a:latin typeface="Agency FB" panose="020B0503020202020204" pitchFamily="34" charset="0"/>
              </a:rPr>
              <a:t>Presentation &amp; Video</a:t>
            </a:r>
            <a:endParaRPr lang="en-IN" sz="1100" dirty="0">
              <a:latin typeface="Agency FB" panose="020B0503020202020204" pitchFamily="34" charset="0"/>
            </a:endParaRPr>
          </a:p>
          <a:p>
            <a:r>
              <a:rPr lang="en-IN" sz="1100" dirty="0" smtClean="0">
                <a:latin typeface="Agency FB" panose="020B0503020202020204" pitchFamily="34" charset="0"/>
              </a:rPr>
              <a:t>Business Plan &amp; Financials</a:t>
            </a:r>
            <a:endParaRPr lang="en-IN" sz="1100" dirty="0">
              <a:latin typeface="Agency FB" panose="020B0503020202020204" pitchFamily="34" charset="0"/>
            </a:endParaRPr>
          </a:p>
          <a:p>
            <a:r>
              <a:rPr lang="en-IN" sz="1100" dirty="0" smtClean="0">
                <a:solidFill>
                  <a:srgbClr val="FFFF00"/>
                </a:solidFill>
                <a:latin typeface="Agency FB" panose="020B0503020202020204" pitchFamily="34" charset="0"/>
              </a:rPr>
              <a:t>Valuation &amp; Bench Marking </a:t>
            </a:r>
            <a:r>
              <a:rPr lang="en-IN" sz="1100" dirty="0" smtClean="0">
                <a:latin typeface="Agency FB" panose="020B0503020202020204" pitchFamily="34" charset="0"/>
              </a:rPr>
              <a:t>Founders </a:t>
            </a:r>
            <a:r>
              <a:rPr lang="en-IN" sz="1100" dirty="0">
                <a:latin typeface="Agency FB" panose="020B0503020202020204" pitchFamily="34" charset="0"/>
              </a:rPr>
              <a:t>&amp; </a:t>
            </a:r>
            <a:r>
              <a:rPr lang="en-IN" sz="1100" dirty="0" smtClean="0">
                <a:latin typeface="Agency FB" panose="020B0503020202020204" pitchFamily="34" charset="0"/>
              </a:rPr>
              <a:t>Organization</a:t>
            </a:r>
          </a:p>
          <a:p>
            <a:r>
              <a:rPr lang="en-IN" sz="1100" dirty="0" smtClean="0">
                <a:latin typeface="Agency FB" panose="020B0503020202020204" pitchFamily="34" charset="0"/>
              </a:rPr>
              <a:t>Cap Table</a:t>
            </a:r>
          </a:p>
          <a:p>
            <a:r>
              <a:rPr lang="en-IN" sz="1100" dirty="0" smtClean="0">
                <a:latin typeface="Agency FB" panose="020B0503020202020204" pitchFamily="34" charset="0"/>
              </a:rPr>
              <a:t>News &amp; Events</a:t>
            </a:r>
          </a:p>
          <a:p>
            <a:r>
              <a:rPr lang="en-IN" sz="1100" dirty="0">
                <a:latin typeface="Agency FB" panose="020B0503020202020204" pitchFamily="34" charset="0"/>
              </a:rPr>
              <a:t>Company </a:t>
            </a:r>
            <a:r>
              <a:rPr lang="en-IN" sz="1100" dirty="0" smtClean="0">
                <a:latin typeface="Agency FB" panose="020B0503020202020204" pitchFamily="34" charset="0"/>
              </a:rPr>
              <a:t>Ask</a:t>
            </a:r>
            <a:endParaRPr lang="en-IN" sz="1100" dirty="0">
              <a:latin typeface="Agency FB" panose="020B0503020202020204" pitchFamily="34" charset="0"/>
            </a:endParaRPr>
          </a:p>
        </p:txBody>
      </p:sp>
      <p:sp>
        <p:nvSpPr>
          <p:cNvPr id="15" name="TextBox 14"/>
          <p:cNvSpPr txBox="1"/>
          <p:nvPr/>
        </p:nvSpPr>
        <p:spPr>
          <a:xfrm>
            <a:off x="3346982" y="1586330"/>
            <a:ext cx="7837852" cy="430887"/>
          </a:xfrm>
          <a:prstGeom prst="rect">
            <a:avLst/>
          </a:prstGeom>
          <a:noFill/>
        </p:spPr>
        <p:txBody>
          <a:bodyPr wrap="square" rtlCol="0">
            <a:spAutoFit/>
          </a:bodyPr>
          <a:lstStyle/>
          <a:p>
            <a:r>
              <a:rPr lang="en-IN" sz="1100" dirty="0" smtClean="0">
                <a:solidFill>
                  <a:schemeClr val="bg1">
                    <a:lumMod val="50000"/>
                  </a:schemeClr>
                </a:solidFill>
              </a:rPr>
              <a:t>Company</a:t>
            </a:r>
            <a:endParaRPr lang="en-IN" sz="1100" dirty="0"/>
          </a:p>
          <a:p>
            <a:r>
              <a:rPr lang="en-IN" sz="1100" dirty="0" err="1" smtClean="0"/>
              <a:t>Manartha</a:t>
            </a:r>
            <a:r>
              <a:rPr lang="en-IN" sz="1100" dirty="0" smtClean="0"/>
              <a:t> Solutions – June 2023</a:t>
            </a:r>
          </a:p>
        </p:txBody>
      </p:sp>
      <p:cxnSp>
        <p:nvCxnSpPr>
          <p:cNvPr id="16" name="Straight Connector 15"/>
          <p:cNvCxnSpPr/>
          <p:nvPr/>
        </p:nvCxnSpPr>
        <p:spPr>
          <a:xfrm>
            <a:off x="3413242" y="2017217"/>
            <a:ext cx="7771592" cy="0"/>
          </a:xfrm>
          <a:prstGeom prst="line">
            <a:avLst/>
          </a:prstGeom>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3346982" y="2588339"/>
            <a:ext cx="8409589" cy="600164"/>
          </a:xfrm>
          <a:prstGeom prst="rect">
            <a:avLst/>
          </a:prstGeom>
          <a:noFill/>
        </p:spPr>
        <p:txBody>
          <a:bodyPr wrap="square" rtlCol="0">
            <a:spAutoFit/>
          </a:bodyPr>
          <a:lstStyle/>
          <a:p>
            <a:r>
              <a:rPr lang="en-IN" sz="1100" dirty="0" smtClean="0">
                <a:solidFill>
                  <a:schemeClr val="bg1">
                    <a:lumMod val="50000"/>
                  </a:schemeClr>
                </a:solidFill>
              </a:rPr>
              <a:t>Valuation Documents</a:t>
            </a:r>
          </a:p>
          <a:p>
            <a:r>
              <a:rPr lang="en-IN" sz="1100" dirty="0" smtClean="0"/>
              <a:t>&lt;&lt; Valuation is done only on a company. Allow user to upload multiple documents here and list them all. Eventually we will provide a button to the user to use our Valuation Feature to generate the details OR show already generated valuation report here &gt;&gt; </a:t>
            </a:r>
            <a:endParaRPr lang="en-IN" sz="1100" dirty="0"/>
          </a:p>
        </p:txBody>
      </p:sp>
      <p:sp>
        <p:nvSpPr>
          <p:cNvPr id="28" name="TextBox 27"/>
          <p:cNvSpPr txBox="1"/>
          <p:nvPr/>
        </p:nvSpPr>
        <p:spPr>
          <a:xfrm>
            <a:off x="11421688" y="985882"/>
            <a:ext cx="592512" cy="707886"/>
          </a:xfrm>
          <a:prstGeom prst="rect">
            <a:avLst/>
          </a:prstGeom>
          <a:noFill/>
        </p:spPr>
        <p:txBody>
          <a:bodyPr wrap="square" rtlCol="0">
            <a:spAutoFit/>
          </a:bodyPr>
          <a:lstStyle/>
          <a:p>
            <a:pPr algn="r"/>
            <a:r>
              <a:rPr lang="en-IN" sz="4000" dirty="0"/>
              <a:t>+</a:t>
            </a:r>
          </a:p>
        </p:txBody>
      </p:sp>
      <p:sp>
        <p:nvSpPr>
          <p:cNvPr id="30" name="TextBox 29"/>
          <p:cNvSpPr txBox="1"/>
          <p:nvPr/>
        </p:nvSpPr>
        <p:spPr>
          <a:xfrm>
            <a:off x="3346982" y="2087335"/>
            <a:ext cx="7837852" cy="430887"/>
          </a:xfrm>
          <a:prstGeom prst="rect">
            <a:avLst/>
          </a:prstGeom>
          <a:noFill/>
        </p:spPr>
        <p:txBody>
          <a:bodyPr wrap="square" rtlCol="0">
            <a:spAutoFit/>
          </a:bodyPr>
          <a:lstStyle/>
          <a:p>
            <a:r>
              <a:rPr lang="en-IN" sz="1100" dirty="0" smtClean="0">
                <a:solidFill>
                  <a:schemeClr val="bg1">
                    <a:lumMod val="50000"/>
                  </a:schemeClr>
                </a:solidFill>
              </a:rPr>
              <a:t>Current Valuation</a:t>
            </a:r>
            <a:endParaRPr lang="en-IN" sz="1100" dirty="0"/>
          </a:p>
          <a:p>
            <a:r>
              <a:rPr lang="en-IN" sz="1100" dirty="0" smtClean="0"/>
              <a:t>$5,000,0000</a:t>
            </a:r>
          </a:p>
        </p:txBody>
      </p:sp>
      <p:sp>
        <p:nvSpPr>
          <p:cNvPr id="31" name="TextBox 30"/>
          <p:cNvSpPr txBox="1"/>
          <p:nvPr/>
        </p:nvSpPr>
        <p:spPr>
          <a:xfrm>
            <a:off x="5170033" y="2087335"/>
            <a:ext cx="2095875" cy="430887"/>
          </a:xfrm>
          <a:prstGeom prst="rect">
            <a:avLst/>
          </a:prstGeom>
          <a:noFill/>
        </p:spPr>
        <p:txBody>
          <a:bodyPr wrap="square" rtlCol="0">
            <a:spAutoFit/>
          </a:bodyPr>
          <a:lstStyle/>
          <a:p>
            <a:r>
              <a:rPr lang="en-IN" sz="1100" dirty="0" smtClean="0">
                <a:solidFill>
                  <a:schemeClr val="bg1">
                    <a:lumMod val="50000"/>
                  </a:schemeClr>
                </a:solidFill>
              </a:rPr>
              <a:t>Valuation Source / Vendor</a:t>
            </a:r>
            <a:endParaRPr lang="en-IN" sz="1100" dirty="0"/>
          </a:p>
          <a:p>
            <a:r>
              <a:rPr lang="en-IN" sz="1100" dirty="0" smtClean="0"/>
              <a:t>KPMG</a:t>
            </a:r>
          </a:p>
        </p:txBody>
      </p:sp>
      <p:sp>
        <p:nvSpPr>
          <p:cNvPr id="32" name="TextBox 31"/>
          <p:cNvSpPr txBox="1"/>
          <p:nvPr/>
        </p:nvSpPr>
        <p:spPr>
          <a:xfrm>
            <a:off x="3346982" y="3290267"/>
            <a:ext cx="8548927" cy="600164"/>
          </a:xfrm>
          <a:prstGeom prst="rect">
            <a:avLst/>
          </a:prstGeom>
          <a:noFill/>
        </p:spPr>
        <p:txBody>
          <a:bodyPr wrap="square" rtlCol="0">
            <a:spAutoFit/>
          </a:bodyPr>
          <a:lstStyle/>
          <a:p>
            <a:r>
              <a:rPr lang="en-IN" sz="1100" dirty="0" smtClean="0">
                <a:solidFill>
                  <a:schemeClr val="bg1">
                    <a:lumMod val="50000"/>
                  </a:schemeClr>
                </a:solidFill>
              </a:rPr>
              <a:t>Bench Marking / Market Research Documents</a:t>
            </a:r>
          </a:p>
          <a:p>
            <a:r>
              <a:rPr lang="en-IN" sz="1100" dirty="0" smtClean="0"/>
              <a:t>&lt;&lt; Allow user to upload bench marking documents  - Eventually, this will have information from our own Bench Marking services if the user has used it OR we can provide a button to auto generate bench marking details.&gt;&gt; </a:t>
            </a:r>
            <a:endParaRPr lang="en-IN" sz="1100" dirty="0"/>
          </a:p>
        </p:txBody>
      </p:sp>
      <p:sp>
        <p:nvSpPr>
          <p:cNvPr id="34" name="TextBox 33"/>
          <p:cNvSpPr txBox="1"/>
          <p:nvPr/>
        </p:nvSpPr>
        <p:spPr>
          <a:xfrm>
            <a:off x="7402319" y="2087335"/>
            <a:ext cx="1823051" cy="430887"/>
          </a:xfrm>
          <a:prstGeom prst="rect">
            <a:avLst/>
          </a:prstGeom>
          <a:noFill/>
        </p:spPr>
        <p:txBody>
          <a:bodyPr wrap="square" rtlCol="0">
            <a:spAutoFit/>
          </a:bodyPr>
          <a:lstStyle/>
          <a:p>
            <a:r>
              <a:rPr lang="en-IN" sz="1100" dirty="0" smtClean="0">
                <a:solidFill>
                  <a:schemeClr val="bg1">
                    <a:lumMod val="50000"/>
                  </a:schemeClr>
                </a:solidFill>
              </a:rPr>
              <a:t>Valuation Date</a:t>
            </a:r>
            <a:endParaRPr lang="en-IN" sz="1100" dirty="0"/>
          </a:p>
          <a:p>
            <a:r>
              <a:rPr lang="en-IN" sz="1100" dirty="0" smtClean="0"/>
              <a:t>June 2023</a:t>
            </a:r>
            <a:endParaRPr lang="en-IN" sz="1100" dirty="0" smtClean="0"/>
          </a:p>
        </p:txBody>
      </p:sp>
      <p:sp>
        <p:nvSpPr>
          <p:cNvPr id="35" name="TextBox 34"/>
          <p:cNvSpPr txBox="1"/>
          <p:nvPr/>
        </p:nvSpPr>
        <p:spPr>
          <a:xfrm>
            <a:off x="3346982" y="4114721"/>
            <a:ext cx="7837852" cy="430887"/>
          </a:xfrm>
          <a:prstGeom prst="rect">
            <a:avLst/>
          </a:prstGeom>
          <a:noFill/>
        </p:spPr>
        <p:txBody>
          <a:bodyPr wrap="square" rtlCol="0">
            <a:spAutoFit/>
          </a:bodyPr>
          <a:lstStyle/>
          <a:p>
            <a:r>
              <a:rPr lang="en-IN" sz="1100" dirty="0" smtClean="0">
                <a:solidFill>
                  <a:schemeClr val="bg1">
                    <a:lumMod val="50000"/>
                  </a:schemeClr>
                </a:solidFill>
              </a:rPr>
              <a:t>Company</a:t>
            </a:r>
            <a:endParaRPr lang="en-IN" sz="1100" dirty="0"/>
          </a:p>
          <a:p>
            <a:r>
              <a:rPr lang="en-IN" sz="1100" dirty="0" err="1" smtClean="0"/>
              <a:t>Manartha</a:t>
            </a:r>
            <a:r>
              <a:rPr lang="en-IN" sz="1100" dirty="0" smtClean="0"/>
              <a:t> Solutions – June 2021</a:t>
            </a:r>
          </a:p>
        </p:txBody>
      </p:sp>
      <p:cxnSp>
        <p:nvCxnSpPr>
          <p:cNvPr id="36" name="Straight Connector 35"/>
          <p:cNvCxnSpPr/>
          <p:nvPr/>
        </p:nvCxnSpPr>
        <p:spPr>
          <a:xfrm>
            <a:off x="3413242" y="4545608"/>
            <a:ext cx="7771592"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3346982" y="5116730"/>
            <a:ext cx="8409589" cy="600164"/>
          </a:xfrm>
          <a:prstGeom prst="rect">
            <a:avLst/>
          </a:prstGeom>
          <a:noFill/>
        </p:spPr>
        <p:txBody>
          <a:bodyPr wrap="square" rtlCol="0">
            <a:spAutoFit/>
          </a:bodyPr>
          <a:lstStyle/>
          <a:p>
            <a:r>
              <a:rPr lang="en-IN" sz="1100" dirty="0" smtClean="0">
                <a:solidFill>
                  <a:schemeClr val="bg1">
                    <a:lumMod val="50000"/>
                  </a:schemeClr>
                </a:solidFill>
              </a:rPr>
              <a:t>Valuation Documents</a:t>
            </a:r>
          </a:p>
          <a:p>
            <a:r>
              <a:rPr lang="en-IN" sz="1100" dirty="0" smtClean="0"/>
              <a:t>&lt;&lt; Valuation is done only on a company. Allow user to upload multiple documents here and list them all. Eventually we will provide a button to the user to use our Valuation Feature to generate the details OR show already generated valuation report here &gt;&gt; </a:t>
            </a:r>
            <a:endParaRPr lang="en-IN" sz="1100" dirty="0"/>
          </a:p>
        </p:txBody>
      </p:sp>
      <p:sp>
        <p:nvSpPr>
          <p:cNvPr id="38" name="TextBox 37"/>
          <p:cNvSpPr txBox="1"/>
          <p:nvPr/>
        </p:nvSpPr>
        <p:spPr>
          <a:xfrm>
            <a:off x="3346982" y="4615726"/>
            <a:ext cx="7837852" cy="430887"/>
          </a:xfrm>
          <a:prstGeom prst="rect">
            <a:avLst/>
          </a:prstGeom>
          <a:noFill/>
        </p:spPr>
        <p:txBody>
          <a:bodyPr wrap="square" rtlCol="0">
            <a:spAutoFit/>
          </a:bodyPr>
          <a:lstStyle/>
          <a:p>
            <a:r>
              <a:rPr lang="en-IN" sz="1100" dirty="0" smtClean="0">
                <a:solidFill>
                  <a:schemeClr val="bg1">
                    <a:lumMod val="50000"/>
                  </a:schemeClr>
                </a:solidFill>
              </a:rPr>
              <a:t>Current Valuation</a:t>
            </a:r>
            <a:endParaRPr lang="en-IN" sz="1100" dirty="0"/>
          </a:p>
          <a:p>
            <a:r>
              <a:rPr lang="en-IN" sz="1100" dirty="0" smtClean="0"/>
              <a:t>$3,000,0000</a:t>
            </a:r>
          </a:p>
        </p:txBody>
      </p:sp>
      <p:sp>
        <p:nvSpPr>
          <p:cNvPr id="39" name="TextBox 38"/>
          <p:cNvSpPr txBox="1"/>
          <p:nvPr/>
        </p:nvSpPr>
        <p:spPr>
          <a:xfrm>
            <a:off x="5170033" y="4615726"/>
            <a:ext cx="2095875" cy="430887"/>
          </a:xfrm>
          <a:prstGeom prst="rect">
            <a:avLst/>
          </a:prstGeom>
          <a:noFill/>
        </p:spPr>
        <p:txBody>
          <a:bodyPr wrap="square" rtlCol="0">
            <a:spAutoFit/>
          </a:bodyPr>
          <a:lstStyle/>
          <a:p>
            <a:r>
              <a:rPr lang="en-IN" sz="1100" dirty="0" smtClean="0">
                <a:solidFill>
                  <a:schemeClr val="bg1">
                    <a:lumMod val="50000"/>
                  </a:schemeClr>
                </a:solidFill>
              </a:rPr>
              <a:t>Valuation Source / Vendor</a:t>
            </a:r>
            <a:endParaRPr lang="en-IN" sz="1100" dirty="0"/>
          </a:p>
          <a:p>
            <a:r>
              <a:rPr lang="en-IN" sz="1100" dirty="0" smtClean="0"/>
              <a:t>KPMG</a:t>
            </a:r>
          </a:p>
        </p:txBody>
      </p:sp>
      <p:sp>
        <p:nvSpPr>
          <p:cNvPr id="40" name="TextBox 39"/>
          <p:cNvSpPr txBox="1"/>
          <p:nvPr/>
        </p:nvSpPr>
        <p:spPr>
          <a:xfrm>
            <a:off x="3346982" y="5818658"/>
            <a:ext cx="8548927" cy="600164"/>
          </a:xfrm>
          <a:prstGeom prst="rect">
            <a:avLst/>
          </a:prstGeom>
          <a:noFill/>
        </p:spPr>
        <p:txBody>
          <a:bodyPr wrap="square" rtlCol="0">
            <a:spAutoFit/>
          </a:bodyPr>
          <a:lstStyle/>
          <a:p>
            <a:r>
              <a:rPr lang="en-IN" sz="1100" dirty="0" smtClean="0">
                <a:solidFill>
                  <a:schemeClr val="bg1">
                    <a:lumMod val="50000"/>
                  </a:schemeClr>
                </a:solidFill>
              </a:rPr>
              <a:t>Bench Marking / Market Research Documents</a:t>
            </a:r>
          </a:p>
          <a:p>
            <a:r>
              <a:rPr lang="en-IN" sz="1100" dirty="0" smtClean="0"/>
              <a:t>&lt;&lt; Allow user to upload bench marking documents  - Eventually, this will have information from our own Bench Marking services if the user has used it OR we can provide a button to auto generate bench marking details.&gt;&gt; </a:t>
            </a:r>
            <a:endParaRPr lang="en-IN" sz="1100" dirty="0"/>
          </a:p>
        </p:txBody>
      </p:sp>
      <p:sp>
        <p:nvSpPr>
          <p:cNvPr id="41" name="TextBox 40"/>
          <p:cNvSpPr txBox="1"/>
          <p:nvPr/>
        </p:nvSpPr>
        <p:spPr>
          <a:xfrm>
            <a:off x="7402319" y="4615726"/>
            <a:ext cx="1823051" cy="430887"/>
          </a:xfrm>
          <a:prstGeom prst="rect">
            <a:avLst/>
          </a:prstGeom>
          <a:noFill/>
        </p:spPr>
        <p:txBody>
          <a:bodyPr wrap="square" rtlCol="0">
            <a:spAutoFit/>
          </a:bodyPr>
          <a:lstStyle/>
          <a:p>
            <a:r>
              <a:rPr lang="en-IN" sz="1100" dirty="0" smtClean="0">
                <a:solidFill>
                  <a:schemeClr val="bg1">
                    <a:lumMod val="50000"/>
                  </a:schemeClr>
                </a:solidFill>
              </a:rPr>
              <a:t>Valuation Date</a:t>
            </a:r>
            <a:endParaRPr lang="en-IN" sz="1100" dirty="0"/>
          </a:p>
          <a:p>
            <a:r>
              <a:rPr lang="en-IN" sz="1100" dirty="0" smtClean="0"/>
              <a:t>June 2023</a:t>
            </a:r>
            <a:endParaRPr lang="en-IN" sz="1100" dirty="0" smtClean="0"/>
          </a:p>
        </p:txBody>
      </p:sp>
    </p:spTree>
    <p:extLst>
      <p:ext uri="{BB962C8B-B14F-4D97-AF65-F5344CB8AC3E}">
        <p14:creationId xmlns:p14="http://schemas.microsoft.com/office/powerpoint/2010/main" val="4169850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14121</TotalTime>
  <Words>5184</Words>
  <Application>Microsoft Office PowerPoint</Application>
  <PresentationFormat>Widescreen</PresentationFormat>
  <Paragraphs>1098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Agency FB</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61</cp:revision>
  <dcterms:created xsi:type="dcterms:W3CDTF">2024-07-11T09:58:44Z</dcterms:created>
  <dcterms:modified xsi:type="dcterms:W3CDTF">2024-08-07T08:25:58Z</dcterms:modified>
</cp:coreProperties>
</file>