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handoutMasterIdLst>
    <p:handoutMasterId r:id="rId2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6" autoAdjust="0"/>
  </p:normalViewPr>
  <p:slideViewPr>
    <p:cSldViewPr snapToGrid="0">
      <p:cViewPr>
        <p:scale>
          <a:sx n="46" d="100"/>
          <a:sy n="46" d="100"/>
        </p:scale>
        <p:origin x="1579" y="79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9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2B59CD-F0CD-44BE-99CC-E44F2EF1D5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81E9DCD-84B5-471F-ACB7-FAA864C42B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34F85E-601E-4864-926F-9F8CCE37ED05}" type="datetimeFigureOut">
              <a:rPr lang="en-US" smtClean="0"/>
              <a:t>3/5/2023</a:t>
            </a:fld>
            <a:endParaRPr lang="en-US"/>
          </a:p>
        </p:txBody>
      </p:sp>
      <p:sp>
        <p:nvSpPr>
          <p:cNvPr id="4" name="Footer Placeholder 3">
            <a:extLst>
              <a:ext uri="{FF2B5EF4-FFF2-40B4-BE49-F238E27FC236}">
                <a16:creationId xmlns:a16="http://schemas.microsoft.com/office/drawing/2014/main" id="{7FDDE299-7F2D-456B-8D63-737C5290C8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340EB9D-CE49-4A2D-98D2-EF92C40E1B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477CCE-085F-40C2-96D1-2056F1F4A36E}" type="slidenum">
              <a:rPr lang="en-US" smtClean="0"/>
              <a:t>‹#›</a:t>
            </a:fld>
            <a:endParaRPr lang="en-US"/>
          </a:p>
        </p:txBody>
      </p:sp>
    </p:spTree>
    <p:extLst>
      <p:ext uri="{BB962C8B-B14F-4D97-AF65-F5344CB8AC3E}">
        <p14:creationId xmlns:p14="http://schemas.microsoft.com/office/powerpoint/2010/main" val="250668116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5771E-4F4E-497A-B689-17A2CE49445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DAE77-7F35-47B7-900E-35F36E2DD459}" type="slidenum">
              <a:rPr lang="en-US" smtClean="0"/>
              <a:t>‹#›</a:t>
            </a:fld>
            <a:endParaRPr lang="en-US"/>
          </a:p>
        </p:txBody>
      </p:sp>
    </p:spTree>
    <p:extLst>
      <p:ext uri="{BB962C8B-B14F-4D97-AF65-F5344CB8AC3E}">
        <p14:creationId xmlns:p14="http://schemas.microsoft.com/office/powerpoint/2010/main" val="10821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5771E-4F4E-497A-B689-17A2CE49445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DAE77-7F35-47B7-900E-35F36E2DD459}" type="slidenum">
              <a:rPr lang="en-US" smtClean="0"/>
              <a:t>‹#›</a:t>
            </a:fld>
            <a:endParaRPr lang="en-US"/>
          </a:p>
        </p:txBody>
      </p:sp>
    </p:spTree>
    <p:extLst>
      <p:ext uri="{BB962C8B-B14F-4D97-AF65-F5344CB8AC3E}">
        <p14:creationId xmlns:p14="http://schemas.microsoft.com/office/powerpoint/2010/main" val="401231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5771E-4F4E-497A-B689-17A2CE49445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DAE77-7F35-47B7-900E-35F36E2DD459}" type="slidenum">
              <a:rPr lang="en-US" smtClean="0"/>
              <a:t>‹#›</a:t>
            </a:fld>
            <a:endParaRPr lang="en-US"/>
          </a:p>
        </p:txBody>
      </p:sp>
    </p:spTree>
    <p:extLst>
      <p:ext uri="{BB962C8B-B14F-4D97-AF65-F5344CB8AC3E}">
        <p14:creationId xmlns:p14="http://schemas.microsoft.com/office/powerpoint/2010/main" val="406890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5771E-4F4E-497A-B689-17A2CE49445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DAE77-7F35-47B7-900E-35F36E2DD459}" type="slidenum">
              <a:rPr lang="en-US" smtClean="0"/>
              <a:t>‹#›</a:t>
            </a:fld>
            <a:endParaRPr lang="en-US"/>
          </a:p>
        </p:txBody>
      </p:sp>
    </p:spTree>
    <p:extLst>
      <p:ext uri="{BB962C8B-B14F-4D97-AF65-F5344CB8AC3E}">
        <p14:creationId xmlns:p14="http://schemas.microsoft.com/office/powerpoint/2010/main" val="268146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5771E-4F4E-497A-B689-17A2CE494451}"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DAE77-7F35-47B7-900E-35F36E2DD459}" type="slidenum">
              <a:rPr lang="en-US" smtClean="0"/>
              <a:t>‹#›</a:t>
            </a:fld>
            <a:endParaRPr lang="en-US"/>
          </a:p>
        </p:txBody>
      </p:sp>
    </p:spTree>
    <p:extLst>
      <p:ext uri="{BB962C8B-B14F-4D97-AF65-F5344CB8AC3E}">
        <p14:creationId xmlns:p14="http://schemas.microsoft.com/office/powerpoint/2010/main" val="3311469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5771E-4F4E-497A-B689-17A2CE494451}"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DAE77-7F35-47B7-900E-35F36E2DD459}" type="slidenum">
              <a:rPr lang="en-US" smtClean="0"/>
              <a:t>‹#›</a:t>
            </a:fld>
            <a:endParaRPr lang="en-US"/>
          </a:p>
        </p:txBody>
      </p:sp>
    </p:spTree>
    <p:extLst>
      <p:ext uri="{BB962C8B-B14F-4D97-AF65-F5344CB8AC3E}">
        <p14:creationId xmlns:p14="http://schemas.microsoft.com/office/powerpoint/2010/main" val="264926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5771E-4F4E-497A-B689-17A2CE494451}"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EDAE77-7F35-47B7-900E-35F36E2DD459}" type="slidenum">
              <a:rPr lang="en-US" smtClean="0"/>
              <a:t>‹#›</a:t>
            </a:fld>
            <a:endParaRPr lang="en-US"/>
          </a:p>
        </p:txBody>
      </p:sp>
    </p:spTree>
    <p:extLst>
      <p:ext uri="{BB962C8B-B14F-4D97-AF65-F5344CB8AC3E}">
        <p14:creationId xmlns:p14="http://schemas.microsoft.com/office/powerpoint/2010/main" val="16022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95771E-4F4E-497A-B689-17A2CE494451}"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EDAE77-7F35-47B7-900E-35F36E2DD459}" type="slidenum">
              <a:rPr lang="en-US" smtClean="0"/>
              <a:t>‹#›</a:t>
            </a:fld>
            <a:endParaRPr lang="en-US"/>
          </a:p>
        </p:txBody>
      </p:sp>
    </p:spTree>
    <p:extLst>
      <p:ext uri="{BB962C8B-B14F-4D97-AF65-F5344CB8AC3E}">
        <p14:creationId xmlns:p14="http://schemas.microsoft.com/office/powerpoint/2010/main" val="160662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5771E-4F4E-497A-B689-17A2CE494451}"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EDAE77-7F35-47B7-900E-35F36E2DD459}" type="slidenum">
              <a:rPr lang="en-US" smtClean="0"/>
              <a:t>‹#›</a:t>
            </a:fld>
            <a:endParaRPr lang="en-US"/>
          </a:p>
        </p:txBody>
      </p:sp>
    </p:spTree>
    <p:extLst>
      <p:ext uri="{BB962C8B-B14F-4D97-AF65-F5344CB8AC3E}">
        <p14:creationId xmlns:p14="http://schemas.microsoft.com/office/powerpoint/2010/main" val="54097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5771E-4F4E-497A-B689-17A2CE494451}"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DAE77-7F35-47B7-900E-35F36E2DD459}" type="slidenum">
              <a:rPr lang="en-US" smtClean="0"/>
              <a:t>‹#›</a:t>
            </a:fld>
            <a:endParaRPr lang="en-US"/>
          </a:p>
        </p:txBody>
      </p:sp>
    </p:spTree>
    <p:extLst>
      <p:ext uri="{BB962C8B-B14F-4D97-AF65-F5344CB8AC3E}">
        <p14:creationId xmlns:p14="http://schemas.microsoft.com/office/powerpoint/2010/main" val="367244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5771E-4F4E-497A-B689-17A2CE494451}"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DAE77-7F35-47B7-900E-35F36E2DD459}" type="slidenum">
              <a:rPr lang="en-US" smtClean="0"/>
              <a:t>‹#›</a:t>
            </a:fld>
            <a:endParaRPr lang="en-US"/>
          </a:p>
        </p:txBody>
      </p:sp>
    </p:spTree>
    <p:extLst>
      <p:ext uri="{BB962C8B-B14F-4D97-AF65-F5344CB8AC3E}">
        <p14:creationId xmlns:p14="http://schemas.microsoft.com/office/powerpoint/2010/main" val="87949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5771E-4F4E-497A-B689-17A2CE494451}" type="datetimeFigureOut">
              <a:rPr lang="en-US" smtClean="0"/>
              <a:t>3/4/2023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DAE77-7F35-47B7-900E-35F36E2DD459}" type="slidenum">
              <a:rPr lang="en-US" smtClean="0"/>
              <a:t>‹#›</a:t>
            </a:fld>
            <a:endParaRPr lang="en-US"/>
          </a:p>
        </p:txBody>
      </p:sp>
    </p:spTree>
    <p:extLst>
      <p:ext uri="{BB962C8B-B14F-4D97-AF65-F5344CB8AC3E}">
        <p14:creationId xmlns:p14="http://schemas.microsoft.com/office/powerpoint/2010/main" val="7998715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3A7B78-38D2-4B91-9EFB-1F3B6D4CC0C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26F1495-5C39-4B38-B93E-BCE79EB1DB0B}"/>
              </a:ext>
            </a:extLst>
          </p:cNvPr>
          <p:cNvSpPr txBox="1"/>
          <p:nvPr/>
        </p:nvSpPr>
        <p:spPr>
          <a:xfrm>
            <a:off x="4826000" y="1447800"/>
            <a:ext cx="7124700" cy="2308324"/>
          </a:xfrm>
          <a:prstGeom prst="rect">
            <a:avLst/>
          </a:prstGeom>
          <a:noFill/>
        </p:spPr>
        <p:txBody>
          <a:bodyPr wrap="square" rtlCol="0">
            <a:spAutoFit/>
            <a:scene3d>
              <a:camera prst="orthographicFront"/>
              <a:lightRig rig="threePt" dir="t"/>
            </a:scene3d>
            <a:sp3d extrusionH="57150">
              <a:bevelT w="38100" h="38100" prst="angle"/>
            </a:sp3d>
          </a:bodyPr>
          <a:lstStyle/>
          <a:p>
            <a:r>
              <a:rPr lang="en-US" sz="7200" b="1" dirty="0">
                <a:effectLst>
                  <a:outerShdw blurRad="60007" dist="310007" dir="7680000" sy="30000" kx="1300200" algn="ctr" rotWithShape="0">
                    <a:prstClr val="black">
                      <a:alpha val="32000"/>
                    </a:prstClr>
                  </a:outerShdw>
                </a:effectLst>
              </a:rPr>
              <a:t>Consumer Goods</a:t>
            </a:r>
          </a:p>
          <a:p>
            <a:r>
              <a:rPr lang="en-US" sz="7200" b="1" dirty="0" err="1">
                <a:effectLst>
                  <a:outerShdw blurRad="60007" dist="310007" dir="7680000" sy="30000" kx="1300200" algn="ctr" rotWithShape="0">
                    <a:prstClr val="black">
                      <a:alpha val="32000"/>
                    </a:prstClr>
                  </a:outerShdw>
                </a:effectLst>
              </a:rPr>
              <a:t>Ad_Hoc</a:t>
            </a:r>
            <a:r>
              <a:rPr lang="en-US" sz="7200" b="1" dirty="0">
                <a:effectLst>
                  <a:outerShdw blurRad="60007" dist="310007" dir="7680000" sy="30000" kx="1300200" algn="ctr" rotWithShape="0">
                    <a:prstClr val="black">
                      <a:alpha val="32000"/>
                    </a:prstClr>
                  </a:outerShdw>
                </a:effectLst>
              </a:rPr>
              <a:t> Insight</a:t>
            </a:r>
          </a:p>
        </p:txBody>
      </p:sp>
      <p:sp>
        <p:nvSpPr>
          <p:cNvPr id="7" name="TextBox 6">
            <a:extLst>
              <a:ext uri="{FF2B5EF4-FFF2-40B4-BE49-F238E27FC236}">
                <a16:creationId xmlns:a16="http://schemas.microsoft.com/office/drawing/2014/main" id="{CED1FB3D-BC91-4E08-BDC4-2DDE752D798A}"/>
              </a:ext>
            </a:extLst>
          </p:cNvPr>
          <p:cNvSpPr txBox="1"/>
          <p:nvPr/>
        </p:nvSpPr>
        <p:spPr>
          <a:xfrm>
            <a:off x="9734550" y="5499100"/>
            <a:ext cx="2457450" cy="523220"/>
          </a:xfrm>
          <a:prstGeom prst="rect">
            <a:avLst/>
          </a:prstGeom>
          <a:noFill/>
        </p:spPr>
        <p:txBody>
          <a:bodyPr wrap="square" rtlCol="0">
            <a:spAutoFit/>
            <a:scene3d>
              <a:camera prst="orthographicFront"/>
              <a:lightRig rig="threePt" dir="t"/>
            </a:scene3d>
            <a:sp3d extrusionH="57150">
              <a:bevelT w="38100" h="38100" prst="angle"/>
            </a:sp3d>
          </a:bodyPr>
          <a:lstStyle/>
          <a:p>
            <a:r>
              <a:rPr lang="en-US" sz="2800" b="1" dirty="0"/>
              <a:t>SQL Challenge</a:t>
            </a:r>
          </a:p>
        </p:txBody>
      </p:sp>
      <p:pic>
        <p:nvPicPr>
          <p:cNvPr id="24" name="Picture 23">
            <a:extLst>
              <a:ext uri="{FF2B5EF4-FFF2-40B4-BE49-F238E27FC236}">
                <a16:creationId xmlns:a16="http://schemas.microsoft.com/office/drawing/2014/main" id="{16955C5E-6118-4831-805B-169C7C17F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00" y="101600"/>
            <a:ext cx="1397000" cy="1346200"/>
          </a:xfrm>
          <a:prstGeom prst="rect">
            <a:avLst/>
          </a:prstGeom>
        </p:spPr>
      </p:pic>
      <p:pic>
        <p:nvPicPr>
          <p:cNvPr id="25" name="Picture 24">
            <a:extLst>
              <a:ext uri="{FF2B5EF4-FFF2-40B4-BE49-F238E27FC236}">
                <a16:creationId xmlns:a16="http://schemas.microsoft.com/office/drawing/2014/main" id="{4F9AF2CF-581F-4505-89FA-F30207740B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4500" y="0"/>
            <a:ext cx="1587500" cy="1346201"/>
          </a:xfrm>
          <a:prstGeom prst="rect">
            <a:avLst/>
          </a:prstGeom>
        </p:spPr>
      </p:pic>
      <p:sp>
        <p:nvSpPr>
          <p:cNvPr id="21" name="Freeform: Shape 20">
            <a:extLst>
              <a:ext uri="{FF2B5EF4-FFF2-40B4-BE49-F238E27FC236}">
                <a16:creationId xmlns:a16="http://schemas.microsoft.com/office/drawing/2014/main" id="{49034CCD-32BE-4321-AED3-22A3BB5307D8}"/>
              </a:ext>
            </a:extLst>
          </p:cNvPr>
          <p:cNvSpPr/>
          <p:nvPr/>
        </p:nvSpPr>
        <p:spPr>
          <a:xfrm>
            <a:off x="0" y="0"/>
            <a:ext cx="12192000" cy="6858000"/>
          </a:xfrm>
          <a:custGeom>
            <a:avLst/>
            <a:gdLst/>
            <a:ahLst/>
            <a:cxnLst/>
            <a:rect l="l" t="t" r="r" b="b"/>
            <a:pathLst>
              <a:path w="12472988" h="6972300">
                <a:moveTo>
                  <a:pt x="6391704" y="6289159"/>
                </a:moveTo>
                <a:lnTo>
                  <a:pt x="6475643" y="6289159"/>
                </a:lnTo>
                <a:lnTo>
                  <a:pt x="6475643" y="6402864"/>
                </a:lnTo>
                <a:cubicBezTo>
                  <a:pt x="6451434" y="6429851"/>
                  <a:pt x="6428316" y="6449894"/>
                  <a:pt x="6406289" y="6462990"/>
                </a:cubicBezTo>
                <a:cubicBezTo>
                  <a:pt x="6384263" y="6476087"/>
                  <a:pt x="6360351" y="6482636"/>
                  <a:pt x="6334554" y="6482636"/>
                </a:cubicBezTo>
                <a:cubicBezTo>
                  <a:pt x="6302804" y="6482636"/>
                  <a:pt x="6278099" y="6474401"/>
                  <a:pt x="6260438" y="6457930"/>
                </a:cubicBezTo>
                <a:cubicBezTo>
                  <a:pt x="6242777" y="6441460"/>
                  <a:pt x="6233946" y="6419334"/>
                  <a:pt x="6233946" y="6391553"/>
                </a:cubicBezTo>
                <a:cubicBezTo>
                  <a:pt x="6233946" y="6375281"/>
                  <a:pt x="6237022" y="6360894"/>
                  <a:pt x="6243174" y="6348393"/>
                </a:cubicBezTo>
                <a:cubicBezTo>
                  <a:pt x="6249325" y="6335891"/>
                  <a:pt x="6258949" y="6325176"/>
                  <a:pt x="6272046" y="6316246"/>
                </a:cubicBezTo>
                <a:cubicBezTo>
                  <a:pt x="6285143" y="6307316"/>
                  <a:pt x="6301613" y="6300569"/>
                  <a:pt x="6321457" y="6296005"/>
                </a:cubicBezTo>
                <a:cubicBezTo>
                  <a:pt x="6341301" y="6291441"/>
                  <a:pt x="6364716" y="6289159"/>
                  <a:pt x="6391704" y="6289159"/>
                </a:cubicBezTo>
                <a:close/>
                <a:moveTo>
                  <a:pt x="5616012" y="6192123"/>
                </a:moveTo>
                <a:lnTo>
                  <a:pt x="5738404" y="6192123"/>
                </a:lnTo>
                <a:cubicBezTo>
                  <a:pt x="5770483" y="6192123"/>
                  <a:pt x="5797119" y="6195199"/>
                  <a:pt x="5818312" y="6201351"/>
                </a:cubicBezTo>
                <a:cubicBezTo>
                  <a:pt x="5839504" y="6207502"/>
                  <a:pt x="5857130" y="6216531"/>
                  <a:pt x="5871192" y="6228437"/>
                </a:cubicBezTo>
                <a:cubicBezTo>
                  <a:pt x="5885253" y="6240344"/>
                  <a:pt x="5895947" y="6255028"/>
                  <a:pt x="5903274" y="6272491"/>
                </a:cubicBezTo>
                <a:cubicBezTo>
                  <a:pt x="5910600" y="6289953"/>
                  <a:pt x="5914264" y="6310194"/>
                  <a:pt x="5914264" y="6333212"/>
                </a:cubicBezTo>
                <a:cubicBezTo>
                  <a:pt x="5914264" y="6354644"/>
                  <a:pt x="5910501" y="6373495"/>
                  <a:pt x="5902977" y="6389767"/>
                </a:cubicBezTo>
                <a:cubicBezTo>
                  <a:pt x="5895451" y="6406039"/>
                  <a:pt x="5885053" y="6419632"/>
                  <a:pt x="5871782" y="6430546"/>
                </a:cubicBezTo>
                <a:cubicBezTo>
                  <a:pt x="5858512" y="6441460"/>
                  <a:pt x="5843164" y="6449695"/>
                  <a:pt x="5825739" y="6455251"/>
                </a:cubicBezTo>
                <a:cubicBezTo>
                  <a:pt x="5808313" y="6460808"/>
                  <a:pt x="5787914" y="6463586"/>
                  <a:pt x="5764542" y="6463586"/>
                </a:cubicBezTo>
                <a:lnTo>
                  <a:pt x="5616012" y="6463586"/>
                </a:lnTo>
                <a:close/>
                <a:moveTo>
                  <a:pt x="7275743" y="5979001"/>
                </a:moveTo>
                <a:cubicBezTo>
                  <a:pt x="7266218" y="5979001"/>
                  <a:pt x="7258281" y="5979398"/>
                  <a:pt x="7251931" y="5980192"/>
                </a:cubicBezTo>
                <a:cubicBezTo>
                  <a:pt x="7245580" y="5980986"/>
                  <a:pt x="7240520" y="5982176"/>
                  <a:pt x="7236750" y="5983764"/>
                </a:cubicBezTo>
                <a:cubicBezTo>
                  <a:pt x="7232980" y="5985351"/>
                  <a:pt x="7230400" y="5987336"/>
                  <a:pt x="7229011" y="5989717"/>
                </a:cubicBezTo>
                <a:cubicBezTo>
                  <a:pt x="7227622" y="5992098"/>
                  <a:pt x="7226928" y="5994678"/>
                  <a:pt x="7226928" y="5997456"/>
                </a:cubicBezTo>
                <a:lnTo>
                  <a:pt x="7226928" y="6533237"/>
                </a:lnTo>
                <a:cubicBezTo>
                  <a:pt x="7226928" y="6536412"/>
                  <a:pt x="7227622" y="6539091"/>
                  <a:pt x="7229011" y="6541274"/>
                </a:cubicBezTo>
                <a:cubicBezTo>
                  <a:pt x="7230400" y="6543457"/>
                  <a:pt x="7232980" y="6545342"/>
                  <a:pt x="7236750" y="6546930"/>
                </a:cubicBezTo>
                <a:cubicBezTo>
                  <a:pt x="7240520" y="6548517"/>
                  <a:pt x="7245580" y="6549708"/>
                  <a:pt x="7251931" y="6550501"/>
                </a:cubicBezTo>
                <a:cubicBezTo>
                  <a:pt x="7258281" y="6551295"/>
                  <a:pt x="7266218" y="6551692"/>
                  <a:pt x="7275743" y="6551692"/>
                </a:cubicBezTo>
                <a:cubicBezTo>
                  <a:pt x="7285665" y="6551692"/>
                  <a:pt x="7293801" y="6551295"/>
                  <a:pt x="7300151" y="6550501"/>
                </a:cubicBezTo>
                <a:cubicBezTo>
                  <a:pt x="7306501" y="6549708"/>
                  <a:pt x="7311462" y="6548517"/>
                  <a:pt x="7315034" y="6546930"/>
                </a:cubicBezTo>
                <a:cubicBezTo>
                  <a:pt x="7318606" y="6545342"/>
                  <a:pt x="7321185" y="6543457"/>
                  <a:pt x="7322773" y="6541274"/>
                </a:cubicBezTo>
                <a:cubicBezTo>
                  <a:pt x="7324360" y="6539091"/>
                  <a:pt x="7325154" y="6536412"/>
                  <a:pt x="7325154" y="6533237"/>
                </a:cubicBezTo>
                <a:lnTo>
                  <a:pt x="7325154" y="5997456"/>
                </a:lnTo>
                <a:cubicBezTo>
                  <a:pt x="7325154" y="5994678"/>
                  <a:pt x="7324360" y="5992098"/>
                  <a:pt x="7322773" y="5989717"/>
                </a:cubicBezTo>
                <a:cubicBezTo>
                  <a:pt x="7321185" y="5987336"/>
                  <a:pt x="7318606" y="5985351"/>
                  <a:pt x="7315034" y="5983764"/>
                </a:cubicBezTo>
                <a:cubicBezTo>
                  <a:pt x="7311462" y="5982176"/>
                  <a:pt x="7306501" y="5980986"/>
                  <a:pt x="7300151" y="5980192"/>
                </a:cubicBezTo>
                <a:cubicBezTo>
                  <a:pt x="7293801" y="5979398"/>
                  <a:pt x="7285665" y="5979001"/>
                  <a:pt x="7275743" y="5979001"/>
                </a:cubicBezTo>
                <a:close/>
                <a:moveTo>
                  <a:pt x="7715679" y="5971262"/>
                </a:moveTo>
                <a:cubicBezTo>
                  <a:pt x="7680357" y="5971262"/>
                  <a:pt x="7647516" y="5977116"/>
                  <a:pt x="7617155" y="5988824"/>
                </a:cubicBezTo>
                <a:cubicBezTo>
                  <a:pt x="7586794" y="6000532"/>
                  <a:pt x="7560402" y="6018491"/>
                  <a:pt x="7537978" y="6042700"/>
                </a:cubicBezTo>
                <a:cubicBezTo>
                  <a:pt x="7515555" y="6066909"/>
                  <a:pt x="7497894" y="6097965"/>
                  <a:pt x="7484996" y="6135866"/>
                </a:cubicBezTo>
                <a:cubicBezTo>
                  <a:pt x="7472097" y="6173768"/>
                  <a:pt x="7465648" y="6219111"/>
                  <a:pt x="7465648" y="6271895"/>
                </a:cubicBezTo>
                <a:cubicBezTo>
                  <a:pt x="7465648" y="6318330"/>
                  <a:pt x="7470906" y="6359307"/>
                  <a:pt x="7481424" y="6394827"/>
                </a:cubicBezTo>
                <a:cubicBezTo>
                  <a:pt x="7491941" y="6430348"/>
                  <a:pt x="7507220" y="6460312"/>
                  <a:pt x="7527263" y="6484719"/>
                </a:cubicBezTo>
                <a:cubicBezTo>
                  <a:pt x="7547305" y="6509127"/>
                  <a:pt x="7572209" y="6527681"/>
                  <a:pt x="7601975" y="6540381"/>
                </a:cubicBezTo>
                <a:cubicBezTo>
                  <a:pt x="7631740" y="6553081"/>
                  <a:pt x="7665871" y="6559431"/>
                  <a:pt x="7704368" y="6559431"/>
                </a:cubicBezTo>
                <a:cubicBezTo>
                  <a:pt x="7723021" y="6559431"/>
                  <a:pt x="7741079" y="6557645"/>
                  <a:pt x="7758542" y="6554073"/>
                </a:cubicBezTo>
                <a:cubicBezTo>
                  <a:pt x="7776004" y="6550501"/>
                  <a:pt x="7792177" y="6545838"/>
                  <a:pt x="7807060" y="6540083"/>
                </a:cubicBezTo>
                <a:cubicBezTo>
                  <a:pt x="7821942" y="6534329"/>
                  <a:pt x="7835337" y="6527780"/>
                  <a:pt x="7847243" y="6520438"/>
                </a:cubicBezTo>
                <a:cubicBezTo>
                  <a:pt x="7859150" y="6513096"/>
                  <a:pt x="7867583" y="6506944"/>
                  <a:pt x="7872544" y="6501983"/>
                </a:cubicBezTo>
                <a:cubicBezTo>
                  <a:pt x="7877505" y="6497023"/>
                  <a:pt x="7880680" y="6493252"/>
                  <a:pt x="7882069" y="6490673"/>
                </a:cubicBezTo>
                <a:cubicBezTo>
                  <a:pt x="7883458" y="6488093"/>
                  <a:pt x="7884649" y="6485116"/>
                  <a:pt x="7885641" y="6481743"/>
                </a:cubicBezTo>
                <a:cubicBezTo>
                  <a:pt x="7886633" y="6478369"/>
                  <a:pt x="7887328" y="6474202"/>
                  <a:pt x="7887725" y="6469241"/>
                </a:cubicBezTo>
                <a:cubicBezTo>
                  <a:pt x="7888121" y="6464280"/>
                  <a:pt x="7888320" y="6458426"/>
                  <a:pt x="7888320" y="6451680"/>
                </a:cubicBezTo>
                <a:cubicBezTo>
                  <a:pt x="7888320" y="6443742"/>
                  <a:pt x="7888022" y="6436896"/>
                  <a:pt x="7887427" y="6431141"/>
                </a:cubicBezTo>
                <a:cubicBezTo>
                  <a:pt x="7886832" y="6425387"/>
                  <a:pt x="7885839" y="6420624"/>
                  <a:pt x="7884450" y="6416854"/>
                </a:cubicBezTo>
                <a:cubicBezTo>
                  <a:pt x="7883061" y="6413083"/>
                  <a:pt x="7881375" y="6410405"/>
                  <a:pt x="7879390" y="6408817"/>
                </a:cubicBezTo>
                <a:cubicBezTo>
                  <a:pt x="7877406" y="6407230"/>
                  <a:pt x="7875024" y="6406436"/>
                  <a:pt x="7872246" y="6406436"/>
                </a:cubicBezTo>
                <a:cubicBezTo>
                  <a:pt x="7867484" y="6406436"/>
                  <a:pt x="7860836" y="6409908"/>
                  <a:pt x="7852303" y="6416854"/>
                </a:cubicBezTo>
                <a:cubicBezTo>
                  <a:pt x="7843771" y="6423799"/>
                  <a:pt x="7833253" y="6431538"/>
                  <a:pt x="7820752" y="6440071"/>
                </a:cubicBezTo>
                <a:cubicBezTo>
                  <a:pt x="7808250" y="6448604"/>
                  <a:pt x="7793467" y="6456442"/>
                  <a:pt x="7776401" y="6463586"/>
                </a:cubicBezTo>
                <a:cubicBezTo>
                  <a:pt x="7759335" y="6470730"/>
                  <a:pt x="7739492" y="6474301"/>
                  <a:pt x="7716870" y="6474301"/>
                </a:cubicBezTo>
                <a:cubicBezTo>
                  <a:pt x="7693057" y="6474301"/>
                  <a:pt x="7671924" y="6470035"/>
                  <a:pt x="7653469" y="6461502"/>
                </a:cubicBezTo>
                <a:cubicBezTo>
                  <a:pt x="7635014" y="6452969"/>
                  <a:pt x="7619437" y="6439972"/>
                  <a:pt x="7606737" y="6422509"/>
                </a:cubicBezTo>
                <a:cubicBezTo>
                  <a:pt x="7594037" y="6405047"/>
                  <a:pt x="7584413" y="6383318"/>
                  <a:pt x="7577864" y="6357323"/>
                </a:cubicBezTo>
                <a:cubicBezTo>
                  <a:pt x="7571316" y="6331327"/>
                  <a:pt x="7568042" y="6301066"/>
                  <a:pt x="7568042" y="6266537"/>
                </a:cubicBezTo>
                <a:cubicBezTo>
                  <a:pt x="7568042" y="6197481"/>
                  <a:pt x="7580642" y="6144796"/>
                  <a:pt x="7605844" y="6108482"/>
                </a:cubicBezTo>
                <a:cubicBezTo>
                  <a:pt x="7631045" y="6072168"/>
                  <a:pt x="7667260" y="6054011"/>
                  <a:pt x="7714489" y="6054011"/>
                </a:cubicBezTo>
                <a:cubicBezTo>
                  <a:pt x="7737507" y="6054011"/>
                  <a:pt x="7757450" y="6057285"/>
                  <a:pt x="7774317" y="6063834"/>
                </a:cubicBezTo>
                <a:cubicBezTo>
                  <a:pt x="7791184" y="6070382"/>
                  <a:pt x="7805571" y="6077625"/>
                  <a:pt x="7817478" y="6085562"/>
                </a:cubicBezTo>
                <a:cubicBezTo>
                  <a:pt x="7829384" y="6093500"/>
                  <a:pt x="7839207" y="6100743"/>
                  <a:pt x="7846946" y="6107291"/>
                </a:cubicBezTo>
                <a:cubicBezTo>
                  <a:pt x="7854685" y="6113840"/>
                  <a:pt x="7861531" y="6117114"/>
                  <a:pt x="7867484" y="6117114"/>
                </a:cubicBezTo>
                <a:cubicBezTo>
                  <a:pt x="7872643" y="6117114"/>
                  <a:pt x="7877009" y="6114038"/>
                  <a:pt x="7880581" y="6107887"/>
                </a:cubicBezTo>
                <a:cubicBezTo>
                  <a:pt x="7884153" y="6101735"/>
                  <a:pt x="7885939" y="6090920"/>
                  <a:pt x="7885939" y="6075442"/>
                </a:cubicBezTo>
                <a:cubicBezTo>
                  <a:pt x="7885939" y="6068298"/>
                  <a:pt x="7885740" y="6062345"/>
                  <a:pt x="7885343" y="6057583"/>
                </a:cubicBezTo>
                <a:cubicBezTo>
                  <a:pt x="7884946" y="6052820"/>
                  <a:pt x="7884153" y="6048554"/>
                  <a:pt x="7882962" y="6044784"/>
                </a:cubicBezTo>
                <a:cubicBezTo>
                  <a:pt x="7881771" y="6041013"/>
                  <a:pt x="7880283" y="6037739"/>
                  <a:pt x="7878497" y="6034961"/>
                </a:cubicBezTo>
                <a:cubicBezTo>
                  <a:pt x="7876711" y="6032183"/>
                  <a:pt x="7873437" y="6028412"/>
                  <a:pt x="7868675" y="6023650"/>
                </a:cubicBezTo>
                <a:cubicBezTo>
                  <a:pt x="7863912" y="6018887"/>
                  <a:pt x="7856272" y="6013133"/>
                  <a:pt x="7845755" y="6006386"/>
                </a:cubicBezTo>
                <a:cubicBezTo>
                  <a:pt x="7835238" y="5999639"/>
                  <a:pt x="7823232" y="5993686"/>
                  <a:pt x="7809739" y="5988526"/>
                </a:cubicBezTo>
                <a:cubicBezTo>
                  <a:pt x="7796245" y="5983367"/>
                  <a:pt x="7781461" y="5979200"/>
                  <a:pt x="7765388" y="5976025"/>
                </a:cubicBezTo>
                <a:cubicBezTo>
                  <a:pt x="7749314" y="5972850"/>
                  <a:pt x="7732745" y="5971262"/>
                  <a:pt x="7715679" y="5971262"/>
                </a:cubicBezTo>
                <a:close/>
                <a:moveTo>
                  <a:pt x="6916174" y="5970667"/>
                </a:moveTo>
                <a:cubicBezTo>
                  <a:pt x="6883630" y="5970667"/>
                  <a:pt x="6855155" y="5975033"/>
                  <a:pt x="6830747" y="5983764"/>
                </a:cubicBezTo>
                <a:cubicBezTo>
                  <a:pt x="6806339" y="5992495"/>
                  <a:pt x="6785999" y="6004104"/>
                  <a:pt x="6769728" y="6018590"/>
                </a:cubicBezTo>
                <a:cubicBezTo>
                  <a:pt x="6753456" y="6033076"/>
                  <a:pt x="6741252" y="6049943"/>
                  <a:pt x="6733116" y="6069191"/>
                </a:cubicBezTo>
                <a:cubicBezTo>
                  <a:pt x="6724980" y="6088440"/>
                  <a:pt x="6720912" y="6108581"/>
                  <a:pt x="6720912" y="6129616"/>
                </a:cubicBezTo>
                <a:cubicBezTo>
                  <a:pt x="6720912" y="6153428"/>
                  <a:pt x="6724781" y="6173867"/>
                  <a:pt x="6732520" y="6190933"/>
                </a:cubicBezTo>
                <a:cubicBezTo>
                  <a:pt x="6740260" y="6207998"/>
                  <a:pt x="6750479" y="6222683"/>
                  <a:pt x="6763179" y="6234986"/>
                </a:cubicBezTo>
                <a:cubicBezTo>
                  <a:pt x="6775879" y="6247289"/>
                  <a:pt x="6790266" y="6257707"/>
                  <a:pt x="6806339" y="6266240"/>
                </a:cubicBezTo>
                <a:cubicBezTo>
                  <a:pt x="6822413" y="6274773"/>
                  <a:pt x="6838883" y="6282412"/>
                  <a:pt x="6855750" y="6289159"/>
                </a:cubicBezTo>
                <a:cubicBezTo>
                  <a:pt x="6872617" y="6295906"/>
                  <a:pt x="6888988" y="6302355"/>
                  <a:pt x="6904863" y="6308507"/>
                </a:cubicBezTo>
                <a:cubicBezTo>
                  <a:pt x="6920738" y="6314658"/>
                  <a:pt x="6935026" y="6321703"/>
                  <a:pt x="6947726" y="6329641"/>
                </a:cubicBezTo>
                <a:cubicBezTo>
                  <a:pt x="6960426" y="6337578"/>
                  <a:pt x="6970645" y="6346706"/>
                  <a:pt x="6978385" y="6357025"/>
                </a:cubicBezTo>
                <a:cubicBezTo>
                  <a:pt x="6986124" y="6367344"/>
                  <a:pt x="6989993" y="6380044"/>
                  <a:pt x="6989993" y="6395125"/>
                </a:cubicBezTo>
                <a:cubicBezTo>
                  <a:pt x="6989993" y="6409809"/>
                  <a:pt x="6987314" y="6422509"/>
                  <a:pt x="6981956" y="6433225"/>
                </a:cubicBezTo>
                <a:cubicBezTo>
                  <a:pt x="6976599" y="6443941"/>
                  <a:pt x="6968959" y="6452771"/>
                  <a:pt x="6959037" y="6459716"/>
                </a:cubicBezTo>
                <a:cubicBezTo>
                  <a:pt x="6949115" y="6466662"/>
                  <a:pt x="6937407" y="6471920"/>
                  <a:pt x="6923913" y="6475492"/>
                </a:cubicBezTo>
                <a:cubicBezTo>
                  <a:pt x="6910420" y="6479064"/>
                  <a:pt x="6895338" y="6480850"/>
                  <a:pt x="6878670" y="6480850"/>
                </a:cubicBezTo>
                <a:cubicBezTo>
                  <a:pt x="6856445" y="6480850"/>
                  <a:pt x="6836799" y="6478171"/>
                  <a:pt x="6819734" y="6472813"/>
                </a:cubicBezTo>
                <a:cubicBezTo>
                  <a:pt x="6802668" y="6467455"/>
                  <a:pt x="6787885" y="6461601"/>
                  <a:pt x="6775383" y="6455251"/>
                </a:cubicBezTo>
                <a:cubicBezTo>
                  <a:pt x="6762881" y="6448901"/>
                  <a:pt x="6752364" y="6443048"/>
                  <a:pt x="6743831" y="6437690"/>
                </a:cubicBezTo>
                <a:cubicBezTo>
                  <a:pt x="6735299" y="6432332"/>
                  <a:pt x="6728849" y="6429653"/>
                  <a:pt x="6724484" y="6429653"/>
                </a:cubicBezTo>
                <a:cubicBezTo>
                  <a:pt x="6721705" y="6429653"/>
                  <a:pt x="6719225" y="6430348"/>
                  <a:pt x="6717042" y="6431737"/>
                </a:cubicBezTo>
                <a:cubicBezTo>
                  <a:pt x="6714859" y="6433126"/>
                  <a:pt x="6713173" y="6435408"/>
                  <a:pt x="6711982" y="6438583"/>
                </a:cubicBezTo>
                <a:cubicBezTo>
                  <a:pt x="6710792" y="6441758"/>
                  <a:pt x="6709799" y="6445925"/>
                  <a:pt x="6709006" y="6451084"/>
                </a:cubicBezTo>
                <a:cubicBezTo>
                  <a:pt x="6708212" y="6456244"/>
                  <a:pt x="6707815" y="6462594"/>
                  <a:pt x="6707815" y="6470134"/>
                </a:cubicBezTo>
                <a:cubicBezTo>
                  <a:pt x="6707815" y="6482437"/>
                  <a:pt x="6708807" y="6492161"/>
                  <a:pt x="6710792" y="6499305"/>
                </a:cubicBezTo>
                <a:cubicBezTo>
                  <a:pt x="6712776" y="6506448"/>
                  <a:pt x="6715951" y="6512005"/>
                  <a:pt x="6720317" y="6515973"/>
                </a:cubicBezTo>
                <a:cubicBezTo>
                  <a:pt x="6724682" y="6519942"/>
                  <a:pt x="6731628" y="6524407"/>
                  <a:pt x="6741153" y="6529368"/>
                </a:cubicBezTo>
                <a:cubicBezTo>
                  <a:pt x="6750678" y="6534329"/>
                  <a:pt x="6762286" y="6539091"/>
                  <a:pt x="6775978" y="6543655"/>
                </a:cubicBezTo>
                <a:cubicBezTo>
                  <a:pt x="6789670" y="6548219"/>
                  <a:pt x="6805149" y="6551990"/>
                  <a:pt x="6822413" y="6554966"/>
                </a:cubicBezTo>
                <a:cubicBezTo>
                  <a:pt x="6839677" y="6557943"/>
                  <a:pt x="6857834" y="6559431"/>
                  <a:pt x="6876884" y="6559431"/>
                </a:cubicBezTo>
                <a:cubicBezTo>
                  <a:pt x="6907840" y="6559431"/>
                  <a:pt x="6936216" y="6555661"/>
                  <a:pt x="6962013" y="6548120"/>
                </a:cubicBezTo>
                <a:cubicBezTo>
                  <a:pt x="6987810" y="6540580"/>
                  <a:pt x="7010035" y="6529467"/>
                  <a:pt x="7028688" y="6514783"/>
                </a:cubicBezTo>
                <a:cubicBezTo>
                  <a:pt x="7047341" y="6500098"/>
                  <a:pt x="7061728" y="6482041"/>
                  <a:pt x="7071849" y="6460609"/>
                </a:cubicBezTo>
                <a:cubicBezTo>
                  <a:pt x="7081969" y="6439178"/>
                  <a:pt x="7087029" y="6414770"/>
                  <a:pt x="7087029" y="6387386"/>
                </a:cubicBezTo>
                <a:cubicBezTo>
                  <a:pt x="7087029" y="6364367"/>
                  <a:pt x="7083160" y="6344523"/>
                  <a:pt x="7075420" y="6327855"/>
                </a:cubicBezTo>
                <a:cubicBezTo>
                  <a:pt x="7067681" y="6311186"/>
                  <a:pt x="7057462" y="6296898"/>
                  <a:pt x="7044762" y="6284992"/>
                </a:cubicBezTo>
                <a:cubicBezTo>
                  <a:pt x="7032062" y="6273086"/>
                  <a:pt x="7017477" y="6262966"/>
                  <a:pt x="7001006" y="6254631"/>
                </a:cubicBezTo>
                <a:cubicBezTo>
                  <a:pt x="6984536" y="6246297"/>
                  <a:pt x="6967867" y="6238756"/>
                  <a:pt x="6951000" y="6232009"/>
                </a:cubicBezTo>
                <a:cubicBezTo>
                  <a:pt x="6934133" y="6225262"/>
                  <a:pt x="6917563" y="6218714"/>
                  <a:pt x="6901292" y="6212364"/>
                </a:cubicBezTo>
                <a:cubicBezTo>
                  <a:pt x="6885020" y="6206014"/>
                  <a:pt x="6870534" y="6198870"/>
                  <a:pt x="6857834" y="6190933"/>
                </a:cubicBezTo>
                <a:cubicBezTo>
                  <a:pt x="6845134" y="6182995"/>
                  <a:pt x="6834815" y="6173768"/>
                  <a:pt x="6826878" y="6163251"/>
                </a:cubicBezTo>
                <a:cubicBezTo>
                  <a:pt x="6818940" y="6152733"/>
                  <a:pt x="6814971" y="6139736"/>
                  <a:pt x="6814971" y="6124258"/>
                </a:cubicBezTo>
                <a:cubicBezTo>
                  <a:pt x="6814971" y="6113145"/>
                  <a:pt x="6817055" y="6102826"/>
                  <a:pt x="6821222" y="6093301"/>
                </a:cubicBezTo>
                <a:cubicBezTo>
                  <a:pt x="6825389" y="6083776"/>
                  <a:pt x="6831541" y="6075541"/>
                  <a:pt x="6839677" y="6068596"/>
                </a:cubicBezTo>
                <a:cubicBezTo>
                  <a:pt x="6847813" y="6061651"/>
                  <a:pt x="6858231" y="6056293"/>
                  <a:pt x="6870931" y="6052523"/>
                </a:cubicBezTo>
                <a:cubicBezTo>
                  <a:pt x="6883630" y="6048752"/>
                  <a:pt x="6898315" y="6046867"/>
                  <a:pt x="6914984" y="6046867"/>
                </a:cubicBezTo>
                <a:cubicBezTo>
                  <a:pt x="6933637" y="6046867"/>
                  <a:pt x="6950206" y="6049050"/>
                  <a:pt x="6964692" y="6053416"/>
                </a:cubicBezTo>
                <a:cubicBezTo>
                  <a:pt x="6979178" y="6057781"/>
                  <a:pt x="6991779" y="6062444"/>
                  <a:pt x="7002495" y="6067405"/>
                </a:cubicBezTo>
                <a:cubicBezTo>
                  <a:pt x="7013210" y="6072366"/>
                  <a:pt x="7021941" y="6077030"/>
                  <a:pt x="7028688" y="6081395"/>
                </a:cubicBezTo>
                <a:cubicBezTo>
                  <a:pt x="7035435" y="6085761"/>
                  <a:pt x="7040595" y="6087944"/>
                  <a:pt x="7044167" y="6087944"/>
                </a:cubicBezTo>
                <a:cubicBezTo>
                  <a:pt x="7046548" y="6087944"/>
                  <a:pt x="7048731" y="6087249"/>
                  <a:pt x="7050715" y="6085860"/>
                </a:cubicBezTo>
                <a:cubicBezTo>
                  <a:pt x="7052699" y="6084471"/>
                  <a:pt x="7054386" y="6082189"/>
                  <a:pt x="7055775" y="6079014"/>
                </a:cubicBezTo>
                <a:cubicBezTo>
                  <a:pt x="7057164" y="6075839"/>
                  <a:pt x="7058156" y="6071771"/>
                  <a:pt x="7058752" y="6066810"/>
                </a:cubicBezTo>
                <a:cubicBezTo>
                  <a:pt x="7059347" y="6061849"/>
                  <a:pt x="7059645" y="6055995"/>
                  <a:pt x="7059645" y="6049248"/>
                </a:cubicBezTo>
                <a:cubicBezTo>
                  <a:pt x="7059645" y="6042898"/>
                  <a:pt x="7059347" y="6037541"/>
                  <a:pt x="7058752" y="6033175"/>
                </a:cubicBezTo>
                <a:cubicBezTo>
                  <a:pt x="7058156" y="6028809"/>
                  <a:pt x="7057561" y="6025138"/>
                  <a:pt x="7056966" y="6022162"/>
                </a:cubicBezTo>
                <a:cubicBezTo>
                  <a:pt x="7056370" y="6019185"/>
                  <a:pt x="7055378" y="6016506"/>
                  <a:pt x="7053989" y="6014125"/>
                </a:cubicBezTo>
                <a:cubicBezTo>
                  <a:pt x="7052600" y="6011744"/>
                  <a:pt x="7049822" y="6008966"/>
                  <a:pt x="7045655" y="6005791"/>
                </a:cubicBezTo>
                <a:cubicBezTo>
                  <a:pt x="7041488" y="6002616"/>
                  <a:pt x="7035336" y="5998944"/>
                  <a:pt x="7027200" y="5994777"/>
                </a:cubicBezTo>
                <a:cubicBezTo>
                  <a:pt x="7019064" y="5990610"/>
                  <a:pt x="7009241" y="5986741"/>
                  <a:pt x="6997732" y="5983169"/>
                </a:cubicBezTo>
                <a:cubicBezTo>
                  <a:pt x="6986223" y="5979597"/>
                  <a:pt x="6973324" y="5976620"/>
                  <a:pt x="6959037" y="5974239"/>
                </a:cubicBezTo>
                <a:cubicBezTo>
                  <a:pt x="6944749" y="5971858"/>
                  <a:pt x="6930462" y="5970667"/>
                  <a:pt x="6916174" y="5970667"/>
                </a:cubicBezTo>
                <a:close/>
                <a:moveTo>
                  <a:pt x="6361938" y="5970667"/>
                </a:moveTo>
                <a:cubicBezTo>
                  <a:pt x="6341301" y="5970667"/>
                  <a:pt x="6320862" y="5972552"/>
                  <a:pt x="6300621" y="5976323"/>
                </a:cubicBezTo>
                <a:cubicBezTo>
                  <a:pt x="6280381" y="5980093"/>
                  <a:pt x="6261727" y="5984855"/>
                  <a:pt x="6244662" y="5990610"/>
                </a:cubicBezTo>
                <a:cubicBezTo>
                  <a:pt x="6227596" y="5996365"/>
                  <a:pt x="6212515" y="6002715"/>
                  <a:pt x="6199418" y="6009660"/>
                </a:cubicBezTo>
                <a:cubicBezTo>
                  <a:pt x="6186321" y="6016605"/>
                  <a:pt x="6177095" y="6022658"/>
                  <a:pt x="6171736" y="6027817"/>
                </a:cubicBezTo>
                <a:cubicBezTo>
                  <a:pt x="6166378" y="6032976"/>
                  <a:pt x="6163005" y="6038433"/>
                  <a:pt x="6161616" y="6044188"/>
                </a:cubicBezTo>
                <a:cubicBezTo>
                  <a:pt x="6160227" y="6049943"/>
                  <a:pt x="6159532" y="6057781"/>
                  <a:pt x="6159532" y="6067703"/>
                </a:cubicBezTo>
                <a:cubicBezTo>
                  <a:pt x="6159532" y="6073656"/>
                  <a:pt x="6159929" y="6079113"/>
                  <a:pt x="6160723" y="6084074"/>
                </a:cubicBezTo>
                <a:cubicBezTo>
                  <a:pt x="6161516" y="6089035"/>
                  <a:pt x="6162806" y="6093103"/>
                  <a:pt x="6164593" y="6096278"/>
                </a:cubicBezTo>
                <a:cubicBezTo>
                  <a:pt x="6166378" y="6099453"/>
                  <a:pt x="6168463" y="6101834"/>
                  <a:pt x="6170843" y="6103422"/>
                </a:cubicBezTo>
                <a:cubicBezTo>
                  <a:pt x="6173224" y="6105009"/>
                  <a:pt x="6176002" y="6105803"/>
                  <a:pt x="6179178" y="6105803"/>
                </a:cubicBezTo>
                <a:cubicBezTo>
                  <a:pt x="6183940" y="6105803"/>
                  <a:pt x="6191183" y="6102926"/>
                  <a:pt x="6200906" y="6097171"/>
                </a:cubicBezTo>
                <a:cubicBezTo>
                  <a:pt x="6210630" y="6091416"/>
                  <a:pt x="6222734" y="6085066"/>
                  <a:pt x="6237220" y="6078121"/>
                </a:cubicBezTo>
                <a:cubicBezTo>
                  <a:pt x="6251706" y="6071176"/>
                  <a:pt x="6268574" y="6064826"/>
                  <a:pt x="6287822" y="6059071"/>
                </a:cubicBezTo>
                <a:cubicBezTo>
                  <a:pt x="6307071" y="6053316"/>
                  <a:pt x="6328799" y="6050439"/>
                  <a:pt x="6353009" y="6050439"/>
                </a:cubicBezTo>
                <a:cubicBezTo>
                  <a:pt x="6375631" y="6050439"/>
                  <a:pt x="6394681" y="6053118"/>
                  <a:pt x="6410159" y="6058476"/>
                </a:cubicBezTo>
                <a:cubicBezTo>
                  <a:pt x="6425637" y="6063834"/>
                  <a:pt x="6438238" y="6071771"/>
                  <a:pt x="6447961" y="6082288"/>
                </a:cubicBezTo>
                <a:cubicBezTo>
                  <a:pt x="6457684" y="6092805"/>
                  <a:pt x="6464729" y="6106001"/>
                  <a:pt x="6469095" y="6121876"/>
                </a:cubicBezTo>
                <a:cubicBezTo>
                  <a:pt x="6473460" y="6137751"/>
                  <a:pt x="6475643" y="6156008"/>
                  <a:pt x="6475643" y="6176645"/>
                </a:cubicBezTo>
                <a:lnTo>
                  <a:pt x="6475643" y="6218317"/>
                </a:lnTo>
                <a:lnTo>
                  <a:pt x="6401824" y="6218317"/>
                </a:lnTo>
                <a:cubicBezTo>
                  <a:pt x="6360153" y="6218317"/>
                  <a:pt x="6322648" y="6221988"/>
                  <a:pt x="6289310" y="6229330"/>
                </a:cubicBezTo>
                <a:cubicBezTo>
                  <a:pt x="6255973" y="6236673"/>
                  <a:pt x="6227795" y="6247686"/>
                  <a:pt x="6204776" y="6262370"/>
                </a:cubicBezTo>
                <a:cubicBezTo>
                  <a:pt x="6181757" y="6277055"/>
                  <a:pt x="6164096" y="6295509"/>
                  <a:pt x="6151793" y="6317734"/>
                </a:cubicBezTo>
                <a:cubicBezTo>
                  <a:pt x="6139490" y="6339959"/>
                  <a:pt x="6133339" y="6366153"/>
                  <a:pt x="6133339" y="6396316"/>
                </a:cubicBezTo>
                <a:cubicBezTo>
                  <a:pt x="6133339" y="6422112"/>
                  <a:pt x="6137803" y="6445131"/>
                  <a:pt x="6146733" y="6465372"/>
                </a:cubicBezTo>
                <a:cubicBezTo>
                  <a:pt x="6155663" y="6485612"/>
                  <a:pt x="6168164" y="6502678"/>
                  <a:pt x="6184238" y="6516569"/>
                </a:cubicBezTo>
                <a:cubicBezTo>
                  <a:pt x="6200311" y="6530459"/>
                  <a:pt x="6219758" y="6541076"/>
                  <a:pt x="6242578" y="6548418"/>
                </a:cubicBezTo>
                <a:cubicBezTo>
                  <a:pt x="6265399" y="6555760"/>
                  <a:pt x="6290898" y="6559431"/>
                  <a:pt x="6319076" y="6559431"/>
                </a:cubicBezTo>
                <a:cubicBezTo>
                  <a:pt x="6351223" y="6559431"/>
                  <a:pt x="6381683" y="6552486"/>
                  <a:pt x="6410456" y="6538595"/>
                </a:cubicBezTo>
                <a:cubicBezTo>
                  <a:pt x="6439230" y="6524705"/>
                  <a:pt x="6465324" y="6505258"/>
                  <a:pt x="6488740" y="6480255"/>
                </a:cubicBezTo>
                <a:lnTo>
                  <a:pt x="6488740" y="6533833"/>
                </a:lnTo>
                <a:cubicBezTo>
                  <a:pt x="6488740" y="6538595"/>
                  <a:pt x="6490129" y="6542167"/>
                  <a:pt x="6492907" y="6544548"/>
                </a:cubicBezTo>
                <a:cubicBezTo>
                  <a:pt x="6495685" y="6546930"/>
                  <a:pt x="6500150" y="6548716"/>
                  <a:pt x="6506302" y="6549906"/>
                </a:cubicBezTo>
                <a:cubicBezTo>
                  <a:pt x="6512453" y="6551097"/>
                  <a:pt x="6520688" y="6551692"/>
                  <a:pt x="6531007" y="6551692"/>
                </a:cubicBezTo>
                <a:cubicBezTo>
                  <a:pt x="6541723" y="6551692"/>
                  <a:pt x="6549859" y="6551097"/>
                  <a:pt x="6555415" y="6549906"/>
                </a:cubicBezTo>
                <a:cubicBezTo>
                  <a:pt x="6560971" y="6548716"/>
                  <a:pt x="6565337" y="6546930"/>
                  <a:pt x="6568512" y="6544548"/>
                </a:cubicBezTo>
                <a:cubicBezTo>
                  <a:pt x="6571687" y="6542167"/>
                  <a:pt x="6573274" y="6538595"/>
                  <a:pt x="6573274" y="6533833"/>
                </a:cubicBezTo>
                <a:lnTo>
                  <a:pt x="6573274" y="6172478"/>
                </a:lnTo>
                <a:cubicBezTo>
                  <a:pt x="6573274" y="6139141"/>
                  <a:pt x="6569504" y="6109970"/>
                  <a:pt x="6561963" y="6084967"/>
                </a:cubicBezTo>
                <a:cubicBezTo>
                  <a:pt x="6554423" y="6059964"/>
                  <a:pt x="6542318" y="6039029"/>
                  <a:pt x="6525649" y="6022162"/>
                </a:cubicBezTo>
                <a:cubicBezTo>
                  <a:pt x="6508981" y="6005294"/>
                  <a:pt x="6487152" y="5992495"/>
                  <a:pt x="6460165" y="5983764"/>
                </a:cubicBezTo>
                <a:cubicBezTo>
                  <a:pt x="6433177" y="5975033"/>
                  <a:pt x="6400435" y="5970667"/>
                  <a:pt x="6361938" y="5970667"/>
                </a:cubicBezTo>
                <a:close/>
                <a:moveTo>
                  <a:pt x="5616012" y="5861130"/>
                </a:moveTo>
                <a:lnTo>
                  <a:pt x="5721726" y="5861130"/>
                </a:lnTo>
                <a:cubicBezTo>
                  <a:pt x="5751027" y="5861130"/>
                  <a:pt x="5774585" y="5863908"/>
                  <a:pt x="5792401" y="5869464"/>
                </a:cubicBezTo>
                <a:cubicBezTo>
                  <a:pt x="5810217" y="5875020"/>
                  <a:pt x="5824669" y="5883057"/>
                  <a:pt x="5835757" y="5893574"/>
                </a:cubicBezTo>
                <a:cubicBezTo>
                  <a:pt x="5846845" y="5904091"/>
                  <a:pt x="5854962" y="5916890"/>
                  <a:pt x="5860109" y="5931972"/>
                </a:cubicBezTo>
                <a:cubicBezTo>
                  <a:pt x="5865255" y="5947053"/>
                  <a:pt x="5867829" y="5963920"/>
                  <a:pt x="5867829" y="5982573"/>
                </a:cubicBezTo>
                <a:cubicBezTo>
                  <a:pt x="5867829" y="5999242"/>
                  <a:pt x="5865355" y="6015415"/>
                  <a:pt x="5860406" y="6031091"/>
                </a:cubicBezTo>
                <a:cubicBezTo>
                  <a:pt x="5855458" y="6046768"/>
                  <a:pt x="5847639" y="6060460"/>
                  <a:pt x="5836947" y="6072168"/>
                </a:cubicBezTo>
                <a:cubicBezTo>
                  <a:pt x="5826256" y="6083876"/>
                  <a:pt x="5812793" y="6093202"/>
                  <a:pt x="5796559" y="6100148"/>
                </a:cubicBezTo>
                <a:cubicBezTo>
                  <a:pt x="5780324" y="6107093"/>
                  <a:pt x="5758943" y="6110566"/>
                  <a:pt x="5732414" y="6110566"/>
                </a:cubicBezTo>
                <a:lnTo>
                  <a:pt x="5616012" y="6110566"/>
                </a:lnTo>
                <a:close/>
                <a:moveTo>
                  <a:pt x="5552313" y="5777786"/>
                </a:moveTo>
                <a:cubicBezTo>
                  <a:pt x="5543185" y="5777786"/>
                  <a:pt x="5534553" y="5780862"/>
                  <a:pt x="5526417" y="5787013"/>
                </a:cubicBezTo>
                <a:cubicBezTo>
                  <a:pt x="5518281" y="5793165"/>
                  <a:pt x="5514213" y="5803980"/>
                  <a:pt x="5514213" y="5819458"/>
                </a:cubicBezTo>
                <a:lnTo>
                  <a:pt x="5514213" y="6506448"/>
                </a:lnTo>
                <a:cubicBezTo>
                  <a:pt x="5514213" y="6521926"/>
                  <a:pt x="5518281" y="6532741"/>
                  <a:pt x="5526417" y="6538893"/>
                </a:cubicBezTo>
                <a:cubicBezTo>
                  <a:pt x="5534553" y="6545044"/>
                  <a:pt x="5543185" y="6548120"/>
                  <a:pt x="5552313" y="6548120"/>
                </a:cubicBezTo>
                <a:lnTo>
                  <a:pt x="5753530" y="6548120"/>
                </a:lnTo>
                <a:cubicBezTo>
                  <a:pt x="5782501" y="6548120"/>
                  <a:pt x="5808198" y="6546037"/>
                  <a:pt x="5830622" y="6541869"/>
                </a:cubicBezTo>
                <a:cubicBezTo>
                  <a:pt x="5853045" y="6537702"/>
                  <a:pt x="5874080" y="6531451"/>
                  <a:pt x="5893725" y="6523117"/>
                </a:cubicBezTo>
                <a:cubicBezTo>
                  <a:pt x="5913370" y="6514783"/>
                  <a:pt x="5931031" y="6504464"/>
                  <a:pt x="5946709" y="6492161"/>
                </a:cubicBezTo>
                <a:cubicBezTo>
                  <a:pt x="5962385" y="6479858"/>
                  <a:pt x="5975779" y="6465570"/>
                  <a:pt x="5986892" y="6449298"/>
                </a:cubicBezTo>
                <a:cubicBezTo>
                  <a:pt x="5998004" y="6433026"/>
                  <a:pt x="6006636" y="6414671"/>
                  <a:pt x="6012788" y="6394232"/>
                </a:cubicBezTo>
                <a:cubicBezTo>
                  <a:pt x="6018940" y="6373793"/>
                  <a:pt x="6022015" y="6351469"/>
                  <a:pt x="6022015" y="6327259"/>
                </a:cubicBezTo>
                <a:cubicBezTo>
                  <a:pt x="6022015" y="6301066"/>
                  <a:pt x="6018046" y="6277055"/>
                  <a:pt x="6010109" y="6255226"/>
                </a:cubicBezTo>
                <a:cubicBezTo>
                  <a:pt x="6002171" y="6233398"/>
                  <a:pt x="5991356" y="6214348"/>
                  <a:pt x="5977664" y="6198076"/>
                </a:cubicBezTo>
                <a:cubicBezTo>
                  <a:pt x="5963973" y="6181805"/>
                  <a:pt x="5947998" y="6168410"/>
                  <a:pt x="5929742" y="6157893"/>
                </a:cubicBezTo>
                <a:cubicBezTo>
                  <a:pt x="5911485" y="6147376"/>
                  <a:pt x="5891840" y="6140133"/>
                  <a:pt x="5870806" y="6136164"/>
                </a:cubicBezTo>
                <a:cubicBezTo>
                  <a:pt x="5887474" y="6129020"/>
                  <a:pt x="5902259" y="6119892"/>
                  <a:pt x="5915156" y="6108780"/>
                </a:cubicBezTo>
                <a:cubicBezTo>
                  <a:pt x="5928055" y="6097667"/>
                  <a:pt x="5938770" y="6085066"/>
                  <a:pt x="5947303" y="6070977"/>
                </a:cubicBezTo>
                <a:cubicBezTo>
                  <a:pt x="5955836" y="6056888"/>
                  <a:pt x="5962285" y="6041509"/>
                  <a:pt x="5966652" y="6024841"/>
                </a:cubicBezTo>
                <a:cubicBezTo>
                  <a:pt x="5971016" y="6008172"/>
                  <a:pt x="5973199" y="5990709"/>
                  <a:pt x="5973199" y="5972453"/>
                </a:cubicBezTo>
                <a:cubicBezTo>
                  <a:pt x="5973199" y="5941894"/>
                  <a:pt x="5968238" y="5914509"/>
                  <a:pt x="5958317" y="5890300"/>
                </a:cubicBezTo>
                <a:cubicBezTo>
                  <a:pt x="5948395" y="5866091"/>
                  <a:pt x="5933611" y="5845651"/>
                  <a:pt x="5913967" y="5828983"/>
                </a:cubicBezTo>
                <a:cubicBezTo>
                  <a:pt x="5894320" y="5812314"/>
                  <a:pt x="5869814" y="5799614"/>
                  <a:pt x="5840445" y="5790883"/>
                </a:cubicBezTo>
                <a:cubicBezTo>
                  <a:pt x="5811076" y="5782152"/>
                  <a:pt x="5773373" y="5777786"/>
                  <a:pt x="5727335" y="5777786"/>
                </a:cubicBezTo>
                <a:close/>
                <a:moveTo>
                  <a:pt x="7276338" y="5758141"/>
                </a:moveTo>
                <a:cubicBezTo>
                  <a:pt x="7252923" y="5758141"/>
                  <a:pt x="7236849" y="5762308"/>
                  <a:pt x="7228118" y="5770642"/>
                </a:cubicBezTo>
                <a:cubicBezTo>
                  <a:pt x="7219387" y="5778976"/>
                  <a:pt x="7215021" y="5794653"/>
                  <a:pt x="7215021" y="5817672"/>
                </a:cubicBezTo>
                <a:cubicBezTo>
                  <a:pt x="7215021" y="5840294"/>
                  <a:pt x="7219288" y="5855673"/>
                  <a:pt x="7227820" y="5863809"/>
                </a:cubicBezTo>
                <a:cubicBezTo>
                  <a:pt x="7236353" y="5871944"/>
                  <a:pt x="7252129" y="5876012"/>
                  <a:pt x="7275148" y="5876012"/>
                </a:cubicBezTo>
                <a:cubicBezTo>
                  <a:pt x="7298563" y="5876012"/>
                  <a:pt x="7314637" y="5871845"/>
                  <a:pt x="7323368" y="5863511"/>
                </a:cubicBezTo>
                <a:cubicBezTo>
                  <a:pt x="7332099" y="5855176"/>
                  <a:pt x="7336465" y="5839500"/>
                  <a:pt x="7336465" y="5816481"/>
                </a:cubicBezTo>
                <a:cubicBezTo>
                  <a:pt x="7336465" y="5793859"/>
                  <a:pt x="7332198" y="5778480"/>
                  <a:pt x="7323666" y="5770344"/>
                </a:cubicBezTo>
                <a:cubicBezTo>
                  <a:pt x="7315133" y="5762209"/>
                  <a:pt x="7299357" y="5758141"/>
                  <a:pt x="7276338" y="5758141"/>
                </a:cubicBezTo>
                <a:close/>
                <a:moveTo>
                  <a:pt x="7876721" y="3109396"/>
                </a:moveTo>
                <a:cubicBezTo>
                  <a:pt x="7949867" y="3109396"/>
                  <a:pt x="8016326" y="3129060"/>
                  <a:pt x="8076097" y="3168388"/>
                </a:cubicBezTo>
                <a:cubicBezTo>
                  <a:pt x="8135868" y="3207716"/>
                  <a:pt x="8174192" y="3253364"/>
                  <a:pt x="8191068" y="3305333"/>
                </a:cubicBezTo>
                <a:cubicBezTo>
                  <a:pt x="8203731" y="3341852"/>
                  <a:pt x="8210063" y="3404344"/>
                  <a:pt x="8210063" y="3492809"/>
                </a:cubicBezTo>
                <a:lnTo>
                  <a:pt x="8210063" y="4198636"/>
                </a:lnTo>
                <a:cubicBezTo>
                  <a:pt x="8103163" y="4266056"/>
                  <a:pt x="8027914" y="4307841"/>
                  <a:pt x="7984317" y="4323994"/>
                </a:cubicBezTo>
                <a:cubicBezTo>
                  <a:pt x="7940721" y="4340146"/>
                  <a:pt x="7895012" y="4348223"/>
                  <a:pt x="7847192" y="4348223"/>
                </a:cubicBezTo>
                <a:cubicBezTo>
                  <a:pt x="7737482" y="4348223"/>
                  <a:pt x="7649565" y="4301872"/>
                  <a:pt x="7583440" y="4209171"/>
                </a:cubicBezTo>
                <a:cubicBezTo>
                  <a:pt x="7497652" y="4091187"/>
                  <a:pt x="7454758" y="3934578"/>
                  <a:pt x="7454758" y="3739344"/>
                </a:cubicBezTo>
                <a:cubicBezTo>
                  <a:pt x="7454758" y="3598887"/>
                  <a:pt x="7473747" y="3481606"/>
                  <a:pt x="7511725" y="3387500"/>
                </a:cubicBezTo>
                <a:cubicBezTo>
                  <a:pt x="7549704" y="3293394"/>
                  <a:pt x="7601041" y="3223517"/>
                  <a:pt x="7665739" y="3177869"/>
                </a:cubicBezTo>
                <a:cubicBezTo>
                  <a:pt x="7730437" y="3132220"/>
                  <a:pt x="7800764" y="3109396"/>
                  <a:pt x="7876721" y="3109396"/>
                </a:cubicBezTo>
                <a:close/>
                <a:moveTo>
                  <a:pt x="5201710" y="3109396"/>
                </a:moveTo>
                <a:cubicBezTo>
                  <a:pt x="5329525" y="3109396"/>
                  <a:pt x="5434517" y="3163121"/>
                  <a:pt x="5516684" y="3270570"/>
                </a:cubicBezTo>
                <a:cubicBezTo>
                  <a:pt x="5598851" y="3378019"/>
                  <a:pt x="5639934" y="3538491"/>
                  <a:pt x="5639934" y="3751985"/>
                </a:cubicBezTo>
                <a:cubicBezTo>
                  <a:pt x="5639934" y="3972501"/>
                  <a:pt x="5595691" y="4135080"/>
                  <a:pt x="5507203" y="4239720"/>
                </a:cubicBezTo>
                <a:cubicBezTo>
                  <a:pt x="5418715" y="4344360"/>
                  <a:pt x="5312670" y="4396680"/>
                  <a:pt x="5189069" y="4396680"/>
                </a:cubicBezTo>
                <a:cubicBezTo>
                  <a:pt x="5109008" y="4396680"/>
                  <a:pt x="5035620" y="4373505"/>
                  <a:pt x="4968903" y="4327154"/>
                </a:cubicBezTo>
                <a:cubicBezTo>
                  <a:pt x="4902186" y="4280804"/>
                  <a:pt x="4849866" y="4209171"/>
                  <a:pt x="4811944" y="4112256"/>
                </a:cubicBezTo>
                <a:cubicBezTo>
                  <a:pt x="4774020" y="4015341"/>
                  <a:pt x="4755058" y="3893143"/>
                  <a:pt x="4755058" y="3745664"/>
                </a:cubicBezTo>
                <a:cubicBezTo>
                  <a:pt x="4755058" y="3602398"/>
                  <a:pt x="4774371" y="3484415"/>
                  <a:pt x="4812996" y="3391714"/>
                </a:cubicBezTo>
                <a:cubicBezTo>
                  <a:pt x="4851622" y="3299013"/>
                  <a:pt x="4906049" y="3228784"/>
                  <a:pt x="4976277" y="3181029"/>
                </a:cubicBezTo>
                <a:cubicBezTo>
                  <a:pt x="5046506" y="3133274"/>
                  <a:pt x="5121650" y="3109396"/>
                  <a:pt x="5201710" y="3109396"/>
                </a:cubicBezTo>
                <a:close/>
                <a:moveTo>
                  <a:pt x="10601541" y="3054618"/>
                </a:moveTo>
                <a:cubicBezTo>
                  <a:pt x="10657899" y="3054618"/>
                  <a:pt x="10711788" y="3069015"/>
                  <a:pt x="10763208" y="3097808"/>
                </a:cubicBezTo>
                <a:cubicBezTo>
                  <a:pt x="10814628" y="3126602"/>
                  <a:pt x="10855482" y="3165227"/>
                  <a:pt x="10885768" y="3213685"/>
                </a:cubicBezTo>
                <a:cubicBezTo>
                  <a:pt x="10916053" y="3262143"/>
                  <a:pt x="10936124" y="3328509"/>
                  <a:pt x="10945977" y="3412783"/>
                </a:cubicBezTo>
                <a:lnTo>
                  <a:pt x="10233862" y="3412783"/>
                </a:lnTo>
                <a:cubicBezTo>
                  <a:pt x="10243716" y="3334127"/>
                  <a:pt x="10265196" y="3269517"/>
                  <a:pt x="10298302" y="3218953"/>
                </a:cubicBezTo>
                <a:cubicBezTo>
                  <a:pt x="10331409" y="3168388"/>
                  <a:pt x="10375433" y="3128358"/>
                  <a:pt x="10430376" y="3098862"/>
                </a:cubicBezTo>
                <a:cubicBezTo>
                  <a:pt x="10485318" y="3069366"/>
                  <a:pt x="10542374" y="3054618"/>
                  <a:pt x="10601541" y="3054618"/>
                </a:cubicBezTo>
                <a:close/>
                <a:moveTo>
                  <a:pt x="10602561" y="2647997"/>
                </a:moveTo>
                <a:cubicBezTo>
                  <a:pt x="10382044" y="2647997"/>
                  <a:pt x="10184703" y="2695401"/>
                  <a:pt x="10010537" y="2790209"/>
                </a:cubicBezTo>
                <a:cubicBezTo>
                  <a:pt x="9836370" y="2885017"/>
                  <a:pt x="9700128" y="3016344"/>
                  <a:pt x="9601808" y="3184189"/>
                </a:cubicBezTo>
                <a:cubicBezTo>
                  <a:pt x="9503488" y="3352035"/>
                  <a:pt x="9454329" y="3537086"/>
                  <a:pt x="9454329" y="3739344"/>
                </a:cubicBezTo>
                <a:cubicBezTo>
                  <a:pt x="9454329" y="4046943"/>
                  <a:pt x="9563885" y="4309246"/>
                  <a:pt x="9782997" y="4526251"/>
                </a:cubicBezTo>
                <a:cubicBezTo>
                  <a:pt x="10002109" y="4743257"/>
                  <a:pt x="10271786" y="4851759"/>
                  <a:pt x="10592027" y="4851759"/>
                </a:cubicBezTo>
                <a:cubicBezTo>
                  <a:pt x="10791475" y="4851759"/>
                  <a:pt x="10977229" y="4809271"/>
                  <a:pt x="11149288" y="4724295"/>
                </a:cubicBezTo>
                <a:cubicBezTo>
                  <a:pt x="11321347" y="4639319"/>
                  <a:pt x="11490247" y="4502023"/>
                  <a:pt x="11655985" y="4312407"/>
                </a:cubicBezTo>
                <a:lnTo>
                  <a:pt x="11367347" y="4021661"/>
                </a:lnTo>
                <a:cubicBezTo>
                  <a:pt x="11259195" y="4136836"/>
                  <a:pt x="11149639" y="4222865"/>
                  <a:pt x="11038678" y="4279750"/>
                </a:cubicBezTo>
                <a:cubicBezTo>
                  <a:pt x="10927718" y="4336635"/>
                  <a:pt x="10825185" y="4365077"/>
                  <a:pt x="10731079" y="4365077"/>
                </a:cubicBezTo>
                <a:cubicBezTo>
                  <a:pt x="10583599" y="4365077"/>
                  <a:pt x="10458944" y="4309948"/>
                  <a:pt x="10357113" y="4199690"/>
                </a:cubicBezTo>
                <a:cubicBezTo>
                  <a:pt x="10255282" y="4089431"/>
                  <a:pt x="10202962" y="3945112"/>
                  <a:pt x="10200153" y="3766733"/>
                </a:cubicBezTo>
                <a:lnTo>
                  <a:pt x="11618062" y="3766733"/>
                </a:lnTo>
                <a:cubicBezTo>
                  <a:pt x="11618062" y="3641727"/>
                  <a:pt x="11613848" y="3550429"/>
                  <a:pt x="11605421" y="3492842"/>
                </a:cubicBezTo>
                <a:cubicBezTo>
                  <a:pt x="11585757" y="3377668"/>
                  <a:pt x="11549589" y="3266356"/>
                  <a:pt x="11496918" y="3158907"/>
                </a:cubicBezTo>
                <a:cubicBezTo>
                  <a:pt x="11444247" y="3051458"/>
                  <a:pt x="11374721" y="2959810"/>
                  <a:pt x="11288340" y="2883964"/>
                </a:cubicBezTo>
                <a:cubicBezTo>
                  <a:pt x="11201959" y="2808117"/>
                  <a:pt x="11101182" y="2749827"/>
                  <a:pt x="10986007" y="2709095"/>
                </a:cubicBezTo>
                <a:cubicBezTo>
                  <a:pt x="10870833" y="2668363"/>
                  <a:pt x="10743017" y="2647997"/>
                  <a:pt x="10602561" y="2647997"/>
                </a:cubicBezTo>
                <a:close/>
                <a:moveTo>
                  <a:pt x="5193283" y="2647997"/>
                </a:moveTo>
                <a:cubicBezTo>
                  <a:pt x="4961530" y="2647997"/>
                  <a:pt x="4755760" y="2696103"/>
                  <a:pt x="4575976" y="2792315"/>
                </a:cubicBezTo>
                <a:cubicBezTo>
                  <a:pt x="4396191" y="2888528"/>
                  <a:pt x="4258896" y="3015993"/>
                  <a:pt x="4164087" y="3174708"/>
                </a:cubicBezTo>
                <a:cubicBezTo>
                  <a:pt x="4069279" y="3333424"/>
                  <a:pt x="4021875" y="3523040"/>
                  <a:pt x="4021875" y="3743557"/>
                </a:cubicBezTo>
                <a:cubicBezTo>
                  <a:pt x="4021875" y="4079248"/>
                  <a:pt x="4125813" y="4345414"/>
                  <a:pt x="4333688" y="4542053"/>
                </a:cubicBezTo>
                <a:cubicBezTo>
                  <a:pt x="4548587" y="4748524"/>
                  <a:pt x="4837927" y="4851759"/>
                  <a:pt x="5201710" y="4851759"/>
                </a:cubicBezTo>
                <a:cubicBezTo>
                  <a:pt x="5558470" y="4851759"/>
                  <a:pt x="5843596" y="4749226"/>
                  <a:pt x="6057090" y="4544160"/>
                </a:cubicBezTo>
                <a:cubicBezTo>
                  <a:pt x="6270584" y="4339093"/>
                  <a:pt x="6377331" y="4072226"/>
                  <a:pt x="6377331" y="3743557"/>
                </a:cubicBezTo>
                <a:cubicBezTo>
                  <a:pt x="6377331" y="3525850"/>
                  <a:pt x="6329224" y="3335882"/>
                  <a:pt x="6233012" y="3173655"/>
                </a:cubicBezTo>
                <a:cubicBezTo>
                  <a:pt x="6136799" y="3011428"/>
                  <a:pt x="5999503" y="2883261"/>
                  <a:pt x="5821124" y="2789155"/>
                </a:cubicBezTo>
                <a:cubicBezTo>
                  <a:pt x="5642744" y="2695049"/>
                  <a:pt x="5433464" y="2647997"/>
                  <a:pt x="5193283" y="2647997"/>
                </a:cubicBezTo>
                <a:close/>
                <a:moveTo>
                  <a:pt x="2294174" y="1811578"/>
                </a:moveTo>
                <a:cubicBezTo>
                  <a:pt x="2019076" y="1811578"/>
                  <a:pt x="1769596" y="1876188"/>
                  <a:pt x="1545732" y="2005408"/>
                </a:cubicBezTo>
                <a:cubicBezTo>
                  <a:pt x="1321868" y="2134628"/>
                  <a:pt x="1145025" y="2314764"/>
                  <a:pt x="1015201" y="2545814"/>
                </a:cubicBezTo>
                <a:cubicBezTo>
                  <a:pt x="885378" y="2776865"/>
                  <a:pt x="820466" y="3032847"/>
                  <a:pt x="820466" y="3313760"/>
                </a:cubicBezTo>
                <a:cubicBezTo>
                  <a:pt x="820466" y="3596078"/>
                  <a:pt x="887133" y="3856625"/>
                  <a:pt x="1020468" y="4095401"/>
                </a:cubicBezTo>
                <a:cubicBezTo>
                  <a:pt x="1153803" y="4334177"/>
                  <a:pt x="1332408" y="4519931"/>
                  <a:pt x="1556282" y="4652662"/>
                </a:cubicBezTo>
                <a:cubicBezTo>
                  <a:pt x="1780157" y="4785394"/>
                  <a:pt x="2030345" y="4851759"/>
                  <a:pt x="2306847" y="4851759"/>
                </a:cubicBezTo>
                <a:cubicBezTo>
                  <a:pt x="2639488" y="4851759"/>
                  <a:pt x="2941261" y="4763974"/>
                  <a:pt x="3212166" y="4588403"/>
                </a:cubicBezTo>
                <a:cubicBezTo>
                  <a:pt x="3387606" y="4474634"/>
                  <a:pt x="3581293" y="4273078"/>
                  <a:pt x="3793229" y="3983738"/>
                </a:cubicBezTo>
                <a:lnTo>
                  <a:pt x="3466667" y="3741450"/>
                </a:lnTo>
                <a:cubicBezTo>
                  <a:pt x="3329020" y="3938090"/>
                  <a:pt x="3165388" y="4094699"/>
                  <a:pt x="2975772" y="4211278"/>
                </a:cubicBezTo>
                <a:cubicBezTo>
                  <a:pt x="2824079" y="4305383"/>
                  <a:pt x="2666065" y="4352436"/>
                  <a:pt x="2501731" y="4352436"/>
                </a:cubicBezTo>
                <a:cubicBezTo>
                  <a:pt x="2243291" y="4352436"/>
                  <a:pt x="2034362" y="4243583"/>
                  <a:pt x="1874943" y="4025875"/>
                </a:cubicBezTo>
                <a:cubicBezTo>
                  <a:pt x="1715525" y="3808167"/>
                  <a:pt x="1635816" y="3548323"/>
                  <a:pt x="1635816" y="3246342"/>
                </a:cubicBezTo>
                <a:cubicBezTo>
                  <a:pt x="1635816" y="3048298"/>
                  <a:pt x="1670579" y="2875536"/>
                  <a:pt x="1740105" y="2728057"/>
                </a:cubicBezTo>
                <a:cubicBezTo>
                  <a:pt x="1809631" y="2580578"/>
                  <a:pt x="1903737" y="2468915"/>
                  <a:pt x="2022423" y="2393068"/>
                </a:cubicBezTo>
                <a:cubicBezTo>
                  <a:pt x="2141108" y="2317221"/>
                  <a:pt x="2268573" y="2279298"/>
                  <a:pt x="2404816" y="2279298"/>
                </a:cubicBezTo>
                <a:cubicBezTo>
                  <a:pt x="2591623" y="2279298"/>
                  <a:pt x="2765087" y="2351633"/>
                  <a:pt x="2925207" y="2496304"/>
                </a:cubicBezTo>
                <a:cubicBezTo>
                  <a:pt x="3040381" y="2601646"/>
                  <a:pt x="3163281" y="2780026"/>
                  <a:pt x="3293906" y="3031443"/>
                </a:cubicBezTo>
                <a:lnTo>
                  <a:pt x="3685779" y="2917673"/>
                </a:lnTo>
                <a:lnTo>
                  <a:pt x="3397339" y="1862142"/>
                </a:lnTo>
                <a:lnTo>
                  <a:pt x="3098397" y="1862142"/>
                </a:lnTo>
                <a:lnTo>
                  <a:pt x="3028937" y="1988553"/>
                </a:lnTo>
                <a:cubicBezTo>
                  <a:pt x="2818405" y="1870570"/>
                  <a:pt x="2573484" y="1811578"/>
                  <a:pt x="2294174" y="1811578"/>
                </a:cubicBezTo>
                <a:close/>
                <a:moveTo>
                  <a:pt x="8679264" y="1708342"/>
                </a:moveTo>
                <a:cubicBezTo>
                  <a:pt x="8553139" y="1758907"/>
                  <a:pt x="8435765" y="1797181"/>
                  <a:pt x="8327141" y="1823165"/>
                </a:cubicBezTo>
                <a:cubicBezTo>
                  <a:pt x="8218518" y="1849150"/>
                  <a:pt x="8077309" y="1870570"/>
                  <a:pt x="7903517" y="1887424"/>
                </a:cubicBezTo>
                <a:lnTo>
                  <a:pt x="7903517" y="2294046"/>
                </a:lnTo>
                <a:lnTo>
                  <a:pt x="8211116" y="2294046"/>
                </a:lnTo>
                <a:lnTo>
                  <a:pt x="8211116" y="2795476"/>
                </a:lnTo>
                <a:cubicBezTo>
                  <a:pt x="8111261" y="2740698"/>
                  <a:pt x="8020189" y="2702424"/>
                  <a:pt x="7937901" y="2680653"/>
                </a:cubicBezTo>
                <a:cubicBezTo>
                  <a:pt x="7855613" y="2658882"/>
                  <a:pt x="7769457" y="2647997"/>
                  <a:pt x="7679434" y="2647997"/>
                </a:cubicBezTo>
                <a:cubicBezTo>
                  <a:pt x="7505026" y="2647997"/>
                  <a:pt x="7347139" y="2692241"/>
                  <a:pt x="7205771" y="2780728"/>
                </a:cubicBezTo>
                <a:cubicBezTo>
                  <a:pt x="7064404" y="2869216"/>
                  <a:pt x="6949767" y="3000191"/>
                  <a:pt x="6861862" y="3173655"/>
                </a:cubicBezTo>
                <a:cubicBezTo>
                  <a:pt x="6773955" y="3347119"/>
                  <a:pt x="6730002" y="3540598"/>
                  <a:pt x="6730002" y="3754091"/>
                </a:cubicBezTo>
                <a:cubicBezTo>
                  <a:pt x="6730002" y="3964776"/>
                  <a:pt x="6773193" y="4156499"/>
                  <a:pt x="6859573" y="4329261"/>
                </a:cubicBezTo>
                <a:cubicBezTo>
                  <a:pt x="6945954" y="4502023"/>
                  <a:pt x="7056915" y="4632296"/>
                  <a:pt x="7192456" y="4720081"/>
                </a:cubicBezTo>
                <a:cubicBezTo>
                  <a:pt x="7327996" y="4807867"/>
                  <a:pt x="7476529" y="4851759"/>
                  <a:pt x="7638054" y="4851759"/>
                </a:cubicBezTo>
                <a:cubicBezTo>
                  <a:pt x="7737778" y="4851759"/>
                  <a:pt x="7837502" y="4834554"/>
                  <a:pt x="7937226" y="4800142"/>
                </a:cubicBezTo>
                <a:cubicBezTo>
                  <a:pt x="8036950" y="4765730"/>
                  <a:pt x="8152827" y="4704280"/>
                  <a:pt x="8284856" y="4615792"/>
                </a:cubicBezTo>
                <a:lnTo>
                  <a:pt x="8284856" y="4832798"/>
                </a:lnTo>
                <a:lnTo>
                  <a:pt x="9199228" y="4801195"/>
                </a:lnTo>
                <a:lnTo>
                  <a:pt x="9199228" y="4394573"/>
                </a:lnTo>
                <a:lnTo>
                  <a:pt x="9100206" y="4394573"/>
                </a:lnTo>
                <a:cubicBezTo>
                  <a:pt x="9013123" y="4394573"/>
                  <a:pt x="8959398" y="4389657"/>
                  <a:pt x="8939032" y="4379825"/>
                </a:cubicBezTo>
                <a:cubicBezTo>
                  <a:pt x="8918666" y="4369993"/>
                  <a:pt x="8904269" y="4354894"/>
                  <a:pt x="8895842" y="4334528"/>
                </a:cubicBezTo>
                <a:cubicBezTo>
                  <a:pt x="8887414" y="4314162"/>
                  <a:pt x="8883201" y="4255521"/>
                  <a:pt x="8883201" y="4158606"/>
                </a:cubicBezTo>
                <a:lnTo>
                  <a:pt x="8883201" y="1708342"/>
                </a:lnTo>
                <a:close/>
                <a:moveTo>
                  <a:pt x="0" y="0"/>
                </a:moveTo>
                <a:lnTo>
                  <a:pt x="12472988" y="0"/>
                </a:lnTo>
                <a:lnTo>
                  <a:pt x="12472988" y="6972300"/>
                </a:lnTo>
                <a:lnTo>
                  <a:pt x="0" y="6972300"/>
                </a:lnTo>
                <a:close/>
              </a:path>
            </a:pathLst>
          </a:custGeom>
          <a:solidFill>
            <a:schemeClr val="accent3">
              <a:lumMod val="75000"/>
            </a:schemeClr>
          </a:solidFill>
          <a:ln>
            <a:solidFill>
              <a:schemeClr val="tx1"/>
            </a:solidFill>
          </a:ln>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r>
              <a:rPr lang="en-US" dirty="0"/>
              <a:t>  </a:t>
            </a:r>
          </a:p>
        </p:txBody>
      </p:sp>
    </p:spTree>
    <p:extLst>
      <p:ext uri="{BB962C8B-B14F-4D97-AF65-F5344CB8AC3E}">
        <p14:creationId xmlns:p14="http://schemas.microsoft.com/office/powerpoint/2010/main" val="18229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2000"/>
                                  </p:stCondLst>
                                  <p:childTnLst>
                                    <p:animScale>
                                      <p:cBhvr>
                                        <p:cTn id="6" dur="7000" fill="hold"/>
                                        <p:tgtEl>
                                          <p:spTgt spid="21"/>
                                        </p:tgtEl>
                                      </p:cBhvr>
                                      <p:by x="6500000" y="6500000"/>
                                    </p:animScale>
                                  </p:childTnLst>
                                </p:cTn>
                              </p:par>
                              <p:par>
                                <p:cTn id="7" presetID="35" presetClass="path" presetSubtype="0" fill="hold" grpId="1" nodeType="withEffect">
                                  <p:stCondLst>
                                    <p:cond delay="4000"/>
                                  </p:stCondLst>
                                  <p:childTnLst>
                                    <p:animMotion origin="layout" path="M 0.06393 0.01204 L -0.31289 0.00833 " pathEditMode="relative" rAng="0" ptsTypes="AA">
                                      <p:cBhvr>
                                        <p:cTn id="8" dur="10000" spd="-100000" fill="hold"/>
                                        <p:tgtEl>
                                          <p:spTgt spid="21"/>
                                        </p:tgtEl>
                                        <p:attrNameLst>
                                          <p:attrName>ppt_x</p:attrName>
                                          <p:attrName>ppt_y</p:attrName>
                                        </p:attrNameLst>
                                      </p:cBhvr>
                                      <p:rCtr x="-18841" y="-185"/>
                                    </p:animMotion>
                                  </p:childTnLst>
                                </p:cTn>
                              </p:par>
                            </p:childTnLst>
                          </p:cTn>
                        </p:par>
                        <p:par>
                          <p:cTn id="9" fill="hold">
                            <p:stCondLst>
                              <p:cond delay="14000"/>
                            </p:stCondLst>
                            <p:childTnLst>
                              <p:par>
                                <p:cTn id="10" presetID="22" presetClass="entr" presetSubtype="4"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2000"/>
                                        <p:tgtEl>
                                          <p:spTgt spid="24"/>
                                        </p:tgtEl>
                                      </p:cBhvr>
                                    </p:animEffect>
                                  </p:childTnLst>
                                </p:cTn>
                              </p:par>
                            </p:childTnLst>
                          </p:cTn>
                        </p:par>
                        <p:par>
                          <p:cTn id="13" fill="hold">
                            <p:stCondLst>
                              <p:cond delay="16000"/>
                            </p:stCondLst>
                            <p:childTnLst>
                              <p:par>
                                <p:cTn id="14" presetID="22" presetClass="entr" presetSubtype="1"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2000"/>
                                        <p:tgtEl>
                                          <p:spTgt spid="25"/>
                                        </p:tgtEl>
                                      </p:cBhvr>
                                    </p:animEffect>
                                  </p:childTnLst>
                                </p:cTn>
                              </p:par>
                            </p:childTnLst>
                          </p:cTn>
                        </p:par>
                        <p:par>
                          <p:cTn id="17" fill="hold">
                            <p:stCondLst>
                              <p:cond delay="180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animBg="1"/>
      <p:bldP spid="21"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109536" y="1227599"/>
            <a:ext cx="4676933" cy="3167120"/>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500487" y="-1369334"/>
            <a:ext cx="643927"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299625" y="105668"/>
            <a:ext cx="4486845" cy="707886"/>
          </a:xfrm>
          <a:prstGeom prst="rect">
            <a:avLst/>
          </a:prstGeom>
          <a:noFill/>
          <a:scene3d>
            <a:camera prst="orthographicFront"/>
            <a:lightRig rig="threePt" dir="t"/>
          </a:scene3d>
          <a:sp3d>
            <a:bevelT prst="angle"/>
          </a:sp3d>
        </p:spPr>
        <p:txBody>
          <a:bodyPr wrap="square" rtlCol="0">
            <a:spAutoFit/>
          </a:bodyPr>
          <a:lstStyle/>
          <a:p>
            <a:r>
              <a:rPr lang="en-US" sz="4000" b="1" dirty="0">
                <a:solidFill>
                  <a:schemeClr val="bg1"/>
                </a:solidFill>
                <a:latin typeface="Bookman Old Style" panose="02050604050505020204" pitchFamily="18" charset="0"/>
              </a:rPr>
              <a:t>Output:</a:t>
            </a:r>
            <a:endParaRPr lang="en-US" b="1" dirty="0">
              <a:solidFill>
                <a:schemeClr val="bg1"/>
              </a:solidFill>
              <a:latin typeface="Bookman Old Style" panose="02050604050505020204" pitchFamily="18" charset="0"/>
            </a:endParaRPr>
          </a:p>
        </p:txBody>
      </p:sp>
      <p:sp>
        <p:nvSpPr>
          <p:cNvPr id="11" name="Rectangle 10">
            <a:extLst>
              <a:ext uri="{FF2B5EF4-FFF2-40B4-BE49-F238E27FC236}">
                <a16:creationId xmlns:a16="http://schemas.microsoft.com/office/drawing/2014/main" id="{6F7CE665-8A35-465C-B2E8-1027FF14F35B}"/>
              </a:ext>
            </a:extLst>
          </p:cNvPr>
          <p:cNvSpPr/>
          <p:nvPr/>
        </p:nvSpPr>
        <p:spPr>
          <a:xfrm>
            <a:off x="5195631" y="259593"/>
            <a:ext cx="6996369" cy="4636241"/>
          </a:xfrm>
          <a:prstGeom prst="rect">
            <a:avLst/>
          </a:prstGeom>
          <a:solidFill>
            <a:schemeClr val="bg1">
              <a:lumMod val="95000"/>
              <a:lumOff val="5000"/>
              <a:alpha val="6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Off-page Connector 16">
            <a:extLst>
              <a:ext uri="{FF2B5EF4-FFF2-40B4-BE49-F238E27FC236}">
                <a16:creationId xmlns:a16="http://schemas.microsoft.com/office/drawing/2014/main" id="{F056BC3E-19A1-4250-A5C8-A1ED0897EDA7}"/>
              </a:ext>
            </a:extLst>
          </p:cNvPr>
          <p:cNvSpPr/>
          <p:nvPr/>
        </p:nvSpPr>
        <p:spPr>
          <a:xfrm rot="16200000">
            <a:off x="1132186" y="4269086"/>
            <a:ext cx="643928" cy="29083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E49D33A-1489-49B7-88BD-44185D2673A6}"/>
              </a:ext>
            </a:extLst>
          </p:cNvPr>
          <p:cNvSpPr txBox="1"/>
          <p:nvPr/>
        </p:nvSpPr>
        <p:spPr>
          <a:xfrm>
            <a:off x="252126" y="5430848"/>
            <a:ext cx="2082799"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Insights:</a:t>
            </a:r>
            <a:endParaRPr lang="en-US" b="1" dirty="0">
              <a:solidFill>
                <a:schemeClr val="bg1"/>
              </a:solidFill>
              <a:latin typeface="Bookman Old Style" panose="02050604050505020204" pitchFamily="18" charset="0"/>
            </a:endParaRPr>
          </a:p>
        </p:txBody>
      </p:sp>
      <p:sp>
        <p:nvSpPr>
          <p:cNvPr id="20" name="Rectangle 19">
            <a:extLst>
              <a:ext uri="{FF2B5EF4-FFF2-40B4-BE49-F238E27FC236}">
                <a16:creationId xmlns:a16="http://schemas.microsoft.com/office/drawing/2014/main" id="{562BDD67-7847-4D30-81B6-43D2C59DA306}"/>
              </a:ext>
            </a:extLst>
          </p:cNvPr>
          <p:cNvSpPr/>
          <p:nvPr/>
        </p:nvSpPr>
        <p:spPr>
          <a:xfrm>
            <a:off x="3533353" y="5088682"/>
            <a:ext cx="8604250" cy="1509725"/>
          </a:xfrm>
          <a:prstGeom prst="rect">
            <a:avLst/>
          </a:prstGeom>
          <a:solidFill>
            <a:schemeClr val="bg1">
              <a:alpha val="5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prst="angle"/>
            </a:sp3d>
          </a:bodyPr>
          <a:lstStyle/>
          <a:p>
            <a:pPr algn="ctr"/>
            <a:endParaRPr lang="en-US" dirty="0">
              <a:ln>
                <a:solidFill>
                  <a:schemeClr val="bg1"/>
                </a:solidFill>
              </a:ln>
            </a:endParaRPr>
          </a:p>
        </p:txBody>
      </p:sp>
      <p:sp>
        <p:nvSpPr>
          <p:cNvPr id="19" name="TextBox 18">
            <a:extLst>
              <a:ext uri="{FF2B5EF4-FFF2-40B4-BE49-F238E27FC236}">
                <a16:creationId xmlns:a16="http://schemas.microsoft.com/office/drawing/2014/main" id="{6879F0F9-D200-41BB-AC72-1AB8B1E89303}"/>
              </a:ext>
            </a:extLst>
          </p:cNvPr>
          <p:cNvSpPr txBox="1"/>
          <p:nvPr/>
        </p:nvSpPr>
        <p:spPr>
          <a:xfrm>
            <a:off x="3565042" y="5219823"/>
            <a:ext cx="8507413" cy="1200329"/>
          </a:xfrm>
          <a:prstGeom prst="rect">
            <a:avLst/>
          </a:prstGeom>
          <a:noFill/>
        </p:spPr>
        <p:txBody>
          <a:bodyPr wrap="square" rtlCol="0">
            <a:spAutoFit/>
          </a:bodyPr>
          <a:lstStyle/>
          <a:p>
            <a:pPr algn="just"/>
            <a:r>
              <a:rPr lang="en-US" b="1" dirty="0"/>
              <a:t>By viewing the above graph chart, it is clear that every segment product count has increased in 2021 compared to the previous year, in which the accessory segment had the highest product count compared to the previous year's count. i.e., the product count has increased by 34.</a:t>
            </a:r>
            <a:endParaRPr lang="en-US" sz="2000" b="1" dirty="0"/>
          </a:p>
        </p:txBody>
      </p:sp>
      <p:pic>
        <p:nvPicPr>
          <p:cNvPr id="5" name="Picture 4">
            <a:extLst>
              <a:ext uri="{FF2B5EF4-FFF2-40B4-BE49-F238E27FC236}">
                <a16:creationId xmlns:a16="http://schemas.microsoft.com/office/drawing/2014/main" id="{DE0E9AF5-0F67-4C58-B975-3672EAB509B0}"/>
              </a:ext>
            </a:extLst>
          </p:cNvPr>
          <p:cNvPicPr>
            <a:picLocks noChangeAspect="1"/>
          </p:cNvPicPr>
          <p:nvPr/>
        </p:nvPicPr>
        <p:blipFill>
          <a:blip r:embed="rId4"/>
          <a:stretch>
            <a:fillRect/>
          </a:stretch>
        </p:blipFill>
        <p:spPr>
          <a:xfrm>
            <a:off x="299625" y="1408922"/>
            <a:ext cx="4309697" cy="2780523"/>
          </a:xfrm>
          <a:prstGeom prst="rect">
            <a:avLst/>
          </a:prstGeom>
        </p:spPr>
      </p:pic>
      <p:pic>
        <p:nvPicPr>
          <p:cNvPr id="12" name="Picture 11">
            <a:extLst>
              <a:ext uri="{FF2B5EF4-FFF2-40B4-BE49-F238E27FC236}">
                <a16:creationId xmlns:a16="http://schemas.microsoft.com/office/drawing/2014/main" id="{3E21D2B8-00E2-4995-9263-6D74D49E2986}"/>
              </a:ext>
            </a:extLst>
          </p:cNvPr>
          <p:cNvPicPr>
            <a:picLocks noChangeAspect="1"/>
          </p:cNvPicPr>
          <p:nvPr/>
        </p:nvPicPr>
        <p:blipFill>
          <a:blip r:embed="rId5"/>
          <a:stretch>
            <a:fillRect/>
          </a:stretch>
        </p:blipFill>
        <p:spPr>
          <a:xfrm>
            <a:off x="5365102" y="382555"/>
            <a:ext cx="6717362" cy="4292082"/>
          </a:xfrm>
          <a:prstGeom prst="rect">
            <a:avLst/>
          </a:prstGeom>
        </p:spPr>
      </p:pic>
    </p:spTree>
    <p:extLst>
      <p:ext uri="{BB962C8B-B14F-4D97-AF65-F5344CB8AC3E}">
        <p14:creationId xmlns:p14="http://schemas.microsoft.com/office/powerpoint/2010/main" val="360370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500"/>
                                        <p:tgtEl>
                                          <p:spTgt spid="9">
                                            <p:txEl>
                                              <p:pRg st="0" end="0"/>
                                            </p:txEl>
                                          </p:spTgt>
                                        </p:tgtEl>
                                      </p:cBhvr>
                                    </p:animEffect>
                                  </p:childTnLst>
                                </p:cTn>
                              </p:par>
                            </p:childTnLst>
                          </p:cTn>
                        </p:par>
                        <p:par>
                          <p:cTn id="12" fill="hold">
                            <p:stCondLst>
                              <p:cond delay="45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500"/>
                                        <p:tgtEl>
                                          <p:spTgt spid="8"/>
                                        </p:tgtEl>
                                      </p:cBhvr>
                                    </p:animEffect>
                                  </p:childTnLst>
                                </p:cTn>
                              </p:par>
                            </p:childTnLst>
                          </p:cTn>
                        </p:par>
                        <p:par>
                          <p:cTn id="16" fill="hold">
                            <p:stCondLst>
                              <p:cond delay="60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2500"/>
                                        <p:tgtEl>
                                          <p:spTgt spid="5"/>
                                        </p:tgtEl>
                                      </p:cBhvr>
                                    </p:animEffect>
                                  </p:childTnLst>
                                </p:cTn>
                              </p:par>
                            </p:childTnLst>
                          </p:cTn>
                        </p:par>
                        <p:par>
                          <p:cTn id="20" fill="hold">
                            <p:stCondLst>
                              <p:cond delay="8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000"/>
                                        <p:tgtEl>
                                          <p:spTgt spid="11"/>
                                        </p:tgtEl>
                                      </p:cBhvr>
                                    </p:animEffect>
                                  </p:childTnLst>
                                </p:cTn>
                              </p:par>
                            </p:childTnLst>
                          </p:cTn>
                        </p:par>
                        <p:par>
                          <p:cTn id="24" fill="hold">
                            <p:stCondLst>
                              <p:cond delay="10500"/>
                            </p:stCondLst>
                            <p:childTnLst>
                              <p:par>
                                <p:cTn id="25" presetID="22" presetClass="entr" presetSubtype="1"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2500"/>
                                        <p:tgtEl>
                                          <p:spTgt spid="12"/>
                                        </p:tgtEl>
                                      </p:cBhvr>
                                    </p:animEffect>
                                  </p:childTnLst>
                                </p:cTn>
                              </p:par>
                            </p:childTnLst>
                          </p:cTn>
                        </p:par>
                        <p:par>
                          <p:cTn id="28" fill="hold">
                            <p:stCondLst>
                              <p:cond delay="1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500"/>
                                        <p:tgtEl>
                                          <p:spTgt spid="17"/>
                                        </p:tgtEl>
                                      </p:cBhvr>
                                    </p:animEffect>
                                  </p:childTnLst>
                                </p:cTn>
                              </p:par>
                            </p:childTnLst>
                          </p:cTn>
                        </p:par>
                        <p:par>
                          <p:cTn id="32" fill="hold">
                            <p:stCondLst>
                              <p:cond delay="15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2500"/>
                                        <p:tgtEl>
                                          <p:spTgt spid="18"/>
                                        </p:tgtEl>
                                      </p:cBhvr>
                                    </p:animEffect>
                                  </p:childTnLst>
                                </p:cTn>
                              </p:par>
                            </p:childTnLst>
                          </p:cTn>
                        </p:par>
                        <p:par>
                          <p:cTn id="36" fill="hold">
                            <p:stCondLst>
                              <p:cond delay="180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2000"/>
                                        <p:tgtEl>
                                          <p:spTgt spid="20"/>
                                        </p:tgtEl>
                                      </p:cBhvr>
                                    </p:animEffect>
                                  </p:childTnLst>
                                </p:cTn>
                              </p:par>
                            </p:childTnLst>
                          </p:cTn>
                        </p:par>
                        <p:par>
                          <p:cTn id="40" fill="hold">
                            <p:stCondLst>
                              <p:cond delay="20000"/>
                            </p:stCondLst>
                            <p:childTnLst>
                              <p:par>
                                <p:cTn id="41" presetID="22" presetClass="entr" presetSubtype="2"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2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1" grpId="0" animBg="1"/>
      <p:bldP spid="17" grpId="0" animBg="1"/>
      <p:bldP spid="18" grpId="0"/>
      <p:bldP spid="20"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215608" y="2312767"/>
            <a:ext cx="8303242" cy="4255983"/>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371600" y="-1244600"/>
            <a:ext cx="901700"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190500" y="199480"/>
            <a:ext cx="4486845" cy="769441"/>
          </a:xfrm>
          <a:prstGeom prst="rect">
            <a:avLst/>
          </a:prstGeom>
          <a:noFill/>
          <a:scene3d>
            <a:camera prst="orthographicFront"/>
            <a:lightRig rig="threePt" dir="t"/>
          </a:scene3d>
          <a:sp3d>
            <a:bevelT prst="angle"/>
          </a:sp3d>
        </p:spPr>
        <p:txBody>
          <a:bodyPr wrap="square" rtlCol="0">
            <a:spAutoFit/>
          </a:bodyPr>
          <a:lstStyle/>
          <a:p>
            <a:r>
              <a:rPr lang="en-US" sz="4400" b="1" dirty="0">
                <a:solidFill>
                  <a:schemeClr val="bg1"/>
                </a:solidFill>
              </a:rPr>
              <a:t>Requests: 5</a:t>
            </a:r>
            <a:endParaRPr lang="en-US" sz="2000" b="1"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67E58EA3-3B75-4CFE-9763-9E66379BD442}"/>
              </a:ext>
            </a:extLst>
          </p:cNvPr>
          <p:cNvSpPr txBox="1"/>
          <p:nvPr/>
        </p:nvSpPr>
        <p:spPr>
          <a:xfrm>
            <a:off x="190500" y="1113475"/>
            <a:ext cx="11873982" cy="830997"/>
          </a:xfrm>
          <a:prstGeom prst="rect">
            <a:avLst/>
          </a:prstGeom>
          <a:noFill/>
        </p:spPr>
        <p:txBody>
          <a:bodyPr wrap="square" rtlCol="0">
            <a:spAutoFit/>
          </a:bodyPr>
          <a:lstStyle/>
          <a:p>
            <a:r>
              <a:rPr lang="en-US" sz="2400" dirty="0"/>
              <a:t>Get the products that have the highest and lowest manufacturing costs. The final output should contain these fields, </a:t>
            </a:r>
            <a:r>
              <a:rPr lang="en-US" sz="2400" dirty="0" err="1"/>
              <a:t>product_code</a:t>
            </a:r>
            <a:r>
              <a:rPr lang="en-US" sz="2400" dirty="0"/>
              <a:t> product </a:t>
            </a:r>
            <a:r>
              <a:rPr lang="en-US" sz="2400" dirty="0" err="1"/>
              <a:t>manufacturing_cost</a:t>
            </a:r>
            <a:r>
              <a:rPr lang="en-US" sz="2400" dirty="0"/>
              <a:t> </a:t>
            </a:r>
            <a:endParaRPr lang="en-US" sz="2400" dirty="0">
              <a:latin typeface="+mj-lt"/>
            </a:endParaRPr>
          </a:p>
        </p:txBody>
      </p:sp>
      <p:sp>
        <p:nvSpPr>
          <p:cNvPr id="3" name="TextBox 2">
            <a:extLst>
              <a:ext uri="{FF2B5EF4-FFF2-40B4-BE49-F238E27FC236}">
                <a16:creationId xmlns:a16="http://schemas.microsoft.com/office/drawing/2014/main" id="{8DE2715A-F951-43F4-9403-3F5F28742B43}"/>
              </a:ext>
            </a:extLst>
          </p:cNvPr>
          <p:cNvSpPr txBox="1"/>
          <p:nvPr/>
        </p:nvSpPr>
        <p:spPr>
          <a:xfrm>
            <a:off x="528128" y="3197092"/>
            <a:ext cx="7990721" cy="3170099"/>
          </a:xfrm>
          <a:prstGeom prst="rect">
            <a:avLst/>
          </a:prstGeom>
          <a:noFill/>
        </p:spPr>
        <p:txBody>
          <a:bodyPr wrap="square" rtlCol="0">
            <a:spAutoFit/>
          </a:bodyPr>
          <a:lstStyle/>
          <a:p>
            <a:r>
              <a:rPr lang="en-US" sz="2000" dirty="0"/>
              <a:t>(SELECT </a:t>
            </a:r>
            <a:r>
              <a:rPr lang="en-US" sz="2000" dirty="0" err="1"/>
              <a:t>dim_product.product_code</a:t>
            </a:r>
            <a:r>
              <a:rPr lang="en-US" sz="2000" dirty="0"/>
              <a:t>, </a:t>
            </a:r>
            <a:r>
              <a:rPr lang="en-US" sz="2000" dirty="0" err="1"/>
              <a:t>dim_product.product</a:t>
            </a:r>
            <a:r>
              <a:rPr lang="en-US" sz="2000" dirty="0"/>
              <a:t>, </a:t>
            </a:r>
            <a:r>
              <a:rPr lang="en-US" sz="2000" dirty="0" err="1"/>
              <a:t>fact_manufacturing_cost.manufacturing_cost</a:t>
            </a:r>
            <a:r>
              <a:rPr lang="en-US" sz="2000" dirty="0"/>
              <a:t> FROM </a:t>
            </a:r>
            <a:r>
              <a:rPr lang="en-US" sz="2000" dirty="0" err="1"/>
              <a:t>dim_product</a:t>
            </a:r>
            <a:r>
              <a:rPr lang="en-US" sz="2000" dirty="0"/>
              <a:t> JOIN </a:t>
            </a:r>
            <a:r>
              <a:rPr lang="en-US" sz="2000" dirty="0" err="1"/>
              <a:t>fact_manufacturing_cost</a:t>
            </a:r>
            <a:r>
              <a:rPr lang="en-US" sz="2000" dirty="0"/>
              <a:t> ON </a:t>
            </a:r>
            <a:r>
              <a:rPr lang="en-US" sz="2000" dirty="0" err="1"/>
              <a:t>dim_product.product_code</a:t>
            </a:r>
            <a:r>
              <a:rPr lang="en-US" sz="2000" dirty="0"/>
              <a:t> = </a:t>
            </a:r>
            <a:r>
              <a:rPr lang="en-US" sz="2000" dirty="0" err="1"/>
              <a:t>fact_manufacturing_cost.product_code</a:t>
            </a:r>
            <a:r>
              <a:rPr lang="en-US" sz="2000" dirty="0"/>
              <a:t> ORDER BY </a:t>
            </a:r>
            <a:r>
              <a:rPr lang="en-US" sz="2000" dirty="0" err="1"/>
              <a:t>fact_manufacturing_cost.manufacturing_cost</a:t>
            </a:r>
            <a:r>
              <a:rPr lang="en-US" sz="2000" dirty="0"/>
              <a:t> DESC LIMIT 1) UNION</a:t>
            </a:r>
          </a:p>
          <a:p>
            <a:r>
              <a:rPr lang="en-US" sz="2000" dirty="0"/>
              <a:t>(SELECT </a:t>
            </a:r>
            <a:r>
              <a:rPr lang="en-US" sz="2000" dirty="0" err="1"/>
              <a:t>dim_product.product_code</a:t>
            </a:r>
            <a:r>
              <a:rPr lang="en-US" sz="2000" dirty="0"/>
              <a:t>, </a:t>
            </a:r>
            <a:r>
              <a:rPr lang="en-US" sz="2000" dirty="0" err="1"/>
              <a:t>dim_product.product</a:t>
            </a:r>
            <a:r>
              <a:rPr lang="en-US" sz="2000" dirty="0"/>
              <a:t>, </a:t>
            </a:r>
            <a:r>
              <a:rPr lang="en-US" sz="2000" dirty="0" err="1"/>
              <a:t>fact_manufacturing_cost.manufacturing_cost</a:t>
            </a:r>
            <a:r>
              <a:rPr lang="en-US" sz="2000" dirty="0"/>
              <a:t> FROM </a:t>
            </a:r>
            <a:r>
              <a:rPr lang="en-US" sz="2000" dirty="0" err="1"/>
              <a:t>dim_productJOIN</a:t>
            </a:r>
            <a:r>
              <a:rPr lang="en-US" sz="2000" dirty="0"/>
              <a:t> </a:t>
            </a:r>
            <a:r>
              <a:rPr lang="en-US" sz="2000" dirty="0" err="1"/>
              <a:t>fact_manufacturing_cost</a:t>
            </a:r>
            <a:r>
              <a:rPr lang="en-US" sz="2000" dirty="0"/>
              <a:t> ON </a:t>
            </a:r>
            <a:r>
              <a:rPr lang="en-US" sz="2000" dirty="0" err="1"/>
              <a:t>dim_product.product_code</a:t>
            </a:r>
            <a:r>
              <a:rPr lang="en-US" sz="2000" dirty="0"/>
              <a:t> = </a:t>
            </a:r>
            <a:r>
              <a:rPr lang="en-US" sz="2000" dirty="0" err="1"/>
              <a:t>fact_manufacturing_cost.product_code</a:t>
            </a:r>
            <a:r>
              <a:rPr lang="en-US" sz="2000" dirty="0"/>
              <a:t> ORDER BY </a:t>
            </a:r>
            <a:r>
              <a:rPr lang="en-US" sz="2000" dirty="0" err="1"/>
              <a:t>fact_manufacturing_cost.manufacturing_cost</a:t>
            </a:r>
            <a:r>
              <a:rPr lang="en-US" sz="2000" dirty="0"/>
              <a:t> ASC LIMIT 1);</a:t>
            </a:r>
          </a:p>
        </p:txBody>
      </p:sp>
      <p:sp>
        <p:nvSpPr>
          <p:cNvPr id="4" name="TextBox 3">
            <a:extLst>
              <a:ext uri="{FF2B5EF4-FFF2-40B4-BE49-F238E27FC236}">
                <a16:creationId xmlns:a16="http://schemas.microsoft.com/office/drawing/2014/main" id="{26853D70-04B1-43A1-B129-292E5411DCDB}"/>
              </a:ext>
            </a:extLst>
          </p:cNvPr>
          <p:cNvSpPr txBox="1"/>
          <p:nvPr/>
        </p:nvSpPr>
        <p:spPr>
          <a:xfrm>
            <a:off x="541621" y="2489804"/>
            <a:ext cx="3784601" cy="584775"/>
          </a:xfrm>
          <a:prstGeom prst="rect">
            <a:avLst/>
          </a:prstGeom>
          <a:noFill/>
        </p:spPr>
        <p:txBody>
          <a:bodyPr wrap="square" rtlCol="0">
            <a:spAutoFit/>
          </a:bodyPr>
          <a:lstStyle/>
          <a:p>
            <a:r>
              <a:rPr lang="en-US" sz="3200" dirty="0" err="1">
                <a:solidFill>
                  <a:srgbClr val="FF0000"/>
                </a:solidFill>
                <a:latin typeface="Bookman Old Style" panose="02050604050505020204" pitchFamily="18" charset="0"/>
              </a:rPr>
              <a:t>MySql</a:t>
            </a:r>
            <a:r>
              <a:rPr lang="en-US" sz="3200" dirty="0">
                <a:solidFill>
                  <a:srgbClr val="FF0000"/>
                </a:solidFill>
                <a:latin typeface="Bookman Old Style" panose="02050604050505020204" pitchFamily="18" charset="0"/>
              </a:rPr>
              <a:t> Query:</a:t>
            </a:r>
            <a:endParaRPr lang="en-US" sz="240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404468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000"/>
                                        <p:tgtEl>
                                          <p:spTgt spid="9">
                                            <p:txEl>
                                              <p:pRg st="0" end="0"/>
                                            </p:txEl>
                                          </p:spTgt>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0"/>
                                        <p:tgtEl>
                                          <p:spTgt spid="10"/>
                                        </p:tgtEl>
                                      </p:cBhvr>
                                    </p:animEffect>
                                  </p:childTnLst>
                                </p:cTn>
                              </p:par>
                            </p:childTnLst>
                          </p:cTn>
                        </p:par>
                        <p:par>
                          <p:cTn id="16" fill="hold">
                            <p:stCondLst>
                              <p:cond delay="6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500"/>
                                        <p:tgtEl>
                                          <p:spTgt spid="8"/>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2000"/>
                                        <p:tgtEl>
                                          <p:spTgt spid="4"/>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0"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6631118" y="311832"/>
            <a:ext cx="5441269" cy="1642188"/>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500487" y="-1373486"/>
            <a:ext cx="643927"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299625" y="105668"/>
            <a:ext cx="4486845" cy="707886"/>
          </a:xfrm>
          <a:prstGeom prst="rect">
            <a:avLst/>
          </a:prstGeom>
          <a:noFill/>
          <a:scene3d>
            <a:camera prst="orthographicFront"/>
            <a:lightRig rig="threePt" dir="t"/>
          </a:scene3d>
          <a:sp3d>
            <a:bevelT prst="angle"/>
          </a:sp3d>
        </p:spPr>
        <p:txBody>
          <a:bodyPr wrap="square" rtlCol="0">
            <a:spAutoFit/>
          </a:bodyPr>
          <a:lstStyle/>
          <a:p>
            <a:r>
              <a:rPr lang="en-US" sz="4000" b="1" dirty="0">
                <a:solidFill>
                  <a:schemeClr val="bg1"/>
                </a:solidFill>
                <a:latin typeface="Bookman Old Style" panose="02050604050505020204" pitchFamily="18" charset="0"/>
              </a:rPr>
              <a:t>Output:</a:t>
            </a:r>
            <a:endParaRPr lang="en-US" b="1" dirty="0">
              <a:solidFill>
                <a:schemeClr val="bg1"/>
              </a:solidFill>
              <a:latin typeface="Bookman Old Style" panose="02050604050505020204" pitchFamily="18" charset="0"/>
            </a:endParaRPr>
          </a:p>
        </p:txBody>
      </p:sp>
      <p:sp>
        <p:nvSpPr>
          <p:cNvPr id="11" name="Rectangle 10">
            <a:extLst>
              <a:ext uri="{FF2B5EF4-FFF2-40B4-BE49-F238E27FC236}">
                <a16:creationId xmlns:a16="http://schemas.microsoft.com/office/drawing/2014/main" id="{6F7CE665-8A35-465C-B2E8-1027FF14F35B}"/>
              </a:ext>
            </a:extLst>
          </p:cNvPr>
          <p:cNvSpPr/>
          <p:nvPr/>
        </p:nvSpPr>
        <p:spPr>
          <a:xfrm>
            <a:off x="1707502" y="2114685"/>
            <a:ext cx="10364885" cy="2863742"/>
          </a:xfrm>
          <a:prstGeom prst="rect">
            <a:avLst/>
          </a:prstGeom>
          <a:solidFill>
            <a:schemeClr val="bg1">
              <a:lumMod val="95000"/>
              <a:lumOff val="5000"/>
              <a:alpha val="6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Off-page Connector 16">
            <a:extLst>
              <a:ext uri="{FF2B5EF4-FFF2-40B4-BE49-F238E27FC236}">
                <a16:creationId xmlns:a16="http://schemas.microsoft.com/office/drawing/2014/main" id="{F056BC3E-19A1-4250-A5C8-A1ED0897EDA7}"/>
              </a:ext>
            </a:extLst>
          </p:cNvPr>
          <p:cNvSpPr/>
          <p:nvPr/>
        </p:nvSpPr>
        <p:spPr>
          <a:xfrm rot="16200000">
            <a:off x="1132186" y="4269086"/>
            <a:ext cx="643928" cy="29083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E49D33A-1489-49B7-88BD-44185D2673A6}"/>
              </a:ext>
            </a:extLst>
          </p:cNvPr>
          <p:cNvSpPr txBox="1"/>
          <p:nvPr/>
        </p:nvSpPr>
        <p:spPr>
          <a:xfrm>
            <a:off x="252126" y="5430848"/>
            <a:ext cx="2082799"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Insights:</a:t>
            </a:r>
            <a:endParaRPr lang="en-US" b="1" dirty="0">
              <a:solidFill>
                <a:schemeClr val="bg1"/>
              </a:solidFill>
              <a:latin typeface="Bookman Old Style" panose="02050604050505020204" pitchFamily="18" charset="0"/>
            </a:endParaRPr>
          </a:p>
        </p:txBody>
      </p:sp>
      <p:sp>
        <p:nvSpPr>
          <p:cNvPr id="20" name="Rectangle 19">
            <a:extLst>
              <a:ext uri="{FF2B5EF4-FFF2-40B4-BE49-F238E27FC236}">
                <a16:creationId xmlns:a16="http://schemas.microsoft.com/office/drawing/2014/main" id="{562BDD67-7847-4D30-81B6-43D2C59DA306}"/>
              </a:ext>
            </a:extLst>
          </p:cNvPr>
          <p:cNvSpPr/>
          <p:nvPr/>
        </p:nvSpPr>
        <p:spPr>
          <a:xfrm>
            <a:off x="3533352" y="5268888"/>
            <a:ext cx="8604250" cy="1298650"/>
          </a:xfrm>
          <a:prstGeom prst="rect">
            <a:avLst/>
          </a:prstGeom>
          <a:solidFill>
            <a:schemeClr val="bg1">
              <a:alpha val="5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prst="angle"/>
            </a:sp3d>
          </a:bodyPr>
          <a:lstStyle/>
          <a:p>
            <a:pPr algn="ctr"/>
            <a:endParaRPr lang="en-US" dirty="0">
              <a:ln>
                <a:solidFill>
                  <a:schemeClr val="bg1"/>
                </a:solidFill>
              </a:ln>
            </a:endParaRPr>
          </a:p>
        </p:txBody>
      </p:sp>
      <p:sp>
        <p:nvSpPr>
          <p:cNvPr id="19" name="TextBox 18">
            <a:extLst>
              <a:ext uri="{FF2B5EF4-FFF2-40B4-BE49-F238E27FC236}">
                <a16:creationId xmlns:a16="http://schemas.microsoft.com/office/drawing/2014/main" id="{6879F0F9-D200-41BB-AC72-1AB8B1E89303}"/>
              </a:ext>
            </a:extLst>
          </p:cNvPr>
          <p:cNvSpPr txBox="1"/>
          <p:nvPr/>
        </p:nvSpPr>
        <p:spPr>
          <a:xfrm>
            <a:off x="3581771" y="5471172"/>
            <a:ext cx="8507413" cy="984885"/>
          </a:xfrm>
          <a:prstGeom prst="rect">
            <a:avLst/>
          </a:prstGeom>
          <a:noFill/>
        </p:spPr>
        <p:txBody>
          <a:bodyPr wrap="square" rtlCol="0">
            <a:spAutoFit/>
          </a:bodyPr>
          <a:lstStyle/>
          <a:p>
            <a:pPr algn="just"/>
            <a:r>
              <a:rPr lang="en-US" b="1" dirty="0"/>
              <a:t>“AQ HOME </a:t>
            </a:r>
            <a:r>
              <a:rPr lang="en-US" b="1" dirty="0" err="1"/>
              <a:t>Allin</a:t>
            </a:r>
            <a:r>
              <a:rPr lang="en-US" b="1" dirty="0"/>
              <a:t> 1 Gen 2”  has the highest manufacturing cost value, i.e., 240.5364.</a:t>
            </a:r>
          </a:p>
          <a:p>
            <a:pPr algn="just"/>
            <a:r>
              <a:rPr lang="en-US" sz="2000" b="1" dirty="0"/>
              <a:t>And “AQ Master Wired x1 </a:t>
            </a:r>
            <a:r>
              <a:rPr lang="en-US" sz="2000" b="1" dirty="0" err="1"/>
              <a:t>Ms</a:t>
            </a:r>
            <a:r>
              <a:rPr lang="en-US" sz="2000" b="1" dirty="0"/>
              <a:t>” has the lowest manufacturing cost value, i.e., 0.8920.</a:t>
            </a:r>
          </a:p>
        </p:txBody>
      </p:sp>
      <p:pic>
        <p:nvPicPr>
          <p:cNvPr id="4" name="Picture 3">
            <a:extLst>
              <a:ext uri="{FF2B5EF4-FFF2-40B4-BE49-F238E27FC236}">
                <a16:creationId xmlns:a16="http://schemas.microsoft.com/office/drawing/2014/main" id="{08AB4FC1-A5FD-459A-9222-9801A4371818}"/>
              </a:ext>
            </a:extLst>
          </p:cNvPr>
          <p:cNvPicPr>
            <a:picLocks noChangeAspect="1"/>
          </p:cNvPicPr>
          <p:nvPr/>
        </p:nvPicPr>
        <p:blipFill>
          <a:blip r:embed="rId4"/>
          <a:stretch>
            <a:fillRect/>
          </a:stretch>
        </p:blipFill>
        <p:spPr>
          <a:xfrm>
            <a:off x="6748512" y="448964"/>
            <a:ext cx="5206480" cy="1322753"/>
          </a:xfrm>
          <a:prstGeom prst="rect">
            <a:avLst/>
          </a:prstGeom>
        </p:spPr>
      </p:pic>
      <p:pic>
        <p:nvPicPr>
          <p:cNvPr id="10" name="Picture 9">
            <a:extLst>
              <a:ext uri="{FF2B5EF4-FFF2-40B4-BE49-F238E27FC236}">
                <a16:creationId xmlns:a16="http://schemas.microsoft.com/office/drawing/2014/main" id="{D99696BC-4F60-4B4D-9D4A-C91966706976}"/>
              </a:ext>
            </a:extLst>
          </p:cNvPr>
          <p:cNvPicPr>
            <a:picLocks noChangeAspect="1"/>
          </p:cNvPicPr>
          <p:nvPr/>
        </p:nvPicPr>
        <p:blipFill>
          <a:blip r:embed="rId5"/>
          <a:stretch>
            <a:fillRect/>
          </a:stretch>
        </p:blipFill>
        <p:spPr>
          <a:xfrm>
            <a:off x="1838131" y="2277925"/>
            <a:ext cx="10086392" cy="2521376"/>
          </a:xfrm>
          <a:prstGeom prst="rect">
            <a:avLst/>
          </a:prstGeom>
        </p:spPr>
      </p:pic>
    </p:spTree>
    <p:extLst>
      <p:ext uri="{BB962C8B-B14F-4D97-AF65-F5344CB8AC3E}">
        <p14:creationId xmlns:p14="http://schemas.microsoft.com/office/powerpoint/2010/main" val="214602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500"/>
                                        <p:tgtEl>
                                          <p:spTgt spid="9">
                                            <p:txEl>
                                              <p:pRg st="0" end="0"/>
                                            </p:txEl>
                                          </p:spTgt>
                                        </p:tgtEl>
                                      </p:cBhvr>
                                    </p:animEffect>
                                  </p:childTnLst>
                                </p:cTn>
                              </p:par>
                            </p:childTnLst>
                          </p:cTn>
                        </p:par>
                        <p:par>
                          <p:cTn id="12" fill="hold">
                            <p:stCondLst>
                              <p:cond delay="45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500"/>
                                        <p:tgtEl>
                                          <p:spTgt spid="8"/>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2500"/>
                                        <p:tgtEl>
                                          <p:spTgt spid="4"/>
                                        </p:tgtEl>
                                      </p:cBhvr>
                                    </p:animEffect>
                                  </p:childTnLst>
                                </p:cTn>
                              </p:par>
                            </p:childTnLst>
                          </p:cTn>
                        </p:par>
                        <p:par>
                          <p:cTn id="20" fill="hold">
                            <p:stCondLst>
                              <p:cond delay="8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000"/>
                                        <p:tgtEl>
                                          <p:spTgt spid="11"/>
                                        </p:tgtEl>
                                      </p:cBhvr>
                                    </p:animEffect>
                                  </p:childTnLst>
                                </p:cTn>
                              </p:par>
                            </p:childTnLst>
                          </p:cTn>
                        </p:par>
                        <p:par>
                          <p:cTn id="24" fill="hold">
                            <p:stCondLst>
                              <p:cond delay="10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2500"/>
                                        <p:tgtEl>
                                          <p:spTgt spid="10"/>
                                        </p:tgtEl>
                                      </p:cBhvr>
                                    </p:animEffect>
                                  </p:childTnLst>
                                </p:cTn>
                              </p:par>
                            </p:childTnLst>
                          </p:cTn>
                        </p:par>
                        <p:par>
                          <p:cTn id="28" fill="hold">
                            <p:stCondLst>
                              <p:cond delay="1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500"/>
                                        <p:tgtEl>
                                          <p:spTgt spid="17"/>
                                        </p:tgtEl>
                                      </p:cBhvr>
                                    </p:animEffect>
                                  </p:childTnLst>
                                </p:cTn>
                              </p:par>
                            </p:childTnLst>
                          </p:cTn>
                        </p:par>
                        <p:par>
                          <p:cTn id="32" fill="hold">
                            <p:stCondLst>
                              <p:cond delay="15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2500"/>
                                        <p:tgtEl>
                                          <p:spTgt spid="18"/>
                                        </p:tgtEl>
                                      </p:cBhvr>
                                    </p:animEffect>
                                  </p:childTnLst>
                                </p:cTn>
                              </p:par>
                            </p:childTnLst>
                          </p:cTn>
                        </p:par>
                        <p:par>
                          <p:cTn id="36" fill="hold">
                            <p:stCondLst>
                              <p:cond delay="180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2000"/>
                                        <p:tgtEl>
                                          <p:spTgt spid="20"/>
                                        </p:tgtEl>
                                      </p:cBhvr>
                                    </p:animEffect>
                                  </p:childTnLst>
                                </p:cTn>
                              </p:par>
                            </p:childTnLst>
                          </p:cTn>
                        </p:par>
                        <p:par>
                          <p:cTn id="40" fill="hold">
                            <p:stCondLst>
                              <p:cond delay="20000"/>
                            </p:stCondLst>
                            <p:childTnLst>
                              <p:par>
                                <p:cTn id="41" presetID="22" presetClass="entr" presetSubtype="2"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2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1" grpId="0" animBg="1"/>
      <p:bldP spid="17" grpId="0" animBg="1"/>
      <p:bldP spid="18" grpId="0"/>
      <p:bldP spid="20" grpId="0" animBg="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215608" y="2724538"/>
            <a:ext cx="7127584" cy="3536303"/>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371600" y="-1244600"/>
            <a:ext cx="901700"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190500" y="199480"/>
            <a:ext cx="4486845" cy="769441"/>
          </a:xfrm>
          <a:prstGeom prst="rect">
            <a:avLst/>
          </a:prstGeom>
          <a:noFill/>
          <a:scene3d>
            <a:camera prst="orthographicFront"/>
            <a:lightRig rig="threePt" dir="t"/>
          </a:scene3d>
          <a:sp3d>
            <a:bevelT prst="angle"/>
          </a:sp3d>
        </p:spPr>
        <p:txBody>
          <a:bodyPr wrap="square" rtlCol="0">
            <a:spAutoFit/>
          </a:bodyPr>
          <a:lstStyle/>
          <a:p>
            <a:r>
              <a:rPr lang="en-US" sz="4400" b="1" dirty="0">
                <a:solidFill>
                  <a:schemeClr val="bg1"/>
                </a:solidFill>
              </a:rPr>
              <a:t>Requests: 6</a:t>
            </a:r>
          </a:p>
        </p:txBody>
      </p:sp>
      <p:sp>
        <p:nvSpPr>
          <p:cNvPr id="10" name="TextBox 9">
            <a:extLst>
              <a:ext uri="{FF2B5EF4-FFF2-40B4-BE49-F238E27FC236}">
                <a16:creationId xmlns:a16="http://schemas.microsoft.com/office/drawing/2014/main" id="{67E58EA3-3B75-4CFE-9763-9E66379BD442}"/>
              </a:ext>
            </a:extLst>
          </p:cNvPr>
          <p:cNvSpPr txBox="1"/>
          <p:nvPr/>
        </p:nvSpPr>
        <p:spPr>
          <a:xfrm>
            <a:off x="190500" y="1113475"/>
            <a:ext cx="11873982" cy="1200329"/>
          </a:xfrm>
          <a:prstGeom prst="rect">
            <a:avLst/>
          </a:prstGeom>
          <a:noFill/>
        </p:spPr>
        <p:txBody>
          <a:bodyPr wrap="square" rtlCol="0">
            <a:spAutoFit/>
          </a:bodyPr>
          <a:lstStyle/>
          <a:p>
            <a:r>
              <a:rPr lang="en-US" sz="2400" dirty="0"/>
              <a:t>Generate a report which contains the top 5 customers who received an average high </a:t>
            </a:r>
            <a:r>
              <a:rPr lang="en-US" sz="2400" dirty="0" err="1"/>
              <a:t>pre_invoice_discount_pct</a:t>
            </a:r>
            <a:r>
              <a:rPr lang="en-US" sz="2400" dirty="0"/>
              <a:t> for the fiscal year 2021 and in the Indian market. The final output contains these fields, </a:t>
            </a:r>
            <a:r>
              <a:rPr lang="en-US" sz="2400" dirty="0" err="1"/>
              <a:t>customer_code</a:t>
            </a:r>
            <a:r>
              <a:rPr lang="en-US" sz="2400" dirty="0"/>
              <a:t> customer </a:t>
            </a:r>
            <a:r>
              <a:rPr lang="en-US" sz="2400" dirty="0" err="1"/>
              <a:t>average_discount_percentage</a:t>
            </a:r>
            <a:r>
              <a:rPr lang="en-US" sz="2400" dirty="0"/>
              <a:t> </a:t>
            </a:r>
            <a:endParaRPr lang="en-US" sz="2400" dirty="0">
              <a:latin typeface="+mj-lt"/>
            </a:endParaRPr>
          </a:p>
        </p:txBody>
      </p:sp>
      <p:sp>
        <p:nvSpPr>
          <p:cNvPr id="3" name="TextBox 2">
            <a:extLst>
              <a:ext uri="{FF2B5EF4-FFF2-40B4-BE49-F238E27FC236}">
                <a16:creationId xmlns:a16="http://schemas.microsoft.com/office/drawing/2014/main" id="{8DE2715A-F951-43F4-9403-3F5F28742B43}"/>
              </a:ext>
            </a:extLst>
          </p:cNvPr>
          <p:cNvSpPr txBox="1"/>
          <p:nvPr/>
        </p:nvSpPr>
        <p:spPr>
          <a:xfrm>
            <a:off x="437182" y="3702945"/>
            <a:ext cx="6684435" cy="2246769"/>
          </a:xfrm>
          <a:prstGeom prst="rect">
            <a:avLst/>
          </a:prstGeom>
          <a:noFill/>
        </p:spPr>
        <p:txBody>
          <a:bodyPr wrap="square" rtlCol="0">
            <a:spAutoFit/>
          </a:bodyPr>
          <a:lstStyle/>
          <a:p>
            <a:r>
              <a:rPr lang="en-US" sz="2000" dirty="0"/>
              <a:t>select </a:t>
            </a:r>
            <a:r>
              <a:rPr lang="en-US" sz="2000" dirty="0" err="1"/>
              <a:t>c.customer_code,c.customer,round</a:t>
            </a:r>
            <a:r>
              <a:rPr lang="en-US" sz="2000" dirty="0"/>
              <a:t>(avg (</a:t>
            </a:r>
            <a:r>
              <a:rPr lang="en-US" sz="2000" dirty="0" err="1"/>
              <a:t>f.pre_invoice_discount_pct</a:t>
            </a:r>
            <a:r>
              <a:rPr lang="en-US" sz="2000" dirty="0"/>
              <a:t>),3) as </a:t>
            </a:r>
            <a:r>
              <a:rPr lang="en-US" sz="2000" dirty="0" err="1"/>
              <a:t>Average_Discount_percentage</a:t>
            </a:r>
            <a:r>
              <a:rPr lang="en-US" sz="2000" dirty="0"/>
              <a:t> from </a:t>
            </a:r>
            <a:r>
              <a:rPr lang="en-US" sz="2000" dirty="0" err="1"/>
              <a:t>dim_customer</a:t>
            </a:r>
            <a:r>
              <a:rPr lang="en-US" sz="2000" dirty="0"/>
              <a:t> c join </a:t>
            </a:r>
            <a:r>
              <a:rPr lang="en-US" sz="2000" dirty="0" err="1"/>
              <a:t>fact_pre_invoice_deductions</a:t>
            </a:r>
            <a:r>
              <a:rPr lang="en-US" sz="2000" dirty="0"/>
              <a:t> f on     </a:t>
            </a:r>
            <a:r>
              <a:rPr lang="en-US" sz="2000" dirty="0" err="1"/>
              <a:t>c.customer_code</a:t>
            </a:r>
            <a:r>
              <a:rPr lang="en-US" sz="2000" dirty="0"/>
              <a:t>=</a:t>
            </a:r>
            <a:r>
              <a:rPr lang="en-US" sz="2000" dirty="0" err="1"/>
              <a:t>f.customer_code</a:t>
            </a:r>
            <a:r>
              <a:rPr lang="en-US" sz="2000" dirty="0"/>
              <a:t> where </a:t>
            </a:r>
            <a:r>
              <a:rPr lang="en-US" sz="2000" dirty="0" err="1"/>
              <a:t>fiscal_year</a:t>
            </a:r>
            <a:r>
              <a:rPr lang="en-US" sz="2000" dirty="0"/>
              <a:t>=2021 and market='India' group by </a:t>
            </a:r>
            <a:r>
              <a:rPr lang="en-US" sz="2000" dirty="0" err="1"/>
              <a:t>c.customer,c.customer_code</a:t>
            </a:r>
            <a:r>
              <a:rPr lang="en-US" sz="2000" dirty="0"/>
              <a:t> order by </a:t>
            </a:r>
            <a:r>
              <a:rPr lang="en-US" sz="2000" dirty="0" err="1"/>
              <a:t>Average_Discount_percentage</a:t>
            </a:r>
            <a:r>
              <a:rPr lang="en-US" sz="2000" dirty="0"/>
              <a:t> desc LIMIT 5;</a:t>
            </a:r>
          </a:p>
        </p:txBody>
      </p:sp>
      <p:sp>
        <p:nvSpPr>
          <p:cNvPr id="4" name="TextBox 3">
            <a:extLst>
              <a:ext uri="{FF2B5EF4-FFF2-40B4-BE49-F238E27FC236}">
                <a16:creationId xmlns:a16="http://schemas.microsoft.com/office/drawing/2014/main" id="{26853D70-04B1-43A1-B129-292E5411DCDB}"/>
              </a:ext>
            </a:extLst>
          </p:cNvPr>
          <p:cNvSpPr txBox="1"/>
          <p:nvPr/>
        </p:nvSpPr>
        <p:spPr>
          <a:xfrm>
            <a:off x="437182" y="2796401"/>
            <a:ext cx="3784601" cy="584775"/>
          </a:xfrm>
          <a:prstGeom prst="rect">
            <a:avLst/>
          </a:prstGeom>
          <a:noFill/>
        </p:spPr>
        <p:txBody>
          <a:bodyPr wrap="square" rtlCol="0">
            <a:spAutoFit/>
          </a:bodyPr>
          <a:lstStyle/>
          <a:p>
            <a:r>
              <a:rPr lang="en-US" sz="3200" dirty="0" err="1">
                <a:solidFill>
                  <a:srgbClr val="FF0000"/>
                </a:solidFill>
                <a:latin typeface="Bookman Old Style" panose="02050604050505020204" pitchFamily="18" charset="0"/>
              </a:rPr>
              <a:t>MySql</a:t>
            </a:r>
            <a:r>
              <a:rPr lang="en-US" sz="3200" dirty="0">
                <a:solidFill>
                  <a:srgbClr val="FF0000"/>
                </a:solidFill>
                <a:latin typeface="Bookman Old Style" panose="02050604050505020204" pitchFamily="18" charset="0"/>
              </a:rPr>
              <a:t> Query:</a:t>
            </a:r>
            <a:endParaRPr lang="en-US" sz="240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1293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000"/>
                                        <p:tgtEl>
                                          <p:spTgt spid="9">
                                            <p:txEl>
                                              <p:pRg st="0" end="0"/>
                                            </p:txEl>
                                          </p:spTgt>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0"/>
                                        <p:tgtEl>
                                          <p:spTgt spid="10"/>
                                        </p:tgtEl>
                                      </p:cBhvr>
                                    </p:animEffect>
                                  </p:childTnLst>
                                </p:cTn>
                              </p:par>
                            </p:childTnLst>
                          </p:cTn>
                        </p:par>
                        <p:par>
                          <p:cTn id="16" fill="hold">
                            <p:stCondLst>
                              <p:cond delay="6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500"/>
                                        <p:tgtEl>
                                          <p:spTgt spid="8"/>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2000"/>
                                        <p:tgtEl>
                                          <p:spTgt spid="4"/>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0"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1" y="1217477"/>
            <a:ext cx="4486846" cy="3009290"/>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500487" y="-1362839"/>
            <a:ext cx="643927"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299625" y="105668"/>
            <a:ext cx="4486845" cy="707886"/>
          </a:xfrm>
          <a:prstGeom prst="rect">
            <a:avLst/>
          </a:prstGeom>
          <a:noFill/>
          <a:scene3d>
            <a:camera prst="orthographicFront"/>
            <a:lightRig rig="threePt" dir="t"/>
          </a:scene3d>
          <a:sp3d>
            <a:bevelT prst="angle"/>
          </a:sp3d>
        </p:spPr>
        <p:txBody>
          <a:bodyPr wrap="square" rtlCol="0">
            <a:spAutoFit/>
          </a:bodyPr>
          <a:lstStyle/>
          <a:p>
            <a:r>
              <a:rPr lang="en-US" sz="4000" b="1" dirty="0">
                <a:solidFill>
                  <a:schemeClr val="bg1"/>
                </a:solidFill>
                <a:latin typeface="Bookman Old Style" panose="02050604050505020204" pitchFamily="18" charset="0"/>
              </a:rPr>
              <a:t>Output:</a:t>
            </a:r>
            <a:endParaRPr lang="en-US" b="1" dirty="0">
              <a:solidFill>
                <a:schemeClr val="bg1"/>
              </a:solidFill>
              <a:latin typeface="Bookman Old Style" panose="02050604050505020204" pitchFamily="18" charset="0"/>
            </a:endParaRPr>
          </a:p>
        </p:txBody>
      </p:sp>
      <p:sp>
        <p:nvSpPr>
          <p:cNvPr id="11" name="Rectangle 10">
            <a:extLst>
              <a:ext uri="{FF2B5EF4-FFF2-40B4-BE49-F238E27FC236}">
                <a16:creationId xmlns:a16="http://schemas.microsoft.com/office/drawing/2014/main" id="{6F7CE665-8A35-465C-B2E8-1027FF14F35B}"/>
              </a:ext>
            </a:extLst>
          </p:cNvPr>
          <p:cNvSpPr/>
          <p:nvPr/>
        </p:nvSpPr>
        <p:spPr>
          <a:xfrm>
            <a:off x="5195631" y="259593"/>
            <a:ext cx="6996369" cy="4636241"/>
          </a:xfrm>
          <a:prstGeom prst="rect">
            <a:avLst/>
          </a:prstGeom>
          <a:solidFill>
            <a:schemeClr val="bg1">
              <a:lumMod val="95000"/>
              <a:lumOff val="5000"/>
              <a:alpha val="6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Off-page Connector 16">
            <a:extLst>
              <a:ext uri="{FF2B5EF4-FFF2-40B4-BE49-F238E27FC236}">
                <a16:creationId xmlns:a16="http://schemas.microsoft.com/office/drawing/2014/main" id="{F056BC3E-19A1-4250-A5C8-A1ED0897EDA7}"/>
              </a:ext>
            </a:extLst>
          </p:cNvPr>
          <p:cNvSpPr/>
          <p:nvPr/>
        </p:nvSpPr>
        <p:spPr>
          <a:xfrm rot="16200000">
            <a:off x="1132186" y="4269086"/>
            <a:ext cx="643928" cy="29083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E49D33A-1489-49B7-88BD-44185D2673A6}"/>
              </a:ext>
            </a:extLst>
          </p:cNvPr>
          <p:cNvSpPr txBox="1"/>
          <p:nvPr/>
        </p:nvSpPr>
        <p:spPr>
          <a:xfrm>
            <a:off x="252126" y="5430848"/>
            <a:ext cx="2082799"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Insights:</a:t>
            </a:r>
            <a:endParaRPr lang="en-US" b="1" dirty="0">
              <a:solidFill>
                <a:schemeClr val="bg1"/>
              </a:solidFill>
              <a:latin typeface="Bookman Old Style" panose="02050604050505020204" pitchFamily="18" charset="0"/>
            </a:endParaRPr>
          </a:p>
        </p:txBody>
      </p:sp>
      <p:sp>
        <p:nvSpPr>
          <p:cNvPr id="20" name="Rectangle 19">
            <a:extLst>
              <a:ext uri="{FF2B5EF4-FFF2-40B4-BE49-F238E27FC236}">
                <a16:creationId xmlns:a16="http://schemas.microsoft.com/office/drawing/2014/main" id="{562BDD67-7847-4D30-81B6-43D2C59DA306}"/>
              </a:ext>
            </a:extLst>
          </p:cNvPr>
          <p:cNvSpPr/>
          <p:nvPr/>
        </p:nvSpPr>
        <p:spPr>
          <a:xfrm>
            <a:off x="3533353" y="5299757"/>
            <a:ext cx="8604250" cy="1298650"/>
          </a:xfrm>
          <a:prstGeom prst="rect">
            <a:avLst/>
          </a:prstGeom>
          <a:solidFill>
            <a:schemeClr val="bg1">
              <a:alpha val="5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prst="angle"/>
            </a:sp3d>
          </a:bodyPr>
          <a:lstStyle/>
          <a:p>
            <a:pPr algn="ctr"/>
            <a:endParaRPr lang="en-US" dirty="0">
              <a:ln>
                <a:solidFill>
                  <a:schemeClr val="bg1"/>
                </a:solidFill>
              </a:ln>
            </a:endParaRPr>
          </a:p>
        </p:txBody>
      </p:sp>
      <p:sp>
        <p:nvSpPr>
          <p:cNvPr id="19" name="TextBox 18">
            <a:extLst>
              <a:ext uri="{FF2B5EF4-FFF2-40B4-BE49-F238E27FC236}">
                <a16:creationId xmlns:a16="http://schemas.microsoft.com/office/drawing/2014/main" id="{6879F0F9-D200-41BB-AC72-1AB8B1E89303}"/>
              </a:ext>
            </a:extLst>
          </p:cNvPr>
          <p:cNvSpPr txBox="1"/>
          <p:nvPr/>
        </p:nvSpPr>
        <p:spPr>
          <a:xfrm>
            <a:off x="3644900" y="5471172"/>
            <a:ext cx="8372929" cy="923330"/>
          </a:xfrm>
          <a:prstGeom prst="rect">
            <a:avLst/>
          </a:prstGeom>
          <a:noFill/>
        </p:spPr>
        <p:txBody>
          <a:bodyPr wrap="square" rtlCol="0">
            <a:spAutoFit/>
          </a:bodyPr>
          <a:lstStyle/>
          <a:p>
            <a:pPr algn="just"/>
            <a:r>
              <a:rPr lang="en-US" b="1" dirty="0"/>
              <a:t>The above chart shows the top 5 customers, i.e., </a:t>
            </a:r>
            <a:r>
              <a:rPr lang="en-US" b="1" dirty="0" err="1"/>
              <a:t>Flipkart,Viveks,Croma</a:t>
            </a:r>
            <a:r>
              <a:rPr lang="en-US" b="1" dirty="0"/>
              <a:t>, Ezone, and Amazon, who received a high average discount percentage for the fiscal year 2021, with Flipkart on the top of the list.</a:t>
            </a:r>
            <a:endParaRPr lang="en-US" sz="2000" b="1" dirty="0"/>
          </a:p>
        </p:txBody>
      </p:sp>
      <p:pic>
        <p:nvPicPr>
          <p:cNvPr id="4" name="Picture 3">
            <a:extLst>
              <a:ext uri="{FF2B5EF4-FFF2-40B4-BE49-F238E27FC236}">
                <a16:creationId xmlns:a16="http://schemas.microsoft.com/office/drawing/2014/main" id="{184B3F94-A45B-4676-8348-048BF5958B6B}"/>
              </a:ext>
            </a:extLst>
          </p:cNvPr>
          <p:cNvPicPr>
            <a:picLocks noChangeAspect="1"/>
          </p:cNvPicPr>
          <p:nvPr/>
        </p:nvPicPr>
        <p:blipFill>
          <a:blip r:embed="rId4"/>
          <a:stretch>
            <a:fillRect/>
          </a:stretch>
        </p:blipFill>
        <p:spPr>
          <a:xfrm>
            <a:off x="109536" y="1390260"/>
            <a:ext cx="4266521" cy="2659225"/>
          </a:xfrm>
          <a:prstGeom prst="rect">
            <a:avLst/>
          </a:prstGeom>
        </p:spPr>
      </p:pic>
      <p:pic>
        <p:nvPicPr>
          <p:cNvPr id="10" name="Picture 9">
            <a:extLst>
              <a:ext uri="{FF2B5EF4-FFF2-40B4-BE49-F238E27FC236}">
                <a16:creationId xmlns:a16="http://schemas.microsoft.com/office/drawing/2014/main" id="{9B3A5636-6828-484E-AB22-CAC6E61E010D}"/>
              </a:ext>
            </a:extLst>
          </p:cNvPr>
          <p:cNvPicPr>
            <a:picLocks noChangeAspect="1"/>
          </p:cNvPicPr>
          <p:nvPr/>
        </p:nvPicPr>
        <p:blipFill>
          <a:blip r:embed="rId5"/>
          <a:stretch>
            <a:fillRect/>
          </a:stretch>
        </p:blipFill>
        <p:spPr>
          <a:xfrm>
            <a:off x="5318449" y="333031"/>
            <a:ext cx="6770735" cy="4369598"/>
          </a:xfrm>
          <a:prstGeom prst="rect">
            <a:avLst/>
          </a:prstGeom>
        </p:spPr>
      </p:pic>
    </p:spTree>
    <p:extLst>
      <p:ext uri="{BB962C8B-B14F-4D97-AF65-F5344CB8AC3E}">
        <p14:creationId xmlns:p14="http://schemas.microsoft.com/office/powerpoint/2010/main" val="127619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500"/>
                                        <p:tgtEl>
                                          <p:spTgt spid="9">
                                            <p:txEl>
                                              <p:pRg st="0" end="0"/>
                                            </p:txEl>
                                          </p:spTgt>
                                        </p:tgtEl>
                                      </p:cBhvr>
                                    </p:animEffect>
                                  </p:childTnLst>
                                </p:cTn>
                              </p:par>
                            </p:childTnLst>
                          </p:cTn>
                        </p:par>
                        <p:par>
                          <p:cTn id="12" fill="hold">
                            <p:stCondLst>
                              <p:cond delay="45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500"/>
                                        <p:tgtEl>
                                          <p:spTgt spid="8"/>
                                        </p:tgtEl>
                                      </p:cBhvr>
                                    </p:animEffect>
                                  </p:childTnLst>
                                </p:cTn>
                              </p:par>
                            </p:childTnLst>
                          </p:cTn>
                        </p:par>
                        <p:par>
                          <p:cTn id="16" fill="hold">
                            <p:stCondLst>
                              <p:cond delay="60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2500"/>
                                        <p:tgtEl>
                                          <p:spTgt spid="4"/>
                                        </p:tgtEl>
                                      </p:cBhvr>
                                    </p:animEffect>
                                  </p:childTnLst>
                                </p:cTn>
                              </p:par>
                            </p:childTnLst>
                          </p:cTn>
                        </p:par>
                        <p:par>
                          <p:cTn id="20" fill="hold">
                            <p:stCondLst>
                              <p:cond delay="8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000"/>
                                        <p:tgtEl>
                                          <p:spTgt spid="11"/>
                                        </p:tgtEl>
                                      </p:cBhvr>
                                    </p:animEffect>
                                  </p:childTnLst>
                                </p:cTn>
                              </p:par>
                            </p:childTnLst>
                          </p:cTn>
                        </p:par>
                        <p:par>
                          <p:cTn id="24" fill="hold">
                            <p:stCondLst>
                              <p:cond delay="10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2500"/>
                                        <p:tgtEl>
                                          <p:spTgt spid="10"/>
                                        </p:tgtEl>
                                      </p:cBhvr>
                                    </p:animEffect>
                                  </p:childTnLst>
                                </p:cTn>
                              </p:par>
                            </p:childTnLst>
                          </p:cTn>
                        </p:par>
                        <p:par>
                          <p:cTn id="28" fill="hold">
                            <p:stCondLst>
                              <p:cond delay="1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500"/>
                                        <p:tgtEl>
                                          <p:spTgt spid="17"/>
                                        </p:tgtEl>
                                      </p:cBhvr>
                                    </p:animEffect>
                                  </p:childTnLst>
                                </p:cTn>
                              </p:par>
                            </p:childTnLst>
                          </p:cTn>
                        </p:par>
                        <p:par>
                          <p:cTn id="32" fill="hold">
                            <p:stCondLst>
                              <p:cond delay="15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2500"/>
                                        <p:tgtEl>
                                          <p:spTgt spid="18"/>
                                        </p:tgtEl>
                                      </p:cBhvr>
                                    </p:animEffect>
                                  </p:childTnLst>
                                </p:cTn>
                              </p:par>
                            </p:childTnLst>
                          </p:cTn>
                        </p:par>
                        <p:par>
                          <p:cTn id="36" fill="hold">
                            <p:stCondLst>
                              <p:cond delay="180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2000"/>
                                        <p:tgtEl>
                                          <p:spTgt spid="20"/>
                                        </p:tgtEl>
                                      </p:cBhvr>
                                    </p:animEffect>
                                  </p:childTnLst>
                                </p:cTn>
                              </p:par>
                            </p:childTnLst>
                          </p:cTn>
                        </p:par>
                        <p:par>
                          <p:cTn id="40" fill="hold">
                            <p:stCondLst>
                              <p:cond delay="20000"/>
                            </p:stCondLst>
                            <p:childTnLst>
                              <p:par>
                                <p:cTn id="41" presetID="22" presetClass="entr" presetSubtype="2"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2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1" grpId="0" animBg="1"/>
      <p:bldP spid="17" grpId="0" animBg="1"/>
      <p:bldP spid="18" grpId="0"/>
      <p:bldP spid="20"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215608" y="2724538"/>
            <a:ext cx="7127584" cy="3293707"/>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371600" y="-1244600"/>
            <a:ext cx="901700"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190500" y="199480"/>
            <a:ext cx="4486845" cy="769441"/>
          </a:xfrm>
          <a:prstGeom prst="rect">
            <a:avLst/>
          </a:prstGeom>
          <a:noFill/>
          <a:scene3d>
            <a:camera prst="orthographicFront"/>
            <a:lightRig rig="threePt" dir="t"/>
          </a:scene3d>
          <a:sp3d>
            <a:bevelT prst="angle"/>
          </a:sp3d>
        </p:spPr>
        <p:txBody>
          <a:bodyPr wrap="square" rtlCol="0">
            <a:spAutoFit/>
          </a:bodyPr>
          <a:lstStyle/>
          <a:p>
            <a:r>
              <a:rPr lang="en-US" sz="4400" b="1" dirty="0">
                <a:solidFill>
                  <a:schemeClr val="bg1"/>
                </a:solidFill>
              </a:rPr>
              <a:t>Requests: 7</a:t>
            </a:r>
          </a:p>
        </p:txBody>
      </p:sp>
      <p:sp>
        <p:nvSpPr>
          <p:cNvPr id="10" name="TextBox 9">
            <a:extLst>
              <a:ext uri="{FF2B5EF4-FFF2-40B4-BE49-F238E27FC236}">
                <a16:creationId xmlns:a16="http://schemas.microsoft.com/office/drawing/2014/main" id="{67E58EA3-3B75-4CFE-9763-9E66379BD442}"/>
              </a:ext>
            </a:extLst>
          </p:cNvPr>
          <p:cNvSpPr txBox="1"/>
          <p:nvPr/>
        </p:nvSpPr>
        <p:spPr>
          <a:xfrm>
            <a:off x="190500" y="1113475"/>
            <a:ext cx="11873982" cy="1200329"/>
          </a:xfrm>
          <a:prstGeom prst="rect">
            <a:avLst/>
          </a:prstGeom>
          <a:noFill/>
        </p:spPr>
        <p:txBody>
          <a:bodyPr wrap="square" rtlCol="0">
            <a:spAutoFit/>
          </a:bodyPr>
          <a:lstStyle/>
          <a:p>
            <a:r>
              <a:rPr lang="en-US" sz="2400" dirty="0"/>
              <a:t>Get the complete report of the Gross sales amount for the customer “</a:t>
            </a:r>
            <a:r>
              <a:rPr lang="en-US" sz="2400" dirty="0" err="1"/>
              <a:t>Atliq</a:t>
            </a:r>
            <a:r>
              <a:rPr lang="en-US" sz="2400" dirty="0"/>
              <a:t> Exclusive” for each month. This analysis helps to get an idea of low and high-performing months and take strategic decisions. The final report contains these columns: Month Year Gross sales Amount </a:t>
            </a:r>
            <a:endParaRPr lang="en-US" sz="2400" dirty="0">
              <a:latin typeface="+mj-lt"/>
            </a:endParaRPr>
          </a:p>
        </p:txBody>
      </p:sp>
      <p:sp>
        <p:nvSpPr>
          <p:cNvPr id="3" name="TextBox 2">
            <a:extLst>
              <a:ext uri="{FF2B5EF4-FFF2-40B4-BE49-F238E27FC236}">
                <a16:creationId xmlns:a16="http://schemas.microsoft.com/office/drawing/2014/main" id="{8DE2715A-F951-43F4-9403-3F5F28742B43}"/>
              </a:ext>
            </a:extLst>
          </p:cNvPr>
          <p:cNvSpPr txBox="1"/>
          <p:nvPr/>
        </p:nvSpPr>
        <p:spPr>
          <a:xfrm>
            <a:off x="437182" y="3560124"/>
            <a:ext cx="6719398" cy="2246769"/>
          </a:xfrm>
          <a:prstGeom prst="rect">
            <a:avLst/>
          </a:prstGeom>
          <a:noFill/>
        </p:spPr>
        <p:txBody>
          <a:bodyPr wrap="square" rtlCol="0">
            <a:spAutoFit/>
          </a:bodyPr>
          <a:lstStyle/>
          <a:p>
            <a:r>
              <a:rPr lang="en-US" sz="2000" dirty="0"/>
              <a:t>select </a:t>
            </a:r>
            <a:r>
              <a:rPr lang="en-US" sz="2000" dirty="0" err="1"/>
              <a:t>c.customer,month</a:t>
            </a:r>
            <a:r>
              <a:rPr lang="en-US" sz="2000" dirty="0"/>
              <a:t>(</a:t>
            </a:r>
            <a:r>
              <a:rPr lang="en-US" sz="2000" dirty="0" err="1"/>
              <a:t>m.date</a:t>
            </a:r>
            <a:r>
              <a:rPr lang="en-US" sz="2000" dirty="0"/>
              <a:t>) as </a:t>
            </a:r>
            <a:r>
              <a:rPr lang="en-US" sz="2000" dirty="0" err="1"/>
              <a:t>months,year</a:t>
            </a:r>
            <a:r>
              <a:rPr lang="en-US" sz="2000" dirty="0"/>
              <a:t>(</a:t>
            </a:r>
            <a:r>
              <a:rPr lang="en-US" sz="2000" dirty="0" err="1"/>
              <a:t>m.date</a:t>
            </a:r>
            <a:r>
              <a:rPr lang="en-US" sz="2000" dirty="0"/>
              <a:t>) as </a:t>
            </a:r>
            <a:r>
              <a:rPr lang="en-US" sz="2000" dirty="0" err="1"/>
              <a:t>years,round</a:t>
            </a:r>
            <a:r>
              <a:rPr lang="en-US" sz="2000" dirty="0"/>
              <a:t>((sum(</a:t>
            </a:r>
            <a:r>
              <a:rPr lang="en-US" sz="2000" dirty="0" err="1"/>
              <a:t>f.gross_price</a:t>
            </a:r>
            <a:r>
              <a:rPr lang="en-US" sz="2000" dirty="0"/>
              <a:t>*</a:t>
            </a:r>
            <a:r>
              <a:rPr lang="en-US" sz="2000" dirty="0" err="1"/>
              <a:t>m.sold_quantity</a:t>
            </a:r>
            <a:r>
              <a:rPr lang="en-US" sz="2000" dirty="0"/>
              <a:t>)),3) as </a:t>
            </a:r>
            <a:r>
              <a:rPr lang="en-US" sz="2000" dirty="0" err="1"/>
              <a:t>Gross_sales_Amount</a:t>
            </a:r>
            <a:r>
              <a:rPr lang="en-US" sz="2000" dirty="0"/>
              <a:t> from </a:t>
            </a:r>
            <a:r>
              <a:rPr lang="en-US" sz="2000" dirty="0" err="1"/>
              <a:t>fact_gross_price</a:t>
            </a:r>
            <a:r>
              <a:rPr lang="en-US" sz="2000" dirty="0"/>
              <a:t> f join </a:t>
            </a:r>
            <a:r>
              <a:rPr lang="en-US" sz="2000" dirty="0" err="1"/>
              <a:t>fact_sales_monthly</a:t>
            </a:r>
            <a:r>
              <a:rPr lang="en-US" sz="2000" dirty="0"/>
              <a:t> m on </a:t>
            </a:r>
            <a:r>
              <a:rPr lang="en-US" sz="2000" dirty="0" err="1"/>
              <a:t>m.product_code</a:t>
            </a:r>
            <a:r>
              <a:rPr lang="en-US" sz="2000" dirty="0"/>
              <a:t>=</a:t>
            </a:r>
            <a:r>
              <a:rPr lang="en-US" sz="2000" dirty="0" err="1"/>
              <a:t>f.product_code</a:t>
            </a:r>
            <a:r>
              <a:rPr lang="en-US" sz="2000" dirty="0"/>
              <a:t> join  </a:t>
            </a:r>
            <a:r>
              <a:rPr lang="en-US" sz="2000" dirty="0" err="1"/>
              <a:t>dim_customer</a:t>
            </a:r>
            <a:r>
              <a:rPr lang="en-US" sz="2000" dirty="0"/>
              <a:t> c on </a:t>
            </a:r>
            <a:r>
              <a:rPr lang="en-US" sz="2000" dirty="0" err="1"/>
              <a:t>m.customer_code</a:t>
            </a:r>
            <a:r>
              <a:rPr lang="en-US" sz="2000" dirty="0"/>
              <a:t>=</a:t>
            </a:r>
            <a:r>
              <a:rPr lang="en-US" sz="2000" dirty="0" err="1"/>
              <a:t>c.customer_code</a:t>
            </a:r>
            <a:r>
              <a:rPr lang="en-US" sz="2000" dirty="0"/>
              <a:t> where customer='</a:t>
            </a:r>
            <a:r>
              <a:rPr lang="en-US" sz="2000" dirty="0" err="1"/>
              <a:t>Atliq</a:t>
            </a:r>
            <a:r>
              <a:rPr lang="en-US" sz="2000" dirty="0"/>
              <a:t> Exclusive' group by </a:t>
            </a:r>
            <a:r>
              <a:rPr lang="en-US" sz="2000" dirty="0" err="1"/>
              <a:t>months,years</a:t>
            </a:r>
            <a:r>
              <a:rPr lang="en-US" sz="2000" dirty="0"/>
              <a:t> order by </a:t>
            </a:r>
            <a:r>
              <a:rPr lang="en-US" sz="2000" dirty="0" err="1"/>
              <a:t>years,months</a:t>
            </a:r>
            <a:r>
              <a:rPr lang="en-US" sz="2000" dirty="0"/>
              <a:t> </a:t>
            </a:r>
            <a:r>
              <a:rPr lang="en-US" sz="2000" dirty="0" err="1"/>
              <a:t>asc</a:t>
            </a:r>
            <a:r>
              <a:rPr lang="en-US" sz="2000" dirty="0"/>
              <a:t>;</a:t>
            </a:r>
          </a:p>
        </p:txBody>
      </p:sp>
      <p:sp>
        <p:nvSpPr>
          <p:cNvPr id="4" name="TextBox 3">
            <a:extLst>
              <a:ext uri="{FF2B5EF4-FFF2-40B4-BE49-F238E27FC236}">
                <a16:creationId xmlns:a16="http://schemas.microsoft.com/office/drawing/2014/main" id="{26853D70-04B1-43A1-B129-292E5411DCDB}"/>
              </a:ext>
            </a:extLst>
          </p:cNvPr>
          <p:cNvSpPr txBox="1"/>
          <p:nvPr/>
        </p:nvSpPr>
        <p:spPr>
          <a:xfrm>
            <a:off x="437182" y="2796401"/>
            <a:ext cx="3784601" cy="584775"/>
          </a:xfrm>
          <a:prstGeom prst="rect">
            <a:avLst/>
          </a:prstGeom>
          <a:noFill/>
        </p:spPr>
        <p:txBody>
          <a:bodyPr wrap="square" rtlCol="0">
            <a:spAutoFit/>
          </a:bodyPr>
          <a:lstStyle/>
          <a:p>
            <a:r>
              <a:rPr lang="en-US" sz="3200" dirty="0" err="1">
                <a:solidFill>
                  <a:srgbClr val="FF0000"/>
                </a:solidFill>
                <a:latin typeface="Bookman Old Style" panose="02050604050505020204" pitchFamily="18" charset="0"/>
              </a:rPr>
              <a:t>MySql</a:t>
            </a:r>
            <a:r>
              <a:rPr lang="en-US" sz="3200" dirty="0">
                <a:solidFill>
                  <a:srgbClr val="FF0000"/>
                </a:solidFill>
                <a:latin typeface="Bookman Old Style" panose="02050604050505020204" pitchFamily="18" charset="0"/>
              </a:rPr>
              <a:t> Query:</a:t>
            </a:r>
            <a:endParaRPr lang="en-US" sz="240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336391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000"/>
                                        <p:tgtEl>
                                          <p:spTgt spid="9">
                                            <p:txEl>
                                              <p:pRg st="0" end="0"/>
                                            </p:txEl>
                                          </p:spTgt>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0"/>
                                        <p:tgtEl>
                                          <p:spTgt spid="10"/>
                                        </p:tgtEl>
                                      </p:cBhvr>
                                    </p:animEffect>
                                  </p:childTnLst>
                                </p:cTn>
                              </p:par>
                            </p:childTnLst>
                          </p:cTn>
                        </p:par>
                        <p:par>
                          <p:cTn id="16" fill="hold">
                            <p:stCondLst>
                              <p:cond delay="6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500"/>
                                        <p:tgtEl>
                                          <p:spTgt spid="8"/>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2000"/>
                                        <p:tgtEl>
                                          <p:spTgt spid="4"/>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0"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0" y="919222"/>
            <a:ext cx="3433664" cy="4176629"/>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500487" y="-1362839"/>
            <a:ext cx="643927"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299625" y="105668"/>
            <a:ext cx="4486845" cy="707886"/>
          </a:xfrm>
          <a:prstGeom prst="rect">
            <a:avLst/>
          </a:prstGeom>
          <a:noFill/>
          <a:scene3d>
            <a:camera prst="orthographicFront"/>
            <a:lightRig rig="threePt" dir="t"/>
          </a:scene3d>
          <a:sp3d>
            <a:bevelT prst="angle"/>
          </a:sp3d>
        </p:spPr>
        <p:txBody>
          <a:bodyPr wrap="square" rtlCol="0">
            <a:spAutoFit/>
          </a:bodyPr>
          <a:lstStyle/>
          <a:p>
            <a:r>
              <a:rPr lang="en-US" sz="4000" b="1" dirty="0">
                <a:solidFill>
                  <a:schemeClr val="bg1"/>
                </a:solidFill>
                <a:latin typeface="Bookman Old Style" panose="02050604050505020204" pitchFamily="18" charset="0"/>
              </a:rPr>
              <a:t>Output:</a:t>
            </a:r>
            <a:endParaRPr lang="en-US" b="1" dirty="0">
              <a:solidFill>
                <a:schemeClr val="bg1"/>
              </a:solidFill>
              <a:latin typeface="Bookman Old Style" panose="02050604050505020204" pitchFamily="18" charset="0"/>
            </a:endParaRPr>
          </a:p>
        </p:txBody>
      </p:sp>
      <p:sp>
        <p:nvSpPr>
          <p:cNvPr id="11" name="Rectangle 10">
            <a:extLst>
              <a:ext uri="{FF2B5EF4-FFF2-40B4-BE49-F238E27FC236}">
                <a16:creationId xmlns:a16="http://schemas.microsoft.com/office/drawing/2014/main" id="{6F7CE665-8A35-465C-B2E8-1027FF14F35B}"/>
              </a:ext>
            </a:extLst>
          </p:cNvPr>
          <p:cNvSpPr/>
          <p:nvPr/>
        </p:nvSpPr>
        <p:spPr>
          <a:xfrm>
            <a:off x="3797381" y="233318"/>
            <a:ext cx="8235820" cy="4780571"/>
          </a:xfrm>
          <a:prstGeom prst="rect">
            <a:avLst/>
          </a:prstGeom>
          <a:solidFill>
            <a:schemeClr val="bg1">
              <a:lumMod val="95000"/>
              <a:lumOff val="5000"/>
              <a:alpha val="6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Off-page Connector 16">
            <a:extLst>
              <a:ext uri="{FF2B5EF4-FFF2-40B4-BE49-F238E27FC236}">
                <a16:creationId xmlns:a16="http://schemas.microsoft.com/office/drawing/2014/main" id="{F056BC3E-19A1-4250-A5C8-A1ED0897EDA7}"/>
              </a:ext>
            </a:extLst>
          </p:cNvPr>
          <p:cNvSpPr/>
          <p:nvPr/>
        </p:nvSpPr>
        <p:spPr>
          <a:xfrm rot="16200000">
            <a:off x="1132186" y="4269086"/>
            <a:ext cx="643928" cy="29083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E49D33A-1489-49B7-88BD-44185D2673A6}"/>
              </a:ext>
            </a:extLst>
          </p:cNvPr>
          <p:cNvSpPr txBox="1"/>
          <p:nvPr/>
        </p:nvSpPr>
        <p:spPr>
          <a:xfrm>
            <a:off x="252126" y="5430848"/>
            <a:ext cx="2082799"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Insights:</a:t>
            </a:r>
            <a:endParaRPr lang="en-US" b="1" dirty="0">
              <a:solidFill>
                <a:schemeClr val="bg1"/>
              </a:solidFill>
              <a:latin typeface="Bookman Old Style" panose="02050604050505020204" pitchFamily="18" charset="0"/>
            </a:endParaRPr>
          </a:p>
        </p:txBody>
      </p:sp>
      <p:sp>
        <p:nvSpPr>
          <p:cNvPr id="20" name="Rectangle 19">
            <a:extLst>
              <a:ext uri="{FF2B5EF4-FFF2-40B4-BE49-F238E27FC236}">
                <a16:creationId xmlns:a16="http://schemas.microsoft.com/office/drawing/2014/main" id="{562BDD67-7847-4D30-81B6-43D2C59DA306}"/>
              </a:ext>
            </a:extLst>
          </p:cNvPr>
          <p:cNvSpPr/>
          <p:nvPr/>
        </p:nvSpPr>
        <p:spPr>
          <a:xfrm>
            <a:off x="3057610" y="5203851"/>
            <a:ext cx="9031574" cy="1430944"/>
          </a:xfrm>
          <a:prstGeom prst="rect">
            <a:avLst/>
          </a:prstGeom>
          <a:solidFill>
            <a:schemeClr val="bg1">
              <a:alpha val="5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prst="angle"/>
            </a:sp3d>
          </a:bodyPr>
          <a:lstStyle/>
          <a:p>
            <a:pPr algn="ctr"/>
            <a:endParaRPr lang="en-US" dirty="0">
              <a:ln>
                <a:solidFill>
                  <a:schemeClr val="bg1"/>
                </a:solidFill>
              </a:ln>
            </a:endParaRPr>
          </a:p>
        </p:txBody>
      </p:sp>
      <p:sp>
        <p:nvSpPr>
          <p:cNvPr id="19" name="TextBox 18">
            <a:extLst>
              <a:ext uri="{FF2B5EF4-FFF2-40B4-BE49-F238E27FC236}">
                <a16:creationId xmlns:a16="http://schemas.microsoft.com/office/drawing/2014/main" id="{6879F0F9-D200-41BB-AC72-1AB8B1E89303}"/>
              </a:ext>
            </a:extLst>
          </p:cNvPr>
          <p:cNvSpPr txBox="1"/>
          <p:nvPr/>
        </p:nvSpPr>
        <p:spPr>
          <a:xfrm>
            <a:off x="3309895" y="5220500"/>
            <a:ext cx="8779289" cy="1323439"/>
          </a:xfrm>
          <a:prstGeom prst="rect">
            <a:avLst/>
          </a:prstGeom>
          <a:noFill/>
        </p:spPr>
        <p:txBody>
          <a:bodyPr wrap="square" rtlCol="0">
            <a:spAutoFit/>
          </a:bodyPr>
          <a:lstStyle/>
          <a:p>
            <a:pPr algn="just"/>
            <a:r>
              <a:rPr lang="en-US" sz="1600" b="1" dirty="0"/>
              <a:t>From the above line chart we can understand the pattern of the gross sales per month for year 2019,2020 and 2021, it is Cleary showing that in year 2021 gross sales per month have been increase compare to previous year. September month has the highest gross sales for year 2019 and 2020 so we can predict  that in year 2021 September month will achieve  the highest gross sales. For do so we can keep offer or giving discount which help us to achieve our to increase the gross sales in year 2021.</a:t>
            </a:r>
          </a:p>
        </p:txBody>
      </p:sp>
      <p:pic>
        <p:nvPicPr>
          <p:cNvPr id="5" name="Picture 4">
            <a:extLst>
              <a:ext uri="{FF2B5EF4-FFF2-40B4-BE49-F238E27FC236}">
                <a16:creationId xmlns:a16="http://schemas.microsoft.com/office/drawing/2014/main" id="{3580BF15-9455-4B26-AC55-CBD46D5F4AD7}"/>
              </a:ext>
            </a:extLst>
          </p:cNvPr>
          <p:cNvPicPr>
            <a:picLocks noChangeAspect="1"/>
          </p:cNvPicPr>
          <p:nvPr/>
        </p:nvPicPr>
        <p:blipFill>
          <a:blip r:embed="rId4"/>
          <a:stretch>
            <a:fillRect/>
          </a:stretch>
        </p:blipFill>
        <p:spPr>
          <a:xfrm>
            <a:off x="197389" y="1066789"/>
            <a:ext cx="3063505" cy="3829045"/>
          </a:xfrm>
          <a:prstGeom prst="rect">
            <a:avLst/>
          </a:prstGeom>
        </p:spPr>
      </p:pic>
      <p:pic>
        <p:nvPicPr>
          <p:cNvPr id="12" name="Picture 11">
            <a:extLst>
              <a:ext uri="{FF2B5EF4-FFF2-40B4-BE49-F238E27FC236}">
                <a16:creationId xmlns:a16="http://schemas.microsoft.com/office/drawing/2014/main" id="{2FD6CFD1-B0C2-4727-A56F-CC0AF470A604}"/>
              </a:ext>
            </a:extLst>
          </p:cNvPr>
          <p:cNvPicPr>
            <a:picLocks noChangeAspect="1"/>
          </p:cNvPicPr>
          <p:nvPr/>
        </p:nvPicPr>
        <p:blipFill>
          <a:blip r:embed="rId5"/>
          <a:stretch>
            <a:fillRect/>
          </a:stretch>
        </p:blipFill>
        <p:spPr>
          <a:xfrm>
            <a:off x="3973975" y="407583"/>
            <a:ext cx="7918400" cy="4432040"/>
          </a:xfrm>
          <a:prstGeom prst="rect">
            <a:avLst/>
          </a:prstGeom>
        </p:spPr>
      </p:pic>
    </p:spTree>
    <p:extLst>
      <p:ext uri="{BB962C8B-B14F-4D97-AF65-F5344CB8AC3E}">
        <p14:creationId xmlns:p14="http://schemas.microsoft.com/office/powerpoint/2010/main" val="153112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500"/>
                                        <p:tgtEl>
                                          <p:spTgt spid="9">
                                            <p:txEl>
                                              <p:pRg st="0" end="0"/>
                                            </p:txEl>
                                          </p:spTgt>
                                        </p:tgtEl>
                                      </p:cBhvr>
                                    </p:animEffect>
                                  </p:childTnLst>
                                </p:cTn>
                              </p:par>
                            </p:childTnLst>
                          </p:cTn>
                        </p:par>
                        <p:par>
                          <p:cTn id="12" fill="hold">
                            <p:stCondLst>
                              <p:cond delay="45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500"/>
                                        <p:tgtEl>
                                          <p:spTgt spid="8"/>
                                        </p:tgtEl>
                                      </p:cBhvr>
                                    </p:animEffect>
                                  </p:childTnLst>
                                </p:cTn>
                              </p:par>
                            </p:childTnLst>
                          </p:cTn>
                        </p:par>
                        <p:par>
                          <p:cTn id="16" fill="hold">
                            <p:stCondLst>
                              <p:cond delay="60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2500"/>
                                        <p:tgtEl>
                                          <p:spTgt spid="5"/>
                                        </p:tgtEl>
                                      </p:cBhvr>
                                    </p:animEffect>
                                  </p:childTnLst>
                                </p:cTn>
                              </p:par>
                            </p:childTnLst>
                          </p:cTn>
                        </p:par>
                        <p:par>
                          <p:cTn id="20" fill="hold">
                            <p:stCondLst>
                              <p:cond delay="8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000"/>
                                        <p:tgtEl>
                                          <p:spTgt spid="11"/>
                                        </p:tgtEl>
                                      </p:cBhvr>
                                    </p:animEffect>
                                  </p:childTnLst>
                                </p:cTn>
                              </p:par>
                            </p:childTnLst>
                          </p:cTn>
                        </p:par>
                        <p:par>
                          <p:cTn id="24" fill="hold">
                            <p:stCondLst>
                              <p:cond delay="10500"/>
                            </p:stCondLst>
                            <p:childTnLst>
                              <p:par>
                                <p:cTn id="25" presetID="2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3000"/>
                                        <p:tgtEl>
                                          <p:spTgt spid="12"/>
                                        </p:tgtEl>
                                      </p:cBhvr>
                                    </p:animEffect>
                                  </p:childTnLst>
                                </p:cTn>
                              </p:par>
                            </p:childTnLst>
                          </p:cTn>
                        </p:par>
                        <p:par>
                          <p:cTn id="28" fill="hold">
                            <p:stCondLst>
                              <p:cond delay="13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500"/>
                                        <p:tgtEl>
                                          <p:spTgt spid="17"/>
                                        </p:tgtEl>
                                      </p:cBhvr>
                                    </p:animEffect>
                                  </p:childTnLst>
                                </p:cTn>
                              </p:par>
                            </p:childTnLst>
                          </p:cTn>
                        </p:par>
                        <p:par>
                          <p:cTn id="32" fill="hold">
                            <p:stCondLst>
                              <p:cond delay="160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2500"/>
                                        <p:tgtEl>
                                          <p:spTgt spid="18"/>
                                        </p:tgtEl>
                                      </p:cBhvr>
                                    </p:animEffect>
                                  </p:childTnLst>
                                </p:cTn>
                              </p:par>
                            </p:childTnLst>
                          </p:cTn>
                        </p:par>
                        <p:par>
                          <p:cTn id="36" fill="hold">
                            <p:stCondLst>
                              <p:cond delay="185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2000"/>
                                        <p:tgtEl>
                                          <p:spTgt spid="20"/>
                                        </p:tgtEl>
                                      </p:cBhvr>
                                    </p:animEffect>
                                  </p:childTnLst>
                                </p:cTn>
                              </p:par>
                            </p:childTnLst>
                          </p:cTn>
                        </p:par>
                        <p:par>
                          <p:cTn id="40" fill="hold">
                            <p:stCondLst>
                              <p:cond delay="20500"/>
                            </p:stCondLst>
                            <p:childTnLst>
                              <p:par>
                                <p:cTn id="41" presetID="22" presetClass="entr" presetSubtype="2"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2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1" grpId="0" animBg="1"/>
      <p:bldP spid="17" grpId="0" animBg="1"/>
      <p:bldP spid="18" grpId="0"/>
      <p:bldP spid="20" grpId="0" animBg="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190500" y="2796401"/>
            <a:ext cx="6719398" cy="2838134"/>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371600" y="-1244600"/>
            <a:ext cx="901700"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190500" y="199480"/>
            <a:ext cx="4486845" cy="769441"/>
          </a:xfrm>
          <a:prstGeom prst="rect">
            <a:avLst/>
          </a:prstGeom>
          <a:noFill/>
          <a:scene3d>
            <a:camera prst="orthographicFront"/>
            <a:lightRig rig="threePt" dir="t"/>
          </a:scene3d>
          <a:sp3d>
            <a:bevelT prst="angle"/>
          </a:sp3d>
        </p:spPr>
        <p:txBody>
          <a:bodyPr wrap="square" rtlCol="0">
            <a:spAutoFit/>
          </a:bodyPr>
          <a:lstStyle/>
          <a:p>
            <a:r>
              <a:rPr lang="en-US" sz="4400" b="1" dirty="0">
                <a:solidFill>
                  <a:schemeClr val="bg1"/>
                </a:solidFill>
              </a:rPr>
              <a:t>Requests: 8</a:t>
            </a:r>
          </a:p>
        </p:txBody>
      </p:sp>
      <p:sp>
        <p:nvSpPr>
          <p:cNvPr id="10" name="TextBox 9">
            <a:extLst>
              <a:ext uri="{FF2B5EF4-FFF2-40B4-BE49-F238E27FC236}">
                <a16:creationId xmlns:a16="http://schemas.microsoft.com/office/drawing/2014/main" id="{67E58EA3-3B75-4CFE-9763-9E66379BD442}"/>
              </a:ext>
            </a:extLst>
          </p:cNvPr>
          <p:cNvSpPr txBox="1"/>
          <p:nvPr/>
        </p:nvSpPr>
        <p:spPr>
          <a:xfrm>
            <a:off x="190500" y="1240056"/>
            <a:ext cx="11873982" cy="830997"/>
          </a:xfrm>
          <a:prstGeom prst="rect">
            <a:avLst/>
          </a:prstGeom>
          <a:noFill/>
        </p:spPr>
        <p:txBody>
          <a:bodyPr wrap="square" rtlCol="0">
            <a:spAutoFit/>
          </a:bodyPr>
          <a:lstStyle/>
          <a:p>
            <a:r>
              <a:rPr lang="en-US" sz="2400" dirty="0"/>
              <a:t>In which quarter of 2020, got the maximum </a:t>
            </a:r>
            <a:r>
              <a:rPr lang="en-US" sz="2400" dirty="0" err="1"/>
              <a:t>total_sold_quantity</a:t>
            </a:r>
            <a:r>
              <a:rPr lang="en-US" sz="2400" dirty="0"/>
              <a:t>? The final output contains these fields sorted by the </a:t>
            </a:r>
            <a:r>
              <a:rPr lang="en-US" sz="2400" dirty="0" err="1"/>
              <a:t>total_sold_quantity</a:t>
            </a:r>
            <a:r>
              <a:rPr lang="en-US" sz="2400" dirty="0"/>
              <a:t>, Quarter </a:t>
            </a:r>
            <a:r>
              <a:rPr lang="en-US" sz="2400" dirty="0" err="1"/>
              <a:t>total_sold_quantity</a:t>
            </a:r>
            <a:endParaRPr lang="en-US" sz="2400" dirty="0">
              <a:latin typeface="+mj-lt"/>
            </a:endParaRPr>
          </a:p>
        </p:txBody>
      </p:sp>
      <p:sp>
        <p:nvSpPr>
          <p:cNvPr id="3" name="TextBox 2">
            <a:extLst>
              <a:ext uri="{FF2B5EF4-FFF2-40B4-BE49-F238E27FC236}">
                <a16:creationId xmlns:a16="http://schemas.microsoft.com/office/drawing/2014/main" id="{8DE2715A-F951-43F4-9403-3F5F28742B43}"/>
              </a:ext>
            </a:extLst>
          </p:cNvPr>
          <p:cNvSpPr txBox="1"/>
          <p:nvPr/>
        </p:nvSpPr>
        <p:spPr>
          <a:xfrm>
            <a:off x="437182" y="3868902"/>
            <a:ext cx="5888973" cy="1323439"/>
          </a:xfrm>
          <a:prstGeom prst="rect">
            <a:avLst/>
          </a:prstGeom>
          <a:noFill/>
        </p:spPr>
        <p:txBody>
          <a:bodyPr wrap="square" rtlCol="0">
            <a:spAutoFit/>
          </a:bodyPr>
          <a:lstStyle/>
          <a:p>
            <a:r>
              <a:rPr lang="en-US" sz="2000" dirty="0"/>
              <a:t>select </a:t>
            </a:r>
            <a:r>
              <a:rPr lang="en-US" sz="2000" dirty="0" err="1"/>
              <a:t>concat</a:t>
            </a:r>
            <a:r>
              <a:rPr lang="en-US" sz="2000" dirty="0"/>
              <a:t>('</a:t>
            </a:r>
            <a:r>
              <a:rPr lang="en-US" sz="2000" dirty="0" err="1"/>
              <a:t>Quarter',quarter</a:t>
            </a:r>
            <a:r>
              <a:rPr lang="en-US" sz="2000" dirty="0"/>
              <a:t>(date)) as </a:t>
            </a:r>
            <a:r>
              <a:rPr lang="en-US" sz="2000" dirty="0" err="1"/>
              <a:t>Quaters,sum</a:t>
            </a:r>
            <a:r>
              <a:rPr lang="en-US" sz="2000" dirty="0"/>
              <a:t>(</a:t>
            </a:r>
            <a:r>
              <a:rPr lang="en-US" sz="2000" dirty="0" err="1"/>
              <a:t>sold_quantity</a:t>
            </a:r>
            <a:r>
              <a:rPr lang="en-US" sz="2000" dirty="0"/>
              <a:t>) as Quantity from </a:t>
            </a:r>
            <a:r>
              <a:rPr lang="en-US" sz="2000" dirty="0" err="1"/>
              <a:t>fact_sales_monthly</a:t>
            </a:r>
            <a:r>
              <a:rPr lang="en-US" sz="2000" dirty="0"/>
              <a:t> where year(date)=2020group by </a:t>
            </a:r>
          </a:p>
          <a:p>
            <a:r>
              <a:rPr lang="en-US" sz="2000" dirty="0"/>
              <a:t>quarter(date) order by Quantity desc;</a:t>
            </a:r>
          </a:p>
        </p:txBody>
      </p:sp>
      <p:sp>
        <p:nvSpPr>
          <p:cNvPr id="4" name="TextBox 3">
            <a:extLst>
              <a:ext uri="{FF2B5EF4-FFF2-40B4-BE49-F238E27FC236}">
                <a16:creationId xmlns:a16="http://schemas.microsoft.com/office/drawing/2014/main" id="{26853D70-04B1-43A1-B129-292E5411DCDB}"/>
              </a:ext>
            </a:extLst>
          </p:cNvPr>
          <p:cNvSpPr txBox="1"/>
          <p:nvPr/>
        </p:nvSpPr>
        <p:spPr>
          <a:xfrm>
            <a:off x="437182" y="3031963"/>
            <a:ext cx="3784601" cy="584775"/>
          </a:xfrm>
          <a:prstGeom prst="rect">
            <a:avLst/>
          </a:prstGeom>
          <a:noFill/>
        </p:spPr>
        <p:txBody>
          <a:bodyPr wrap="square" rtlCol="0">
            <a:spAutoFit/>
          </a:bodyPr>
          <a:lstStyle/>
          <a:p>
            <a:r>
              <a:rPr lang="en-US" sz="3200" dirty="0" err="1">
                <a:solidFill>
                  <a:srgbClr val="FF0000"/>
                </a:solidFill>
                <a:latin typeface="Bookman Old Style" panose="02050604050505020204" pitchFamily="18" charset="0"/>
              </a:rPr>
              <a:t>MySql</a:t>
            </a:r>
            <a:r>
              <a:rPr lang="en-US" sz="3200" dirty="0">
                <a:solidFill>
                  <a:srgbClr val="FF0000"/>
                </a:solidFill>
                <a:latin typeface="Bookman Old Style" panose="02050604050505020204" pitchFamily="18" charset="0"/>
              </a:rPr>
              <a:t> Query:</a:t>
            </a:r>
            <a:endParaRPr lang="en-US" sz="240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355563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000"/>
                                        <p:tgtEl>
                                          <p:spTgt spid="9">
                                            <p:txEl>
                                              <p:pRg st="0" end="0"/>
                                            </p:txEl>
                                          </p:spTgt>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0"/>
                                        <p:tgtEl>
                                          <p:spTgt spid="10"/>
                                        </p:tgtEl>
                                      </p:cBhvr>
                                    </p:animEffect>
                                  </p:childTnLst>
                                </p:cTn>
                              </p:par>
                            </p:childTnLst>
                          </p:cTn>
                        </p:par>
                        <p:par>
                          <p:cTn id="16" fill="hold">
                            <p:stCondLst>
                              <p:cond delay="6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500"/>
                                        <p:tgtEl>
                                          <p:spTgt spid="8"/>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2000"/>
                                        <p:tgtEl>
                                          <p:spTgt spid="4"/>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0" grpId="0"/>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1" y="1217477"/>
            <a:ext cx="3200399" cy="2971968"/>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500487" y="-1335293"/>
            <a:ext cx="643927"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299625" y="105668"/>
            <a:ext cx="4486845" cy="707886"/>
          </a:xfrm>
          <a:prstGeom prst="rect">
            <a:avLst/>
          </a:prstGeom>
          <a:noFill/>
          <a:scene3d>
            <a:camera prst="orthographicFront"/>
            <a:lightRig rig="threePt" dir="t"/>
          </a:scene3d>
          <a:sp3d>
            <a:bevelT prst="angle"/>
          </a:sp3d>
        </p:spPr>
        <p:txBody>
          <a:bodyPr wrap="square" rtlCol="0">
            <a:spAutoFit/>
          </a:bodyPr>
          <a:lstStyle/>
          <a:p>
            <a:r>
              <a:rPr lang="en-US" sz="4000" b="1" dirty="0">
                <a:solidFill>
                  <a:schemeClr val="bg1"/>
                </a:solidFill>
                <a:latin typeface="Bookman Old Style" panose="02050604050505020204" pitchFamily="18" charset="0"/>
              </a:rPr>
              <a:t>Output:</a:t>
            </a:r>
            <a:endParaRPr lang="en-US" b="1" dirty="0">
              <a:solidFill>
                <a:schemeClr val="bg1"/>
              </a:solidFill>
              <a:latin typeface="Bookman Old Style" panose="02050604050505020204" pitchFamily="18" charset="0"/>
            </a:endParaRPr>
          </a:p>
        </p:txBody>
      </p:sp>
      <p:sp>
        <p:nvSpPr>
          <p:cNvPr id="11" name="Rectangle 10">
            <a:extLst>
              <a:ext uri="{FF2B5EF4-FFF2-40B4-BE49-F238E27FC236}">
                <a16:creationId xmlns:a16="http://schemas.microsoft.com/office/drawing/2014/main" id="{6F7CE665-8A35-465C-B2E8-1027FF14F35B}"/>
              </a:ext>
            </a:extLst>
          </p:cNvPr>
          <p:cNvSpPr/>
          <p:nvPr/>
        </p:nvSpPr>
        <p:spPr>
          <a:xfrm>
            <a:off x="4366727" y="259594"/>
            <a:ext cx="7825273" cy="4536342"/>
          </a:xfrm>
          <a:prstGeom prst="rect">
            <a:avLst/>
          </a:prstGeom>
          <a:solidFill>
            <a:schemeClr val="bg1">
              <a:lumMod val="95000"/>
              <a:lumOff val="5000"/>
              <a:alpha val="6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Off-page Connector 16">
            <a:extLst>
              <a:ext uri="{FF2B5EF4-FFF2-40B4-BE49-F238E27FC236}">
                <a16:creationId xmlns:a16="http://schemas.microsoft.com/office/drawing/2014/main" id="{F056BC3E-19A1-4250-A5C8-A1ED0897EDA7}"/>
              </a:ext>
            </a:extLst>
          </p:cNvPr>
          <p:cNvSpPr/>
          <p:nvPr/>
        </p:nvSpPr>
        <p:spPr>
          <a:xfrm rot="16200000">
            <a:off x="1132186" y="4269086"/>
            <a:ext cx="643928" cy="29083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E49D33A-1489-49B7-88BD-44185D2673A6}"/>
              </a:ext>
            </a:extLst>
          </p:cNvPr>
          <p:cNvSpPr txBox="1"/>
          <p:nvPr/>
        </p:nvSpPr>
        <p:spPr>
          <a:xfrm>
            <a:off x="252126" y="5430848"/>
            <a:ext cx="2082799"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Insights:</a:t>
            </a:r>
            <a:endParaRPr lang="en-US" b="1" dirty="0">
              <a:solidFill>
                <a:schemeClr val="bg1"/>
              </a:solidFill>
              <a:latin typeface="Bookman Old Style" panose="02050604050505020204" pitchFamily="18" charset="0"/>
            </a:endParaRPr>
          </a:p>
        </p:txBody>
      </p:sp>
      <p:sp>
        <p:nvSpPr>
          <p:cNvPr id="20" name="Rectangle 19">
            <a:extLst>
              <a:ext uri="{FF2B5EF4-FFF2-40B4-BE49-F238E27FC236}">
                <a16:creationId xmlns:a16="http://schemas.microsoft.com/office/drawing/2014/main" id="{562BDD67-7847-4D30-81B6-43D2C59DA306}"/>
              </a:ext>
            </a:extLst>
          </p:cNvPr>
          <p:cNvSpPr/>
          <p:nvPr/>
        </p:nvSpPr>
        <p:spPr>
          <a:xfrm>
            <a:off x="3644901" y="5262465"/>
            <a:ext cx="8604250" cy="1026368"/>
          </a:xfrm>
          <a:prstGeom prst="rect">
            <a:avLst/>
          </a:prstGeom>
          <a:solidFill>
            <a:schemeClr val="bg1">
              <a:alpha val="5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prst="angle"/>
            </a:sp3d>
          </a:bodyPr>
          <a:lstStyle/>
          <a:p>
            <a:pPr algn="ctr"/>
            <a:endParaRPr lang="en-US" dirty="0">
              <a:ln>
                <a:solidFill>
                  <a:schemeClr val="bg1"/>
                </a:solidFill>
              </a:ln>
            </a:endParaRPr>
          </a:p>
        </p:txBody>
      </p:sp>
      <p:sp>
        <p:nvSpPr>
          <p:cNvPr id="19" name="TextBox 18">
            <a:extLst>
              <a:ext uri="{FF2B5EF4-FFF2-40B4-BE49-F238E27FC236}">
                <a16:creationId xmlns:a16="http://schemas.microsoft.com/office/drawing/2014/main" id="{6879F0F9-D200-41BB-AC72-1AB8B1E89303}"/>
              </a:ext>
            </a:extLst>
          </p:cNvPr>
          <p:cNvSpPr txBox="1"/>
          <p:nvPr/>
        </p:nvSpPr>
        <p:spPr>
          <a:xfrm>
            <a:off x="3581771" y="5471172"/>
            <a:ext cx="8507413" cy="646331"/>
          </a:xfrm>
          <a:prstGeom prst="rect">
            <a:avLst/>
          </a:prstGeom>
          <a:noFill/>
        </p:spPr>
        <p:txBody>
          <a:bodyPr wrap="square" rtlCol="0">
            <a:spAutoFit/>
          </a:bodyPr>
          <a:lstStyle/>
          <a:p>
            <a:pPr algn="just"/>
            <a:r>
              <a:rPr lang="en-US" b="1" dirty="0"/>
              <a:t>In the year 2020, Quarter 4 has sold the highest quantity. i.e., 17447125, and quarter 2 has sold the lowest quantity. i.e.  3395899</a:t>
            </a:r>
            <a:endParaRPr lang="en-US" sz="2000" b="1" dirty="0"/>
          </a:p>
        </p:txBody>
      </p:sp>
      <p:pic>
        <p:nvPicPr>
          <p:cNvPr id="5" name="Picture 4">
            <a:extLst>
              <a:ext uri="{FF2B5EF4-FFF2-40B4-BE49-F238E27FC236}">
                <a16:creationId xmlns:a16="http://schemas.microsoft.com/office/drawing/2014/main" id="{3E4861B3-B45A-415D-A2E4-8D5FDE1E3FD4}"/>
              </a:ext>
            </a:extLst>
          </p:cNvPr>
          <p:cNvPicPr>
            <a:picLocks noChangeAspect="1"/>
          </p:cNvPicPr>
          <p:nvPr/>
        </p:nvPicPr>
        <p:blipFill>
          <a:blip r:embed="rId4"/>
          <a:stretch>
            <a:fillRect/>
          </a:stretch>
        </p:blipFill>
        <p:spPr>
          <a:xfrm>
            <a:off x="177282" y="1390261"/>
            <a:ext cx="2892489" cy="2584579"/>
          </a:xfrm>
          <a:prstGeom prst="rect">
            <a:avLst/>
          </a:prstGeom>
        </p:spPr>
      </p:pic>
      <p:pic>
        <p:nvPicPr>
          <p:cNvPr id="12" name="Picture 11">
            <a:extLst>
              <a:ext uri="{FF2B5EF4-FFF2-40B4-BE49-F238E27FC236}">
                <a16:creationId xmlns:a16="http://schemas.microsoft.com/office/drawing/2014/main" id="{7967E1D4-AD3B-4602-9199-CFD6018E15BF}"/>
              </a:ext>
            </a:extLst>
          </p:cNvPr>
          <p:cNvPicPr>
            <a:picLocks noChangeAspect="1"/>
          </p:cNvPicPr>
          <p:nvPr/>
        </p:nvPicPr>
        <p:blipFill>
          <a:blip r:embed="rId5"/>
          <a:stretch>
            <a:fillRect/>
          </a:stretch>
        </p:blipFill>
        <p:spPr>
          <a:xfrm>
            <a:off x="4512646" y="417686"/>
            <a:ext cx="7576538" cy="4207012"/>
          </a:xfrm>
          <a:prstGeom prst="rect">
            <a:avLst/>
          </a:prstGeom>
        </p:spPr>
      </p:pic>
    </p:spTree>
    <p:extLst>
      <p:ext uri="{BB962C8B-B14F-4D97-AF65-F5344CB8AC3E}">
        <p14:creationId xmlns:p14="http://schemas.microsoft.com/office/powerpoint/2010/main" val="328134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500"/>
                                        <p:tgtEl>
                                          <p:spTgt spid="9">
                                            <p:txEl>
                                              <p:pRg st="0" end="0"/>
                                            </p:txEl>
                                          </p:spTgt>
                                        </p:tgtEl>
                                      </p:cBhvr>
                                    </p:animEffect>
                                  </p:childTnLst>
                                </p:cTn>
                              </p:par>
                            </p:childTnLst>
                          </p:cTn>
                        </p:par>
                        <p:par>
                          <p:cTn id="12" fill="hold">
                            <p:stCondLst>
                              <p:cond delay="45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500"/>
                                        <p:tgtEl>
                                          <p:spTgt spid="8"/>
                                        </p:tgtEl>
                                      </p:cBhvr>
                                    </p:animEffect>
                                  </p:childTnLst>
                                </p:cTn>
                              </p:par>
                            </p:childTnLst>
                          </p:cTn>
                        </p:par>
                        <p:par>
                          <p:cTn id="16" fill="hold">
                            <p:stCondLst>
                              <p:cond delay="60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2500"/>
                                        <p:tgtEl>
                                          <p:spTgt spid="5"/>
                                        </p:tgtEl>
                                      </p:cBhvr>
                                    </p:animEffect>
                                  </p:childTnLst>
                                </p:cTn>
                              </p:par>
                            </p:childTnLst>
                          </p:cTn>
                        </p:par>
                        <p:par>
                          <p:cTn id="20" fill="hold">
                            <p:stCondLst>
                              <p:cond delay="8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000"/>
                                        <p:tgtEl>
                                          <p:spTgt spid="11"/>
                                        </p:tgtEl>
                                      </p:cBhvr>
                                    </p:animEffect>
                                  </p:childTnLst>
                                </p:cTn>
                              </p:par>
                            </p:childTnLst>
                          </p:cTn>
                        </p:par>
                        <p:par>
                          <p:cTn id="24" fill="hold">
                            <p:stCondLst>
                              <p:cond delay="10500"/>
                            </p:stCondLst>
                            <p:childTnLst>
                              <p:par>
                                <p:cTn id="25" presetID="2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2700"/>
                                        <p:tgtEl>
                                          <p:spTgt spid="12"/>
                                        </p:tgtEl>
                                      </p:cBhvr>
                                    </p:animEffect>
                                  </p:childTnLst>
                                </p:cTn>
                              </p:par>
                            </p:childTnLst>
                          </p:cTn>
                        </p:par>
                        <p:par>
                          <p:cTn id="28" fill="hold">
                            <p:stCondLst>
                              <p:cond delay="132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500"/>
                                        <p:tgtEl>
                                          <p:spTgt spid="17"/>
                                        </p:tgtEl>
                                      </p:cBhvr>
                                    </p:animEffect>
                                  </p:childTnLst>
                                </p:cTn>
                              </p:par>
                            </p:childTnLst>
                          </p:cTn>
                        </p:par>
                        <p:par>
                          <p:cTn id="32" fill="hold">
                            <p:stCondLst>
                              <p:cond delay="157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2500"/>
                                        <p:tgtEl>
                                          <p:spTgt spid="18"/>
                                        </p:tgtEl>
                                      </p:cBhvr>
                                    </p:animEffect>
                                  </p:childTnLst>
                                </p:cTn>
                              </p:par>
                            </p:childTnLst>
                          </p:cTn>
                        </p:par>
                        <p:par>
                          <p:cTn id="36" fill="hold">
                            <p:stCondLst>
                              <p:cond delay="182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2000"/>
                                        <p:tgtEl>
                                          <p:spTgt spid="20"/>
                                        </p:tgtEl>
                                      </p:cBhvr>
                                    </p:animEffect>
                                  </p:childTnLst>
                                </p:cTn>
                              </p:par>
                            </p:childTnLst>
                          </p:cTn>
                        </p:par>
                        <p:par>
                          <p:cTn id="40" fill="hold">
                            <p:stCondLst>
                              <p:cond delay="20200"/>
                            </p:stCondLst>
                            <p:childTnLst>
                              <p:par>
                                <p:cTn id="41" presetID="22" presetClass="entr" presetSubtype="2"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2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1" grpId="0" animBg="1"/>
      <p:bldP spid="17" grpId="0" animBg="1"/>
      <p:bldP spid="18" grpId="0"/>
      <p:bldP spid="20"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190500" y="2491272"/>
            <a:ext cx="7973786" cy="3788229"/>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371600" y="-1244600"/>
            <a:ext cx="901700"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190500" y="199480"/>
            <a:ext cx="4486845" cy="769441"/>
          </a:xfrm>
          <a:prstGeom prst="rect">
            <a:avLst/>
          </a:prstGeom>
          <a:noFill/>
          <a:scene3d>
            <a:camera prst="orthographicFront"/>
            <a:lightRig rig="threePt" dir="t"/>
          </a:scene3d>
          <a:sp3d>
            <a:bevelT prst="angle"/>
          </a:sp3d>
        </p:spPr>
        <p:txBody>
          <a:bodyPr wrap="square" rtlCol="0">
            <a:spAutoFit/>
          </a:bodyPr>
          <a:lstStyle/>
          <a:p>
            <a:r>
              <a:rPr lang="en-US" sz="4400" b="1" dirty="0">
                <a:solidFill>
                  <a:schemeClr val="bg1"/>
                </a:solidFill>
              </a:rPr>
              <a:t>Requests: 9</a:t>
            </a:r>
          </a:p>
        </p:txBody>
      </p:sp>
      <p:sp>
        <p:nvSpPr>
          <p:cNvPr id="10" name="TextBox 9">
            <a:extLst>
              <a:ext uri="{FF2B5EF4-FFF2-40B4-BE49-F238E27FC236}">
                <a16:creationId xmlns:a16="http://schemas.microsoft.com/office/drawing/2014/main" id="{67E58EA3-3B75-4CFE-9763-9E66379BD442}"/>
              </a:ext>
            </a:extLst>
          </p:cNvPr>
          <p:cNvSpPr txBox="1"/>
          <p:nvPr/>
        </p:nvSpPr>
        <p:spPr>
          <a:xfrm>
            <a:off x="190500" y="1240056"/>
            <a:ext cx="11873982" cy="830997"/>
          </a:xfrm>
          <a:prstGeom prst="rect">
            <a:avLst/>
          </a:prstGeom>
          <a:noFill/>
        </p:spPr>
        <p:txBody>
          <a:bodyPr wrap="square" rtlCol="0">
            <a:spAutoFit/>
          </a:bodyPr>
          <a:lstStyle/>
          <a:p>
            <a:r>
              <a:rPr lang="en-US" sz="2400" dirty="0"/>
              <a:t>Which channel helped to bring more gross sales in the fiscal year 2021 and the percentage of contribution? The final output contains these fields, channel </a:t>
            </a:r>
            <a:r>
              <a:rPr lang="en-US" sz="2400" dirty="0" err="1"/>
              <a:t>gross_sales_mln</a:t>
            </a:r>
            <a:r>
              <a:rPr lang="en-US" sz="2400" dirty="0"/>
              <a:t> percentage</a:t>
            </a:r>
            <a:endParaRPr lang="en-US" sz="2400" dirty="0">
              <a:latin typeface="+mj-lt"/>
            </a:endParaRPr>
          </a:p>
        </p:txBody>
      </p:sp>
      <p:sp>
        <p:nvSpPr>
          <p:cNvPr id="3" name="TextBox 2">
            <a:extLst>
              <a:ext uri="{FF2B5EF4-FFF2-40B4-BE49-F238E27FC236}">
                <a16:creationId xmlns:a16="http://schemas.microsoft.com/office/drawing/2014/main" id="{8DE2715A-F951-43F4-9403-3F5F28742B43}"/>
              </a:ext>
            </a:extLst>
          </p:cNvPr>
          <p:cNvSpPr txBox="1"/>
          <p:nvPr/>
        </p:nvSpPr>
        <p:spPr>
          <a:xfrm>
            <a:off x="408831" y="3429000"/>
            <a:ext cx="7740520" cy="2554545"/>
          </a:xfrm>
          <a:prstGeom prst="rect">
            <a:avLst/>
          </a:prstGeom>
          <a:noFill/>
        </p:spPr>
        <p:txBody>
          <a:bodyPr wrap="square" rtlCol="0">
            <a:spAutoFit/>
          </a:bodyPr>
          <a:lstStyle/>
          <a:p>
            <a:r>
              <a:rPr lang="en-US" sz="2000" dirty="0"/>
              <a:t>(with CTE as (</a:t>
            </a:r>
            <a:r>
              <a:rPr lang="en-US" sz="2000" dirty="0" err="1"/>
              <a:t>selectchannel,round</a:t>
            </a:r>
            <a:r>
              <a:rPr lang="en-US" sz="2000" dirty="0"/>
              <a:t>(sum(</a:t>
            </a:r>
            <a:r>
              <a:rPr lang="en-US" sz="2000" dirty="0" err="1"/>
              <a:t>gross_price</a:t>
            </a:r>
            <a:r>
              <a:rPr lang="en-US" sz="2000" dirty="0"/>
              <a:t>*</a:t>
            </a:r>
            <a:r>
              <a:rPr lang="en-US" sz="2000" dirty="0" err="1"/>
              <a:t>sold_quantity</a:t>
            </a:r>
            <a:r>
              <a:rPr lang="en-US" sz="2000" dirty="0"/>
              <a:t>)/1000000,2) as </a:t>
            </a:r>
            <a:r>
              <a:rPr lang="en-US" sz="2000" dirty="0" err="1"/>
              <a:t>gross_sales_mln</a:t>
            </a:r>
            <a:r>
              <a:rPr lang="en-US" sz="2000" dirty="0"/>
              <a:t>	from </a:t>
            </a:r>
            <a:r>
              <a:rPr lang="en-US" sz="2000" dirty="0" err="1"/>
              <a:t>dim_customer</a:t>
            </a:r>
            <a:r>
              <a:rPr lang="en-US" sz="2000" dirty="0"/>
              <a:t> as c inner join </a:t>
            </a:r>
            <a:r>
              <a:rPr lang="en-US" sz="2000" dirty="0" err="1"/>
              <a:t>fact_sales_monthly</a:t>
            </a:r>
            <a:r>
              <a:rPr lang="en-US" sz="2000" dirty="0"/>
              <a:t> as son </a:t>
            </a:r>
            <a:r>
              <a:rPr lang="en-US" sz="2000" dirty="0" err="1"/>
              <a:t>c.customer_code</a:t>
            </a:r>
            <a:r>
              <a:rPr lang="en-US" sz="2000" dirty="0"/>
              <a:t>=</a:t>
            </a:r>
            <a:r>
              <a:rPr lang="en-US" sz="2000" dirty="0" err="1"/>
              <a:t>s.customer_codeinner</a:t>
            </a:r>
            <a:r>
              <a:rPr lang="en-US" sz="2000" dirty="0"/>
              <a:t> join </a:t>
            </a:r>
            <a:r>
              <a:rPr lang="en-US" sz="2000" dirty="0" err="1"/>
              <a:t>fact_gross_price</a:t>
            </a:r>
            <a:r>
              <a:rPr lang="en-US" sz="2000" dirty="0"/>
              <a:t> as g on </a:t>
            </a:r>
            <a:r>
              <a:rPr lang="en-US" sz="2000" dirty="0" err="1"/>
              <a:t>g.product_code</a:t>
            </a:r>
            <a:r>
              <a:rPr lang="en-US" sz="2000" dirty="0"/>
              <a:t> =</a:t>
            </a:r>
            <a:r>
              <a:rPr lang="en-US" sz="2000" dirty="0" err="1"/>
              <a:t>s.product_code</a:t>
            </a:r>
            <a:r>
              <a:rPr lang="en-US" sz="2000" dirty="0"/>
              <a:t>	where </a:t>
            </a:r>
            <a:r>
              <a:rPr lang="en-US" sz="2000" dirty="0" err="1"/>
              <a:t>s.fiscal_year</a:t>
            </a:r>
            <a:r>
              <a:rPr lang="en-US" sz="2000" dirty="0"/>
              <a:t>=2021 and </a:t>
            </a:r>
            <a:r>
              <a:rPr lang="en-US" sz="2000" dirty="0" err="1"/>
              <a:t>g.fiscal_year</a:t>
            </a:r>
            <a:r>
              <a:rPr lang="en-US" sz="2000" dirty="0"/>
              <a:t>=2021 group by channel order by </a:t>
            </a:r>
            <a:r>
              <a:rPr lang="en-US" sz="2000" dirty="0" err="1"/>
              <a:t>gross_sales_mln</a:t>
            </a:r>
            <a:r>
              <a:rPr lang="en-US" sz="2000" dirty="0"/>
              <a:t> desc)select </a:t>
            </a:r>
            <a:r>
              <a:rPr lang="en-US" sz="2000" dirty="0" err="1"/>
              <a:t>channel,gross_sales_mln,round</a:t>
            </a:r>
            <a:r>
              <a:rPr lang="en-US" sz="2000" dirty="0"/>
              <a:t>(((</a:t>
            </a:r>
            <a:r>
              <a:rPr lang="en-US" sz="2000" dirty="0" err="1"/>
              <a:t>gross_sales_mln</a:t>
            </a:r>
            <a:r>
              <a:rPr lang="en-US" sz="2000" dirty="0"/>
              <a:t>/(select sum(</a:t>
            </a:r>
            <a:r>
              <a:rPr lang="en-US" sz="2000" dirty="0" err="1"/>
              <a:t>gross_sales_mln</a:t>
            </a:r>
            <a:r>
              <a:rPr lang="en-US" sz="2000" dirty="0"/>
              <a:t>)from CTE ))*100),2) as percentage from CTE);</a:t>
            </a:r>
          </a:p>
        </p:txBody>
      </p:sp>
      <p:sp>
        <p:nvSpPr>
          <p:cNvPr id="4" name="TextBox 3">
            <a:extLst>
              <a:ext uri="{FF2B5EF4-FFF2-40B4-BE49-F238E27FC236}">
                <a16:creationId xmlns:a16="http://schemas.microsoft.com/office/drawing/2014/main" id="{26853D70-04B1-43A1-B129-292E5411DCDB}"/>
              </a:ext>
            </a:extLst>
          </p:cNvPr>
          <p:cNvSpPr txBox="1"/>
          <p:nvPr/>
        </p:nvSpPr>
        <p:spPr>
          <a:xfrm>
            <a:off x="408831" y="2595312"/>
            <a:ext cx="3784601" cy="584775"/>
          </a:xfrm>
          <a:prstGeom prst="rect">
            <a:avLst/>
          </a:prstGeom>
          <a:noFill/>
        </p:spPr>
        <p:txBody>
          <a:bodyPr wrap="square" rtlCol="0">
            <a:spAutoFit/>
          </a:bodyPr>
          <a:lstStyle/>
          <a:p>
            <a:r>
              <a:rPr lang="en-US" sz="3200" dirty="0" err="1">
                <a:solidFill>
                  <a:srgbClr val="FF0000"/>
                </a:solidFill>
                <a:latin typeface="Bookman Old Style" panose="02050604050505020204" pitchFamily="18" charset="0"/>
              </a:rPr>
              <a:t>MySql</a:t>
            </a:r>
            <a:r>
              <a:rPr lang="en-US" sz="3200" dirty="0">
                <a:solidFill>
                  <a:srgbClr val="FF0000"/>
                </a:solidFill>
                <a:latin typeface="Bookman Old Style" panose="02050604050505020204" pitchFamily="18" charset="0"/>
              </a:rPr>
              <a:t> Query:</a:t>
            </a:r>
            <a:endParaRPr lang="en-US" sz="240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39308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000"/>
                                        <p:tgtEl>
                                          <p:spTgt spid="9">
                                            <p:txEl>
                                              <p:pRg st="0" end="0"/>
                                            </p:txEl>
                                          </p:spTgt>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0"/>
                                        <p:tgtEl>
                                          <p:spTgt spid="10"/>
                                        </p:tgtEl>
                                      </p:cBhvr>
                                    </p:animEffect>
                                  </p:childTnLst>
                                </p:cTn>
                              </p:par>
                            </p:childTnLst>
                          </p:cTn>
                        </p:par>
                        <p:par>
                          <p:cTn id="16" fill="hold">
                            <p:stCondLst>
                              <p:cond delay="6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500"/>
                                        <p:tgtEl>
                                          <p:spTgt spid="8"/>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2000"/>
                                        <p:tgtEl>
                                          <p:spTgt spid="4"/>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0"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190500" y="1707356"/>
            <a:ext cx="5435600" cy="2860764"/>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0636E3C-B4FC-4CEA-A8F9-16B49356294C}"/>
              </a:ext>
            </a:extLst>
          </p:cNvPr>
          <p:cNvSpPr txBox="1"/>
          <p:nvPr/>
        </p:nvSpPr>
        <p:spPr>
          <a:xfrm>
            <a:off x="508000" y="821670"/>
            <a:ext cx="4486845" cy="707886"/>
          </a:xfrm>
          <a:prstGeom prst="rect">
            <a:avLst/>
          </a:prstGeom>
          <a:noFill/>
          <a:scene3d>
            <a:camera prst="orthographicFront"/>
            <a:lightRig rig="threePt" dir="t"/>
          </a:scene3d>
          <a:sp3d>
            <a:bevelT prst="angle"/>
          </a:sp3d>
        </p:spPr>
        <p:txBody>
          <a:bodyPr wrap="square" rtlCol="0">
            <a:spAutoFit/>
          </a:bodyPr>
          <a:lstStyle/>
          <a:p>
            <a:r>
              <a:rPr lang="en-US" sz="4000" b="1" dirty="0">
                <a:solidFill>
                  <a:srgbClr val="FF0000"/>
                </a:solidFill>
                <a:latin typeface="Bookman Old Style" panose="02050604050505020204" pitchFamily="18" charset="0"/>
              </a:rPr>
              <a:t>About Company</a:t>
            </a:r>
            <a:endParaRPr lang="en-US" b="1" dirty="0">
              <a:solidFill>
                <a:srgbClr val="FF0000"/>
              </a:solidFill>
              <a:latin typeface="Bookman Old Style" panose="02050604050505020204" pitchFamily="18" charset="0"/>
            </a:endParaRPr>
          </a:p>
        </p:txBody>
      </p:sp>
      <p:sp>
        <p:nvSpPr>
          <p:cNvPr id="10" name="TextBox 9">
            <a:extLst>
              <a:ext uri="{FF2B5EF4-FFF2-40B4-BE49-F238E27FC236}">
                <a16:creationId xmlns:a16="http://schemas.microsoft.com/office/drawing/2014/main" id="{67E58EA3-3B75-4CFE-9763-9E66379BD442}"/>
              </a:ext>
            </a:extLst>
          </p:cNvPr>
          <p:cNvSpPr txBox="1"/>
          <p:nvPr/>
        </p:nvSpPr>
        <p:spPr>
          <a:xfrm>
            <a:off x="508000" y="2143551"/>
            <a:ext cx="4521200" cy="2246769"/>
          </a:xfrm>
          <a:prstGeom prst="rect">
            <a:avLst/>
          </a:prstGeom>
          <a:noFill/>
        </p:spPr>
        <p:txBody>
          <a:bodyPr wrap="square" rtlCol="0">
            <a:spAutoFit/>
          </a:bodyPr>
          <a:lstStyle/>
          <a:p>
            <a:r>
              <a:rPr lang="en-US" sz="2800" dirty="0" err="1">
                <a:latin typeface="+mj-lt"/>
              </a:rPr>
              <a:t>Atliq</a:t>
            </a:r>
            <a:r>
              <a:rPr lang="en-US" sz="2800" dirty="0">
                <a:latin typeface="+mj-lt"/>
              </a:rPr>
              <a:t> </a:t>
            </a:r>
            <a:r>
              <a:rPr lang="en-US" sz="2800" dirty="0" err="1">
                <a:latin typeface="+mj-lt"/>
              </a:rPr>
              <a:t>Hardwares</a:t>
            </a:r>
            <a:r>
              <a:rPr lang="en-US" sz="2800" dirty="0">
                <a:latin typeface="+mj-lt"/>
              </a:rPr>
              <a:t>  is one of the leading computer hardware producers in India and well expanded in other </a:t>
            </a:r>
            <a:r>
              <a:rPr lang="en-US" sz="2800" dirty="0" err="1">
                <a:latin typeface="+mj-lt"/>
              </a:rPr>
              <a:t>countres</a:t>
            </a:r>
            <a:r>
              <a:rPr lang="en-US" sz="2800" dirty="0">
                <a:latin typeface="+mj-lt"/>
              </a:rPr>
              <a:t> too.</a:t>
            </a:r>
          </a:p>
        </p:txBody>
      </p:sp>
      <p:sp>
        <p:nvSpPr>
          <p:cNvPr id="11" name="Rectangle 10">
            <a:extLst>
              <a:ext uri="{FF2B5EF4-FFF2-40B4-BE49-F238E27FC236}">
                <a16:creationId xmlns:a16="http://schemas.microsoft.com/office/drawing/2014/main" id="{6F7CE665-8A35-465C-B2E8-1027FF14F35B}"/>
              </a:ext>
            </a:extLst>
          </p:cNvPr>
          <p:cNvSpPr/>
          <p:nvPr/>
        </p:nvSpPr>
        <p:spPr>
          <a:xfrm>
            <a:off x="6896100" y="3696538"/>
            <a:ext cx="5105400" cy="2577262"/>
          </a:xfrm>
          <a:prstGeom prst="rect">
            <a:avLst/>
          </a:prstGeom>
          <a:solidFill>
            <a:schemeClr val="bg1">
              <a:lumMod val="95000"/>
              <a:lumOff val="5000"/>
              <a:alpha val="6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DE0E6BB-18EA-4568-801E-9ED7083F6976}"/>
              </a:ext>
            </a:extLst>
          </p:cNvPr>
          <p:cNvSpPr txBox="1"/>
          <p:nvPr/>
        </p:nvSpPr>
        <p:spPr>
          <a:xfrm>
            <a:off x="7251700" y="2912992"/>
            <a:ext cx="4749800" cy="707886"/>
          </a:xfrm>
          <a:prstGeom prst="rect">
            <a:avLst/>
          </a:prstGeom>
          <a:noFill/>
          <a:scene3d>
            <a:camera prst="orthographicFront"/>
            <a:lightRig rig="threePt" dir="t"/>
          </a:scene3d>
          <a:sp3d>
            <a:bevelT w="152400" h="50800" prst="softRound"/>
          </a:sp3d>
        </p:spPr>
        <p:txBody>
          <a:bodyPr wrap="square" rtlCol="0">
            <a:spAutoFit/>
            <a:sp3d/>
          </a:bodyPr>
          <a:lstStyle/>
          <a:p>
            <a:pPr algn="ctr"/>
            <a:r>
              <a:rPr lang="en-US" sz="4000" b="1" dirty="0">
                <a:solidFill>
                  <a:srgbClr val="FF0000"/>
                </a:solidFill>
                <a:latin typeface="Bookman Old Style" panose="02050604050505020204" pitchFamily="18" charset="0"/>
              </a:rPr>
              <a:t>Problem Set</a:t>
            </a:r>
            <a:endParaRPr lang="en-US" sz="2400" b="1" dirty="0">
              <a:solidFill>
                <a:srgbClr val="FF000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20EFE228-8C31-4D70-8CD5-44E1B90D6BED}"/>
              </a:ext>
            </a:extLst>
          </p:cNvPr>
          <p:cNvSpPr txBox="1"/>
          <p:nvPr/>
        </p:nvSpPr>
        <p:spPr>
          <a:xfrm>
            <a:off x="7251700" y="4066686"/>
            <a:ext cx="4673600" cy="1815882"/>
          </a:xfrm>
          <a:prstGeom prst="rect">
            <a:avLst/>
          </a:prstGeom>
          <a:noFill/>
        </p:spPr>
        <p:txBody>
          <a:bodyPr wrap="square" rtlCol="0">
            <a:spAutoFit/>
          </a:bodyPr>
          <a:lstStyle/>
          <a:p>
            <a:r>
              <a:rPr lang="en-US" sz="2800" b="0" i="0" dirty="0">
                <a:effectLst/>
                <a:latin typeface="+mj-lt"/>
              </a:rPr>
              <a:t>the management noticed that they do not get enough insights to make quick and smart data-informed decisions.</a:t>
            </a:r>
            <a:endParaRPr lang="en-US" sz="2800" dirty="0">
              <a:latin typeface="+mj-lt"/>
            </a:endParaRPr>
          </a:p>
        </p:txBody>
      </p:sp>
    </p:spTree>
    <p:extLst>
      <p:ext uri="{BB962C8B-B14F-4D97-AF65-F5344CB8AC3E}">
        <p14:creationId xmlns:p14="http://schemas.microsoft.com/office/powerpoint/2010/main" val="80633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1500"/>
                                        <p:tgtEl>
                                          <p:spTgt spid="8"/>
                                        </p:tgtEl>
                                      </p:cBhvr>
                                    </p:animEffect>
                                  </p:childTnLst>
                                </p:cTn>
                              </p:par>
                            </p:childTnLst>
                          </p:cTn>
                        </p:par>
                        <p:par>
                          <p:cTn id="12" fill="hold">
                            <p:stCondLst>
                              <p:cond delay="3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000"/>
                                        <p:tgtEl>
                                          <p:spTgt spid="10"/>
                                        </p:tgtEl>
                                      </p:cBhvr>
                                    </p:animEffect>
                                  </p:childTnLst>
                                </p:cTn>
                              </p:par>
                            </p:childTnLst>
                          </p:cTn>
                        </p:par>
                        <p:par>
                          <p:cTn id="16" fill="hold">
                            <p:stCondLst>
                              <p:cond delay="5500"/>
                            </p:stCondLst>
                            <p:childTnLst>
                              <p:par>
                                <p:cTn id="17" presetID="2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2000"/>
                                        <p:tgtEl>
                                          <p:spTgt spid="13"/>
                                        </p:tgtEl>
                                      </p:cBhvr>
                                    </p:animEffect>
                                  </p:childTnLst>
                                </p:cTn>
                              </p:par>
                            </p:childTnLst>
                          </p:cTn>
                        </p:par>
                        <p:par>
                          <p:cTn id="20" fill="hold">
                            <p:stCondLst>
                              <p:cond delay="7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000"/>
                                        <p:tgtEl>
                                          <p:spTgt spid="11"/>
                                        </p:tgtEl>
                                      </p:cBhvr>
                                    </p:animEffect>
                                  </p:childTnLst>
                                </p:cTn>
                              </p:par>
                            </p:childTnLst>
                          </p:cTn>
                        </p:par>
                        <p:par>
                          <p:cTn id="24" fill="hold">
                            <p:stCondLst>
                              <p:cond delay="9500"/>
                            </p:stCondLst>
                            <p:childTnLst>
                              <p:par>
                                <p:cTn id="25" presetID="22" presetClass="entr" presetSubtype="2"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animBg="1"/>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184612" y="1471652"/>
            <a:ext cx="3127044" cy="2486776"/>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500487" y="-1362839"/>
            <a:ext cx="643927"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299625" y="105668"/>
            <a:ext cx="4486845" cy="707886"/>
          </a:xfrm>
          <a:prstGeom prst="rect">
            <a:avLst/>
          </a:prstGeom>
          <a:noFill/>
          <a:scene3d>
            <a:camera prst="orthographicFront"/>
            <a:lightRig rig="threePt" dir="t"/>
          </a:scene3d>
          <a:sp3d>
            <a:bevelT prst="angle"/>
          </a:sp3d>
        </p:spPr>
        <p:txBody>
          <a:bodyPr wrap="square" rtlCol="0">
            <a:spAutoFit/>
          </a:bodyPr>
          <a:lstStyle/>
          <a:p>
            <a:r>
              <a:rPr lang="en-US" sz="4000" b="1" dirty="0">
                <a:solidFill>
                  <a:schemeClr val="bg1"/>
                </a:solidFill>
                <a:latin typeface="Bookman Old Style" panose="02050604050505020204" pitchFamily="18" charset="0"/>
              </a:rPr>
              <a:t>Output:</a:t>
            </a:r>
            <a:endParaRPr lang="en-US" b="1" dirty="0">
              <a:solidFill>
                <a:schemeClr val="bg1"/>
              </a:solidFill>
              <a:latin typeface="Bookman Old Style" panose="02050604050505020204" pitchFamily="18" charset="0"/>
            </a:endParaRPr>
          </a:p>
        </p:txBody>
      </p:sp>
      <p:sp>
        <p:nvSpPr>
          <p:cNvPr id="11" name="Rectangle 10">
            <a:extLst>
              <a:ext uri="{FF2B5EF4-FFF2-40B4-BE49-F238E27FC236}">
                <a16:creationId xmlns:a16="http://schemas.microsoft.com/office/drawing/2014/main" id="{6F7CE665-8A35-465C-B2E8-1027FF14F35B}"/>
              </a:ext>
            </a:extLst>
          </p:cNvPr>
          <p:cNvSpPr/>
          <p:nvPr/>
        </p:nvSpPr>
        <p:spPr>
          <a:xfrm>
            <a:off x="4786470" y="259594"/>
            <a:ext cx="7105906" cy="4452365"/>
          </a:xfrm>
          <a:prstGeom prst="rect">
            <a:avLst/>
          </a:prstGeom>
          <a:solidFill>
            <a:schemeClr val="bg1">
              <a:lumMod val="95000"/>
              <a:lumOff val="5000"/>
              <a:alpha val="6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Off-page Connector 16">
            <a:extLst>
              <a:ext uri="{FF2B5EF4-FFF2-40B4-BE49-F238E27FC236}">
                <a16:creationId xmlns:a16="http://schemas.microsoft.com/office/drawing/2014/main" id="{F056BC3E-19A1-4250-A5C8-A1ED0897EDA7}"/>
              </a:ext>
            </a:extLst>
          </p:cNvPr>
          <p:cNvSpPr/>
          <p:nvPr/>
        </p:nvSpPr>
        <p:spPr>
          <a:xfrm rot="16200000">
            <a:off x="1132186" y="4269086"/>
            <a:ext cx="643928" cy="29083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E49D33A-1489-49B7-88BD-44185D2673A6}"/>
              </a:ext>
            </a:extLst>
          </p:cNvPr>
          <p:cNvSpPr txBox="1"/>
          <p:nvPr/>
        </p:nvSpPr>
        <p:spPr>
          <a:xfrm>
            <a:off x="252126" y="5430848"/>
            <a:ext cx="2082799"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Insights:</a:t>
            </a:r>
            <a:endParaRPr lang="en-US" b="1" dirty="0">
              <a:solidFill>
                <a:schemeClr val="bg1"/>
              </a:solidFill>
              <a:latin typeface="Bookman Old Style" panose="02050604050505020204" pitchFamily="18" charset="0"/>
            </a:endParaRPr>
          </a:p>
        </p:txBody>
      </p:sp>
      <p:sp>
        <p:nvSpPr>
          <p:cNvPr id="20" name="Rectangle 19">
            <a:extLst>
              <a:ext uri="{FF2B5EF4-FFF2-40B4-BE49-F238E27FC236}">
                <a16:creationId xmlns:a16="http://schemas.microsoft.com/office/drawing/2014/main" id="{562BDD67-7847-4D30-81B6-43D2C59DA306}"/>
              </a:ext>
            </a:extLst>
          </p:cNvPr>
          <p:cNvSpPr/>
          <p:nvPr/>
        </p:nvSpPr>
        <p:spPr>
          <a:xfrm>
            <a:off x="3533352" y="5366298"/>
            <a:ext cx="8604250" cy="1298650"/>
          </a:xfrm>
          <a:prstGeom prst="rect">
            <a:avLst/>
          </a:prstGeom>
          <a:solidFill>
            <a:schemeClr val="bg1">
              <a:alpha val="5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prst="angle"/>
            </a:sp3d>
          </a:bodyPr>
          <a:lstStyle/>
          <a:p>
            <a:pPr algn="ctr"/>
            <a:endParaRPr lang="en-US" dirty="0">
              <a:ln>
                <a:solidFill>
                  <a:schemeClr val="bg1"/>
                </a:solidFill>
              </a:ln>
            </a:endParaRPr>
          </a:p>
        </p:txBody>
      </p:sp>
      <p:sp>
        <p:nvSpPr>
          <p:cNvPr id="19" name="TextBox 18">
            <a:extLst>
              <a:ext uri="{FF2B5EF4-FFF2-40B4-BE49-F238E27FC236}">
                <a16:creationId xmlns:a16="http://schemas.microsoft.com/office/drawing/2014/main" id="{6879F0F9-D200-41BB-AC72-1AB8B1E89303}"/>
              </a:ext>
            </a:extLst>
          </p:cNvPr>
          <p:cNvSpPr txBox="1"/>
          <p:nvPr/>
        </p:nvSpPr>
        <p:spPr>
          <a:xfrm>
            <a:off x="3581771" y="5471172"/>
            <a:ext cx="8507413" cy="1015663"/>
          </a:xfrm>
          <a:prstGeom prst="rect">
            <a:avLst/>
          </a:prstGeom>
          <a:noFill/>
        </p:spPr>
        <p:txBody>
          <a:bodyPr wrap="square" rtlCol="0">
            <a:spAutoFit/>
          </a:bodyPr>
          <a:lstStyle/>
          <a:p>
            <a:pPr algn="just"/>
            <a:r>
              <a:rPr lang="en-US" sz="2000" dirty="0"/>
              <a:t>Retailer channel helped to bring more gross sales .i.e. 1219.08  in the fiscal year 2021 and hold the 73.23 % of contribution and 26.77% of gross sales hold by the Direct and Distributors.</a:t>
            </a:r>
            <a:endParaRPr lang="en-US" sz="2000" b="1" dirty="0"/>
          </a:p>
        </p:txBody>
      </p:sp>
      <p:pic>
        <p:nvPicPr>
          <p:cNvPr id="4" name="Picture 3">
            <a:extLst>
              <a:ext uri="{FF2B5EF4-FFF2-40B4-BE49-F238E27FC236}">
                <a16:creationId xmlns:a16="http://schemas.microsoft.com/office/drawing/2014/main" id="{4DD99AF1-51C3-42BE-B661-D8C045FAB8DE}"/>
              </a:ext>
            </a:extLst>
          </p:cNvPr>
          <p:cNvPicPr>
            <a:picLocks noChangeAspect="1"/>
          </p:cNvPicPr>
          <p:nvPr/>
        </p:nvPicPr>
        <p:blipFill>
          <a:blip r:embed="rId4"/>
          <a:stretch>
            <a:fillRect/>
          </a:stretch>
        </p:blipFill>
        <p:spPr>
          <a:xfrm>
            <a:off x="4963886" y="391886"/>
            <a:ext cx="6774024" cy="4133461"/>
          </a:xfrm>
          <a:prstGeom prst="rect">
            <a:avLst/>
          </a:prstGeom>
        </p:spPr>
      </p:pic>
      <p:pic>
        <p:nvPicPr>
          <p:cNvPr id="10" name="Picture 9">
            <a:extLst>
              <a:ext uri="{FF2B5EF4-FFF2-40B4-BE49-F238E27FC236}">
                <a16:creationId xmlns:a16="http://schemas.microsoft.com/office/drawing/2014/main" id="{B1E8BC6E-82C8-4121-83CD-4A71F6695225}"/>
              </a:ext>
            </a:extLst>
          </p:cNvPr>
          <p:cNvPicPr>
            <a:picLocks noChangeAspect="1"/>
          </p:cNvPicPr>
          <p:nvPr/>
        </p:nvPicPr>
        <p:blipFill>
          <a:blip r:embed="rId5"/>
          <a:stretch>
            <a:fillRect/>
          </a:stretch>
        </p:blipFill>
        <p:spPr>
          <a:xfrm>
            <a:off x="356660" y="1634646"/>
            <a:ext cx="2864481" cy="2155372"/>
          </a:xfrm>
          <a:prstGeom prst="rect">
            <a:avLst/>
          </a:prstGeom>
        </p:spPr>
      </p:pic>
    </p:spTree>
    <p:extLst>
      <p:ext uri="{BB962C8B-B14F-4D97-AF65-F5344CB8AC3E}">
        <p14:creationId xmlns:p14="http://schemas.microsoft.com/office/powerpoint/2010/main" val="322317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500"/>
                                        <p:tgtEl>
                                          <p:spTgt spid="9">
                                            <p:txEl>
                                              <p:pRg st="0" end="0"/>
                                            </p:txEl>
                                          </p:spTgt>
                                        </p:tgtEl>
                                      </p:cBhvr>
                                    </p:animEffect>
                                  </p:childTnLst>
                                </p:cTn>
                              </p:par>
                            </p:childTnLst>
                          </p:cTn>
                        </p:par>
                        <p:par>
                          <p:cTn id="12" fill="hold">
                            <p:stCondLst>
                              <p:cond delay="45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500"/>
                                        <p:tgtEl>
                                          <p:spTgt spid="8"/>
                                        </p:tgtEl>
                                      </p:cBhvr>
                                    </p:animEffect>
                                  </p:childTnLst>
                                </p:cTn>
                              </p:par>
                            </p:childTnLst>
                          </p:cTn>
                        </p:par>
                        <p:par>
                          <p:cTn id="16" fill="hold">
                            <p:stCondLst>
                              <p:cond delay="60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500"/>
                                        <p:tgtEl>
                                          <p:spTgt spid="10"/>
                                        </p:tgtEl>
                                      </p:cBhvr>
                                    </p:animEffect>
                                  </p:childTnLst>
                                </p:cTn>
                              </p:par>
                            </p:childTnLst>
                          </p:cTn>
                        </p:par>
                        <p:par>
                          <p:cTn id="20" fill="hold">
                            <p:stCondLst>
                              <p:cond delay="8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000"/>
                                        <p:tgtEl>
                                          <p:spTgt spid="11"/>
                                        </p:tgtEl>
                                      </p:cBhvr>
                                    </p:animEffect>
                                  </p:childTnLst>
                                </p:cTn>
                              </p:par>
                            </p:childTnLst>
                          </p:cTn>
                        </p:par>
                        <p:par>
                          <p:cTn id="24" fill="hold">
                            <p:stCondLst>
                              <p:cond delay="10500"/>
                            </p:stCondLst>
                            <p:childTnLst>
                              <p:par>
                                <p:cTn id="25" presetID="22" presetClass="entr" presetSubtype="1"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2500"/>
                                        <p:tgtEl>
                                          <p:spTgt spid="4"/>
                                        </p:tgtEl>
                                      </p:cBhvr>
                                    </p:animEffect>
                                  </p:childTnLst>
                                </p:cTn>
                              </p:par>
                            </p:childTnLst>
                          </p:cTn>
                        </p:par>
                        <p:par>
                          <p:cTn id="28" fill="hold">
                            <p:stCondLst>
                              <p:cond delay="1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500"/>
                                        <p:tgtEl>
                                          <p:spTgt spid="17"/>
                                        </p:tgtEl>
                                      </p:cBhvr>
                                    </p:animEffect>
                                  </p:childTnLst>
                                </p:cTn>
                              </p:par>
                            </p:childTnLst>
                          </p:cTn>
                        </p:par>
                        <p:par>
                          <p:cTn id="32" fill="hold">
                            <p:stCondLst>
                              <p:cond delay="15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2500"/>
                                        <p:tgtEl>
                                          <p:spTgt spid="18"/>
                                        </p:tgtEl>
                                      </p:cBhvr>
                                    </p:animEffect>
                                  </p:childTnLst>
                                </p:cTn>
                              </p:par>
                            </p:childTnLst>
                          </p:cTn>
                        </p:par>
                        <p:par>
                          <p:cTn id="36" fill="hold">
                            <p:stCondLst>
                              <p:cond delay="180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2000"/>
                                        <p:tgtEl>
                                          <p:spTgt spid="20"/>
                                        </p:tgtEl>
                                      </p:cBhvr>
                                    </p:animEffect>
                                  </p:childTnLst>
                                </p:cTn>
                              </p:par>
                            </p:childTnLst>
                          </p:cTn>
                        </p:par>
                        <p:par>
                          <p:cTn id="40" fill="hold">
                            <p:stCondLst>
                              <p:cond delay="20000"/>
                            </p:stCondLst>
                            <p:childTnLst>
                              <p:par>
                                <p:cTn id="41" presetID="22" presetClass="entr" presetSubtype="2"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2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1" grpId="0" animBg="1"/>
      <p:bldP spid="17" grpId="0" animBg="1"/>
      <p:bldP spid="18" grpId="0"/>
      <p:bldP spid="20" grpId="0" animBg="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206539" y="2711520"/>
            <a:ext cx="8274988" cy="3788229"/>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371600" y="-1244600"/>
            <a:ext cx="901700"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190500" y="199480"/>
            <a:ext cx="4486845" cy="769441"/>
          </a:xfrm>
          <a:prstGeom prst="rect">
            <a:avLst/>
          </a:prstGeom>
          <a:noFill/>
          <a:scene3d>
            <a:camera prst="orthographicFront"/>
            <a:lightRig rig="threePt" dir="t"/>
          </a:scene3d>
          <a:sp3d>
            <a:bevelT prst="angle"/>
          </a:sp3d>
        </p:spPr>
        <p:txBody>
          <a:bodyPr wrap="square" rtlCol="0">
            <a:spAutoFit/>
          </a:bodyPr>
          <a:lstStyle/>
          <a:p>
            <a:r>
              <a:rPr lang="en-US" sz="4400" b="1" dirty="0">
                <a:solidFill>
                  <a:schemeClr val="bg1"/>
                </a:solidFill>
              </a:rPr>
              <a:t>Requests: 10</a:t>
            </a:r>
          </a:p>
        </p:txBody>
      </p:sp>
      <p:sp>
        <p:nvSpPr>
          <p:cNvPr id="10" name="TextBox 9">
            <a:extLst>
              <a:ext uri="{FF2B5EF4-FFF2-40B4-BE49-F238E27FC236}">
                <a16:creationId xmlns:a16="http://schemas.microsoft.com/office/drawing/2014/main" id="{67E58EA3-3B75-4CFE-9763-9E66379BD442}"/>
              </a:ext>
            </a:extLst>
          </p:cNvPr>
          <p:cNvSpPr txBox="1"/>
          <p:nvPr/>
        </p:nvSpPr>
        <p:spPr>
          <a:xfrm>
            <a:off x="190500" y="1240056"/>
            <a:ext cx="11873982" cy="1200329"/>
          </a:xfrm>
          <a:prstGeom prst="rect">
            <a:avLst/>
          </a:prstGeom>
          <a:noFill/>
        </p:spPr>
        <p:txBody>
          <a:bodyPr wrap="square" rtlCol="0">
            <a:spAutoFit/>
          </a:bodyPr>
          <a:lstStyle/>
          <a:p>
            <a:r>
              <a:rPr lang="en-US" sz="2400" dirty="0"/>
              <a:t>Get the Top 3 products in each division that have a high </a:t>
            </a:r>
            <a:r>
              <a:rPr lang="en-US" sz="2400" dirty="0" err="1"/>
              <a:t>total_sold_quantity</a:t>
            </a:r>
            <a:r>
              <a:rPr lang="en-US" sz="2400" dirty="0"/>
              <a:t> in the </a:t>
            </a:r>
            <a:r>
              <a:rPr lang="en-US" sz="2400" dirty="0" err="1"/>
              <a:t>fiscal_year</a:t>
            </a:r>
            <a:r>
              <a:rPr lang="en-US" sz="2400" dirty="0"/>
              <a:t> 2021? The final output contains these fields, division </a:t>
            </a:r>
            <a:r>
              <a:rPr lang="en-US" sz="2400" dirty="0" err="1"/>
              <a:t>product_code</a:t>
            </a:r>
            <a:r>
              <a:rPr lang="en-US" sz="2400" dirty="0"/>
              <a:t> , </a:t>
            </a:r>
            <a:r>
              <a:rPr lang="en-US" sz="2400" dirty="0" err="1"/>
              <a:t>product,total_sold_quantity</a:t>
            </a:r>
            <a:r>
              <a:rPr lang="en-US" sz="2400" dirty="0"/>
              <a:t>, </a:t>
            </a:r>
            <a:r>
              <a:rPr lang="en-US" sz="2400" dirty="0" err="1"/>
              <a:t>rank_order</a:t>
            </a:r>
            <a:endParaRPr lang="en-US" sz="2400" dirty="0">
              <a:latin typeface="+mj-lt"/>
            </a:endParaRPr>
          </a:p>
        </p:txBody>
      </p:sp>
      <p:sp>
        <p:nvSpPr>
          <p:cNvPr id="3" name="TextBox 2">
            <a:extLst>
              <a:ext uri="{FF2B5EF4-FFF2-40B4-BE49-F238E27FC236}">
                <a16:creationId xmlns:a16="http://schemas.microsoft.com/office/drawing/2014/main" id="{8DE2715A-F951-43F4-9403-3F5F28742B43}"/>
              </a:ext>
            </a:extLst>
          </p:cNvPr>
          <p:cNvSpPr txBox="1"/>
          <p:nvPr/>
        </p:nvSpPr>
        <p:spPr>
          <a:xfrm>
            <a:off x="408830" y="3657114"/>
            <a:ext cx="7904745" cy="2246769"/>
          </a:xfrm>
          <a:prstGeom prst="rect">
            <a:avLst/>
          </a:prstGeom>
          <a:noFill/>
        </p:spPr>
        <p:txBody>
          <a:bodyPr wrap="square" rtlCol="0">
            <a:spAutoFit/>
          </a:bodyPr>
          <a:lstStyle/>
          <a:p>
            <a:r>
              <a:rPr lang="en-US" sz="2000" dirty="0"/>
              <a:t>(with CTE as (select </a:t>
            </a:r>
            <a:r>
              <a:rPr lang="en-US" sz="2000" dirty="0" err="1"/>
              <a:t>Division,p.product_code</a:t>
            </a:r>
            <a:r>
              <a:rPr lang="en-US" sz="2000" dirty="0"/>
              <a:t>, </a:t>
            </a:r>
            <a:r>
              <a:rPr lang="en-US" sz="2000" dirty="0" err="1"/>
              <a:t>product,sum</a:t>
            </a:r>
            <a:r>
              <a:rPr lang="en-US" sz="2000" dirty="0"/>
              <a:t>(</a:t>
            </a:r>
            <a:r>
              <a:rPr lang="en-US" sz="2000" dirty="0" err="1"/>
              <a:t>sold_quantity</a:t>
            </a:r>
            <a:r>
              <a:rPr lang="en-US" sz="2000" dirty="0"/>
              <a:t>) as </a:t>
            </a:r>
            <a:r>
              <a:rPr lang="en-US" sz="2000" dirty="0" err="1"/>
              <a:t>Total_sold_quantity</a:t>
            </a:r>
            <a:r>
              <a:rPr lang="en-US" sz="2000" dirty="0"/>
              <a:t> from </a:t>
            </a:r>
            <a:r>
              <a:rPr lang="en-US" sz="2000" dirty="0" err="1"/>
              <a:t>dim_product</a:t>
            </a:r>
            <a:r>
              <a:rPr lang="en-US" sz="2000" dirty="0"/>
              <a:t> as p inner join </a:t>
            </a:r>
            <a:r>
              <a:rPr lang="en-US" sz="2000" dirty="0" err="1"/>
              <a:t>fact_sales_monthly</a:t>
            </a:r>
            <a:r>
              <a:rPr lang="en-US" sz="2000" dirty="0"/>
              <a:t> as s on </a:t>
            </a:r>
            <a:r>
              <a:rPr lang="en-US" sz="2000" dirty="0" err="1"/>
              <a:t>p.product_code</a:t>
            </a:r>
            <a:r>
              <a:rPr lang="en-US" sz="2000" dirty="0"/>
              <a:t>=</a:t>
            </a:r>
            <a:r>
              <a:rPr lang="en-US" sz="2000" dirty="0" err="1"/>
              <a:t>s.product_code</a:t>
            </a:r>
            <a:r>
              <a:rPr lang="en-US" sz="2000" dirty="0"/>
              <a:t> where </a:t>
            </a:r>
            <a:r>
              <a:rPr lang="en-US" sz="2000" dirty="0" err="1"/>
              <a:t>fiscal_year</a:t>
            </a:r>
            <a:r>
              <a:rPr lang="en-US" sz="2000" dirty="0"/>
              <a:t>=2021 group by product),CTE2 as (select </a:t>
            </a:r>
            <a:r>
              <a:rPr lang="en-US" sz="2000" dirty="0" err="1"/>
              <a:t>Division,product_code,Product,Total_sold_quantity</a:t>
            </a:r>
            <a:r>
              <a:rPr lang="en-US" sz="2000" dirty="0"/>
              <a:t>, </a:t>
            </a:r>
            <a:r>
              <a:rPr lang="en-US" sz="2000" dirty="0" err="1"/>
              <a:t>dense_rank</a:t>
            </a:r>
            <a:r>
              <a:rPr lang="en-US" sz="2000" dirty="0"/>
              <a:t>() over(partition by Division order by </a:t>
            </a:r>
            <a:r>
              <a:rPr lang="en-US" sz="2000" dirty="0" err="1"/>
              <a:t>Total_Sold_quantity</a:t>
            </a:r>
            <a:r>
              <a:rPr lang="en-US" sz="2000" dirty="0"/>
              <a:t> desc)</a:t>
            </a:r>
            <a:r>
              <a:rPr lang="en-US" sz="2000" dirty="0" err="1"/>
              <a:t>Rank_order</a:t>
            </a:r>
            <a:r>
              <a:rPr lang="en-US" sz="2000" dirty="0"/>
              <a:t> from CTE) select*from CTE2 where </a:t>
            </a:r>
            <a:r>
              <a:rPr lang="en-US" sz="2000" dirty="0" err="1"/>
              <a:t>Rank_order</a:t>
            </a:r>
            <a:r>
              <a:rPr lang="en-US" sz="2000" dirty="0"/>
              <a:t>&lt;4);</a:t>
            </a:r>
          </a:p>
        </p:txBody>
      </p:sp>
      <p:sp>
        <p:nvSpPr>
          <p:cNvPr id="4" name="TextBox 3">
            <a:extLst>
              <a:ext uri="{FF2B5EF4-FFF2-40B4-BE49-F238E27FC236}">
                <a16:creationId xmlns:a16="http://schemas.microsoft.com/office/drawing/2014/main" id="{26853D70-04B1-43A1-B129-292E5411DCDB}"/>
              </a:ext>
            </a:extLst>
          </p:cNvPr>
          <p:cNvSpPr txBox="1"/>
          <p:nvPr/>
        </p:nvSpPr>
        <p:spPr>
          <a:xfrm>
            <a:off x="494490" y="2844225"/>
            <a:ext cx="3784601" cy="584775"/>
          </a:xfrm>
          <a:prstGeom prst="rect">
            <a:avLst/>
          </a:prstGeom>
          <a:noFill/>
        </p:spPr>
        <p:txBody>
          <a:bodyPr wrap="square" rtlCol="0">
            <a:spAutoFit/>
          </a:bodyPr>
          <a:lstStyle/>
          <a:p>
            <a:r>
              <a:rPr lang="en-US" sz="3200" dirty="0" err="1">
                <a:solidFill>
                  <a:srgbClr val="FF0000"/>
                </a:solidFill>
                <a:latin typeface="Bookman Old Style" panose="02050604050505020204" pitchFamily="18" charset="0"/>
              </a:rPr>
              <a:t>MySql</a:t>
            </a:r>
            <a:r>
              <a:rPr lang="en-US" sz="3200" dirty="0">
                <a:solidFill>
                  <a:srgbClr val="FF0000"/>
                </a:solidFill>
                <a:latin typeface="Bookman Old Style" panose="02050604050505020204" pitchFamily="18" charset="0"/>
              </a:rPr>
              <a:t> Query:</a:t>
            </a:r>
            <a:endParaRPr lang="en-US" sz="240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147653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000"/>
                                        <p:tgtEl>
                                          <p:spTgt spid="9">
                                            <p:txEl>
                                              <p:pRg st="0" end="0"/>
                                            </p:txEl>
                                          </p:spTgt>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0"/>
                                        <p:tgtEl>
                                          <p:spTgt spid="10"/>
                                        </p:tgtEl>
                                      </p:cBhvr>
                                    </p:animEffect>
                                  </p:childTnLst>
                                </p:cTn>
                              </p:par>
                            </p:childTnLst>
                          </p:cTn>
                        </p:par>
                        <p:par>
                          <p:cTn id="16" fill="hold">
                            <p:stCondLst>
                              <p:cond delay="6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500"/>
                                        <p:tgtEl>
                                          <p:spTgt spid="8"/>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2000"/>
                                        <p:tgtEl>
                                          <p:spTgt spid="4"/>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0" grpId="0"/>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4168145" y="105668"/>
            <a:ext cx="7009928" cy="2012381"/>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500487" y="-1378851"/>
            <a:ext cx="643927"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299625" y="105668"/>
            <a:ext cx="4486845" cy="707886"/>
          </a:xfrm>
          <a:prstGeom prst="rect">
            <a:avLst/>
          </a:prstGeom>
          <a:noFill/>
          <a:scene3d>
            <a:camera prst="orthographicFront"/>
            <a:lightRig rig="threePt" dir="t"/>
          </a:scene3d>
          <a:sp3d>
            <a:bevelT prst="angle"/>
          </a:sp3d>
        </p:spPr>
        <p:txBody>
          <a:bodyPr wrap="square" rtlCol="0">
            <a:spAutoFit/>
          </a:bodyPr>
          <a:lstStyle/>
          <a:p>
            <a:r>
              <a:rPr lang="en-US" sz="4000" b="1" dirty="0">
                <a:solidFill>
                  <a:schemeClr val="bg1"/>
                </a:solidFill>
                <a:latin typeface="Bookman Old Style" panose="02050604050505020204" pitchFamily="18" charset="0"/>
              </a:rPr>
              <a:t>Output:</a:t>
            </a:r>
            <a:endParaRPr lang="en-US" b="1" dirty="0">
              <a:solidFill>
                <a:schemeClr val="bg1"/>
              </a:solidFill>
              <a:latin typeface="Bookman Old Style" panose="02050604050505020204" pitchFamily="18" charset="0"/>
            </a:endParaRPr>
          </a:p>
        </p:txBody>
      </p:sp>
      <p:sp>
        <p:nvSpPr>
          <p:cNvPr id="11" name="Rectangle 10">
            <a:extLst>
              <a:ext uri="{FF2B5EF4-FFF2-40B4-BE49-F238E27FC236}">
                <a16:creationId xmlns:a16="http://schemas.microsoft.com/office/drawing/2014/main" id="{6F7CE665-8A35-465C-B2E8-1027FF14F35B}"/>
              </a:ext>
            </a:extLst>
          </p:cNvPr>
          <p:cNvSpPr/>
          <p:nvPr/>
        </p:nvSpPr>
        <p:spPr>
          <a:xfrm>
            <a:off x="1045029" y="2207313"/>
            <a:ext cx="11044154" cy="2886973"/>
          </a:xfrm>
          <a:prstGeom prst="rect">
            <a:avLst/>
          </a:prstGeom>
          <a:solidFill>
            <a:schemeClr val="bg1">
              <a:lumMod val="95000"/>
              <a:lumOff val="5000"/>
              <a:alpha val="6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Off-page Connector 16">
            <a:extLst>
              <a:ext uri="{FF2B5EF4-FFF2-40B4-BE49-F238E27FC236}">
                <a16:creationId xmlns:a16="http://schemas.microsoft.com/office/drawing/2014/main" id="{F056BC3E-19A1-4250-A5C8-A1ED0897EDA7}"/>
              </a:ext>
            </a:extLst>
          </p:cNvPr>
          <p:cNvSpPr/>
          <p:nvPr/>
        </p:nvSpPr>
        <p:spPr>
          <a:xfrm rot="16200000">
            <a:off x="1132186" y="4269086"/>
            <a:ext cx="643928" cy="29083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E49D33A-1489-49B7-88BD-44185D2673A6}"/>
              </a:ext>
            </a:extLst>
          </p:cNvPr>
          <p:cNvSpPr txBox="1"/>
          <p:nvPr/>
        </p:nvSpPr>
        <p:spPr>
          <a:xfrm>
            <a:off x="252126" y="5430848"/>
            <a:ext cx="2082799"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Insights:</a:t>
            </a:r>
            <a:endParaRPr lang="en-US" b="1" dirty="0">
              <a:solidFill>
                <a:schemeClr val="bg1"/>
              </a:solidFill>
              <a:latin typeface="Bookman Old Style" panose="02050604050505020204" pitchFamily="18" charset="0"/>
            </a:endParaRPr>
          </a:p>
        </p:txBody>
      </p:sp>
      <p:sp>
        <p:nvSpPr>
          <p:cNvPr id="20" name="Rectangle 19">
            <a:extLst>
              <a:ext uri="{FF2B5EF4-FFF2-40B4-BE49-F238E27FC236}">
                <a16:creationId xmlns:a16="http://schemas.microsoft.com/office/drawing/2014/main" id="{562BDD67-7847-4D30-81B6-43D2C59DA306}"/>
              </a:ext>
            </a:extLst>
          </p:cNvPr>
          <p:cNvSpPr/>
          <p:nvPr/>
        </p:nvSpPr>
        <p:spPr>
          <a:xfrm>
            <a:off x="3004457" y="5257531"/>
            <a:ext cx="9084726" cy="1391696"/>
          </a:xfrm>
          <a:prstGeom prst="rect">
            <a:avLst/>
          </a:prstGeom>
          <a:solidFill>
            <a:schemeClr val="bg1">
              <a:alpha val="5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prst="angle"/>
            </a:sp3d>
          </a:bodyPr>
          <a:lstStyle/>
          <a:p>
            <a:pPr algn="ctr"/>
            <a:endParaRPr lang="en-US" dirty="0">
              <a:ln>
                <a:solidFill>
                  <a:schemeClr val="bg1"/>
                </a:solidFill>
              </a:ln>
            </a:endParaRPr>
          </a:p>
        </p:txBody>
      </p:sp>
      <p:sp>
        <p:nvSpPr>
          <p:cNvPr id="19" name="TextBox 18">
            <a:extLst>
              <a:ext uri="{FF2B5EF4-FFF2-40B4-BE49-F238E27FC236}">
                <a16:creationId xmlns:a16="http://schemas.microsoft.com/office/drawing/2014/main" id="{6879F0F9-D200-41BB-AC72-1AB8B1E89303}"/>
              </a:ext>
            </a:extLst>
          </p:cNvPr>
          <p:cNvSpPr txBox="1"/>
          <p:nvPr/>
        </p:nvSpPr>
        <p:spPr>
          <a:xfrm>
            <a:off x="3077898" y="5264240"/>
            <a:ext cx="8507413" cy="1323439"/>
          </a:xfrm>
          <a:prstGeom prst="rect">
            <a:avLst/>
          </a:prstGeom>
          <a:noFill/>
        </p:spPr>
        <p:txBody>
          <a:bodyPr wrap="square" rtlCol="0">
            <a:spAutoFit/>
          </a:bodyPr>
          <a:lstStyle/>
          <a:p>
            <a:pPr algn="just"/>
            <a:r>
              <a:rPr lang="en-US" sz="1600" b="1" dirty="0"/>
              <a:t>In above graph chart shows Top 3 product Division </a:t>
            </a:r>
            <a:r>
              <a:rPr lang="en-US" sz="1600" b="1" dirty="0" err="1"/>
              <a:t>wise.In</a:t>
            </a:r>
            <a:r>
              <a:rPr lang="en-US" sz="1600" b="1" dirty="0"/>
              <a:t> Division "N &amp; S," the product AQ Pen Drive DRC ranks first with a total quantity of 203456. In Division "P &amp; A" product, AQ Gamers </a:t>
            </a:r>
            <a:r>
              <a:rPr lang="en-US" sz="1600" b="1" dirty="0" err="1"/>
              <a:t>Ms</a:t>
            </a:r>
            <a:r>
              <a:rPr lang="en-US" sz="1600" b="1" dirty="0"/>
              <a:t> rank 1st by selling the total quantity of 2477098, and in Division "PC product, AQ Digit Rank 1st by selling the total quantity of 135092. Among the divisions, "N &amp; S" rank first, "P &amp; A" rank second, and "PC" rank third.</a:t>
            </a:r>
            <a:endParaRPr lang="en-US" b="1" dirty="0"/>
          </a:p>
        </p:txBody>
      </p:sp>
      <p:pic>
        <p:nvPicPr>
          <p:cNvPr id="5" name="Picture 4">
            <a:extLst>
              <a:ext uri="{FF2B5EF4-FFF2-40B4-BE49-F238E27FC236}">
                <a16:creationId xmlns:a16="http://schemas.microsoft.com/office/drawing/2014/main" id="{4128E9B7-A580-4718-A413-B5E4449D05FF}"/>
              </a:ext>
            </a:extLst>
          </p:cNvPr>
          <p:cNvPicPr>
            <a:picLocks noChangeAspect="1"/>
          </p:cNvPicPr>
          <p:nvPr/>
        </p:nvPicPr>
        <p:blipFill>
          <a:blip r:embed="rId4"/>
          <a:stretch>
            <a:fillRect/>
          </a:stretch>
        </p:blipFill>
        <p:spPr>
          <a:xfrm>
            <a:off x="4292082" y="208773"/>
            <a:ext cx="6727371" cy="1737511"/>
          </a:xfrm>
          <a:prstGeom prst="rect">
            <a:avLst/>
          </a:prstGeom>
        </p:spPr>
      </p:pic>
      <p:pic>
        <p:nvPicPr>
          <p:cNvPr id="14" name="Picture 13">
            <a:extLst>
              <a:ext uri="{FF2B5EF4-FFF2-40B4-BE49-F238E27FC236}">
                <a16:creationId xmlns:a16="http://schemas.microsoft.com/office/drawing/2014/main" id="{050B863E-4E5C-4B8C-8806-18B31756740C}"/>
              </a:ext>
            </a:extLst>
          </p:cNvPr>
          <p:cNvPicPr>
            <a:picLocks noChangeAspect="1"/>
          </p:cNvPicPr>
          <p:nvPr/>
        </p:nvPicPr>
        <p:blipFill>
          <a:blip r:embed="rId5"/>
          <a:stretch>
            <a:fillRect/>
          </a:stretch>
        </p:blipFill>
        <p:spPr>
          <a:xfrm>
            <a:off x="1222310" y="2370558"/>
            <a:ext cx="10720873" cy="2560482"/>
          </a:xfrm>
          <a:prstGeom prst="rect">
            <a:avLst/>
          </a:prstGeom>
        </p:spPr>
      </p:pic>
    </p:spTree>
    <p:extLst>
      <p:ext uri="{BB962C8B-B14F-4D97-AF65-F5344CB8AC3E}">
        <p14:creationId xmlns:p14="http://schemas.microsoft.com/office/powerpoint/2010/main" val="31568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500"/>
                                        <p:tgtEl>
                                          <p:spTgt spid="9">
                                            <p:txEl>
                                              <p:pRg st="0" end="0"/>
                                            </p:txEl>
                                          </p:spTgt>
                                        </p:tgtEl>
                                      </p:cBhvr>
                                    </p:animEffect>
                                  </p:childTnLst>
                                </p:cTn>
                              </p:par>
                            </p:childTnLst>
                          </p:cTn>
                        </p:par>
                        <p:par>
                          <p:cTn id="12" fill="hold">
                            <p:stCondLst>
                              <p:cond delay="45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500"/>
                                        <p:tgtEl>
                                          <p:spTgt spid="8"/>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2500"/>
                                        <p:tgtEl>
                                          <p:spTgt spid="5"/>
                                        </p:tgtEl>
                                      </p:cBhvr>
                                    </p:animEffect>
                                  </p:childTnLst>
                                </p:cTn>
                              </p:par>
                            </p:childTnLst>
                          </p:cTn>
                        </p:par>
                        <p:par>
                          <p:cTn id="20" fill="hold">
                            <p:stCondLst>
                              <p:cond delay="8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0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2500"/>
                                        <p:tgtEl>
                                          <p:spTgt spid="14"/>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2500"/>
                                        <p:tgtEl>
                                          <p:spTgt spid="17"/>
                                        </p:tgtEl>
                                      </p:cBhvr>
                                    </p:animEffect>
                                  </p:childTnLst>
                                </p:cTn>
                              </p:par>
                            </p:childTnLst>
                          </p:cTn>
                        </p:par>
                        <p:par>
                          <p:cTn id="33" fill="hold">
                            <p:stCondLst>
                              <p:cond delay="5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2500"/>
                                        <p:tgtEl>
                                          <p:spTgt spid="18"/>
                                        </p:tgtEl>
                                      </p:cBhvr>
                                    </p:animEffect>
                                  </p:childTnLst>
                                </p:cTn>
                              </p:par>
                            </p:childTnLst>
                          </p:cTn>
                        </p:par>
                        <p:par>
                          <p:cTn id="37" fill="hold">
                            <p:stCondLst>
                              <p:cond delay="7500"/>
                            </p:stCondLst>
                            <p:childTnLst>
                              <p:par>
                                <p:cTn id="38" presetID="22" presetClass="entr" presetSubtype="2"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right)">
                                      <p:cBhvr>
                                        <p:cTn id="40" dur="2000"/>
                                        <p:tgtEl>
                                          <p:spTgt spid="20"/>
                                        </p:tgtEl>
                                      </p:cBhvr>
                                    </p:animEffect>
                                  </p:childTnLst>
                                </p:cTn>
                              </p:par>
                            </p:childTnLst>
                          </p:cTn>
                        </p:par>
                        <p:par>
                          <p:cTn id="41" fill="hold">
                            <p:stCondLst>
                              <p:cond delay="9500"/>
                            </p:stCondLst>
                            <p:childTnLst>
                              <p:par>
                                <p:cTn id="42" presetID="22" presetClass="entr" presetSubtype="2"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right)">
                                      <p:cBhvr>
                                        <p:cTn id="44" dur="2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1" grpId="0" animBg="1"/>
      <p:bldP spid="17" grpId="0" animBg="1"/>
      <p:bldP spid="18" grpId="0"/>
      <p:bldP spid="20" grpId="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552450" y="2249264"/>
            <a:ext cx="5988050" cy="4176936"/>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371600" y="-1244600"/>
            <a:ext cx="901700"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190500" y="199480"/>
            <a:ext cx="4486845" cy="769441"/>
          </a:xfrm>
          <a:prstGeom prst="rect">
            <a:avLst/>
          </a:prstGeom>
          <a:noFill/>
          <a:scene3d>
            <a:camera prst="orthographicFront"/>
            <a:lightRig rig="threePt" dir="t"/>
          </a:scene3d>
          <a:sp3d>
            <a:bevelT prst="angle"/>
          </a:sp3d>
        </p:spPr>
        <p:txBody>
          <a:bodyPr wrap="square" rtlCol="0">
            <a:spAutoFit/>
          </a:bodyPr>
          <a:lstStyle/>
          <a:p>
            <a:r>
              <a:rPr lang="en-US" sz="4400" b="1" dirty="0">
                <a:solidFill>
                  <a:schemeClr val="bg1"/>
                </a:solidFill>
              </a:rPr>
              <a:t>Requests: 1</a:t>
            </a:r>
            <a:endParaRPr lang="en-US" sz="2000" b="1"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67E58EA3-3B75-4CFE-9763-9E66379BD442}"/>
              </a:ext>
            </a:extLst>
          </p:cNvPr>
          <p:cNvSpPr txBox="1"/>
          <p:nvPr/>
        </p:nvSpPr>
        <p:spPr>
          <a:xfrm>
            <a:off x="190500" y="1113475"/>
            <a:ext cx="11734799" cy="954107"/>
          </a:xfrm>
          <a:prstGeom prst="rect">
            <a:avLst/>
          </a:prstGeom>
          <a:noFill/>
        </p:spPr>
        <p:txBody>
          <a:bodyPr wrap="square" rtlCol="0">
            <a:spAutoFit/>
          </a:bodyPr>
          <a:lstStyle/>
          <a:p>
            <a:r>
              <a:rPr lang="en-US" sz="2800" dirty="0">
                <a:latin typeface="+mj-lt"/>
              </a:rPr>
              <a:t>Provide the list of markets in which customer "</a:t>
            </a:r>
            <a:r>
              <a:rPr lang="en-US" sz="2800" dirty="0" err="1">
                <a:latin typeface="+mj-lt"/>
              </a:rPr>
              <a:t>Atliq</a:t>
            </a:r>
            <a:r>
              <a:rPr lang="en-US" sz="2800" dirty="0">
                <a:latin typeface="+mj-lt"/>
              </a:rPr>
              <a:t> Exclusive" operates its business in the APAC region.</a:t>
            </a:r>
          </a:p>
        </p:txBody>
      </p:sp>
      <p:sp>
        <p:nvSpPr>
          <p:cNvPr id="3" name="TextBox 2">
            <a:extLst>
              <a:ext uri="{FF2B5EF4-FFF2-40B4-BE49-F238E27FC236}">
                <a16:creationId xmlns:a16="http://schemas.microsoft.com/office/drawing/2014/main" id="{8DE2715A-F951-43F4-9403-3F5F28742B43}"/>
              </a:ext>
            </a:extLst>
          </p:cNvPr>
          <p:cNvSpPr txBox="1"/>
          <p:nvPr/>
        </p:nvSpPr>
        <p:spPr>
          <a:xfrm>
            <a:off x="765174" y="3429000"/>
            <a:ext cx="4876800" cy="2062103"/>
          </a:xfrm>
          <a:prstGeom prst="rect">
            <a:avLst/>
          </a:prstGeom>
          <a:noFill/>
        </p:spPr>
        <p:txBody>
          <a:bodyPr wrap="square" rtlCol="0">
            <a:spAutoFit/>
          </a:bodyPr>
          <a:lstStyle/>
          <a:p>
            <a:r>
              <a:rPr lang="en-US" sz="3200" dirty="0"/>
              <a:t>select distinct(market) from  </a:t>
            </a:r>
            <a:r>
              <a:rPr lang="en-US" sz="3200" dirty="0" err="1"/>
              <a:t>dim_customer</a:t>
            </a:r>
            <a:r>
              <a:rPr lang="en-US" sz="3200" dirty="0"/>
              <a:t>  where  customer="</a:t>
            </a:r>
            <a:r>
              <a:rPr lang="en-US" sz="3200" dirty="0" err="1"/>
              <a:t>Atliq</a:t>
            </a:r>
            <a:r>
              <a:rPr lang="en-US" sz="3200" dirty="0"/>
              <a:t> Exclusive"  and  region="APAC"; </a:t>
            </a:r>
          </a:p>
        </p:txBody>
      </p:sp>
      <p:sp>
        <p:nvSpPr>
          <p:cNvPr id="4" name="TextBox 3">
            <a:extLst>
              <a:ext uri="{FF2B5EF4-FFF2-40B4-BE49-F238E27FC236}">
                <a16:creationId xmlns:a16="http://schemas.microsoft.com/office/drawing/2014/main" id="{26853D70-04B1-43A1-B129-292E5411DCDB}"/>
              </a:ext>
            </a:extLst>
          </p:cNvPr>
          <p:cNvSpPr txBox="1"/>
          <p:nvPr/>
        </p:nvSpPr>
        <p:spPr>
          <a:xfrm>
            <a:off x="765174" y="2451327"/>
            <a:ext cx="3784601" cy="584775"/>
          </a:xfrm>
          <a:prstGeom prst="rect">
            <a:avLst/>
          </a:prstGeom>
          <a:noFill/>
        </p:spPr>
        <p:txBody>
          <a:bodyPr wrap="square" rtlCol="0">
            <a:spAutoFit/>
          </a:bodyPr>
          <a:lstStyle/>
          <a:p>
            <a:r>
              <a:rPr lang="en-US" sz="3200" dirty="0" err="1">
                <a:solidFill>
                  <a:srgbClr val="FF0000"/>
                </a:solidFill>
                <a:latin typeface="Bookman Old Style" panose="02050604050505020204" pitchFamily="18" charset="0"/>
              </a:rPr>
              <a:t>MySql</a:t>
            </a:r>
            <a:r>
              <a:rPr lang="en-US" sz="3200" dirty="0">
                <a:solidFill>
                  <a:srgbClr val="FF0000"/>
                </a:solidFill>
                <a:latin typeface="Bookman Old Style" panose="02050604050505020204" pitchFamily="18" charset="0"/>
              </a:rPr>
              <a:t> Query:</a:t>
            </a:r>
            <a:endParaRPr lang="en-US" sz="240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105334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000"/>
                                        <p:tgtEl>
                                          <p:spTgt spid="9">
                                            <p:txEl>
                                              <p:pRg st="0" end="0"/>
                                            </p:txEl>
                                          </p:spTgt>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0"/>
                                        <p:tgtEl>
                                          <p:spTgt spid="10"/>
                                        </p:tgtEl>
                                      </p:cBhvr>
                                    </p:animEffect>
                                  </p:childTnLst>
                                </p:cTn>
                              </p:par>
                            </p:childTnLst>
                          </p:cTn>
                        </p:par>
                        <p:par>
                          <p:cTn id="16" fill="hold">
                            <p:stCondLst>
                              <p:cond delay="6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500"/>
                                        <p:tgtEl>
                                          <p:spTgt spid="8"/>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2000"/>
                                        <p:tgtEl>
                                          <p:spTgt spid="4"/>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2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0"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109537" y="1227598"/>
            <a:ext cx="3644900" cy="4024535"/>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464761" y="-1337761"/>
            <a:ext cx="715377"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252126" y="126977"/>
            <a:ext cx="4486845" cy="707886"/>
          </a:xfrm>
          <a:prstGeom prst="rect">
            <a:avLst/>
          </a:prstGeom>
          <a:noFill/>
          <a:scene3d>
            <a:camera prst="orthographicFront"/>
            <a:lightRig rig="threePt" dir="t"/>
          </a:scene3d>
          <a:sp3d>
            <a:bevelT prst="angle"/>
          </a:sp3d>
        </p:spPr>
        <p:txBody>
          <a:bodyPr wrap="square" rtlCol="0">
            <a:spAutoFit/>
          </a:bodyPr>
          <a:lstStyle/>
          <a:p>
            <a:r>
              <a:rPr lang="en-US" sz="4000" b="1" dirty="0">
                <a:solidFill>
                  <a:schemeClr val="bg1"/>
                </a:solidFill>
                <a:latin typeface="Bookman Old Style" panose="02050604050505020204" pitchFamily="18" charset="0"/>
              </a:rPr>
              <a:t>Output:</a:t>
            </a:r>
            <a:endParaRPr lang="en-US" b="1" dirty="0">
              <a:solidFill>
                <a:schemeClr val="bg1"/>
              </a:solidFill>
              <a:latin typeface="Bookman Old Style" panose="02050604050505020204" pitchFamily="18" charset="0"/>
            </a:endParaRPr>
          </a:p>
        </p:txBody>
      </p:sp>
      <p:sp>
        <p:nvSpPr>
          <p:cNvPr id="11" name="Rectangle 10">
            <a:extLst>
              <a:ext uri="{FF2B5EF4-FFF2-40B4-BE49-F238E27FC236}">
                <a16:creationId xmlns:a16="http://schemas.microsoft.com/office/drawing/2014/main" id="{6F7CE665-8A35-465C-B2E8-1027FF14F35B}"/>
              </a:ext>
            </a:extLst>
          </p:cNvPr>
          <p:cNvSpPr/>
          <p:nvPr/>
        </p:nvSpPr>
        <p:spPr>
          <a:xfrm>
            <a:off x="4184650" y="126998"/>
            <a:ext cx="7816850" cy="4847629"/>
          </a:xfrm>
          <a:prstGeom prst="rect">
            <a:avLst/>
          </a:prstGeom>
          <a:solidFill>
            <a:schemeClr val="bg1">
              <a:lumMod val="95000"/>
              <a:lumOff val="5000"/>
              <a:alpha val="6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3907490-F3BD-42A5-8649-9A3726F6429A}"/>
              </a:ext>
            </a:extLst>
          </p:cNvPr>
          <p:cNvPicPr>
            <a:picLocks noChangeAspect="1"/>
          </p:cNvPicPr>
          <p:nvPr/>
        </p:nvPicPr>
        <p:blipFill>
          <a:blip r:embed="rId4"/>
          <a:stretch>
            <a:fillRect/>
          </a:stretch>
        </p:blipFill>
        <p:spPr>
          <a:xfrm>
            <a:off x="649288" y="1456728"/>
            <a:ext cx="2565399" cy="3517899"/>
          </a:xfrm>
          <a:prstGeom prst="rect">
            <a:avLst/>
          </a:prstGeom>
        </p:spPr>
      </p:pic>
      <p:pic>
        <p:nvPicPr>
          <p:cNvPr id="15" name="Picture 14">
            <a:extLst>
              <a:ext uri="{FF2B5EF4-FFF2-40B4-BE49-F238E27FC236}">
                <a16:creationId xmlns:a16="http://schemas.microsoft.com/office/drawing/2014/main" id="{FEDE9643-6AE9-47EF-AD16-A6CB5A691BA0}"/>
              </a:ext>
            </a:extLst>
          </p:cNvPr>
          <p:cNvPicPr>
            <a:picLocks noChangeAspect="1"/>
          </p:cNvPicPr>
          <p:nvPr/>
        </p:nvPicPr>
        <p:blipFill>
          <a:blip r:embed="rId5"/>
          <a:stretch>
            <a:fillRect/>
          </a:stretch>
        </p:blipFill>
        <p:spPr>
          <a:xfrm>
            <a:off x="4345385" y="199480"/>
            <a:ext cx="7495380" cy="4575720"/>
          </a:xfrm>
          <a:prstGeom prst="rect">
            <a:avLst/>
          </a:prstGeom>
        </p:spPr>
      </p:pic>
      <p:sp>
        <p:nvSpPr>
          <p:cNvPr id="17" name="Flowchart: Off-page Connector 16">
            <a:extLst>
              <a:ext uri="{FF2B5EF4-FFF2-40B4-BE49-F238E27FC236}">
                <a16:creationId xmlns:a16="http://schemas.microsoft.com/office/drawing/2014/main" id="{F056BC3E-19A1-4250-A5C8-A1ED0897EDA7}"/>
              </a:ext>
            </a:extLst>
          </p:cNvPr>
          <p:cNvSpPr/>
          <p:nvPr/>
        </p:nvSpPr>
        <p:spPr>
          <a:xfrm rot="16200000">
            <a:off x="1132186" y="4269086"/>
            <a:ext cx="643928" cy="29083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E49D33A-1489-49B7-88BD-44185D2673A6}"/>
              </a:ext>
            </a:extLst>
          </p:cNvPr>
          <p:cNvSpPr txBox="1"/>
          <p:nvPr/>
        </p:nvSpPr>
        <p:spPr>
          <a:xfrm>
            <a:off x="252126" y="5430848"/>
            <a:ext cx="2082799"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Insights:</a:t>
            </a:r>
            <a:endParaRPr lang="en-US" b="1" dirty="0">
              <a:solidFill>
                <a:schemeClr val="bg1"/>
              </a:solidFill>
              <a:latin typeface="Bookman Old Style" panose="02050604050505020204" pitchFamily="18" charset="0"/>
            </a:endParaRPr>
          </a:p>
        </p:txBody>
      </p:sp>
      <p:sp>
        <p:nvSpPr>
          <p:cNvPr id="20" name="Rectangle 19">
            <a:extLst>
              <a:ext uri="{FF2B5EF4-FFF2-40B4-BE49-F238E27FC236}">
                <a16:creationId xmlns:a16="http://schemas.microsoft.com/office/drawing/2014/main" id="{562BDD67-7847-4D30-81B6-43D2C59DA306}"/>
              </a:ext>
            </a:extLst>
          </p:cNvPr>
          <p:cNvSpPr/>
          <p:nvPr/>
        </p:nvSpPr>
        <p:spPr>
          <a:xfrm>
            <a:off x="3494087" y="5329718"/>
            <a:ext cx="8604250" cy="1298650"/>
          </a:xfrm>
          <a:prstGeom prst="rect">
            <a:avLst/>
          </a:prstGeom>
          <a:solidFill>
            <a:schemeClr val="bg1">
              <a:alpha val="5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prst="angle"/>
            </a:sp3d>
          </a:bodyPr>
          <a:lstStyle/>
          <a:p>
            <a:pPr algn="ctr"/>
            <a:endParaRPr lang="en-US" dirty="0">
              <a:ln>
                <a:solidFill>
                  <a:schemeClr val="bg1"/>
                </a:solidFill>
              </a:ln>
            </a:endParaRPr>
          </a:p>
        </p:txBody>
      </p:sp>
      <p:sp>
        <p:nvSpPr>
          <p:cNvPr id="19" name="TextBox 18">
            <a:extLst>
              <a:ext uri="{FF2B5EF4-FFF2-40B4-BE49-F238E27FC236}">
                <a16:creationId xmlns:a16="http://schemas.microsoft.com/office/drawing/2014/main" id="{6879F0F9-D200-41BB-AC72-1AB8B1E89303}"/>
              </a:ext>
            </a:extLst>
          </p:cNvPr>
          <p:cNvSpPr txBox="1"/>
          <p:nvPr/>
        </p:nvSpPr>
        <p:spPr>
          <a:xfrm>
            <a:off x="3494087" y="5387553"/>
            <a:ext cx="8507413" cy="1015663"/>
          </a:xfrm>
          <a:prstGeom prst="rect">
            <a:avLst/>
          </a:prstGeom>
          <a:noFill/>
        </p:spPr>
        <p:txBody>
          <a:bodyPr wrap="square" rtlCol="0">
            <a:spAutoFit/>
          </a:bodyPr>
          <a:lstStyle/>
          <a:p>
            <a:pPr algn="just"/>
            <a:r>
              <a:rPr lang="en-US" sz="2000" dirty="0"/>
              <a:t>"</a:t>
            </a:r>
            <a:r>
              <a:rPr lang="en-US" sz="2000" b="1" dirty="0" err="1"/>
              <a:t>Atliq</a:t>
            </a:r>
            <a:r>
              <a:rPr lang="en-US" sz="2000" b="1" dirty="0"/>
              <a:t> Exclusive" operates its business in eight markets in the APAC region, which are India , Indonesia ,Japan, the Philippines ,South Korea , Australia, New Zealand, and Bangladesh.</a:t>
            </a:r>
          </a:p>
        </p:txBody>
      </p:sp>
    </p:spTree>
    <p:extLst>
      <p:ext uri="{BB962C8B-B14F-4D97-AF65-F5344CB8AC3E}">
        <p14:creationId xmlns:p14="http://schemas.microsoft.com/office/powerpoint/2010/main" val="269086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500"/>
                                        <p:tgtEl>
                                          <p:spTgt spid="9">
                                            <p:txEl>
                                              <p:pRg st="0" end="0"/>
                                            </p:txEl>
                                          </p:spTgt>
                                        </p:tgtEl>
                                      </p:cBhvr>
                                    </p:animEffect>
                                  </p:childTnLst>
                                </p:cTn>
                              </p:par>
                            </p:childTnLst>
                          </p:cTn>
                        </p:par>
                        <p:par>
                          <p:cTn id="12" fill="hold">
                            <p:stCondLst>
                              <p:cond delay="45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500"/>
                                        <p:tgtEl>
                                          <p:spTgt spid="8"/>
                                        </p:tgtEl>
                                      </p:cBhvr>
                                    </p:animEffect>
                                  </p:childTnLst>
                                </p:cTn>
                              </p:par>
                            </p:childTnLst>
                          </p:cTn>
                        </p:par>
                        <p:par>
                          <p:cTn id="16" fill="hold">
                            <p:stCondLst>
                              <p:cond delay="60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2000"/>
                                        <p:tgtEl>
                                          <p:spTgt spid="6"/>
                                        </p:tgtEl>
                                      </p:cBhvr>
                                    </p:animEffect>
                                  </p:childTnLst>
                                </p:cTn>
                              </p:par>
                            </p:childTnLst>
                          </p:cTn>
                        </p:par>
                        <p:par>
                          <p:cTn id="20" fill="hold">
                            <p:stCondLst>
                              <p:cond delay="80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000"/>
                                        <p:tgtEl>
                                          <p:spTgt spid="11"/>
                                        </p:tgtEl>
                                      </p:cBhvr>
                                    </p:animEffect>
                                  </p:childTnLst>
                                </p:cTn>
                              </p:par>
                            </p:childTnLst>
                          </p:cTn>
                        </p:par>
                        <p:par>
                          <p:cTn id="24" fill="hold">
                            <p:stCondLst>
                              <p:cond delay="10000"/>
                            </p:stCondLst>
                            <p:childTnLst>
                              <p:par>
                                <p:cTn id="25" presetID="22" presetClass="entr" presetSubtype="2"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2500"/>
                                        <p:tgtEl>
                                          <p:spTgt spid="15"/>
                                        </p:tgtEl>
                                      </p:cBhvr>
                                    </p:animEffect>
                                  </p:childTnLst>
                                </p:cTn>
                              </p:par>
                            </p:childTnLst>
                          </p:cTn>
                        </p:par>
                        <p:par>
                          <p:cTn id="28" fill="hold">
                            <p:stCondLst>
                              <p:cond delay="12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500"/>
                                        <p:tgtEl>
                                          <p:spTgt spid="17"/>
                                        </p:tgtEl>
                                      </p:cBhvr>
                                    </p:animEffect>
                                  </p:childTnLst>
                                </p:cTn>
                              </p:par>
                            </p:childTnLst>
                          </p:cTn>
                        </p:par>
                        <p:par>
                          <p:cTn id="32" fill="hold">
                            <p:stCondLst>
                              <p:cond delay="150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2500"/>
                                        <p:tgtEl>
                                          <p:spTgt spid="18"/>
                                        </p:tgtEl>
                                      </p:cBhvr>
                                    </p:animEffect>
                                  </p:childTnLst>
                                </p:cTn>
                              </p:par>
                            </p:childTnLst>
                          </p:cTn>
                        </p:par>
                        <p:par>
                          <p:cTn id="36" fill="hold">
                            <p:stCondLst>
                              <p:cond delay="175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2000"/>
                                        <p:tgtEl>
                                          <p:spTgt spid="20"/>
                                        </p:tgtEl>
                                      </p:cBhvr>
                                    </p:animEffect>
                                  </p:childTnLst>
                                </p:cTn>
                              </p:par>
                            </p:childTnLst>
                          </p:cTn>
                        </p:par>
                        <p:par>
                          <p:cTn id="40" fill="hold">
                            <p:stCondLst>
                              <p:cond delay="19500"/>
                            </p:stCondLst>
                            <p:childTnLst>
                              <p:par>
                                <p:cTn id="41" presetID="22" presetClass="entr" presetSubtype="2"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2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1" grpId="0" animBg="1"/>
      <p:bldP spid="17" grpId="0" animBg="1"/>
      <p:bldP spid="18" grpId="0"/>
      <p:bldP spid="20"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552450" y="2249264"/>
            <a:ext cx="10578970" cy="4176936"/>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371600" y="-1244600"/>
            <a:ext cx="901700"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190500" y="199480"/>
            <a:ext cx="4486845" cy="769441"/>
          </a:xfrm>
          <a:prstGeom prst="rect">
            <a:avLst/>
          </a:prstGeom>
          <a:noFill/>
          <a:scene3d>
            <a:camera prst="orthographicFront"/>
            <a:lightRig rig="threePt" dir="t"/>
          </a:scene3d>
          <a:sp3d>
            <a:bevelT prst="angle"/>
          </a:sp3d>
        </p:spPr>
        <p:txBody>
          <a:bodyPr wrap="square" rtlCol="0">
            <a:spAutoFit/>
          </a:bodyPr>
          <a:lstStyle/>
          <a:p>
            <a:r>
              <a:rPr lang="en-US" sz="4400" b="1" dirty="0">
                <a:solidFill>
                  <a:schemeClr val="bg1"/>
                </a:solidFill>
              </a:rPr>
              <a:t>Requests: 2</a:t>
            </a:r>
            <a:endParaRPr lang="en-US" sz="2000" b="1"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67E58EA3-3B75-4CFE-9763-9E66379BD442}"/>
              </a:ext>
            </a:extLst>
          </p:cNvPr>
          <p:cNvSpPr txBox="1"/>
          <p:nvPr/>
        </p:nvSpPr>
        <p:spPr>
          <a:xfrm>
            <a:off x="190500" y="1113475"/>
            <a:ext cx="11873982" cy="892552"/>
          </a:xfrm>
          <a:prstGeom prst="rect">
            <a:avLst/>
          </a:prstGeom>
          <a:noFill/>
        </p:spPr>
        <p:txBody>
          <a:bodyPr wrap="square" rtlCol="0">
            <a:spAutoFit/>
          </a:bodyPr>
          <a:lstStyle/>
          <a:p>
            <a:r>
              <a:rPr lang="en-US" sz="2600" dirty="0"/>
              <a:t>What is the percentage of unique product increase in 2021 vs. 2020? The final output contains these fields, unique_products_2020 unique_products_2021 </a:t>
            </a:r>
            <a:r>
              <a:rPr lang="en-US" sz="2600" dirty="0" err="1"/>
              <a:t>percentage_chg</a:t>
            </a:r>
            <a:r>
              <a:rPr lang="en-US" sz="2600" dirty="0"/>
              <a:t> </a:t>
            </a:r>
            <a:r>
              <a:rPr lang="en-US" sz="2600" dirty="0">
                <a:latin typeface="+mj-lt"/>
              </a:rPr>
              <a:t>.</a:t>
            </a:r>
          </a:p>
        </p:txBody>
      </p:sp>
      <p:sp>
        <p:nvSpPr>
          <p:cNvPr id="3" name="TextBox 2">
            <a:extLst>
              <a:ext uri="{FF2B5EF4-FFF2-40B4-BE49-F238E27FC236}">
                <a16:creationId xmlns:a16="http://schemas.microsoft.com/office/drawing/2014/main" id="{8DE2715A-F951-43F4-9403-3F5F28742B43}"/>
              </a:ext>
            </a:extLst>
          </p:cNvPr>
          <p:cNvSpPr txBox="1"/>
          <p:nvPr/>
        </p:nvSpPr>
        <p:spPr>
          <a:xfrm>
            <a:off x="765174" y="3119502"/>
            <a:ext cx="8406818" cy="3170099"/>
          </a:xfrm>
          <a:prstGeom prst="rect">
            <a:avLst/>
          </a:prstGeom>
          <a:noFill/>
        </p:spPr>
        <p:txBody>
          <a:bodyPr wrap="square" rtlCol="0">
            <a:spAutoFit/>
          </a:bodyPr>
          <a:lstStyle/>
          <a:p>
            <a:r>
              <a:rPr lang="en-US" sz="2000" dirty="0"/>
              <a:t>WITH </a:t>
            </a:r>
            <a:r>
              <a:rPr lang="en-US" sz="2000" dirty="0" err="1"/>
              <a:t>cte</a:t>
            </a:r>
            <a:r>
              <a:rPr lang="en-US" sz="2000" dirty="0"/>
              <a:t> AS (    SELECT COUNT(distinct </a:t>
            </a:r>
            <a:r>
              <a:rPr lang="en-US" sz="2000" dirty="0" err="1"/>
              <a:t>p.product_code</a:t>
            </a:r>
            <a:r>
              <a:rPr lang="en-US" sz="2000" dirty="0"/>
              <a:t>) AS unique_products_2020    FROM </a:t>
            </a:r>
            <a:r>
              <a:rPr lang="en-US" sz="2000" dirty="0" err="1"/>
              <a:t>dim_product</a:t>
            </a:r>
            <a:r>
              <a:rPr lang="en-US" sz="2000" dirty="0"/>
              <a:t>  p    </a:t>
            </a:r>
          </a:p>
          <a:p>
            <a:r>
              <a:rPr lang="en-US" sz="2000" dirty="0"/>
              <a:t>JOIN </a:t>
            </a:r>
            <a:r>
              <a:rPr lang="en-US" sz="2000" dirty="0" err="1"/>
              <a:t>fact_manufacturing_cost</a:t>
            </a:r>
            <a:r>
              <a:rPr lang="en-US" sz="2000" dirty="0"/>
              <a:t> m ON </a:t>
            </a:r>
            <a:r>
              <a:rPr lang="en-US" sz="2000" dirty="0" err="1"/>
              <a:t>p.product_code</a:t>
            </a:r>
            <a:r>
              <a:rPr lang="en-US" sz="2000" dirty="0"/>
              <a:t> = </a:t>
            </a:r>
            <a:r>
              <a:rPr lang="en-US" sz="2000" dirty="0" err="1"/>
              <a:t>m.product_code</a:t>
            </a:r>
            <a:r>
              <a:rPr lang="en-US" sz="2000" dirty="0"/>
              <a:t>    WHERE </a:t>
            </a:r>
            <a:r>
              <a:rPr lang="en-US" sz="2000" dirty="0" err="1"/>
              <a:t>cost_year</a:t>
            </a:r>
            <a:r>
              <a:rPr lang="en-US" sz="2000" dirty="0"/>
              <a:t> =2020), cte1 AS (    SELECT COUNT(DISTINCT </a:t>
            </a:r>
            <a:r>
              <a:rPr lang="en-US" sz="2000" dirty="0" err="1"/>
              <a:t>p.product_code</a:t>
            </a:r>
            <a:r>
              <a:rPr lang="en-US" sz="2000" dirty="0"/>
              <a:t>) AS unique_products_2021    FROM </a:t>
            </a:r>
            <a:r>
              <a:rPr lang="en-US" sz="2000" dirty="0" err="1"/>
              <a:t>dim_product</a:t>
            </a:r>
            <a:r>
              <a:rPr lang="en-US" sz="2000" dirty="0"/>
              <a:t> p   JOIN </a:t>
            </a:r>
            <a:r>
              <a:rPr lang="en-US" sz="2000" dirty="0" err="1"/>
              <a:t>fact_manufacturing_cost</a:t>
            </a:r>
            <a:r>
              <a:rPr lang="en-US" sz="2000" dirty="0"/>
              <a:t> m ON </a:t>
            </a:r>
            <a:r>
              <a:rPr lang="en-US" sz="2000" dirty="0" err="1"/>
              <a:t>p.product_code</a:t>
            </a:r>
            <a:r>
              <a:rPr lang="en-US" sz="2000" dirty="0"/>
              <a:t> = </a:t>
            </a:r>
            <a:r>
              <a:rPr lang="en-US" sz="2000" dirty="0" err="1"/>
              <a:t>m.product_code</a:t>
            </a:r>
            <a:r>
              <a:rPr lang="en-US" sz="2000" dirty="0"/>
              <a:t>    WHERE </a:t>
            </a:r>
            <a:r>
              <a:rPr lang="en-US" sz="2000" dirty="0" err="1"/>
              <a:t>cost_year</a:t>
            </a:r>
            <a:r>
              <a:rPr lang="en-US" sz="2000" dirty="0"/>
              <a:t> =2021)SELECT     cte.unique_products_2020,    cte1.unique_products_2021,    (cte1.unique_products_2021 - cte.unique_products_2020) / cte.unique_products_2020 * 100 AS </a:t>
            </a:r>
            <a:r>
              <a:rPr lang="en-US" sz="2000" dirty="0" err="1"/>
              <a:t>percentage_chgFROM</a:t>
            </a:r>
            <a:r>
              <a:rPr lang="en-US" sz="2000" dirty="0"/>
              <a:t> </a:t>
            </a:r>
            <a:r>
              <a:rPr lang="en-US" sz="2000" dirty="0" err="1"/>
              <a:t>cte</a:t>
            </a:r>
            <a:r>
              <a:rPr lang="en-US" sz="2000" dirty="0"/>
              <a:t>, cte1;</a:t>
            </a:r>
          </a:p>
        </p:txBody>
      </p:sp>
      <p:sp>
        <p:nvSpPr>
          <p:cNvPr id="4" name="TextBox 3">
            <a:extLst>
              <a:ext uri="{FF2B5EF4-FFF2-40B4-BE49-F238E27FC236}">
                <a16:creationId xmlns:a16="http://schemas.microsoft.com/office/drawing/2014/main" id="{26853D70-04B1-43A1-B129-292E5411DCDB}"/>
              </a:ext>
            </a:extLst>
          </p:cNvPr>
          <p:cNvSpPr txBox="1"/>
          <p:nvPr/>
        </p:nvSpPr>
        <p:spPr>
          <a:xfrm>
            <a:off x="765174" y="2451327"/>
            <a:ext cx="3784601" cy="584775"/>
          </a:xfrm>
          <a:prstGeom prst="rect">
            <a:avLst/>
          </a:prstGeom>
          <a:noFill/>
        </p:spPr>
        <p:txBody>
          <a:bodyPr wrap="square" rtlCol="0">
            <a:spAutoFit/>
          </a:bodyPr>
          <a:lstStyle/>
          <a:p>
            <a:r>
              <a:rPr lang="en-US" sz="3200" dirty="0" err="1">
                <a:solidFill>
                  <a:srgbClr val="FF0000"/>
                </a:solidFill>
                <a:latin typeface="Bookman Old Style" panose="02050604050505020204" pitchFamily="18" charset="0"/>
              </a:rPr>
              <a:t>MySql</a:t>
            </a:r>
            <a:r>
              <a:rPr lang="en-US" sz="3200" dirty="0">
                <a:solidFill>
                  <a:srgbClr val="FF0000"/>
                </a:solidFill>
                <a:latin typeface="Bookman Old Style" panose="02050604050505020204" pitchFamily="18" charset="0"/>
              </a:rPr>
              <a:t> Query:</a:t>
            </a:r>
            <a:endParaRPr lang="en-US" sz="240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224653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000"/>
                                        <p:tgtEl>
                                          <p:spTgt spid="9">
                                            <p:txEl>
                                              <p:pRg st="0" end="0"/>
                                            </p:txEl>
                                          </p:spTgt>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0"/>
                                        <p:tgtEl>
                                          <p:spTgt spid="10"/>
                                        </p:tgtEl>
                                      </p:cBhvr>
                                    </p:animEffect>
                                  </p:childTnLst>
                                </p:cTn>
                              </p:par>
                            </p:childTnLst>
                          </p:cTn>
                        </p:par>
                        <p:par>
                          <p:cTn id="16" fill="hold">
                            <p:stCondLst>
                              <p:cond delay="6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500"/>
                                        <p:tgtEl>
                                          <p:spTgt spid="8"/>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2000"/>
                                        <p:tgtEl>
                                          <p:spTgt spid="4"/>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0"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4689875" y="214887"/>
            <a:ext cx="7249999" cy="1161039"/>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479550" y="-1352550"/>
            <a:ext cx="685800"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370114" y="91696"/>
            <a:ext cx="4486845" cy="707886"/>
          </a:xfrm>
          <a:prstGeom prst="rect">
            <a:avLst/>
          </a:prstGeom>
          <a:noFill/>
          <a:scene3d>
            <a:camera prst="orthographicFront"/>
            <a:lightRig rig="threePt" dir="t"/>
          </a:scene3d>
          <a:sp3d>
            <a:bevelT prst="angle"/>
          </a:sp3d>
        </p:spPr>
        <p:txBody>
          <a:bodyPr wrap="square" rtlCol="0">
            <a:spAutoFit/>
          </a:bodyPr>
          <a:lstStyle/>
          <a:p>
            <a:r>
              <a:rPr lang="en-US" sz="4000" b="1" dirty="0">
                <a:solidFill>
                  <a:schemeClr val="bg1"/>
                </a:solidFill>
                <a:latin typeface="Bookman Old Style" panose="02050604050505020204" pitchFamily="18" charset="0"/>
              </a:rPr>
              <a:t>Output:</a:t>
            </a:r>
            <a:endParaRPr lang="en-US" b="1" dirty="0">
              <a:solidFill>
                <a:schemeClr val="bg1"/>
              </a:solidFill>
              <a:latin typeface="Bookman Old Style" panose="02050604050505020204" pitchFamily="18" charset="0"/>
            </a:endParaRPr>
          </a:p>
        </p:txBody>
      </p:sp>
      <p:sp>
        <p:nvSpPr>
          <p:cNvPr id="11" name="Rectangle 10">
            <a:extLst>
              <a:ext uri="{FF2B5EF4-FFF2-40B4-BE49-F238E27FC236}">
                <a16:creationId xmlns:a16="http://schemas.microsoft.com/office/drawing/2014/main" id="{6F7CE665-8A35-465C-B2E8-1027FF14F35B}"/>
              </a:ext>
            </a:extLst>
          </p:cNvPr>
          <p:cNvSpPr/>
          <p:nvPr/>
        </p:nvSpPr>
        <p:spPr>
          <a:xfrm>
            <a:off x="2260852" y="1418283"/>
            <a:ext cx="7517629" cy="3601586"/>
          </a:xfrm>
          <a:prstGeom prst="rect">
            <a:avLst/>
          </a:prstGeom>
          <a:solidFill>
            <a:schemeClr val="bg1">
              <a:lumMod val="95000"/>
              <a:lumOff val="5000"/>
              <a:alpha val="6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Off-page Connector 16">
            <a:extLst>
              <a:ext uri="{FF2B5EF4-FFF2-40B4-BE49-F238E27FC236}">
                <a16:creationId xmlns:a16="http://schemas.microsoft.com/office/drawing/2014/main" id="{F056BC3E-19A1-4250-A5C8-A1ED0897EDA7}"/>
              </a:ext>
            </a:extLst>
          </p:cNvPr>
          <p:cNvSpPr/>
          <p:nvPr/>
        </p:nvSpPr>
        <p:spPr>
          <a:xfrm rot="16200000">
            <a:off x="1132186" y="4269086"/>
            <a:ext cx="643928" cy="29083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E49D33A-1489-49B7-88BD-44185D2673A6}"/>
              </a:ext>
            </a:extLst>
          </p:cNvPr>
          <p:cNvSpPr txBox="1"/>
          <p:nvPr/>
        </p:nvSpPr>
        <p:spPr>
          <a:xfrm>
            <a:off x="252126" y="5430848"/>
            <a:ext cx="2082799"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Insights:</a:t>
            </a:r>
            <a:endParaRPr lang="en-US" b="1" dirty="0">
              <a:solidFill>
                <a:schemeClr val="bg1"/>
              </a:solidFill>
              <a:latin typeface="Bookman Old Style" panose="02050604050505020204" pitchFamily="18" charset="0"/>
            </a:endParaRPr>
          </a:p>
        </p:txBody>
      </p:sp>
      <p:sp>
        <p:nvSpPr>
          <p:cNvPr id="20" name="Rectangle 19">
            <a:extLst>
              <a:ext uri="{FF2B5EF4-FFF2-40B4-BE49-F238E27FC236}">
                <a16:creationId xmlns:a16="http://schemas.microsoft.com/office/drawing/2014/main" id="{562BDD67-7847-4D30-81B6-43D2C59DA306}"/>
              </a:ext>
            </a:extLst>
          </p:cNvPr>
          <p:cNvSpPr/>
          <p:nvPr/>
        </p:nvSpPr>
        <p:spPr>
          <a:xfrm>
            <a:off x="3494087" y="5329718"/>
            <a:ext cx="8604250" cy="1298650"/>
          </a:xfrm>
          <a:prstGeom prst="rect">
            <a:avLst/>
          </a:prstGeom>
          <a:solidFill>
            <a:schemeClr val="bg1">
              <a:alpha val="5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prst="angle"/>
            </a:sp3d>
          </a:bodyPr>
          <a:lstStyle/>
          <a:p>
            <a:pPr algn="ctr"/>
            <a:endParaRPr lang="en-US" dirty="0">
              <a:ln>
                <a:solidFill>
                  <a:schemeClr val="bg1"/>
                </a:solidFill>
              </a:ln>
            </a:endParaRPr>
          </a:p>
        </p:txBody>
      </p:sp>
      <p:sp>
        <p:nvSpPr>
          <p:cNvPr id="19" name="TextBox 18">
            <a:extLst>
              <a:ext uri="{FF2B5EF4-FFF2-40B4-BE49-F238E27FC236}">
                <a16:creationId xmlns:a16="http://schemas.microsoft.com/office/drawing/2014/main" id="{6879F0F9-D200-41BB-AC72-1AB8B1E89303}"/>
              </a:ext>
            </a:extLst>
          </p:cNvPr>
          <p:cNvSpPr txBox="1"/>
          <p:nvPr/>
        </p:nvSpPr>
        <p:spPr>
          <a:xfrm>
            <a:off x="3542505" y="5430848"/>
            <a:ext cx="8507413" cy="1107996"/>
          </a:xfrm>
          <a:prstGeom prst="rect">
            <a:avLst/>
          </a:prstGeom>
          <a:noFill/>
        </p:spPr>
        <p:txBody>
          <a:bodyPr wrap="square" rtlCol="0">
            <a:spAutoFit/>
          </a:bodyPr>
          <a:lstStyle/>
          <a:p>
            <a:pPr algn="just"/>
            <a:r>
              <a:rPr lang="en-US" sz="2200" dirty="0"/>
              <a:t>In the year 2021, the total number of products launched was 334, with 89 new products compared to the previous year. which is an increase of 36.326%.</a:t>
            </a:r>
            <a:endParaRPr lang="en-US" sz="2200" b="1" dirty="0"/>
          </a:p>
        </p:txBody>
      </p:sp>
      <p:pic>
        <p:nvPicPr>
          <p:cNvPr id="4" name="Picture 3">
            <a:extLst>
              <a:ext uri="{FF2B5EF4-FFF2-40B4-BE49-F238E27FC236}">
                <a16:creationId xmlns:a16="http://schemas.microsoft.com/office/drawing/2014/main" id="{C45F0581-E84C-411C-AE4F-F03CAD9926E0}"/>
              </a:ext>
            </a:extLst>
          </p:cNvPr>
          <p:cNvPicPr>
            <a:picLocks noChangeAspect="1"/>
          </p:cNvPicPr>
          <p:nvPr/>
        </p:nvPicPr>
        <p:blipFill>
          <a:blip r:embed="rId4"/>
          <a:stretch>
            <a:fillRect/>
          </a:stretch>
        </p:blipFill>
        <p:spPr>
          <a:xfrm>
            <a:off x="5044950" y="452858"/>
            <a:ext cx="6776936" cy="696058"/>
          </a:xfrm>
          <a:prstGeom prst="rect">
            <a:avLst/>
          </a:prstGeom>
        </p:spPr>
      </p:pic>
      <p:pic>
        <p:nvPicPr>
          <p:cNvPr id="10" name="Picture 9">
            <a:extLst>
              <a:ext uri="{FF2B5EF4-FFF2-40B4-BE49-F238E27FC236}">
                <a16:creationId xmlns:a16="http://schemas.microsoft.com/office/drawing/2014/main" id="{8845B3F4-E1D4-4369-81DE-48025C8CDC15}"/>
              </a:ext>
            </a:extLst>
          </p:cNvPr>
          <p:cNvPicPr>
            <a:picLocks noChangeAspect="1"/>
          </p:cNvPicPr>
          <p:nvPr/>
        </p:nvPicPr>
        <p:blipFill>
          <a:blip r:embed="rId5"/>
          <a:stretch>
            <a:fillRect/>
          </a:stretch>
        </p:blipFill>
        <p:spPr>
          <a:xfrm>
            <a:off x="2495548" y="1570203"/>
            <a:ext cx="7105652" cy="3290955"/>
          </a:xfrm>
          <a:prstGeom prst="rect">
            <a:avLst/>
          </a:prstGeom>
        </p:spPr>
      </p:pic>
    </p:spTree>
    <p:extLst>
      <p:ext uri="{BB962C8B-B14F-4D97-AF65-F5344CB8AC3E}">
        <p14:creationId xmlns:p14="http://schemas.microsoft.com/office/powerpoint/2010/main" val="297689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500"/>
                                        <p:tgtEl>
                                          <p:spTgt spid="9">
                                            <p:txEl>
                                              <p:pRg st="0" end="0"/>
                                            </p:txEl>
                                          </p:spTgt>
                                        </p:tgtEl>
                                      </p:cBhvr>
                                    </p:animEffect>
                                  </p:childTnLst>
                                </p:cTn>
                              </p:par>
                            </p:childTnLst>
                          </p:cTn>
                        </p:par>
                        <p:par>
                          <p:cTn id="12" fill="hold">
                            <p:stCondLst>
                              <p:cond delay="45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500"/>
                                        <p:tgtEl>
                                          <p:spTgt spid="8"/>
                                        </p:tgtEl>
                                      </p:cBhvr>
                                    </p:animEffect>
                                  </p:childTnLst>
                                </p:cTn>
                              </p:par>
                            </p:childTnLst>
                          </p:cTn>
                        </p:par>
                        <p:par>
                          <p:cTn id="16" fill="hold">
                            <p:stCondLst>
                              <p:cond delay="60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2000"/>
                                        <p:tgtEl>
                                          <p:spTgt spid="4"/>
                                        </p:tgtEl>
                                      </p:cBhvr>
                                    </p:animEffect>
                                  </p:childTnLst>
                                </p:cTn>
                              </p:par>
                            </p:childTnLst>
                          </p:cTn>
                        </p:par>
                        <p:par>
                          <p:cTn id="20" fill="hold">
                            <p:stCondLst>
                              <p:cond delay="80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000"/>
                                        <p:tgtEl>
                                          <p:spTgt spid="11"/>
                                        </p:tgtEl>
                                      </p:cBhvr>
                                    </p:animEffect>
                                  </p:childTnLst>
                                </p:cTn>
                              </p:par>
                            </p:childTnLst>
                          </p:cTn>
                        </p:par>
                        <p:par>
                          <p:cTn id="24" fill="hold">
                            <p:stCondLst>
                              <p:cond delay="10000"/>
                            </p:stCondLst>
                            <p:childTnLst>
                              <p:par>
                                <p:cTn id="25" presetID="22" presetClass="entr" presetSubtype="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3000"/>
                                        <p:tgtEl>
                                          <p:spTgt spid="10"/>
                                        </p:tgtEl>
                                      </p:cBhvr>
                                    </p:animEffect>
                                  </p:childTnLst>
                                </p:cTn>
                              </p:par>
                            </p:childTnLst>
                          </p:cTn>
                        </p:par>
                        <p:par>
                          <p:cTn id="28" fill="hold">
                            <p:stCondLst>
                              <p:cond delay="1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500"/>
                                        <p:tgtEl>
                                          <p:spTgt spid="17"/>
                                        </p:tgtEl>
                                      </p:cBhvr>
                                    </p:animEffect>
                                  </p:childTnLst>
                                </p:cTn>
                              </p:par>
                            </p:childTnLst>
                          </p:cTn>
                        </p:par>
                        <p:par>
                          <p:cTn id="32" fill="hold">
                            <p:stCondLst>
                              <p:cond delay="15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2500"/>
                                        <p:tgtEl>
                                          <p:spTgt spid="18"/>
                                        </p:tgtEl>
                                      </p:cBhvr>
                                    </p:animEffect>
                                  </p:childTnLst>
                                </p:cTn>
                              </p:par>
                            </p:childTnLst>
                          </p:cTn>
                        </p:par>
                        <p:par>
                          <p:cTn id="36" fill="hold">
                            <p:stCondLst>
                              <p:cond delay="180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2000"/>
                                        <p:tgtEl>
                                          <p:spTgt spid="20"/>
                                        </p:tgtEl>
                                      </p:cBhvr>
                                    </p:animEffect>
                                  </p:childTnLst>
                                </p:cTn>
                              </p:par>
                            </p:childTnLst>
                          </p:cTn>
                        </p:par>
                        <p:par>
                          <p:cTn id="40" fill="hold">
                            <p:stCondLst>
                              <p:cond delay="20000"/>
                            </p:stCondLst>
                            <p:childTnLst>
                              <p:par>
                                <p:cTn id="41" presetID="22" presetClass="entr" presetSubtype="2"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2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1" grpId="0" animBg="1"/>
      <p:bldP spid="17" grpId="0" animBg="1"/>
      <p:bldP spid="18" grpId="0"/>
      <p:bldP spid="20"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190500" y="2816110"/>
            <a:ext cx="5988050" cy="3724250"/>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371600" y="-1244600"/>
            <a:ext cx="901700"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190500" y="199480"/>
            <a:ext cx="4486845" cy="769441"/>
          </a:xfrm>
          <a:prstGeom prst="rect">
            <a:avLst/>
          </a:prstGeom>
          <a:noFill/>
          <a:scene3d>
            <a:camera prst="orthographicFront"/>
            <a:lightRig rig="threePt" dir="t"/>
          </a:scene3d>
          <a:sp3d>
            <a:bevelT prst="angle"/>
          </a:sp3d>
        </p:spPr>
        <p:txBody>
          <a:bodyPr wrap="square" rtlCol="0">
            <a:spAutoFit/>
          </a:bodyPr>
          <a:lstStyle/>
          <a:p>
            <a:r>
              <a:rPr lang="en-US" sz="4400" b="1" dirty="0">
                <a:solidFill>
                  <a:schemeClr val="bg1"/>
                </a:solidFill>
              </a:rPr>
              <a:t>Requests: 3</a:t>
            </a:r>
            <a:endParaRPr lang="en-US" sz="2000" b="1"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67E58EA3-3B75-4CFE-9763-9E66379BD442}"/>
              </a:ext>
            </a:extLst>
          </p:cNvPr>
          <p:cNvSpPr txBox="1"/>
          <p:nvPr/>
        </p:nvSpPr>
        <p:spPr>
          <a:xfrm>
            <a:off x="190500" y="1113475"/>
            <a:ext cx="11734799" cy="1384995"/>
          </a:xfrm>
          <a:prstGeom prst="rect">
            <a:avLst/>
          </a:prstGeom>
          <a:noFill/>
        </p:spPr>
        <p:txBody>
          <a:bodyPr wrap="square" rtlCol="0">
            <a:spAutoFit/>
          </a:bodyPr>
          <a:lstStyle/>
          <a:p>
            <a:r>
              <a:rPr lang="en-US" sz="2800" dirty="0">
                <a:latin typeface="+mj-lt"/>
              </a:rPr>
              <a:t>Provide a report with all the unique product counts for each segment and sort them in descending order of product counts. The final output contains 2 fields, segment </a:t>
            </a:r>
            <a:r>
              <a:rPr lang="en-US" sz="2800" dirty="0" err="1">
                <a:latin typeface="+mj-lt"/>
              </a:rPr>
              <a:t>product_count</a:t>
            </a:r>
            <a:r>
              <a:rPr lang="en-US" sz="2800" dirty="0">
                <a:latin typeface="+mj-lt"/>
              </a:rPr>
              <a:t> </a:t>
            </a:r>
          </a:p>
        </p:txBody>
      </p:sp>
      <p:sp>
        <p:nvSpPr>
          <p:cNvPr id="3" name="TextBox 2">
            <a:extLst>
              <a:ext uri="{FF2B5EF4-FFF2-40B4-BE49-F238E27FC236}">
                <a16:creationId xmlns:a16="http://schemas.microsoft.com/office/drawing/2014/main" id="{8DE2715A-F951-43F4-9403-3F5F28742B43}"/>
              </a:ext>
            </a:extLst>
          </p:cNvPr>
          <p:cNvSpPr txBox="1"/>
          <p:nvPr/>
        </p:nvSpPr>
        <p:spPr>
          <a:xfrm>
            <a:off x="429272" y="3620480"/>
            <a:ext cx="5330826" cy="2400657"/>
          </a:xfrm>
          <a:prstGeom prst="rect">
            <a:avLst/>
          </a:prstGeom>
          <a:noFill/>
        </p:spPr>
        <p:txBody>
          <a:bodyPr wrap="square" rtlCol="0">
            <a:spAutoFit/>
          </a:bodyPr>
          <a:lstStyle/>
          <a:p>
            <a:r>
              <a:rPr lang="en-US" sz="3000" dirty="0"/>
              <a:t>select segment, count( distinct </a:t>
            </a:r>
            <a:r>
              <a:rPr lang="en-US" sz="3000" dirty="0" err="1"/>
              <a:t>product_code</a:t>
            </a:r>
            <a:r>
              <a:rPr lang="en-US" sz="3000" dirty="0"/>
              <a:t>) as </a:t>
            </a:r>
            <a:r>
              <a:rPr lang="en-US" sz="3000" dirty="0" err="1"/>
              <a:t>product_count</a:t>
            </a:r>
            <a:r>
              <a:rPr lang="en-US" sz="3000" dirty="0"/>
              <a:t>   from  </a:t>
            </a:r>
            <a:r>
              <a:rPr lang="en-US" sz="3000" dirty="0" err="1"/>
              <a:t>dim_product</a:t>
            </a:r>
            <a:r>
              <a:rPr lang="en-US" sz="3000" dirty="0"/>
              <a:t> group by  segment order by </a:t>
            </a:r>
            <a:r>
              <a:rPr lang="en-US" sz="3000" dirty="0" err="1"/>
              <a:t>product_count</a:t>
            </a:r>
            <a:r>
              <a:rPr lang="en-US" sz="3000" dirty="0"/>
              <a:t> desc;</a:t>
            </a:r>
          </a:p>
        </p:txBody>
      </p:sp>
      <p:sp>
        <p:nvSpPr>
          <p:cNvPr id="4" name="TextBox 3">
            <a:extLst>
              <a:ext uri="{FF2B5EF4-FFF2-40B4-BE49-F238E27FC236}">
                <a16:creationId xmlns:a16="http://schemas.microsoft.com/office/drawing/2014/main" id="{26853D70-04B1-43A1-B129-292E5411DCDB}"/>
              </a:ext>
            </a:extLst>
          </p:cNvPr>
          <p:cNvSpPr txBox="1"/>
          <p:nvPr/>
        </p:nvSpPr>
        <p:spPr>
          <a:xfrm>
            <a:off x="429272" y="2925212"/>
            <a:ext cx="3784601" cy="584775"/>
          </a:xfrm>
          <a:prstGeom prst="rect">
            <a:avLst/>
          </a:prstGeom>
          <a:noFill/>
        </p:spPr>
        <p:txBody>
          <a:bodyPr wrap="square" rtlCol="0">
            <a:spAutoFit/>
          </a:bodyPr>
          <a:lstStyle/>
          <a:p>
            <a:r>
              <a:rPr lang="en-US" sz="3200" dirty="0" err="1">
                <a:solidFill>
                  <a:srgbClr val="FF0000"/>
                </a:solidFill>
                <a:latin typeface="Bookman Old Style" panose="02050604050505020204" pitchFamily="18" charset="0"/>
              </a:rPr>
              <a:t>MySql</a:t>
            </a:r>
            <a:r>
              <a:rPr lang="en-US" sz="3200" dirty="0">
                <a:solidFill>
                  <a:srgbClr val="FF0000"/>
                </a:solidFill>
                <a:latin typeface="Bookman Old Style" panose="02050604050505020204" pitchFamily="18" charset="0"/>
              </a:rPr>
              <a:t> Query:</a:t>
            </a:r>
            <a:endParaRPr lang="en-US" sz="240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374109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000"/>
                                        <p:tgtEl>
                                          <p:spTgt spid="9">
                                            <p:txEl>
                                              <p:pRg st="0" end="0"/>
                                            </p:txEl>
                                          </p:spTgt>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0"/>
                                        <p:tgtEl>
                                          <p:spTgt spid="10"/>
                                        </p:tgtEl>
                                      </p:cBhvr>
                                    </p:animEffect>
                                  </p:childTnLst>
                                </p:cTn>
                              </p:par>
                            </p:childTnLst>
                          </p:cTn>
                        </p:par>
                        <p:par>
                          <p:cTn id="16" fill="hold">
                            <p:stCondLst>
                              <p:cond delay="6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500"/>
                                        <p:tgtEl>
                                          <p:spTgt spid="8"/>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2000"/>
                                        <p:tgtEl>
                                          <p:spTgt spid="4"/>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2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0"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109537" y="1227599"/>
            <a:ext cx="2798763" cy="3167120"/>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536053" y="-1407651"/>
            <a:ext cx="572795"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422061" y="43865"/>
            <a:ext cx="4486845" cy="707886"/>
          </a:xfrm>
          <a:prstGeom prst="rect">
            <a:avLst/>
          </a:prstGeom>
          <a:noFill/>
          <a:scene3d>
            <a:camera prst="orthographicFront"/>
            <a:lightRig rig="threePt" dir="t"/>
          </a:scene3d>
          <a:sp3d>
            <a:bevelT prst="angle"/>
          </a:sp3d>
        </p:spPr>
        <p:txBody>
          <a:bodyPr wrap="square" rtlCol="0">
            <a:spAutoFit/>
          </a:bodyPr>
          <a:lstStyle/>
          <a:p>
            <a:r>
              <a:rPr lang="en-US" sz="4000" b="1" dirty="0">
                <a:solidFill>
                  <a:schemeClr val="bg1"/>
                </a:solidFill>
                <a:latin typeface="Bookman Old Style" panose="02050604050505020204" pitchFamily="18" charset="0"/>
              </a:rPr>
              <a:t>Output:</a:t>
            </a:r>
            <a:endParaRPr lang="en-US" b="1" dirty="0">
              <a:solidFill>
                <a:schemeClr val="bg1"/>
              </a:solidFill>
              <a:latin typeface="Bookman Old Style" panose="02050604050505020204" pitchFamily="18" charset="0"/>
            </a:endParaRPr>
          </a:p>
        </p:txBody>
      </p:sp>
      <p:sp>
        <p:nvSpPr>
          <p:cNvPr id="11" name="Rectangle 10">
            <a:extLst>
              <a:ext uri="{FF2B5EF4-FFF2-40B4-BE49-F238E27FC236}">
                <a16:creationId xmlns:a16="http://schemas.microsoft.com/office/drawing/2014/main" id="{6F7CE665-8A35-465C-B2E8-1027FF14F35B}"/>
              </a:ext>
            </a:extLst>
          </p:cNvPr>
          <p:cNvSpPr/>
          <p:nvPr/>
        </p:nvSpPr>
        <p:spPr>
          <a:xfrm>
            <a:off x="4265613" y="459611"/>
            <a:ext cx="7816850" cy="4636241"/>
          </a:xfrm>
          <a:prstGeom prst="rect">
            <a:avLst/>
          </a:prstGeom>
          <a:solidFill>
            <a:schemeClr val="bg1">
              <a:lumMod val="95000"/>
              <a:lumOff val="5000"/>
              <a:alpha val="6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Off-page Connector 16">
            <a:extLst>
              <a:ext uri="{FF2B5EF4-FFF2-40B4-BE49-F238E27FC236}">
                <a16:creationId xmlns:a16="http://schemas.microsoft.com/office/drawing/2014/main" id="{F056BC3E-19A1-4250-A5C8-A1ED0897EDA7}"/>
              </a:ext>
            </a:extLst>
          </p:cNvPr>
          <p:cNvSpPr/>
          <p:nvPr/>
        </p:nvSpPr>
        <p:spPr>
          <a:xfrm rot="16200000">
            <a:off x="1132186" y="4269086"/>
            <a:ext cx="643928" cy="29083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E49D33A-1489-49B7-88BD-44185D2673A6}"/>
              </a:ext>
            </a:extLst>
          </p:cNvPr>
          <p:cNvSpPr txBox="1"/>
          <p:nvPr/>
        </p:nvSpPr>
        <p:spPr>
          <a:xfrm>
            <a:off x="252126" y="5430848"/>
            <a:ext cx="2082799"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Insights:</a:t>
            </a:r>
            <a:endParaRPr lang="en-US" b="1" dirty="0">
              <a:solidFill>
                <a:schemeClr val="bg1"/>
              </a:solidFill>
              <a:latin typeface="Bookman Old Style" panose="02050604050505020204" pitchFamily="18" charset="0"/>
            </a:endParaRPr>
          </a:p>
        </p:txBody>
      </p:sp>
      <p:sp>
        <p:nvSpPr>
          <p:cNvPr id="20" name="Rectangle 19">
            <a:extLst>
              <a:ext uri="{FF2B5EF4-FFF2-40B4-BE49-F238E27FC236}">
                <a16:creationId xmlns:a16="http://schemas.microsoft.com/office/drawing/2014/main" id="{562BDD67-7847-4D30-81B6-43D2C59DA306}"/>
              </a:ext>
            </a:extLst>
          </p:cNvPr>
          <p:cNvSpPr/>
          <p:nvPr/>
        </p:nvSpPr>
        <p:spPr>
          <a:xfrm>
            <a:off x="3533353" y="5299757"/>
            <a:ext cx="8604250" cy="1298650"/>
          </a:xfrm>
          <a:prstGeom prst="rect">
            <a:avLst/>
          </a:prstGeom>
          <a:solidFill>
            <a:schemeClr val="bg1">
              <a:alpha val="53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prst="angle"/>
            </a:sp3d>
          </a:bodyPr>
          <a:lstStyle/>
          <a:p>
            <a:pPr algn="ctr"/>
            <a:endParaRPr lang="en-US" dirty="0">
              <a:ln>
                <a:solidFill>
                  <a:schemeClr val="bg1"/>
                </a:solidFill>
              </a:ln>
            </a:endParaRPr>
          </a:p>
        </p:txBody>
      </p:sp>
      <p:sp>
        <p:nvSpPr>
          <p:cNvPr id="19" name="TextBox 18">
            <a:extLst>
              <a:ext uri="{FF2B5EF4-FFF2-40B4-BE49-F238E27FC236}">
                <a16:creationId xmlns:a16="http://schemas.microsoft.com/office/drawing/2014/main" id="{6879F0F9-D200-41BB-AC72-1AB8B1E89303}"/>
              </a:ext>
            </a:extLst>
          </p:cNvPr>
          <p:cNvSpPr txBox="1"/>
          <p:nvPr/>
        </p:nvSpPr>
        <p:spPr>
          <a:xfrm>
            <a:off x="3581771" y="5471172"/>
            <a:ext cx="8507413" cy="923330"/>
          </a:xfrm>
          <a:prstGeom prst="rect">
            <a:avLst/>
          </a:prstGeom>
          <a:noFill/>
        </p:spPr>
        <p:txBody>
          <a:bodyPr wrap="square" rtlCol="0">
            <a:spAutoFit/>
          </a:bodyPr>
          <a:lstStyle/>
          <a:p>
            <a:pPr algn="just"/>
            <a:r>
              <a:rPr lang="en-US" b="1" dirty="0"/>
              <a:t>The notebook segment has the highest number of unique products. i.e., 129 and hold 32.4% of segment products, and the networking has the lowest number of unique products. i.e., 9 and hold 2.75% of segment products.</a:t>
            </a:r>
            <a:endParaRPr lang="en-US" sz="2000" b="1" dirty="0"/>
          </a:p>
        </p:txBody>
      </p:sp>
      <p:pic>
        <p:nvPicPr>
          <p:cNvPr id="4" name="Picture 3">
            <a:extLst>
              <a:ext uri="{FF2B5EF4-FFF2-40B4-BE49-F238E27FC236}">
                <a16:creationId xmlns:a16="http://schemas.microsoft.com/office/drawing/2014/main" id="{5F69D1F0-AC55-407D-94E7-9DDB61CFCCC2}"/>
              </a:ext>
            </a:extLst>
          </p:cNvPr>
          <p:cNvPicPr>
            <a:picLocks noChangeAspect="1"/>
          </p:cNvPicPr>
          <p:nvPr/>
        </p:nvPicPr>
        <p:blipFill>
          <a:blip r:embed="rId4"/>
          <a:stretch>
            <a:fillRect/>
          </a:stretch>
        </p:blipFill>
        <p:spPr>
          <a:xfrm>
            <a:off x="252127" y="1383973"/>
            <a:ext cx="2556388" cy="2761860"/>
          </a:xfrm>
          <a:prstGeom prst="rect">
            <a:avLst/>
          </a:prstGeom>
        </p:spPr>
      </p:pic>
      <p:pic>
        <p:nvPicPr>
          <p:cNvPr id="10" name="Picture 9">
            <a:extLst>
              <a:ext uri="{FF2B5EF4-FFF2-40B4-BE49-F238E27FC236}">
                <a16:creationId xmlns:a16="http://schemas.microsoft.com/office/drawing/2014/main" id="{D2B2ABA7-16D2-4DFA-A1A9-94B9E4DC462A}"/>
              </a:ext>
            </a:extLst>
          </p:cNvPr>
          <p:cNvPicPr>
            <a:picLocks noChangeAspect="1"/>
          </p:cNvPicPr>
          <p:nvPr/>
        </p:nvPicPr>
        <p:blipFill>
          <a:blip r:embed="rId5"/>
          <a:stretch>
            <a:fillRect/>
          </a:stretch>
        </p:blipFill>
        <p:spPr>
          <a:xfrm>
            <a:off x="4455701" y="632127"/>
            <a:ext cx="7436674" cy="4275775"/>
          </a:xfrm>
          <a:prstGeom prst="rect">
            <a:avLst/>
          </a:prstGeom>
        </p:spPr>
      </p:pic>
    </p:spTree>
    <p:extLst>
      <p:ext uri="{BB962C8B-B14F-4D97-AF65-F5344CB8AC3E}">
        <p14:creationId xmlns:p14="http://schemas.microsoft.com/office/powerpoint/2010/main" val="168407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500"/>
                                        <p:tgtEl>
                                          <p:spTgt spid="9">
                                            <p:txEl>
                                              <p:pRg st="0" end="0"/>
                                            </p:txEl>
                                          </p:spTgt>
                                        </p:tgtEl>
                                      </p:cBhvr>
                                    </p:animEffect>
                                  </p:childTnLst>
                                </p:cTn>
                              </p:par>
                            </p:childTnLst>
                          </p:cTn>
                        </p:par>
                        <p:par>
                          <p:cTn id="12" fill="hold">
                            <p:stCondLst>
                              <p:cond delay="45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500"/>
                                        <p:tgtEl>
                                          <p:spTgt spid="8"/>
                                        </p:tgtEl>
                                      </p:cBhvr>
                                    </p:animEffect>
                                  </p:childTnLst>
                                </p:cTn>
                              </p:par>
                            </p:childTnLst>
                          </p:cTn>
                        </p:par>
                        <p:par>
                          <p:cTn id="16" fill="hold">
                            <p:stCondLst>
                              <p:cond delay="60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2500"/>
                                        <p:tgtEl>
                                          <p:spTgt spid="4"/>
                                        </p:tgtEl>
                                      </p:cBhvr>
                                    </p:animEffect>
                                  </p:childTnLst>
                                </p:cTn>
                              </p:par>
                            </p:childTnLst>
                          </p:cTn>
                        </p:par>
                        <p:par>
                          <p:cTn id="20" fill="hold">
                            <p:stCondLst>
                              <p:cond delay="8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000"/>
                                        <p:tgtEl>
                                          <p:spTgt spid="11"/>
                                        </p:tgtEl>
                                      </p:cBhvr>
                                    </p:animEffect>
                                  </p:childTnLst>
                                </p:cTn>
                              </p:par>
                            </p:childTnLst>
                          </p:cTn>
                        </p:par>
                        <p:par>
                          <p:cTn id="24" fill="hold">
                            <p:stCondLst>
                              <p:cond delay="10500"/>
                            </p:stCondLst>
                            <p:childTnLst>
                              <p:par>
                                <p:cTn id="25" presetID="22" presetClass="entr" presetSubtype="2"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2500"/>
                                        <p:tgtEl>
                                          <p:spTgt spid="10"/>
                                        </p:tgtEl>
                                      </p:cBhvr>
                                    </p:animEffect>
                                  </p:childTnLst>
                                </p:cTn>
                              </p:par>
                            </p:childTnLst>
                          </p:cTn>
                        </p:par>
                        <p:par>
                          <p:cTn id="28" fill="hold">
                            <p:stCondLst>
                              <p:cond delay="1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2500"/>
                                        <p:tgtEl>
                                          <p:spTgt spid="17"/>
                                        </p:tgtEl>
                                      </p:cBhvr>
                                    </p:animEffect>
                                  </p:childTnLst>
                                </p:cTn>
                              </p:par>
                            </p:childTnLst>
                          </p:cTn>
                        </p:par>
                        <p:par>
                          <p:cTn id="32" fill="hold">
                            <p:stCondLst>
                              <p:cond delay="15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2500"/>
                                        <p:tgtEl>
                                          <p:spTgt spid="18"/>
                                        </p:tgtEl>
                                      </p:cBhvr>
                                    </p:animEffect>
                                  </p:childTnLst>
                                </p:cTn>
                              </p:par>
                            </p:childTnLst>
                          </p:cTn>
                        </p:par>
                        <p:par>
                          <p:cTn id="36" fill="hold">
                            <p:stCondLst>
                              <p:cond delay="180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2000"/>
                                        <p:tgtEl>
                                          <p:spTgt spid="20"/>
                                        </p:tgtEl>
                                      </p:cBhvr>
                                    </p:animEffect>
                                  </p:childTnLst>
                                </p:cTn>
                              </p:par>
                            </p:childTnLst>
                          </p:cTn>
                        </p:par>
                        <p:par>
                          <p:cTn id="40" fill="hold">
                            <p:stCondLst>
                              <p:cond delay="20000"/>
                            </p:stCondLst>
                            <p:childTnLst>
                              <p:par>
                                <p:cTn id="41" presetID="22" presetClass="entr" presetSubtype="2"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2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1" grpId="0" animBg="1"/>
      <p:bldP spid="17" grpId="0" animBg="1"/>
      <p:bldP spid="18" grpId="0"/>
      <p:bldP spid="20"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64C3F8-C067-4AE4-ABCE-DD97221568F8}"/>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3">
              <a:lumMod val="75000"/>
              <a:alpha val="0"/>
            </a:schemeClr>
          </a:solidFill>
        </p:spPr>
      </p:pic>
      <p:sp>
        <p:nvSpPr>
          <p:cNvPr id="8" name="Rectangle 7">
            <a:extLst>
              <a:ext uri="{FF2B5EF4-FFF2-40B4-BE49-F238E27FC236}">
                <a16:creationId xmlns:a16="http://schemas.microsoft.com/office/drawing/2014/main" id="{F37FEECD-70F6-4865-87B9-5DF13D49C81B}"/>
              </a:ext>
            </a:extLst>
          </p:cNvPr>
          <p:cNvSpPr/>
          <p:nvPr/>
        </p:nvSpPr>
        <p:spPr>
          <a:xfrm>
            <a:off x="375168" y="2463573"/>
            <a:ext cx="10009803" cy="4176936"/>
          </a:xfrm>
          <a:prstGeom prst="rect">
            <a:avLst/>
          </a:prstGeom>
          <a:solidFill>
            <a:schemeClr val="bg1">
              <a:alpha val="42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Off-page Connector 1">
            <a:extLst>
              <a:ext uri="{FF2B5EF4-FFF2-40B4-BE49-F238E27FC236}">
                <a16:creationId xmlns:a16="http://schemas.microsoft.com/office/drawing/2014/main" id="{D0266B0B-C457-4AE5-845D-C860F124D6B2}"/>
              </a:ext>
            </a:extLst>
          </p:cNvPr>
          <p:cNvSpPr/>
          <p:nvPr/>
        </p:nvSpPr>
        <p:spPr>
          <a:xfrm rot="16200000">
            <a:off x="1371600" y="-1244600"/>
            <a:ext cx="901700" cy="3644900"/>
          </a:xfrm>
          <a:prstGeom prst="flowChartOffpageConnector">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highlight>
                <a:srgbClr val="FF0000"/>
              </a:highlight>
            </a:endParaRPr>
          </a:p>
        </p:txBody>
      </p:sp>
      <p:sp>
        <p:nvSpPr>
          <p:cNvPr id="9" name="TextBox 8">
            <a:extLst>
              <a:ext uri="{FF2B5EF4-FFF2-40B4-BE49-F238E27FC236}">
                <a16:creationId xmlns:a16="http://schemas.microsoft.com/office/drawing/2014/main" id="{30636E3C-B4FC-4CEA-A8F9-16B49356294C}"/>
              </a:ext>
            </a:extLst>
          </p:cNvPr>
          <p:cNvSpPr txBox="1"/>
          <p:nvPr/>
        </p:nvSpPr>
        <p:spPr>
          <a:xfrm>
            <a:off x="190500" y="199480"/>
            <a:ext cx="4486845" cy="769441"/>
          </a:xfrm>
          <a:prstGeom prst="rect">
            <a:avLst/>
          </a:prstGeom>
          <a:noFill/>
          <a:scene3d>
            <a:camera prst="orthographicFront"/>
            <a:lightRig rig="threePt" dir="t"/>
          </a:scene3d>
          <a:sp3d>
            <a:bevelT prst="angle"/>
          </a:sp3d>
        </p:spPr>
        <p:txBody>
          <a:bodyPr wrap="square" rtlCol="0">
            <a:spAutoFit/>
          </a:bodyPr>
          <a:lstStyle/>
          <a:p>
            <a:r>
              <a:rPr lang="en-US" sz="4400" b="1" dirty="0">
                <a:solidFill>
                  <a:schemeClr val="bg1"/>
                </a:solidFill>
              </a:rPr>
              <a:t>Requests: 4</a:t>
            </a:r>
            <a:endParaRPr lang="en-US" sz="2000" b="1"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67E58EA3-3B75-4CFE-9763-9E66379BD442}"/>
              </a:ext>
            </a:extLst>
          </p:cNvPr>
          <p:cNvSpPr txBox="1"/>
          <p:nvPr/>
        </p:nvSpPr>
        <p:spPr>
          <a:xfrm>
            <a:off x="190500" y="1113475"/>
            <a:ext cx="11873982" cy="1231106"/>
          </a:xfrm>
          <a:prstGeom prst="rect">
            <a:avLst/>
          </a:prstGeom>
          <a:noFill/>
        </p:spPr>
        <p:txBody>
          <a:bodyPr wrap="square" rtlCol="0">
            <a:spAutoFit/>
          </a:bodyPr>
          <a:lstStyle/>
          <a:p>
            <a:r>
              <a:rPr lang="en-US" sz="2400" dirty="0"/>
              <a:t>Follow-up: Which segment had the most increase in unique products in 2021 vs 2020? The final output contains these fields, segment product_count_2020 product_count_2021 difference</a:t>
            </a:r>
            <a:r>
              <a:rPr lang="en-US" sz="2400" dirty="0">
                <a:latin typeface="+mj-lt"/>
              </a:rPr>
              <a:t>.</a:t>
            </a:r>
          </a:p>
        </p:txBody>
      </p:sp>
      <p:sp>
        <p:nvSpPr>
          <p:cNvPr id="3" name="TextBox 2">
            <a:extLst>
              <a:ext uri="{FF2B5EF4-FFF2-40B4-BE49-F238E27FC236}">
                <a16:creationId xmlns:a16="http://schemas.microsoft.com/office/drawing/2014/main" id="{8DE2715A-F951-43F4-9403-3F5F28742B43}"/>
              </a:ext>
            </a:extLst>
          </p:cNvPr>
          <p:cNvSpPr txBox="1"/>
          <p:nvPr/>
        </p:nvSpPr>
        <p:spPr>
          <a:xfrm>
            <a:off x="615884" y="3530049"/>
            <a:ext cx="9209250" cy="2862322"/>
          </a:xfrm>
          <a:prstGeom prst="rect">
            <a:avLst/>
          </a:prstGeom>
          <a:noFill/>
        </p:spPr>
        <p:txBody>
          <a:bodyPr wrap="square" rtlCol="0">
            <a:spAutoFit/>
          </a:bodyPr>
          <a:lstStyle/>
          <a:p>
            <a:r>
              <a:rPr lang="en-US" sz="2000" dirty="0"/>
              <a:t>WITH cte1 AS (SELECT segment, COUNT(DISTINCT </a:t>
            </a:r>
            <a:r>
              <a:rPr lang="en-US" sz="2000" dirty="0" err="1"/>
              <a:t>p.product_code</a:t>
            </a:r>
            <a:r>
              <a:rPr lang="en-US" sz="2000" dirty="0"/>
              <a:t>) AS product_count_2020 FROM </a:t>
            </a:r>
            <a:r>
              <a:rPr lang="en-US" sz="2000" dirty="0" err="1"/>
              <a:t>dim_product</a:t>
            </a:r>
            <a:r>
              <a:rPr lang="en-US" sz="2000" dirty="0"/>
              <a:t> p JOIN </a:t>
            </a:r>
            <a:r>
              <a:rPr lang="en-US" sz="2000" dirty="0" err="1"/>
              <a:t>fact_manufacturing_cost</a:t>
            </a:r>
            <a:r>
              <a:rPr lang="en-US" sz="2000" dirty="0"/>
              <a:t> m  ON </a:t>
            </a:r>
            <a:r>
              <a:rPr lang="en-US" sz="2000" dirty="0" err="1"/>
              <a:t>p.product_code</a:t>
            </a:r>
            <a:r>
              <a:rPr lang="en-US" sz="2000" dirty="0"/>
              <a:t> = </a:t>
            </a:r>
            <a:r>
              <a:rPr lang="en-US" sz="2000" dirty="0" err="1"/>
              <a:t>m.product_code</a:t>
            </a:r>
            <a:r>
              <a:rPr lang="en-US" sz="2000" dirty="0"/>
              <a:t>  WHERE </a:t>
            </a:r>
            <a:r>
              <a:rPr lang="en-US" sz="2000" dirty="0" err="1"/>
              <a:t>cost_year</a:t>
            </a:r>
            <a:r>
              <a:rPr lang="en-US" sz="2000" dirty="0"/>
              <a:t> = 2020    GROUP BY segment),cte2 AS (SELECT segment, COUNT(DISTINCT </a:t>
            </a:r>
            <a:r>
              <a:rPr lang="en-US" sz="2000" dirty="0" err="1"/>
              <a:t>p.product_code</a:t>
            </a:r>
            <a:r>
              <a:rPr lang="en-US" sz="2000" dirty="0"/>
              <a:t>) AS product_count_2021 FROM </a:t>
            </a:r>
            <a:r>
              <a:rPr lang="en-US" sz="2000" dirty="0" err="1"/>
              <a:t>dim_product</a:t>
            </a:r>
            <a:r>
              <a:rPr lang="en-US" sz="2000" dirty="0"/>
              <a:t> p JOIN </a:t>
            </a:r>
            <a:r>
              <a:rPr lang="en-US" sz="2000" dirty="0" err="1"/>
              <a:t>fact_manufacturing_cost</a:t>
            </a:r>
            <a:r>
              <a:rPr lang="en-US" sz="2000" dirty="0"/>
              <a:t> m ON </a:t>
            </a:r>
            <a:r>
              <a:rPr lang="en-US" sz="2000" dirty="0" err="1"/>
              <a:t>p.product_code</a:t>
            </a:r>
            <a:r>
              <a:rPr lang="en-US" sz="2000" dirty="0"/>
              <a:t> = </a:t>
            </a:r>
            <a:r>
              <a:rPr lang="en-US" sz="2000" dirty="0" err="1"/>
              <a:t>m.product_code</a:t>
            </a:r>
            <a:r>
              <a:rPr lang="en-US" sz="2000" dirty="0"/>
              <a:t> WHERE </a:t>
            </a:r>
            <a:r>
              <a:rPr lang="en-US" sz="2000" dirty="0" err="1"/>
              <a:t>cost_year</a:t>
            </a:r>
            <a:r>
              <a:rPr lang="en-US" sz="2000" dirty="0"/>
              <a:t> = 2021    GROUP BY segment)SELECT cte1.segment, cte1.product_count_2020,    cte2.product_count_2021, cte2.product_count_2021 - cte1.product_count_2020 AS </a:t>
            </a:r>
            <a:r>
              <a:rPr lang="en-US" sz="2000" dirty="0" err="1"/>
              <a:t>differenceFROM</a:t>
            </a:r>
            <a:r>
              <a:rPr lang="en-US" sz="2000" dirty="0"/>
              <a:t> cte1JOIN cte2 ON cte1.segment = cte2.segmentORDER BY difference DESC;</a:t>
            </a:r>
          </a:p>
        </p:txBody>
      </p:sp>
      <p:sp>
        <p:nvSpPr>
          <p:cNvPr id="4" name="TextBox 3">
            <a:extLst>
              <a:ext uri="{FF2B5EF4-FFF2-40B4-BE49-F238E27FC236}">
                <a16:creationId xmlns:a16="http://schemas.microsoft.com/office/drawing/2014/main" id="{26853D70-04B1-43A1-B129-292E5411DCDB}"/>
              </a:ext>
            </a:extLst>
          </p:cNvPr>
          <p:cNvSpPr txBox="1"/>
          <p:nvPr/>
        </p:nvSpPr>
        <p:spPr>
          <a:xfrm>
            <a:off x="615884" y="2713429"/>
            <a:ext cx="3784601" cy="584775"/>
          </a:xfrm>
          <a:prstGeom prst="rect">
            <a:avLst/>
          </a:prstGeom>
          <a:noFill/>
        </p:spPr>
        <p:txBody>
          <a:bodyPr wrap="square" rtlCol="0">
            <a:spAutoFit/>
          </a:bodyPr>
          <a:lstStyle/>
          <a:p>
            <a:r>
              <a:rPr lang="en-US" sz="3200" dirty="0" err="1">
                <a:solidFill>
                  <a:srgbClr val="FF0000"/>
                </a:solidFill>
                <a:latin typeface="Bookman Old Style" panose="02050604050505020204" pitchFamily="18" charset="0"/>
              </a:rPr>
              <a:t>MySql</a:t>
            </a:r>
            <a:r>
              <a:rPr lang="en-US" sz="3200" dirty="0">
                <a:solidFill>
                  <a:srgbClr val="FF0000"/>
                </a:solidFill>
                <a:latin typeface="Bookman Old Style" panose="02050604050505020204" pitchFamily="18" charset="0"/>
              </a:rPr>
              <a:t> Query:</a:t>
            </a:r>
            <a:endParaRPr lang="en-US" sz="240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384085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2000"/>
                                        <p:tgtEl>
                                          <p:spTgt spid="9">
                                            <p:txEl>
                                              <p:pRg st="0" end="0"/>
                                            </p:txEl>
                                          </p:spTgt>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0"/>
                                        <p:tgtEl>
                                          <p:spTgt spid="10"/>
                                        </p:tgtEl>
                                      </p:cBhvr>
                                    </p:animEffect>
                                  </p:childTnLst>
                                </p:cTn>
                              </p:par>
                            </p:childTnLst>
                          </p:cTn>
                        </p:par>
                        <p:par>
                          <p:cTn id="16" fill="hold">
                            <p:stCondLst>
                              <p:cond delay="6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500"/>
                                        <p:tgtEl>
                                          <p:spTgt spid="8"/>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2000"/>
                                        <p:tgtEl>
                                          <p:spTgt spid="4"/>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10" grpId="0"/>
      <p:bldP spid="3" grpId="0"/>
      <p:bldP spid="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794</TotalTime>
  <Words>2043</Words>
  <Application>Microsoft Office PowerPoint</Application>
  <PresentationFormat>Widescreen</PresentationFormat>
  <Paragraphs>82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Jarvis</dc:creator>
  <cp:lastModifiedBy>Jarvis</cp:lastModifiedBy>
  <cp:revision>64</cp:revision>
  <dcterms:created xsi:type="dcterms:W3CDTF">2023-03-04T07:42:18Z</dcterms:created>
  <dcterms:modified xsi:type="dcterms:W3CDTF">2023-03-04T20:57:09Z</dcterms:modified>
</cp:coreProperties>
</file>