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0" r:id="rId4"/>
    <p:sldId id="265" r:id="rId5"/>
    <p:sldId id="274" r:id="rId6"/>
    <p:sldId id="262" r:id="rId7"/>
    <p:sldId id="263" r:id="rId8"/>
    <p:sldId id="261" r:id="rId9"/>
    <p:sldId id="275" r:id="rId10"/>
    <p:sldId id="268" r:id="rId11"/>
    <p:sldId id="267" r:id="rId12"/>
    <p:sldId id="276" r:id="rId13"/>
    <p:sldId id="277" r:id="rId14"/>
    <p:sldId id="278" r:id="rId15"/>
    <p:sldId id="266" r:id="rId16"/>
    <p:sldId id="273" r:id="rId17"/>
    <p:sldId id="259" r:id="rId18"/>
  </p:sldIdLst>
  <p:sldSz cx="12192000" cy="6858000"/>
  <p:notesSz cx="6858000" cy="9144000"/>
  <p:embeddedFontLst>
    <p:embeddedFont>
      <p:font typeface="Bernard MT Condensed" pitchFamily="18" charset="0"/>
      <p:regular r:id="rId20"/>
    </p:embeddedFont>
    <p:embeddedFont>
      <p:font typeface="Calibri" pitchFamily="34" charset="0"/>
      <p:regular r:id="rId21"/>
      <p:bold r:id="rId22"/>
      <p:italic r:id="rId23"/>
      <p:boldItalic r:id="rId24"/>
    </p:embeddedFont>
    <p:embeddedFont>
      <p:font typeface="Chiller" pitchFamily="82" charset="0"/>
      <p:regular r:id="rId25"/>
    </p:embeddedFont>
    <p:embeddedFont>
      <p:font typeface="Eras Demi ITC" pitchFamily="34" charset="0"/>
      <p:regular r:id="rId26"/>
    </p:embeddedFont>
    <p:embeddedFont>
      <p:font typeface="Matura MT Script Capitals" pitchFamily="66" charset="0"/>
      <p:regular r:id="rId27"/>
    </p:embeddedFont>
    <p:embeddedFont>
      <p:font typeface="Lato Black" charset="0"/>
      <p:bold r:id="rId28"/>
      <p:boldItalic r:id="rId29"/>
    </p:embeddedFont>
    <p:embeddedFont>
      <p:font typeface="Gloucester MT Extra Condensed" pitchFamily="18" charset="0"/>
      <p:regular r:id="rId30"/>
    </p:embeddedFont>
    <p:embeddedFont>
      <p:font typeface="Cambria" pitchFamily="18" charset="0"/>
      <p:regular r:id="rId31"/>
      <p:bold r:id="rId32"/>
      <p:italic r:id="rId33"/>
      <p:boldItalic r:id="rId34"/>
    </p:embeddedFont>
    <p:embeddedFont>
      <p:font typeface="Libre Baskerville"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Nikhil Sadhula" initials="SS" lastIdx="1" clrIdx="0">
    <p:extLst>
      <p:ext uri="{19B8F6BF-5375-455C-9EA6-DF929625EA0E}">
        <p15:presenceInfo xmlns:p15="http://schemas.microsoft.com/office/powerpoint/2012/main" xmlns="" userId="b7201c33b94e91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787B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8" d="100"/>
          <a:sy n="88" d="100"/>
        </p:scale>
        <p:origin x="-437"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customschemas.google.com/relationships/presentationmetadata" Target="meta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video" Target="file:///C:\Users\Rahul\Downloads\streamlit-app-2024-05-04-22-05-37.mp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81951"/>
            <a:ext cx="12190815" cy="6776049"/>
          </a:xfrm>
          <a:prstGeom prst="rect">
            <a:avLst/>
          </a:prstGeom>
          <a:noFill/>
          <a:ln>
            <a:noFill/>
          </a:ln>
        </p:spPr>
      </p:pic>
      <p:sp>
        <p:nvSpPr>
          <p:cNvPr id="99" name="Google Shape;99;p1"/>
          <p:cNvSpPr txBox="1"/>
          <p:nvPr/>
        </p:nvSpPr>
        <p:spPr>
          <a:xfrm>
            <a:off x="2579298" y="3709358"/>
            <a:ext cx="7168551"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dirty="0" smtClean="0">
                <a:solidFill>
                  <a:schemeClr val="dk1"/>
                </a:solidFill>
                <a:latin typeface="Bernard MT Condensed" pitchFamily="18" charset="0"/>
                <a:cs typeface="Calibri"/>
                <a:sym typeface="Calibri"/>
              </a:rPr>
              <a:t>T20 World Cup Score Prediction</a:t>
            </a:r>
            <a:endParaRPr lang="en-IN" sz="4000" dirty="0">
              <a:solidFill>
                <a:srgbClr val="00B050"/>
              </a:solidFill>
              <a:latin typeface="Bernard MT Condensed" pitchFamily="18" charset="0"/>
            </a:endParaRPr>
          </a:p>
        </p:txBody>
      </p:sp>
      <p:sp>
        <p:nvSpPr>
          <p:cNvPr id="6" name="TextBox 5">
            <a:extLst>
              <a:ext uri="{FF2B5EF4-FFF2-40B4-BE49-F238E27FC236}">
                <a16:creationId xmlns:a16="http://schemas.microsoft.com/office/drawing/2014/main" xmlns="" id="{CEF79D62-77D5-9BF7-77E6-2DB1C6327BF3}"/>
              </a:ext>
            </a:extLst>
          </p:cNvPr>
          <p:cNvSpPr txBox="1"/>
          <p:nvPr/>
        </p:nvSpPr>
        <p:spPr>
          <a:xfrm>
            <a:off x="2846953" y="4722829"/>
            <a:ext cx="6872140" cy="523220"/>
          </a:xfrm>
          <a:prstGeom prst="rect">
            <a:avLst/>
          </a:prstGeom>
          <a:noFill/>
        </p:spPr>
        <p:txBody>
          <a:bodyPr wrap="square" rtlCol="0">
            <a:spAutoFit/>
          </a:bodyPr>
          <a:lstStyle/>
          <a:p>
            <a:pPr algn="ctr"/>
            <a:r>
              <a:rPr lang="en-GB" sz="2800" dirty="0">
                <a:solidFill>
                  <a:srgbClr val="FF0000"/>
                </a:solidFill>
                <a:latin typeface="Chiller" panose="04020404031007020602" pitchFamily="82" charset="0"/>
              </a:rPr>
              <a:t>A </a:t>
            </a:r>
            <a:r>
              <a:rPr lang="en-GB" sz="2800" dirty="0" smtClean="0">
                <a:solidFill>
                  <a:srgbClr val="FF0000"/>
                </a:solidFill>
                <a:latin typeface="Chiller" panose="04020404031007020602" pitchFamily="82" charset="0"/>
              </a:rPr>
              <a:t>CRISP-ML(Q)  </a:t>
            </a:r>
            <a:r>
              <a:rPr lang="en-GB" sz="2800" dirty="0">
                <a:solidFill>
                  <a:srgbClr val="FF0000"/>
                </a:solidFill>
                <a:latin typeface="Chiller" panose="04020404031007020602" pitchFamily="82" charset="0"/>
              </a:rPr>
              <a:t>based </a:t>
            </a:r>
            <a:r>
              <a:rPr lang="en-GB" sz="2800" dirty="0" smtClean="0">
                <a:solidFill>
                  <a:srgbClr val="FF0000"/>
                </a:solidFill>
                <a:latin typeface="Chiller" panose="04020404031007020602" pitchFamily="82" charset="0"/>
              </a:rPr>
              <a:t>Model</a:t>
            </a:r>
            <a:endParaRPr lang="en-IN" sz="2800" dirty="0">
              <a:solidFill>
                <a:srgbClr val="FF0000"/>
              </a:solidFill>
              <a:latin typeface="Chiller" panose="04020404031007020602" pitchFamily="82" charset="0"/>
            </a:endParaRPr>
          </a:p>
        </p:txBody>
      </p:sp>
      <p:sp>
        <p:nvSpPr>
          <p:cNvPr id="9" name="TextBox 8">
            <a:extLst>
              <a:ext uri="{FF2B5EF4-FFF2-40B4-BE49-F238E27FC236}">
                <a16:creationId xmlns:a16="http://schemas.microsoft.com/office/drawing/2014/main" xmlns="" id="{DC8A3241-EFF4-3812-6A32-6557781BF3FB}"/>
              </a:ext>
            </a:extLst>
          </p:cNvPr>
          <p:cNvSpPr txBox="1"/>
          <p:nvPr/>
        </p:nvSpPr>
        <p:spPr>
          <a:xfrm>
            <a:off x="8625525" y="5610939"/>
            <a:ext cx="3110845" cy="400110"/>
          </a:xfrm>
          <a:prstGeom prst="rect">
            <a:avLst/>
          </a:prstGeom>
          <a:noFill/>
        </p:spPr>
        <p:txBody>
          <a:bodyPr wrap="square" rtlCol="0">
            <a:spAutoFit/>
          </a:bodyPr>
          <a:lstStyle/>
          <a:p>
            <a:r>
              <a:rPr lang="en-GB" sz="2000" dirty="0">
                <a:latin typeface="Eras Demi ITC" panose="020B0805030504020804" pitchFamily="34" charset="0"/>
              </a:rPr>
              <a:t>By : </a:t>
            </a:r>
            <a:r>
              <a:rPr lang="en-GB" sz="2000" dirty="0" smtClean="0">
                <a:latin typeface="Eras Demi ITC" panose="020B0805030504020804" pitchFamily="34" charset="0"/>
              </a:rPr>
              <a:t>Rahul Janjirala</a:t>
            </a:r>
            <a:endParaRPr lang="en-IN" sz="2000" dirty="0">
              <a:latin typeface="Eras Demi ITC" panose="020B08050305040208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5CDFC-2A3E-D577-470E-CCD68D043D99}"/>
              </a:ext>
            </a:extLst>
          </p:cNvPr>
          <p:cNvSpPr>
            <a:spLocks noGrp="1"/>
          </p:cNvSpPr>
          <p:nvPr>
            <p:ph type="title"/>
          </p:nvPr>
        </p:nvSpPr>
        <p:spPr>
          <a:xfrm>
            <a:off x="838200" y="167162"/>
            <a:ext cx="10515600" cy="832079"/>
          </a:xfrm>
        </p:spPr>
        <p:txBody>
          <a:bodyPr>
            <a:normAutofit/>
          </a:bodyPr>
          <a:lstStyle/>
          <a:p>
            <a:r>
              <a:rPr lang="en-IN" sz="2800" dirty="0" smtClean="0">
                <a:solidFill>
                  <a:srgbClr val="FF0000"/>
                </a:solidFill>
                <a:latin typeface="Matura MT Script Capitals" panose="03020802060602070202" pitchFamily="66" charset="0"/>
              </a:rPr>
              <a:t>Model Building</a:t>
            </a:r>
            <a:endParaRPr lang="en-IN" sz="2800" dirty="0">
              <a:solidFill>
                <a:srgbClr val="FF0000"/>
              </a:solidFill>
              <a:latin typeface="Matura MT Script Capitals" panose="03020802060602070202" pitchFamily="66" charset="0"/>
            </a:endParaRPr>
          </a:p>
        </p:txBody>
      </p:sp>
      <p:sp>
        <p:nvSpPr>
          <p:cNvPr id="3" name="Text Placeholder 2">
            <a:extLst>
              <a:ext uri="{FF2B5EF4-FFF2-40B4-BE49-F238E27FC236}">
                <a16:creationId xmlns:a16="http://schemas.microsoft.com/office/drawing/2014/main" xmlns="" id="{DF63B84E-C40B-D0EE-0B3C-7CFA9355B92D}"/>
              </a:ext>
            </a:extLst>
          </p:cNvPr>
          <p:cNvSpPr>
            <a:spLocks noGrp="1"/>
          </p:cNvSpPr>
          <p:nvPr>
            <p:ph type="body" idx="1"/>
          </p:nvPr>
        </p:nvSpPr>
        <p:spPr>
          <a:xfrm>
            <a:off x="838200" y="999241"/>
            <a:ext cx="10515600" cy="5056502"/>
          </a:xfrm>
        </p:spPr>
        <p:txBody>
          <a:bodyPr>
            <a:normAutofit/>
          </a:bodyPr>
          <a:lstStyle/>
          <a:p>
            <a:pPr marL="114300" indent="0">
              <a:buNone/>
            </a:pPr>
            <a:r>
              <a:rPr lang="en-US" dirty="0" smtClean="0"/>
              <a:t>After Data Preprocessing My .csv file has 30768 rows and 8 columns</a:t>
            </a:r>
          </a:p>
          <a:p>
            <a:pPr marL="114300" indent="0">
              <a:buNone/>
            </a:pPr>
            <a:r>
              <a:rPr lang="en-US" dirty="0" smtClean="0"/>
              <a:t>To prevent data leakage and ensure the integrity of our analysis, we first partitioned the dataset into distinct subsets. This separation allowed us to maintain a clear distinction between our training and testing data, avoiding any inadvertent contamination of information between the two.</a:t>
            </a:r>
          </a:p>
          <a:p>
            <a:pPr marL="114300" indent="0">
              <a:buNone/>
            </a:pPr>
            <a:r>
              <a:rPr lang="en-US" dirty="0" smtClean="0"/>
              <a:t>Using train test split , Split the data into Input </a:t>
            </a:r>
            <a:r>
              <a:rPr lang="en-US" dirty="0" err="1" smtClean="0"/>
              <a:t>fefatures</a:t>
            </a:r>
            <a:r>
              <a:rPr lang="en-US" dirty="0" smtClean="0"/>
              <a:t> and Output Features.</a:t>
            </a:r>
          </a:p>
          <a:p>
            <a:pPr marL="114300" indent="0">
              <a:buNone/>
            </a:pPr>
            <a:endParaRPr lang="en-US" dirty="0" smtClean="0"/>
          </a:p>
          <a:p>
            <a:pPr marL="114300" indent="0">
              <a:buNone/>
            </a:pPr>
            <a:endParaRPr lang="en-US" dirty="0" smtClean="0"/>
          </a:p>
          <a:p>
            <a:pPr marL="114300" indent="0">
              <a:buNone/>
            </a:pPr>
            <a:endParaRPr lang="en-IN" dirty="0"/>
          </a:p>
        </p:txBody>
      </p:sp>
      <p:pic>
        <p:nvPicPr>
          <p:cNvPr id="6" name="Picture 5" descr="Screenshot (121).png"/>
          <p:cNvPicPr>
            <a:picLocks noChangeAspect="1"/>
          </p:cNvPicPr>
          <p:nvPr/>
        </p:nvPicPr>
        <p:blipFill>
          <a:blip r:embed="rId2"/>
          <a:stretch>
            <a:fillRect/>
          </a:stretch>
        </p:blipFill>
        <p:spPr>
          <a:xfrm>
            <a:off x="819509" y="4520242"/>
            <a:ext cx="9975011" cy="1613138"/>
          </a:xfrm>
          <a:prstGeom prst="rect">
            <a:avLst/>
          </a:prstGeom>
        </p:spPr>
      </p:pic>
    </p:spTree>
    <p:extLst>
      <p:ext uri="{BB962C8B-B14F-4D97-AF65-F5344CB8AC3E}">
        <p14:creationId xmlns:p14="http://schemas.microsoft.com/office/powerpoint/2010/main" xmlns="" val="3608384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96E8E-B937-46D8-D80F-AA0CC6002B56}"/>
              </a:ext>
            </a:extLst>
          </p:cNvPr>
          <p:cNvSpPr>
            <a:spLocks noGrp="1"/>
          </p:cNvSpPr>
          <p:nvPr>
            <p:ph type="title"/>
          </p:nvPr>
        </p:nvSpPr>
        <p:spPr>
          <a:xfrm>
            <a:off x="762785" y="103696"/>
            <a:ext cx="10515600" cy="838985"/>
          </a:xfrm>
        </p:spPr>
        <p:txBody>
          <a:bodyPr>
            <a:normAutofit fontScale="90000"/>
          </a:bodyPr>
          <a:lstStyle/>
          <a:p>
            <a:r>
              <a:rPr lang="en-GB" dirty="0"/>
              <a:t/>
            </a:r>
            <a:br>
              <a:rPr lang="en-GB" dirty="0"/>
            </a:br>
            <a:endParaRPr lang="en-IN" dirty="0"/>
          </a:p>
        </p:txBody>
      </p:sp>
      <p:sp>
        <p:nvSpPr>
          <p:cNvPr id="3" name="Text Placeholder 2">
            <a:extLst>
              <a:ext uri="{FF2B5EF4-FFF2-40B4-BE49-F238E27FC236}">
                <a16:creationId xmlns:a16="http://schemas.microsoft.com/office/drawing/2014/main" xmlns="" id="{B0780B60-3EA2-5154-7A18-7BB506C8846D}"/>
              </a:ext>
            </a:extLst>
          </p:cNvPr>
          <p:cNvSpPr>
            <a:spLocks noGrp="1"/>
          </p:cNvSpPr>
          <p:nvPr>
            <p:ph type="body" idx="1"/>
          </p:nvPr>
        </p:nvSpPr>
        <p:spPr>
          <a:xfrm>
            <a:off x="714080" y="428921"/>
            <a:ext cx="10515600" cy="1428160"/>
          </a:xfrm>
        </p:spPr>
        <p:txBody>
          <a:bodyPr>
            <a:normAutofit/>
          </a:bodyPr>
          <a:lstStyle/>
          <a:p>
            <a:pPr>
              <a:buNone/>
            </a:pPr>
            <a:r>
              <a:rPr lang="en-GB" dirty="0"/>
              <a:t/>
            </a:r>
            <a:br>
              <a:rPr lang="en-GB" dirty="0"/>
            </a:br>
            <a:endParaRPr lang="en-IN" dirty="0"/>
          </a:p>
        </p:txBody>
      </p:sp>
      <p:sp>
        <p:nvSpPr>
          <p:cNvPr id="5" name="TextBox 4">
            <a:extLst>
              <a:ext uri="{FF2B5EF4-FFF2-40B4-BE49-F238E27FC236}">
                <a16:creationId xmlns:a16="http://schemas.microsoft.com/office/drawing/2014/main" xmlns="" id="{AEC40ADB-E41B-FF4E-3B42-0D346CA3C168}"/>
              </a:ext>
            </a:extLst>
          </p:cNvPr>
          <p:cNvSpPr txBox="1"/>
          <p:nvPr/>
        </p:nvSpPr>
        <p:spPr>
          <a:xfrm>
            <a:off x="759251" y="457200"/>
            <a:ext cx="10316065" cy="523220"/>
          </a:xfrm>
          <a:prstGeom prst="rect">
            <a:avLst/>
          </a:prstGeom>
          <a:noFill/>
        </p:spPr>
        <p:txBody>
          <a:bodyPr wrap="square" rtlCol="0">
            <a:spAutoFit/>
          </a:bodyPr>
          <a:lstStyle/>
          <a:p>
            <a:endParaRPr lang="en-GB" dirty="0"/>
          </a:p>
          <a:p>
            <a:endParaRPr lang="en-IN" dirty="0"/>
          </a:p>
        </p:txBody>
      </p:sp>
      <p:sp>
        <p:nvSpPr>
          <p:cNvPr id="8" name="TextBox 7"/>
          <p:cNvSpPr txBox="1"/>
          <p:nvPr/>
        </p:nvSpPr>
        <p:spPr>
          <a:xfrm>
            <a:off x="163903" y="155276"/>
            <a:ext cx="3980028" cy="584775"/>
          </a:xfrm>
          <a:prstGeom prst="rect">
            <a:avLst/>
          </a:prstGeom>
          <a:noFill/>
        </p:spPr>
        <p:txBody>
          <a:bodyPr wrap="square" rtlCol="0">
            <a:spAutoFit/>
          </a:bodyPr>
          <a:lstStyle/>
          <a:p>
            <a:r>
              <a:rPr lang="en-US" sz="3200" dirty="0" smtClean="0">
                <a:solidFill>
                  <a:srgbClr val="FF0000"/>
                </a:solidFill>
                <a:latin typeface="Matura MT Script Capitals" pitchFamily="66" charset="0"/>
              </a:rPr>
              <a:t>Model Building</a:t>
            </a:r>
            <a:endParaRPr lang="en-US" sz="3200" dirty="0">
              <a:solidFill>
                <a:srgbClr val="FF0000"/>
              </a:solidFill>
              <a:latin typeface="Matura MT Script Capitals" pitchFamily="66" charset="0"/>
            </a:endParaRPr>
          </a:p>
        </p:txBody>
      </p:sp>
      <p:sp>
        <p:nvSpPr>
          <p:cNvPr id="10" name="TextBox 9"/>
          <p:cNvSpPr txBox="1"/>
          <p:nvPr/>
        </p:nvSpPr>
        <p:spPr>
          <a:xfrm>
            <a:off x="474453" y="1207698"/>
            <a:ext cx="1754617" cy="461665"/>
          </a:xfrm>
          <a:prstGeom prst="rect">
            <a:avLst/>
          </a:prstGeom>
          <a:noFill/>
        </p:spPr>
        <p:txBody>
          <a:bodyPr wrap="square" rtlCol="0">
            <a:spAutoFit/>
          </a:bodyPr>
          <a:lstStyle/>
          <a:p>
            <a:r>
              <a:rPr lang="en-US" sz="2400" dirty="0" smtClean="0">
                <a:solidFill>
                  <a:srgbClr val="C00000"/>
                </a:solidFill>
                <a:latin typeface="Matura MT Script Capitals" pitchFamily="66" charset="0"/>
              </a:rPr>
              <a:t>XGBoost</a:t>
            </a:r>
            <a:endParaRPr lang="en-US" sz="2400" dirty="0">
              <a:solidFill>
                <a:srgbClr val="C00000"/>
              </a:solidFill>
              <a:latin typeface="Matura MT Script Capitals" pitchFamily="66" charset="0"/>
            </a:endParaRPr>
          </a:p>
        </p:txBody>
      </p:sp>
      <p:sp>
        <p:nvSpPr>
          <p:cNvPr id="11" name="TextBox 10"/>
          <p:cNvSpPr txBox="1"/>
          <p:nvPr/>
        </p:nvSpPr>
        <p:spPr>
          <a:xfrm>
            <a:off x="257453" y="1811547"/>
            <a:ext cx="11789546" cy="1938992"/>
          </a:xfrm>
          <a:prstGeom prst="rect">
            <a:avLst/>
          </a:prstGeom>
          <a:noFill/>
        </p:spPr>
        <p:txBody>
          <a:bodyPr wrap="square" rtlCol="0">
            <a:spAutoFit/>
          </a:bodyPr>
          <a:lstStyle/>
          <a:p>
            <a:r>
              <a:rPr lang="en-US" sz="2000" dirty="0" smtClean="0"/>
              <a:t>This project focuses on supervised machine learning, specifically regression modeling. For this purpose, we employ XGBoost (Extreme Gradient Boosting), a widely used machine learning library renowned for its effectiveness in gradient boosting trees. In regression tasks, XGBoost serves as a powerful regressor, particularly suited for structured or tabular data. Its speed and performance make it a preferred choice for predictive modeling tasks, ensuring accurate and efficient analysis of the dataset at hand.</a:t>
            </a:r>
            <a:endParaRPr lang="en-US" sz="2000" dirty="0"/>
          </a:p>
        </p:txBody>
      </p:sp>
      <p:pic>
        <p:nvPicPr>
          <p:cNvPr id="12" name="Picture 11" descr="Screenshot (122).png"/>
          <p:cNvPicPr>
            <a:picLocks noChangeAspect="1"/>
          </p:cNvPicPr>
          <p:nvPr/>
        </p:nvPicPr>
        <p:blipFill>
          <a:blip r:embed="rId2"/>
          <a:stretch>
            <a:fillRect/>
          </a:stretch>
        </p:blipFill>
        <p:spPr>
          <a:xfrm>
            <a:off x="948905" y="3691856"/>
            <a:ext cx="7556741" cy="2924318"/>
          </a:xfrm>
          <a:prstGeom prst="rect">
            <a:avLst/>
          </a:prstGeom>
        </p:spPr>
      </p:pic>
    </p:spTree>
    <p:extLst>
      <p:ext uri="{BB962C8B-B14F-4D97-AF65-F5344CB8AC3E}">
        <p14:creationId xmlns:p14="http://schemas.microsoft.com/office/powerpoint/2010/main" xmlns="" val="4066875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Matura MT Script Capitals" pitchFamily="66" charset="0"/>
              </a:rPr>
              <a:t>Model Evaluation</a:t>
            </a:r>
            <a:endParaRPr lang="en-US" sz="4000" dirty="0">
              <a:solidFill>
                <a:srgbClr val="FF0000"/>
              </a:solidFill>
              <a:latin typeface="Matura MT Script Capitals" pitchFamily="66" charset="0"/>
            </a:endParaRPr>
          </a:p>
        </p:txBody>
      </p:sp>
      <p:sp>
        <p:nvSpPr>
          <p:cNvPr id="3" name="Text Placeholder 2"/>
          <p:cNvSpPr>
            <a:spLocks noGrp="1"/>
          </p:cNvSpPr>
          <p:nvPr>
            <p:ph type="body" idx="1"/>
          </p:nvPr>
        </p:nvSpPr>
        <p:spPr>
          <a:xfrm>
            <a:off x="301926" y="1406107"/>
            <a:ext cx="7781026" cy="4710472"/>
          </a:xfrm>
        </p:spPr>
        <p:txBody>
          <a:bodyPr/>
          <a:lstStyle/>
          <a:p>
            <a:pPr>
              <a:buNone/>
            </a:pPr>
            <a:r>
              <a:rPr lang="en-US" dirty="0" smtClean="0"/>
              <a:t>As my project is related to regression technique I used r2 score and mean absolute error. </a:t>
            </a:r>
          </a:p>
          <a:p>
            <a:pPr>
              <a:buNone/>
            </a:pPr>
            <a:r>
              <a:rPr lang="en-US" dirty="0" smtClean="0"/>
              <a:t>When r2 score increases then the accuracy increases , when the accuracy increases then it will be give a  good model.  </a:t>
            </a:r>
            <a:endParaRPr lang="en-US" dirty="0"/>
          </a:p>
        </p:txBody>
      </p:sp>
      <p:pic>
        <p:nvPicPr>
          <p:cNvPr id="4" name="Picture 3" descr="4c1afebf1def6b24dac89dc2f3e60cdd.jpg"/>
          <p:cNvPicPr>
            <a:picLocks noChangeAspect="1"/>
          </p:cNvPicPr>
          <p:nvPr/>
        </p:nvPicPr>
        <p:blipFill>
          <a:blip r:embed="rId2"/>
          <a:stretch>
            <a:fillRect/>
          </a:stretch>
        </p:blipFill>
        <p:spPr>
          <a:xfrm>
            <a:off x="8123208" y="1686464"/>
            <a:ext cx="3657600" cy="3657600"/>
          </a:xfrm>
          <a:prstGeom prst="rect">
            <a:avLst/>
          </a:prstGeom>
        </p:spPr>
      </p:pic>
      <p:pic>
        <p:nvPicPr>
          <p:cNvPr id="5" name="Picture 4" descr="Screenshot (123).png"/>
          <p:cNvPicPr>
            <a:picLocks noChangeAspect="1"/>
          </p:cNvPicPr>
          <p:nvPr/>
        </p:nvPicPr>
        <p:blipFill>
          <a:blip r:embed="rId3"/>
          <a:stretch>
            <a:fillRect/>
          </a:stretch>
        </p:blipFill>
        <p:spPr>
          <a:xfrm>
            <a:off x="353683" y="4124040"/>
            <a:ext cx="7479102" cy="95293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Matura MT Script Capitals" pitchFamily="66" charset="0"/>
              </a:rPr>
              <a:t>Model Deployment</a:t>
            </a:r>
            <a:endParaRPr lang="en-US" sz="3600" dirty="0">
              <a:solidFill>
                <a:srgbClr val="FF0000"/>
              </a:solidFill>
              <a:latin typeface="Matura MT Script Capitals" pitchFamily="66" charset="0"/>
            </a:endParaRPr>
          </a:p>
        </p:txBody>
      </p:sp>
      <p:sp>
        <p:nvSpPr>
          <p:cNvPr id="3" name="Text Placeholder 2"/>
          <p:cNvSpPr>
            <a:spLocks noGrp="1"/>
          </p:cNvSpPr>
          <p:nvPr>
            <p:ph type="body" idx="1"/>
          </p:nvPr>
        </p:nvSpPr>
        <p:spPr/>
        <p:txBody>
          <a:bodyPr/>
          <a:lstStyle/>
          <a:p>
            <a:r>
              <a:rPr lang="en-US" dirty="0" smtClean="0"/>
              <a:t>Hosting the application in the production so that end user can use our application to predict the unseen or future data.</a:t>
            </a:r>
          </a:p>
          <a:p>
            <a:r>
              <a:rPr lang="en-US" dirty="0" smtClean="0"/>
              <a:t>Using Local based deployment frameworks I deployed using Stream lit ,we can also use Flask or Fast API .</a:t>
            </a:r>
          </a:p>
          <a:p>
            <a:r>
              <a:rPr lang="en-US" dirty="0" smtClean="0"/>
              <a:t>Stream lit is an open-source Python library that simplifies the process of creating web applications for machine learning and data science projects. It allows developers to quickly build interactive and customizable web interfaces directly from their Python scripts, without the need for web development expertise.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Matura MT Script Capitals" pitchFamily="66" charset="0"/>
              </a:rPr>
              <a:t>Model Deployment</a:t>
            </a:r>
            <a:endParaRPr lang="en-US" sz="3600" dirty="0">
              <a:solidFill>
                <a:srgbClr val="FF0000"/>
              </a:solidFill>
              <a:latin typeface="Matura MT Script Capitals" pitchFamily="66" charset="0"/>
            </a:endParaRPr>
          </a:p>
        </p:txBody>
      </p:sp>
      <p:sp>
        <p:nvSpPr>
          <p:cNvPr id="3" name="Text Placeholder 2"/>
          <p:cNvSpPr>
            <a:spLocks noGrp="1"/>
          </p:cNvSpPr>
          <p:nvPr>
            <p:ph type="body" idx="1"/>
          </p:nvPr>
        </p:nvSpPr>
        <p:spPr/>
        <p:txBody>
          <a:bodyPr/>
          <a:lstStyle/>
          <a:p>
            <a:r>
              <a:rPr lang="en-US" b="1" dirty="0" smtClean="0"/>
              <a:t>Deployment</a:t>
            </a:r>
            <a:r>
              <a:rPr lang="en-US" dirty="0" smtClean="0"/>
              <a:t>: Stream lit provides built-in support for deploying web applications to various platforms, including </a:t>
            </a:r>
            <a:r>
              <a:rPr lang="en-US" dirty="0" err="1" smtClean="0"/>
              <a:t>Streamlit</a:t>
            </a:r>
            <a:r>
              <a:rPr lang="en-US" dirty="0" smtClean="0"/>
              <a:t> Sharing, Heroku, and AWS. This makes it easy to share your machine learning projects with colleagues, clients, or the wider community.</a:t>
            </a:r>
          </a:p>
          <a:p>
            <a:endParaRPr lang="en-US" dirty="0"/>
          </a:p>
        </p:txBody>
      </p:sp>
      <p:pic>
        <p:nvPicPr>
          <p:cNvPr id="4" name="Picture 3" descr="Screenshot (126).png"/>
          <p:cNvPicPr>
            <a:picLocks noChangeAspect="1"/>
          </p:cNvPicPr>
          <p:nvPr/>
        </p:nvPicPr>
        <p:blipFill>
          <a:blip r:embed="rId2"/>
          <a:stretch>
            <a:fillRect/>
          </a:stretch>
        </p:blipFill>
        <p:spPr>
          <a:xfrm>
            <a:off x="129396" y="3810016"/>
            <a:ext cx="8755813" cy="260775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070AD-7C8F-3A4F-0FF7-8452011A3EA5}"/>
              </a:ext>
            </a:extLst>
          </p:cNvPr>
          <p:cNvSpPr>
            <a:spLocks noGrp="1"/>
          </p:cNvSpPr>
          <p:nvPr>
            <p:ph type="title"/>
          </p:nvPr>
        </p:nvSpPr>
        <p:spPr>
          <a:xfrm>
            <a:off x="668517" y="0"/>
            <a:ext cx="10515600" cy="681037"/>
          </a:xfrm>
        </p:spPr>
        <p:txBody>
          <a:bodyPr>
            <a:normAutofit fontScale="90000"/>
          </a:bodyPr>
          <a:lstStyle/>
          <a:p>
            <a:pPr algn="ctr"/>
            <a:r>
              <a:rPr lang="en-GB" dirty="0">
                <a:solidFill>
                  <a:srgbClr val="FF0000"/>
                </a:solidFill>
                <a:latin typeface="Matura MT Script Capitals" panose="03020802060602070202" pitchFamily="66" charset="0"/>
              </a:rPr>
              <a:t>Output</a:t>
            </a:r>
            <a:r>
              <a:rPr lang="en-GB" dirty="0"/>
              <a:t> </a:t>
            </a:r>
            <a:endParaRPr lang="en-IN" dirty="0"/>
          </a:p>
        </p:txBody>
      </p:sp>
      <p:pic>
        <p:nvPicPr>
          <p:cNvPr id="4" name="streamlit-app-2024-05-04-22-05-37.mp4">
            <a:hlinkClick r:id="" action="ppaction://media"/>
          </p:cNvPr>
          <p:cNvPicPr>
            <a:picLocks noRot="1" noChangeAspect="1"/>
          </p:cNvPicPr>
          <p:nvPr>
            <a:videoFile r:link="rId1"/>
          </p:nvPr>
        </p:nvPicPr>
        <p:blipFill>
          <a:blip r:embed="rId3"/>
          <a:stretch>
            <a:fillRect/>
          </a:stretch>
        </p:blipFill>
        <p:spPr>
          <a:xfrm>
            <a:off x="1181818" y="905774"/>
            <a:ext cx="10282687" cy="4968815"/>
          </a:xfrm>
          <a:prstGeom prst="rect">
            <a:avLst/>
          </a:prstGeom>
        </p:spPr>
      </p:pic>
    </p:spTree>
    <p:extLst>
      <p:ext uri="{BB962C8B-B14F-4D97-AF65-F5344CB8AC3E}">
        <p14:creationId xmlns:p14="http://schemas.microsoft.com/office/powerpoint/2010/main" xmlns="" val="11301952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32A95-7904-5700-5686-0966D2E3B515}"/>
              </a:ext>
            </a:extLst>
          </p:cNvPr>
          <p:cNvSpPr>
            <a:spLocks noGrp="1"/>
          </p:cNvSpPr>
          <p:nvPr>
            <p:ph type="title"/>
          </p:nvPr>
        </p:nvSpPr>
        <p:spPr/>
        <p:txBody>
          <a:bodyPr/>
          <a:lstStyle/>
          <a:p>
            <a:pPr algn="ctr"/>
            <a:r>
              <a:rPr lang="en-GB" dirty="0">
                <a:solidFill>
                  <a:srgbClr val="FF0000"/>
                </a:solidFill>
                <a:latin typeface="Matura MT Script Capitals" panose="03020802060602070202" pitchFamily="66" charset="0"/>
              </a:rPr>
              <a:t>Conclusion</a:t>
            </a:r>
            <a:endParaRPr lang="en-IN" dirty="0">
              <a:solidFill>
                <a:srgbClr val="FF0000"/>
              </a:solidFill>
              <a:latin typeface="Matura MT Script Capitals" panose="03020802060602070202" pitchFamily="66" charset="0"/>
            </a:endParaRPr>
          </a:p>
        </p:txBody>
      </p:sp>
      <p:sp>
        <p:nvSpPr>
          <p:cNvPr id="3" name="Text Placeholder 2">
            <a:extLst>
              <a:ext uri="{FF2B5EF4-FFF2-40B4-BE49-F238E27FC236}">
                <a16:creationId xmlns:a16="http://schemas.microsoft.com/office/drawing/2014/main" xmlns="" id="{70750B50-5E11-1D52-AA3A-26C1CA9DE154}"/>
              </a:ext>
            </a:extLst>
          </p:cNvPr>
          <p:cNvSpPr>
            <a:spLocks noGrp="1"/>
          </p:cNvSpPr>
          <p:nvPr>
            <p:ph type="body" idx="1"/>
          </p:nvPr>
        </p:nvSpPr>
        <p:spPr>
          <a:xfrm>
            <a:off x="767751" y="1509623"/>
            <a:ext cx="10586049" cy="4667340"/>
          </a:xfrm>
        </p:spPr>
        <p:txBody>
          <a:bodyPr>
            <a:normAutofit fontScale="92500" lnSpcReduction="20000"/>
          </a:bodyPr>
          <a:lstStyle/>
          <a:p>
            <a:r>
              <a:rPr lang="en-US" dirty="0" smtClean="0"/>
              <a:t>After training and evaluating various machine learning models on historical T20 cricket match data, we have developed a predictive model capable of forecasting the scores of T20 World Cup matches with reasonable accuracy. By leveraging features such as team performance, player statistics, match venue, and historical match outcomes, our model demonstrates the potential to provide valuable insights into the expected scores of upcoming T20 World Cup matches.</a:t>
            </a:r>
          </a:p>
          <a:p>
            <a:r>
              <a:rPr lang="en-US" dirty="0" smtClean="0"/>
              <a:t>Through rigorous testing and validation, we have observed that our model performs well across different test datasets, indicating its robustness and generalization capability. While no model is perfect, and there are inherent uncertainties in predicting cricket scores due to the dynamic nature of the sport, our model serves as a useful tool for estimating the likely scores of T20 World Cup matches and informing strategic decisions for teams, broadcasters, and cricket enthusiasts.</a:t>
            </a:r>
          </a:p>
          <a:p>
            <a:endParaRPr lang="en-IN" dirty="0"/>
          </a:p>
        </p:txBody>
      </p:sp>
    </p:spTree>
    <p:extLst>
      <p:ext uri="{BB962C8B-B14F-4D97-AF65-F5344CB8AC3E}">
        <p14:creationId xmlns:p14="http://schemas.microsoft.com/office/powerpoint/2010/main" xmlns="" val="4266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endParaRPr sz="1800" b="0" i="0" u="none" strike="noStrike" cap="none"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xmlns="" id="{66709086-C8FC-8B6B-8C93-786284A9965F}"/>
              </a:ext>
            </a:extLst>
          </p:cNvPr>
          <p:cNvPicPr>
            <a:picLocks noChangeAspect="1"/>
          </p:cNvPicPr>
          <p:nvPr/>
        </p:nvPicPr>
        <p:blipFill>
          <a:blip r:embed="rId3"/>
          <a:stretch>
            <a:fillRect/>
          </a:stretch>
        </p:blipFill>
        <p:spPr>
          <a:xfrm>
            <a:off x="-75414" y="5390594"/>
            <a:ext cx="1669330" cy="1611952"/>
          </a:xfrm>
          <a:prstGeom prst="rect">
            <a:avLst/>
          </a:prstGeom>
        </p:spPr>
      </p:pic>
      <p:pic>
        <p:nvPicPr>
          <p:cNvPr id="5" name="Picture 4" descr="1000_F_405016429_eqFpzfq39Zu2KNb6f7dKdAqWDKqV1XfV.jpg"/>
          <p:cNvPicPr>
            <a:picLocks noChangeAspect="1"/>
          </p:cNvPicPr>
          <p:nvPr/>
        </p:nvPicPr>
        <p:blipFill>
          <a:blip r:embed="rId4"/>
          <a:stretch>
            <a:fillRect/>
          </a:stretch>
        </p:blipFill>
        <p:spPr>
          <a:xfrm>
            <a:off x="-1011250" y="0"/>
            <a:ext cx="13203249"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47238" y="912459"/>
            <a:ext cx="7007400" cy="4662775"/>
          </a:xfrm>
          <a:prstGeom prst="rect">
            <a:avLst/>
          </a:prstGeom>
          <a:noFill/>
          <a:ln>
            <a:noFill/>
          </a:ln>
        </p:spPr>
        <p:txBody>
          <a:bodyPr spcFirstLastPara="1" wrap="square" lIns="91425" tIns="45700" rIns="91425" bIns="45700" anchor="t" anchorCtr="0">
            <a:spAutoFit/>
          </a:bodyPr>
          <a:lstStyle/>
          <a:p>
            <a:pPr>
              <a:lnSpc>
                <a:spcPct val="150000"/>
              </a:lnSpc>
              <a:buClr>
                <a:schemeClr val="dk1"/>
              </a:buClr>
              <a:buSzPts val="1800"/>
            </a:pPr>
            <a:r>
              <a:rPr lang="en-GB" sz="1800" b="1" dirty="0">
                <a:solidFill>
                  <a:schemeClr val="dk1"/>
                </a:solidFill>
                <a:latin typeface="Calibri"/>
                <a:ea typeface="Calibri"/>
                <a:cs typeface="Calibri"/>
                <a:sym typeface="Calibri"/>
              </a:rPr>
              <a:t>Background:</a:t>
            </a:r>
          </a:p>
          <a:p>
            <a:pPr marL="285750" indent="-285750">
              <a:lnSpc>
                <a:spcPct val="150000"/>
              </a:lnSpc>
              <a:buClr>
                <a:schemeClr val="dk1"/>
              </a:buClr>
              <a:buSzPts val="1800"/>
              <a:buFont typeface="Arial" panose="020B0604020202020204" pitchFamily="34" charset="0"/>
              <a:buChar char="•"/>
            </a:pPr>
            <a:r>
              <a:rPr lang="en-GB" sz="1800" dirty="0">
                <a:solidFill>
                  <a:schemeClr val="dk1"/>
                </a:solidFill>
                <a:latin typeface="Calibri"/>
                <a:ea typeface="Calibri"/>
                <a:cs typeface="Calibri"/>
                <a:sym typeface="Calibri"/>
              </a:rPr>
              <a:t>Academic Qualification: B.Tech</a:t>
            </a:r>
          </a:p>
          <a:p>
            <a:pPr>
              <a:lnSpc>
                <a:spcPct val="150000"/>
              </a:lnSpc>
              <a:buClr>
                <a:schemeClr val="dk1"/>
              </a:buClr>
              <a:buSzPts val="1800"/>
            </a:pPr>
            <a:r>
              <a:rPr lang="en-GB" sz="1800" b="1" dirty="0">
                <a:solidFill>
                  <a:schemeClr val="dk1"/>
                </a:solidFill>
                <a:latin typeface="Calibri"/>
                <a:ea typeface="Calibri"/>
                <a:cs typeface="Calibri"/>
                <a:sym typeface="Calibri"/>
              </a:rPr>
              <a:t>Motivation for Learning Data Science:</a:t>
            </a:r>
          </a:p>
          <a:p>
            <a:pPr marL="285750" indent="-285750">
              <a:lnSpc>
                <a:spcPct val="150000"/>
              </a:lnSpc>
              <a:buClr>
                <a:schemeClr val="dk1"/>
              </a:buClr>
              <a:buSzPts val="1800"/>
              <a:buFont typeface="Arial" panose="020B0604020202020204" pitchFamily="34" charset="0"/>
              <a:buChar char="•"/>
            </a:pPr>
            <a:r>
              <a:rPr lang="en-GB" sz="1800" dirty="0">
                <a:solidFill>
                  <a:schemeClr val="dk1"/>
                </a:solidFill>
                <a:latin typeface="Calibri"/>
                <a:ea typeface="Calibri"/>
                <a:cs typeface="Calibri"/>
                <a:sym typeface="Calibri"/>
              </a:rPr>
              <a:t>Fascination with uncovering insights from data</a:t>
            </a:r>
          </a:p>
          <a:p>
            <a:pPr marL="285750" indent="-285750">
              <a:lnSpc>
                <a:spcPct val="150000"/>
              </a:lnSpc>
              <a:buClr>
                <a:schemeClr val="dk1"/>
              </a:buClr>
              <a:buSzPts val="1800"/>
              <a:buFont typeface="Arial" panose="020B0604020202020204" pitchFamily="34" charset="0"/>
              <a:buChar char="•"/>
            </a:pPr>
            <a:r>
              <a:rPr lang="en-GB" sz="1800" dirty="0">
                <a:solidFill>
                  <a:schemeClr val="dk1"/>
                </a:solidFill>
                <a:latin typeface="Calibri"/>
                <a:ea typeface="Calibri"/>
                <a:cs typeface="Calibri"/>
                <a:sym typeface="Calibri"/>
              </a:rPr>
              <a:t>Excitement about problem-solving and innovation in the field</a:t>
            </a:r>
          </a:p>
          <a:p>
            <a:pPr>
              <a:lnSpc>
                <a:spcPct val="150000"/>
              </a:lnSpc>
              <a:buClr>
                <a:schemeClr val="dk1"/>
              </a:buClr>
              <a:buSzPts val="1800"/>
            </a:pPr>
            <a:r>
              <a:rPr lang="en-GB" sz="1800" b="1" dirty="0">
                <a:solidFill>
                  <a:schemeClr val="dk1"/>
                </a:solidFill>
                <a:latin typeface="Calibri"/>
                <a:ea typeface="Calibri"/>
                <a:cs typeface="Calibri"/>
                <a:sym typeface="Calibri"/>
              </a:rPr>
              <a:t>Work Experience:</a:t>
            </a:r>
          </a:p>
          <a:p>
            <a:pPr marL="285750" indent="-285750">
              <a:lnSpc>
                <a:spcPct val="150000"/>
              </a:lnSpc>
              <a:buClr>
                <a:schemeClr val="dk1"/>
              </a:buClr>
              <a:buSzPts val="1800"/>
              <a:buFont typeface="Arial" panose="020B0604020202020204" pitchFamily="34" charset="0"/>
              <a:buChar char="•"/>
            </a:pPr>
            <a:r>
              <a:rPr lang="en-GB" sz="1800" dirty="0">
                <a:solidFill>
                  <a:schemeClr val="dk1"/>
                </a:solidFill>
                <a:latin typeface="Calibri"/>
                <a:ea typeface="Calibri"/>
                <a:cs typeface="Calibri"/>
                <a:sym typeface="Calibri"/>
              </a:rPr>
              <a:t>Status: Fresher</a:t>
            </a:r>
          </a:p>
          <a:p>
            <a:pPr marL="285750" indent="-285750">
              <a:lnSpc>
                <a:spcPct val="150000"/>
              </a:lnSpc>
              <a:buClr>
                <a:schemeClr val="dk1"/>
              </a:buClr>
              <a:buSzPts val="1800"/>
              <a:buFont typeface="Arial" panose="020B0604020202020204" pitchFamily="34" charset="0"/>
              <a:buChar char="•"/>
            </a:pPr>
            <a:r>
              <a:rPr lang="en-GB" sz="1800" dirty="0">
                <a:solidFill>
                  <a:schemeClr val="dk1"/>
                </a:solidFill>
                <a:latin typeface="Calibri"/>
                <a:ea typeface="Calibri"/>
                <a:cs typeface="Calibri"/>
                <a:sym typeface="Calibri"/>
              </a:rPr>
              <a:t>Data Science Intern at Innomatics Research Labs</a:t>
            </a:r>
          </a:p>
          <a:p>
            <a:pPr>
              <a:lnSpc>
                <a:spcPct val="150000"/>
              </a:lnSpc>
              <a:buClr>
                <a:schemeClr val="dk1"/>
              </a:buClr>
              <a:buSzPts val="1800"/>
            </a:pPr>
            <a:r>
              <a:rPr lang="en-GB" sz="1800" b="1" dirty="0">
                <a:solidFill>
                  <a:schemeClr val="dk1"/>
                </a:solidFill>
                <a:latin typeface="Calibri"/>
                <a:ea typeface="Calibri"/>
                <a:cs typeface="Calibri"/>
                <a:sym typeface="Calibri"/>
              </a:rPr>
              <a:t>Profile Links:</a:t>
            </a:r>
          </a:p>
          <a:p>
            <a:pPr marL="285750" indent="-285750">
              <a:lnSpc>
                <a:spcPct val="150000"/>
              </a:lnSpc>
              <a:buClr>
                <a:schemeClr val="dk1"/>
              </a:buClr>
              <a:buSzPts val="1800"/>
              <a:buFont typeface="Arial" panose="020B0604020202020204" pitchFamily="34" charset="0"/>
              <a:buChar char="•"/>
            </a:pPr>
            <a:r>
              <a:rPr lang="en-GB" sz="1800" dirty="0">
                <a:solidFill>
                  <a:schemeClr val="dk1"/>
                </a:solidFill>
                <a:latin typeface="Calibri"/>
                <a:ea typeface="Calibri"/>
                <a:cs typeface="Calibri"/>
                <a:sym typeface="Calibri"/>
              </a:rPr>
              <a:t>GitHub: </a:t>
            </a:r>
            <a:r>
              <a:rPr lang="en-GB" sz="1800" dirty="0" smtClean="0">
                <a:solidFill>
                  <a:schemeClr val="dk1"/>
                </a:solidFill>
                <a:latin typeface="Calibri"/>
                <a:ea typeface="Calibri"/>
                <a:cs typeface="Calibri"/>
                <a:sym typeface="Calibri"/>
              </a:rPr>
              <a:t>https://github.com/Rahuljanji</a:t>
            </a:r>
            <a:endParaRPr lang="en-GB" sz="1800" dirty="0">
              <a:solidFill>
                <a:schemeClr val="dk1"/>
              </a:solidFill>
              <a:latin typeface="Calibri"/>
              <a:ea typeface="Calibri"/>
              <a:cs typeface="Calibri"/>
              <a:sym typeface="Calibri"/>
            </a:endParaRPr>
          </a:p>
          <a:p>
            <a:pPr marL="285750" indent="-285750">
              <a:lnSpc>
                <a:spcPct val="150000"/>
              </a:lnSpc>
              <a:buClr>
                <a:schemeClr val="dk1"/>
              </a:buClr>
              <a:buSzPts val="1800"/>
              <a:buFont typeface="Arial" panose="020B0604020202020204" pitchFamily="34" charset="0"/>
              <a:buChar char="•"/>
            </a:pPr>
            <a:r>
              <a:rPr lang="en-GB" sz="1800" dirty="0">
                <a:solidFill>
                  <a:schemeClr val="dk1"/>
                </a:solidFill>
                <a:latin typeface="Calibri"/>
                <a:ea typeface="Calibri"/>
                <a:cs typeface="Calibri"/>
                <a:sym typeface="Calibri"/>
              </a:rPr>
              <a:t>LinkedIn</a:t>
            </a:r>
            <a:r>
              <a:rPr lang="en-GB" sz="1800" dirty="0" smtClean="0">
                <a:solidFill>
                  <a:schemeClr val="dk1"/>
                </a:solidFill>
                <a:latin typeface="Calibri"/>
                <a:ea typeface="Calibri"/>
                <a:cs typeface="Calibri"/>
                <a:sym typeface="Calibri"/>
              </a:rPr>
              <a:t>: https://www.linkedin.com/in/rahuljanjirala/</a:t>
            </a:r>
            <a:endParaRPr lang="en-GB"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Matura MT Script Capitals" panose="03020802060602070202" pitchFamily="66" charset="0"/>
                <a:ea typeface="Lato Black"/>
                <a:cs typeface="Lato Black"/>
                <a:sym typeface="Lato Black"/>
              </a:rPr>
              <a:t>About</a:t>
            </a:r>
            <a:r>
              <a:rPr lang="en-IN" sz="3200" b="0" i="0" u="none" strike="noStrike" cap="none" dirty="0">
                <a:solidFill>
                  <a:srgbClr val="FF0000"/>
                </a:solidFill>
                <a:latin typeface="Gloucester MT Extra Condensed" panose="02030808020601010101" pitchFamily="18" charset="0"/>
                <a:ea typeface="Lato Black"/>
                <a:cs typeface="Lato Black"/>
                <a:sym typeface="Lato Black"/>
              </a:rPr>
              <a:t> </a:t>
            </a:r>
            <a:r>
              <a:rPr lang="en-IN" sz="3200" b="0" i="0" u="none" strike="noStrike" cap="none" dirty="0">
                <a:solidFill>
                  <a:srgbClr val="FF0000"/>
                </a:solidFill>
                <a:latin typeface="Matura MT Script Capitals" panose="03020802060602070202" pitchFamily="66" charset="0"/>
                <a:ea typeface="Lato Black"/>
                <a:cs typeface="Lato Black"/>
                <a:sym typeface="Lato Black"/>
              </a:rPr>
              <a:t>me</a:t>
            </a:r>
            <a:endParaRPr sz="1800" b="0" i="0" u="none" strike="noStrike" cap="none" dirty="0">
              <a:solidFill>
                <a:srgbClr val="FF0000"/>
              </a:solidFill>
              <a:latin typeface="Matura MT Script Capitals" panose="03020802060602070202" pitchFamily="66" charset="0"/>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6FE90-0E8E-729B-BE8C-CD8DE751832C}"/>
              </a:ext>
            </a:extLst>
          </p:cNvPr>
          <p:cNvSpPr>
            <a:spLocks noGrp="1"/>
          </p:cNvSpPr>
          <p:nvPr>
            <p:ph type="title"/>
          </p:nvPr>
        </p:nvSpPr>
        <p:spPr>
          <a:xfrm>
            <a:off x="838200" y="141843"/>
            <a:ext cx="10515600" cy="1325563"/>
          </a:xfrm>
        </p:spPr>
        <p:txBody>
          <a:bodyPr/>
          <a:lstStyle/>
          <a:p>
            <a:pPr algn="ctr"/>
            <a:r>
              <a:rPr lang="en-GB" dirty="0">
                <a:solidFill>
                  <a:srgbClr val="FF0000"/>
                </a:solidFill>
                <a:latin typeface="Matura MT Script Capitals" panose="03020802060602070202" pitchFamily="66" charset="0"/>
              </a:rPr>
              <a:t>Contents</a:t>
            </a:r>
            <a:endParaRPr lang="en-IN" dirty="0">
              <a:solidFill>
                <a:srgbClr val="FF0000"/>
              </a:solidFill>
              <a:latin typeface="Matura MT Script Capitals" panose="03020802060602070202" pitchFamily="66" charset="0"/>
            </a:endParaRPr>
          </a:p>
        </p:txBody>
      </p:sp>
      <p:sp>
        <p:nvSpPr>
          <p:cNvPr id="3" name="Text Placeholder 2">
            <a:extLst>
              <a:ext uri="{FF2B5EF4-FFF2-40B4-BE49-F238E27FC236}">
                <a16:creationId xmlns:a16="http://schemas.microsoft.com/office/drawing/2014/main" xmlns="" id="{B828958C-7A16-D481-29E4-979CCA694157}"/>
              </a:ext>
            </a:extLst>
          </p:cNvPr>
          <p:cNvSpPr>
            <a:spLocks noGrp="1"/>
          </p:cNvSpPr>
          <p:nvPr>
            <p:ph type="body" idx="1"/>
          </p:nvPr>
        </p:nvSpPr>
        <p:spPr>
          <a:xfrm>
            <a:off x="838200" y="1250156"/>
            <a:ext cx="10515600" cy="4351338"/>
          </a:xfrm>
        </p:spPr>
        <p:txBody>
          <a:bodyPr>
            <a:normAutofit fontScale="92500" lnSpcReduction="20000"/>
          </a:bodyPr>
          <a:lstStyle/>
          <a:p>
            <a:pPr marL="285750" indent="-285750">
              <a:buFont typeface="Wingdings" panose="05000000000000000000" pitchFamily="2" charset="2"/>
              <a:buChar char="Ø"/>
            </a:pPr>
            <a:r>
              <a:rPr lang="en-IN" sz="2800" dirty="0">
                <a:latin typeface="Cambria" panose="02040503050406030204" pitchFamily="18" charset="0"/>
                <a:ea typeface="Cambria" panose="02040503050406030204" pitchFamily="18" charset="0"/>
              </a:rPr>
              <a:t>Introduction</a:t>
            </a:r>
          </a:p>
          <a:p>
            <a:pPr marL="285750" indent="-285750">
              <a:buFont typeface="Wingdings" panose="05000000000000000000" pitchFamily="2" charset="2"/>
              <a:buChar char="Ø"/>
            </a:pPr>
            <a:r>
              <a:rPr lang="en-IN" sz="2800" dirty="0">
                <a:latin typeface="Cambria" panose="02040503050406030204" pitchFamily="18" charset="0"/>
                <a:ea typeface="Cambria" panose="02040503050406030204" pitchFamily="18" charset="0"/>
              </a:rPr>
              <a:t>Business Problem</a:t>
            </a:r>
          </a:p>
          <a:p>
            <a:pPr marL="285750" indent="-285750">
              <a:buFont typeface="Wingdings" panose="05000000000000000000" pitchFamily="2" charset="2"/>
              <a:buChar char="Ø"/>
            </a:pPr>
            <a:r>
              <a:rPr lang="en-IN" sz="2800" dirty="0">
                <a:latin typeface="Cambria" panose="02040503050406030204" pitchFamily="18" charset="0"/>
                <a:ea typeface="Cambria" panose="02040503050406030204" pitchFamily="18" charset="0"/>
              </a:rPr>
              <a:t>Objective and Proposed Solution</a:t>
            </a:r>
          </a:p>
          <a:p>
            <a:pPr marL="285750" indent="-285750">
              <a:buFont typeface="Wingdings" panose="05000000000000000000" pitchFamily="2" charset="2"/>
              <a:buChar char="Ø"/>
            </a:pPr>
            <a:r>
              <a:rPr lang="en-IN" sz="2800" dirty="0">
                <a:latin typeface="Cambria" panose="02040503050406030204" pitchFamily="18" charset="0"/>
                <a:ea typeface="Cambria" panose="02040503050406030204" pitchFamily="18" charset="0"/>
              </a:rPr>
              <a:t>Expected Outcome</a:t>
            </a:r>
          </a:p>
          <a:p>
            <a:pPr marL="285750" indent="-285750">
              <a:buFont typeface="Wingdings" panose="05000000000000000000" pitchFamily="2" charset="2"/>
              <a:buChar char="Ø"/>
            </a:pPr>
            <a:r>
              <a:rPr lang="en-IN" sz="2800" dirty="0">
                <a:latin typeface="Cambria" panose="02040503050406030204" pitchFamily="18" charset="0"/>
                <a:ea typeface="Cambria" panose="02040503050406030204" pitchFamily="18" charset="0"/>
              </a:rPr>
              <a:t>About the Data</a:t>
            </a:r>
          </a:p>
          <a:p>
            <a:pPr marL="285750" indent="-285750">
              <a:buFont typeface="Wingdings" panose="05000000000000000000" pitchFamily="2" charset="2"/>
              <a:buChar char="Ø"/>
            </a:pPr>
            <a:r>
              <a:rPr lang="en-IN" sz="2800" dirty="0">
                <a:latin typeface="Cambria" panose="02040503050406030204" pitchFamily="18" charset="0"/>
                <a:ea typeface="Cambria" panose="02040503050406030204" pitchFamily="18" charset="0"/>
              </a:rPr>
              <a:t>Data Preprocessing</a:t>
            </a:r>
          </a:p>
          <a:p>
            <a:pPr marL="285750" indent="-285750">
              <a:buFont typeface="Wingdings" panose="05000000000000000000" pitchFamily="2" charset="2"/>
              <a:buChar char="Ø"/>
            </a:pPr>
            <a:r>
              <a:rPr lang="en-IN" sz="2800" dirty="0">
                <a:latin typeface="Cambria" panose="02040503050406030204" pitchFamily="18" charset="0"/>
                <a:ea typeface="Cambria" panose="02040503050406030204" pitchFamily="18" charset="0"/>
              </a:rPr>
              <a:t>Feature Engineering</a:t>
            </a:r>
          </a:p>
          <a:p>
            <a:pPr marL="285750" indent="-285750">
              <a:buFont typeface="Wingdings" panose="05000000000000000000" pitchFamily="2" charset="2"/>
              <a:buChar char="Ø"/>
            </a:pPr>
            <a:r>
              <a:rPr lang="en-IN" sz="2800" dirty="0" smtClean="0">
                <a:latin typeface="Cambria" panose="02040503050406030204" pitchFamily="18" charset="0"/>
                <a:ea typeface="Cambria" panose="02040503050406030204" pitchFamily="18" charset="0"/>
              </a:rPr>
              <a:t>Deployment</a:t>
            </a:r>
            <a:endParaRPr lang="en-IN" sz="28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IN" sz="2800" dirty="0">
                <a:latin typeface="Cambria" panose="02040503050406030204" pitchFamily="18" charset="0"/>
                <a:ea typeface="Cambria" panose="02040503050406030204" pitchFamily="18" charset="0"/>
              </a:rPr>
              <a:t>Output</a:t>
            </a:r>
          </a:p>
          <a:p>
            <a:pPr marL="285750" indent="-285750">
              <a:buFont typeface="Wingdings" panose="05000000000000000000" pitchFamily="2" charset="2"/>
              <a:buChar char="Ø"/>
            </a:pPr>
            <a:r>
              <a:rPr lang="en-IN" dirty="0">
                <a:latin typeface="Cambria" panose="02040503050406030204" pitchFamily="18" charset="0"/>
                <a:ea typeface="Cambria" panose="02040503050406030204" pitchFamily="18" charset="0"/>
              </a:rPr>
              <a:t>Conclusion</a:t>
            </a:r>
            <a:endParaRPr lang="en-IN" sz="28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IN" sz="28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IN" sz="28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endParaRPr lang="en-IN" sz="28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xmlns="" val="3782667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0A4D4-D83D-307A-C98C-3E53773BBF90}"/>
              </a:ext>
            </a:extLst>
          </p:cNvPr>
          <p:cNvSpPr>
            <a:spLocks noGrp="1"/>
          </p:cNvSpPr>
          <p:nvPr>
            <p:ph type="title"/>
          </p:nvPr>
        </p:nvSpPr>
        <p:spPr/>
        <p:txBody>
          <a:bodyPr/>
          <a:lstStyle/>
          <a:p>
            <a:pPr algn="ctr"/>
            <a:r>
              <a:rPr lang="en-GB" dirty="0">
                <a:solidFill>
                  <a:srgbClr val="FF0000"/>
                </a:solidFill>
                <a:latin typeface="Matura MT Script Capitals" panose="03020802060602070202" pitchFamily="66" charset="0"/>
              </a:rPr>
              <a:t>Introduction</a:t>
            </a:r>
            <a:endParaRPr lang="en-IN" dirty="0">
              <a:solidFill>
                <a:srgbClr val="FF0000"/>
              </a:solidFill>
              <a:latin typeface="Matura MT Script Capitals" panose="03020802060602070202" pitchFamily="66" charset="0"/>
            </a:endParaRPr>
          </a:p>
        </p:txBody>
      </p:sp>
      <p:sp>
        <p:nvSpPr>
          <p:cNvPr id="3" name="Text Placeholder 2">
            <a:extLst>
              <a:ext uri="{FF2B5EF4-FFF2-40B4-BE49-F238E27FC236}">
                <a16:creationId xmlns:a16="http://schemas.microsoft.com/office/drawing/2014/main" xmlns="" id="{027DA210-8A29-C188-C25A-74D7312DC1B4}"/>
              </a:ext>
            </a:extLst>
          </p:cNvPr>
          <p:cNvSpPr>
            <a:spLocks noGrp="1"/>
          </p:cNvSpPr>
          <p:nvPr>
            <p:ph type="body" idx="1"/>
          </p:nvPr>
        </p:nvSpPr>
        <p:spPr>
          <a:xfrm>
            <a:off x="655608" y="1406106"/>
            <a:ext cx="10698192" cy="4770857"/>
          </a:xfrm>
        </p:spPr>
        <p:txBody>
          <a:bodyPr>
            <a:normAutofit/>
          </a:bodyPr>
          <a:lstStyle/>
          <a:p>
            <a:r>
              <a:rPr lang="en-US" dirty="0" smtClean="0"/>
              <a:t>The T20 World Cup is the premier international tournament for the exciting, fast-paced format of cricket known as Twenty20 (T20). Here's a quick rundown:</a:t>
            </a:r>
          </a:p>
          <a:p>
            <a:r>
              <a:rPr lang="en-US" b="1" dirty="0" smtClean="0"/>
              <a:t>Action-Packed Cricket:</a:t>
            </a:r>
            <a:r>
              <a:rPr lang="en-US" dirty="0" smtClean="0"/>
              <a:t> Matches are short and explosive, typically lasting around 3 hours, with each team batting for just 20 overs (120 balls). This format prioritizes big hitting, quick bowling, and athletic fielding, making for thrilling and unpredictable matches.</a:t>
            </a:r>
          </a:p>
          <a:p>
            <a:r>
              <a:rPr lang="en-US" b="1" dirty="0" smtClean="0"/>
              <a:t>International Competition:</a:t>
            </a:r>
            <a:r>
              <a:rPr lang="en-US" dirty="0" smtClean="0"/>
              <a:t> The T20 World Cup brings together the top national cricket teams from around the world. It's a chance to see the best players battle it out for the ultimate prize – being crowned World Champion.</a:t>
            </a:r>
          </a:p>
          <a:p>
            <a:pPr marL="571500" lvl="1" indent="0" algn="just">
              <a:buNone/>
            </a:pPr>
            <a:endParaRPr lang="en-IN" dirty="0"/>
          </a:p>
        </p:txBody>
      </p:sp>
    </p:spTree>
    <p:extLst>
      <p:ext uri="{BB962C8B-B14F-4D97-AF65-F5344CB8AC3E}">
        <p14:creationId xmlns:p14="http://schemas.microsoft.com/office/powerpoint/2010/main" xmlns="" val="192182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0000"/>
                </a:solidFill>
                <a:latin typeface="Matura MT Script Capitals" pitchFamily="66" charset="0"/>
              </a:rPr>
              <a:t>CRISP-ML(Q)</a:t>
            </a:r>
            <a:endParaRPr lang="en-US" sz="2800" dirty="0">
              <a:solidFill>
                <a:srgbClr val="FF0000"/>
              </a:solidFill>
              <a:latin typeface="Matura MT Script Capitals" pitchFamily="66" charset="0"/>
            </a:endParaRPr>
          </a:p>
        </p:txBody>
      </p:sp>
      <p:sp>
        <p:nvSpPr>
          <p:cNvPr id="3" name="Text Placeholder 2"/>
          <p:cNvSpPr>
            <a:spLocks noGrp="1"/>
          </p:cNvSpPr>
          <p:nvPr>
            <p:ph type="body" idx="1"/>
          </p:nvPr>
        </p:nvSpPr>
        <p:spPr/>
        <p:txBody>
          <a:bodyPr/>
          <a:lstStyle/>
          <a:p>
            <a:r>
              <a:rPr lang="en-US" b="1" dirty="0" smtClean="0"/>
              <a:t>Cross-Industry Standard Process model for Machine Learning</a:t>
            </a:r>
          </a:p>
          <a:p>
            <a:r>
              <a:rPr lang="en-US" dirty="0" smtClean="0"/>
              <a:t>1. Business Understanding &amp; Data Understanding</a:t>
            </a:r>
          </a:p>
          <a:p>
            <a:r>
              <a:rPr lang="en-US" dirty="0" smtClean="0"/>
              <a:t>2 . Data Preparation</a:t>
            </a:r>
          </a:p>
          <a:p>
            <a:r>
              <a:rPr lang="en-US" dirty="0" smtClean="0"/>
              <a:t>3 . Model Building</a:t>
            </a:r>
          </a:p>
          <a:p>
            <a:r>
              <a:rPr lang="en-US" dirty="0" smtClean="0"/>
              <a:t>4 . Model Evaluation</a:t>
            </a:r>
          </a:p>
          <a:p>
            <a:r>
              <a:rPr lang="en-US" dirty="0" smtClean="0"/>
              <a:t>5 . Model Deployment</a:t>
            </a:r>
          </a:p>
          <a:p>
            <a:r>
              <a:rPr lang="en-US" dirty="0" smtClean="0"/>
              <a:t>6 . Monitoring and </a:t>
            </a:r>
            <a:r>
              <a:rPr lang="en-US" dirty="0" err="1" smtClean="0"/>
              <a:t>maintainance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41F151-2642-6222-D52B-5E3D6B791453}"/>
              </a:ext>
            </a:extLst>
          </p:cNvPr>
          <p:cNvSpPr>
            <a:spLocks noGrp="1"/>
          </p:cNvSpPr>
          <p:nvPr>
            <p:ph type="title"/>
          </p:nvPr>
        </p:nvSpPr>
        <p:spPr/>
        <p:txBody>
          <a:bodyPr/>
          <a:lstStyle/>
          <a:p>
            <a:pPr algn="ctr"/>
            <a:r>
              <a:rPr lang="en-GB" dirty="0">
                <a:solidFill>
                  <a:srgbClr val="FF0000"/>
                </a:solidFill>
                <a:latin typeface="Matura MT Script Capitals" panose="03020802060602070202" pitchFamily="66" charset="0"/>
              </a:rPr>
              <a:t>Business Problem</a:t>
            </a:r>
            <a:endParaRPr lang="en-IN" dirty="0">
              <a:solidFill>
                <a:srgbClr val="FF0000"/>
              </a:solidFill>
              <a:latin typeface="Matura MT Script Capitals" panose="03020802060602070202" pitchFamily="66" charset="0"/>
            </a:endParaRPr>
          </a:p>
        </p:txBody>
      </p:sp>
      <p:sp>
        <p:nvSpPr>
          <p:cNvPr id="3" name="Text Placeholder 2">
            <a:extLst>
              <a:ext uri="{FF2B5EF4-FFF2-40B4-BE49-F238E27FC236}">
                <a16:creationId xmlns:a16="http://schemas.microsoft.com/office/drawing/2014/main" xmlns="" id="{4866EB84-ACF2-73D2-D50C-E6D034A8ABFF}"/>
              </a:ext>
            </a:extLst>
          </p:cNvPr>
          <p:cNvSpPr>
            <a:spLocks noGrp="1"/>
          </p:cNvSpPr>
          <p:nvPr>
            <p:ph type="body" idx="1"/>
          </p:nvPr>
        </p:nvSpPr>
        <p:spPr/>
        <p:txBody>
          <a:bodyPr>
            <a:normAutofit/>
          </a:bodyPr>
          <a:lstStyle/>
          <a:p>
            <a:pPr marL="571500" indent="-457200"/>
            <a:r>
              <a:rPr lang="en-US" sz="2400" b="1" dirty="0" smtClean="0"/>
              <a:t>Machine Learning for T20 World Cup Cricket Score Prediction</a:t>
            </a:r>
          </a:p>
          <a:p>
            <a:r>
              <a:rPr lang="en-US" sz="2400" dirty="0" smtClean="0"/>
              <a:t>While predicting exact scores in cricket matches is incredibly challenging, you can  definitely build a machine learning model to forecast match outcomes or score ranges for the T20 World Cup.</a:t>
            </a:r>
          </a:p>
          <a:p>
            <a:r>
              <a:rPr lang="en-US" sz="2400" b="1" dirty="0" smtClean="0"/>
              <a:t>Goal:</a:t>
            </a:r>
            <a:r>
              <a:rPr lang="en-US" sz="2400" dirty="0" smtClean="0"/>
              <a:t> Predict the outcome of T20 World Cup matches score ranges for each team.</a:t>
            </a:r>
            <a:endParaRPr lang="en-IN" sz="2400" dirty="0"/>
          </a:p>
        </p:txBody>
      </p:sp>
    </p:spTree>
    <p:extLst>
      <p:ext uri="{BB962C8B-B14F-4D97-AF65-F5344CB8AC3E}">
        <p14:creationId xmlns:p14="http://schemas.microsoft.com/office/powerpoint/2010/main" xmlns="" val="2999902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2F5EA-48CD-6E3E-D079-7309C585532D}"/>
              </a:ext>
            </a:extLst>
          </p:cNvPr>
          <p:cNvSpPr>
            <a:spLocks noGrp="1"/>
          </p:cNvSpPr>
          <p:nvPr>
            <p:ph type="title"/>
          </p:nvPr>
        </p:nvSpPr>
        <p:spPr>
          <a:xfrm>
            <a:off x="838200" y="151270"/>
            <a:ext cx="10515600" cy="1325563"/>
          </a:xfrm>
        </p:spPr>
        <p:txBody>
          <a:bodyPr>
            <a:normAutofit/>
          </a:bodyPr>
          <a:lstStyle/>
          <a:p>
            <a:pPr algn="ctr"/>
            <a:r>
              <a:rPr lang="en-GB" sz="4000" dirty="0">
                <a:solidFill>
                  <a:srgbClr val="FF0000"/>
                </a:solidFill>
                <a:latin typeface="Matura MT Script Capitals" panose="03020802060602070202" pitchFamily="66" charset="0"/>
              </a:rPr>
              <a:t>Objective</a:t>
            </a:r>
            <a:endParaRPr lang="en-IN" sz="4000" dirty="0">
              <a:solidFill>
                <a:srgbClr val="FF0000"/>
              </a:solidFill>
              <a:latin typeface="Matura MT Script Capitals" panose="03020802060602070202" pitchFamily="66" charset="0"/>
            </a:endParaRPr>
          </a:p>
        </p:txBody>
      </p:sp>
      <p:sp>
        <p:nvSpPr>
          <p:cNvPr id="3" name="Text Placeholder 2">
            <a:extLst>
              <a:ext uri="{FF2B5EF4-FFF2-40B4-BE49-F238E27FC236}">
                <a16:creationId xmlns:a16="http://schemas.microsoft.com/office/drawing/2014/main" xmlns="" id="{E586A362-EA00-BDAE-39C2-802D82010D10}"/>
              </a:ext>
            </a:extLst>
          </p:cNvPr>
          <p:cNvSpPr>
            <a:spLocks noGrp="1"/>
          </p:cNvSpPr>
          <p:nvPr>
            <p:ph type="body" idx="1"/>
          </p:nvPr>
        </p:nvSpPr>
        <p:spPr>
          <a:xfrm>
            <a:off x="838200" y="1253331"/>
            <a:ext cx="10515600" cy="2507964"/>
          </a:xfrm>
        </p:spPr>
        <p:txBody>
          <a:bodyPr>
            <a:normAutofit fontScale="92500" lnSpcReduction="20000"/>
          </a:bodyPr>
          <a:lstStyle/>
          <a:p>
            <a:pPr marL="114300" indent="0">
              <a:buNone/>
            </a:pPr>
            <a:r>
              <a:rPr lang="en-US" dirty="0" smtClean="0"/>
              <a:t>The objective in this scenario is to </a:t>
            </a:r>
            <a:r>
              <a:rPr lang="en-US" b="1" dirty="0" smtClean="0"/>
              <a:t>build a machine learning model that can predict the outcome of T20 World Cup cricket matches</a:t>
            </a:r>
            <a:r>
              <a:rPr lang="en-US" dirty="0" smtClean="0"/>
              <a:t>. </a:t>
            </a:r>
          </a:p>
          <a:p>
            <a:pPr marL="114300" indent="0">
              <a:buNone/>
            </a:pPr>
            <a:r>
              <a:rPr lang="en-US" dirty="0" smtClean="0"/>
              <a:t>By analyzing historical data about teams, players, and match conditions, the model can learn patterns and use them to make predictions for upcoming matches. It's important to remember that cricket has inherent uncertainties, so the goal is to provide </a:t>
            </a:r>
            <a:r>
              <a:rPr lang="en-US" b="1" dirty="0" smtClean="0"/>
              <a:t>informed predictions</a:t>
            </a:r>
            <a:r>
              <a:rPr lang="en-US" dirty="0" smtClean="0"/>
              <a:t> rather than guaranteed outcomes.</a:t>
            </a:r>
            <a:endParaRPr lang="en-IN" dirty="0"/>
          </a:p>
        </p:txBody>
      </p:sp>
      <p:sp>
        <p:nvSpPr>
          <p:cNvPr id="6" name="TextBox 5">
            <a:extLst>
              <a:ext uri="{FF2B5EF4-FFF2-40B4-BE49-F238E27FC236}">
                <a16:creationId xmlns:a16="http://schemas.microsoft.com/office/drawing/2014/main" xmlns="" id="{018BDC9E-523F-2309-E8AB-113E9904C517}"/>
              </a:ext>
            </a:extLst>
          </p:cNvPr>
          <p:cNvSpPr txBox="1"/>
          <p:nvPr/>
        </p:nvSpPr>
        <p:spPr>
          <a:xfrm>
            <a:off x="838200" y="3789575"/>
            <a:ext cx="10515600" cy="707886"/>
          </a:xfrm>
          <a:prstGeom prst="rect">
            <a:avLst/>
          </a:prstGeom>
          <a:noFill/>
        </p:spPr>
        <p:txBody>
          <a:bodyPr wrap="square" rtlCol="0">
            <a:spAutoFit/>
          </a:bodyPr>
          <a:lstStyle/>
          <a:p>
            <a:pPr algn="ctr"/>
            <a:r>
              <a:rPr lang="en-IN" sz="4000" dirty="0">
                <a:solidFill>
                  <a:srgbClr val="FF0000"/>
                </a:solidFill>
                <a:latin typeface="Matura MT Script Capitals" panose="03020802060602070202" pitchFamily="66" charset="0"/>
              </a:rPr>
              <a:t>Proposed Solution</a:t>
            </a:r>
          </a:p>
        </p:txBody>
      </p:sp>
      <p:sp>
        <p:nvSpPr>
          <p:cNvPr id="7" name="TextBox 6">
            <a:extLst>
              <a:ext uri="{FF2B5EF4-FFF2-40B4-BE49-F238E27FC236}">
                <a16:creationId xmlns:a16="http://schemas.microsoft.com/office/drawing/2014/main" xmlns="" id="{C42B01D8-D116-AE3E-BA3D-1C6C89889617}"/>
              </a:ext>
            </a:extLst>
          </p:cNvPr>
          <p:cNvSpPr txBox="1"/>
          <p:nvPr/>
        </p:nvSpPr>
        <p:spPr>
          <a:xfrm>
            <a:off x="838200" y="4525741"/>
            <a:ext cx="10643647" cy="923330"/>
          </a:xfrm>
          <a:prstGeom prst="rect">
            <a:avLst/>
          </a:prstGeom>
          <a:noFill/>
        </p:spPr>
        <p:txBody>
          <a:bodyPr wrap="square" rtlCol="0">
            <a:spAutoFit/>
          </a:bodyPr>
          <a:lstStyle/>
          <a:p>
            <a:pPr algn="just"/>
            <a:r>
              <a:rPr lang="en-GB" sz="2000" dirty="0"/>
              <a:t>We'll use machine learning tricks to analyse lots of </a:t>
            </a:r>
            <a:r>
              <a:rPr lang="en-GB" sz="2000" dirty="0" smtClean="0"/>
              <a:t>cricket </a:t>
            </a:r>
            <a:r>
              <a:rPr lang="en-GB" sz="2000" dirty="0"/>
              <a:t>data and build a smart </a:t>
            </a:r>
            <a:r>
              <a:rPr lang="en-GB" sz="2000" dirty="0" smtClean="0"/>
              <a:t>score prediction. </a:t>
            </a:r>
            <a:r>
              <a:rPr lang="en-GB" sz="2000" dirty="0"/>
              <a:t>It will learn </a:t>
            </a:r>
            <a:r>
              <a:rPr lang="en-GB" sz="2000" dirty="0" smtClean="0"/>
              <a:t>from previous match datasets.</a:t>
            </a:r>
            <a:endParaRPr lang="en-GB" sz="2000" dirty="0"/>
          </a:p>
          <a:p>
            <a:endParaRPr lang="en-IN" dirty="0"/>
          </a:p>
        </p:txBody>
      </p:sp>
    </p:spTree>
    <p:extLst>
      <p:ext uri="{BB962C8B-B14F-4D97-AF65-F5344CB8AC3E}">
        <p14:creationId xmlns:p14="http://schemas.microsoft.com/office/powerpoint/2010/main" xmlns="" val="4098541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9581D2-8421-AD65-0838-B39E9581C299}"/>
              </a:ext>
            </a:extLst>
          </p:cNvPr>
          <p:cNvSpPr>
            <a:spLocks noGrp="1"/>
          </p:cNvSpPr>
          <p:nvPr>
            <p:ph type="title"/>
          </p:nvPr>
        </p:nvSpPr>
        <p:spPr>
          <a:xfrm>
            <a:off x="838200" y="179551"/>
            <a:ext cx="10515600" cy="602874"/>
          </a:xfrm>
        </p:spPr>
        <p:txBody>
          <a:bodyPr>
            <a:normAutofit/>
          </a:bodyPr>
          <a:lstStyle/>
          <a:p>
            <a:r>
              <a:rPr lang="en-IN" sz="2800" dirty="0" smtClean="0">
                <a:solidFill>
                  <a:srgbClr val="FF0000"/>
                </a:solidFill>
                <a:latin typeface="Matura MT Script Capitals" panose="03020802060602070202" pitchFamily="66" charset="0"/>
              </a:rPr>
              <a:t>Load the Data</a:t>
            </a:r>
            <a:endParaRPr lang="en-IN" sz="2800" dirty="0">
              <a:solidFill>
                <a:srgbClr val="FF0000"/>
              </a:solidFill>
              <a:latin typeface="Matura MT Script Capitals" panose="03020802060602070202" pitchFamily="66" charset="0"/>
            </a:endParaRPr>
          </a:p>
        </p:txBody>
      </p:sp>
      <p:sp>
        <p:nvSpPr>
          <p:cNvPr id="3" name="Text Placeholder 2">
            <a:extLst>
              <a:ext uri="{FF2B5EF4-FFF2-40B4-BE49-F238E27FC236}">
                <a16:creationId xmlns:a16="http://schemas.microsoft.com/office/drawing/2014/main" xmlns="" id="{0B820E34-995E-9A74-424F-A9ADAEAF89B3}"/>
              </a:ext>
            </a:extLst>
          </p:cNvPr>
          <p:cNvSpPr>
            <a:spLocks noGrp="1"/>
          </p:cNvSpPr>
          <p:nvPr>
            <p:ph type="body" idx="1"/>
          </p:nvPr>
        </p:nvSpPr>
        <p:spPr>
          <a:xfrm>
            <a:off x="759251" y="845389"/>
            <a:ext cx="10515600" cy="1292040"/>
          </a:xfrm>
        </p:spPr>
        <p:txBody>
          <a:bodyPr>
            <a:normAutofit fontScale="85000" lnSpcReduction="20000"/>
          </a:bodyPr>
          <a:lstStyle/>
          <a:p>
            <a:r>
              <a:rPr lang="en-US" dirty="0" smtClean="0"/>
              <a:t> Transformed raw YAML files, extracted from Kaggle, into a structured format CSV using coding techniques. This process likely involved parsing the YAML data, extracting relevant information, and converting it into a tabular format compatible with CSV.</a:t>
            </a:r>
          </a:p>
        </p:txBody>
      </p:sp>
      <p:sp>
        <p:nvSpPr>
          <p:cNvPr id="4" name="TextBox 3">
            <a:extLst>
              <a:ext uri="{FF2B5EF4-FFF2-40B4-BE49-F238E27FC236}">
                <a16:creationId xmlns:a16="http://schemas.microsoft.com/office/drawing/2014/main" xmlns="" id="{033C94D7-4715-C6D1-D3AC-78264AB4752A}"/>
              </a:ext>
            </a:extLst>
          </p:cNvPr>
          <p:cNvSpPr txBox="1"/>
          <p:nvPr/>
        </p:nvSpPr>
        <p:spPr>
          <a:xfrm>
            <a:off x="838200" y="2137429"/>
            <a:ext cx="10515600" cy="553998"/>
          </a:xfrm>
          <a:prstGeom prst="rect">
            <a:avLst/>
          </a:prstGeom>
          <a:noFill/>
        </p:spPr>
        <p:txBody>
          <a:bodyPr wrap="square" rtlCol="0">
            <a:spAutoFit/>
          </a:bodyPr>
          <a:lstStyle/>
          <a:p>
            <a:endParaRPr lang="en-GB" dirty="0"/>
          </a:p>
          <a:p>
            <a:endParaRPr lang="en-IN" sz="1600" dirty="0"/>
          </a:p>
        </p:txBody>
      </p:sp>
      <p:pic>
        <p:nvPicPr>
          <p:cNvPr id="7" name="Picture 6" descr="Screenshot (120).png"/>
          <p:cNvPicPr>
            <a:picLocks noChangeAspect="1"/>
          </p:cNvPicPr>
          <p:nvPr/>
        </p:nvPicPr>
        <p:blipFill>
          <a:blip r:embed="rId2"/>
          <a:stretch>
            <a:fillRect/>
          </a:stretch>
        </p:blipFill>
        <p:spPr>
          <a:xfrm>
            <a:off x="1509623" y="2180378"/>
            <a:ext cx="7720642" cy="3968282"/>
          </a:xfrm>
          <a:prstGeom prst="rect">
            <a:avLst/>
          </a:prstGeom>
        </p:spPr>
      </p:pic>
    </p:spTree>
    <p:extLst>
      <p:ext uri="{BB962C8B-B14F-4D97-AF65-F5344CB8AC3E}">
        <p14:creationId xmlns:p14="http://schemas.microsoft.com/office/powerpoint/2010/main" xmlns="" val="831915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Matura MT Script Capitals" pitchFamily="66" charset="0"/>
              </a:rPr>
              <a:t>Data Preprocessing </a:t>
            </a:r>
            <a:endParaRPr lang="en-US" dirty="0">
              <a:solidFill>
                <a:srgbClr val="FF0000"/>
              </a:solidFill>
              <a:latin typeface="Matura MT Script Capitals" pitchFamily="66" charset="0"/>
            </a:endParaRPr>
          </a:p>
        </p:txBody>
      </p:sp>
      <p:sp>
        <p:nvSpPr>
          <p:cNvPr id="3" name="Text Placeholder 2"/>
          <p:cNvSpPr>
            <a:spLocks noGrp="1"/>
          </p:cNvSpPr>
          <p:nvPr>
            <p:ph type="body" idx="1"/>
          </p:nvPr>
        </p:nvSpPr>
        <p:spPr>
          <a:xfrm>
            <a:off x="569343" y="1570008"/>
            <a:ext cx="10784457" cy="4606955"/>
          </a:xfrm>
        </p:spPr>
        <p:txBody>
          <a:bodyPr>
            <a:normAutofit/>
          </a:bodyPr>
          <a:lstStyle/>
          <a:p>
            <a:r>
              <a:rPr lang="en-US" sz="2000" dirty="0" smtClean="0"/>
              <a:t>To enhance the clarity and usability of your dataset, which initially comprised 1432 rows and 28 columns and seemed imbalanced and unclear, you employed data preprocessing techniques. This involved a series of steps aimed at cleaning, transforming, and organizing the data to make it more structured and understandable. Through these preprocessing techniques, you refined the dataset, making it more suitable for analysis, modeling, and interpretation.</a:t>
            </a:r>
          </a:p>
          <a:p>
            <a:r>
              <a:rPr lang="en-US" sz="2000" b="1" dirty="0" smtClean="0"/>
              <a:t>DATA PREPROCESSING TECHNIQUES THAT I USED :</a:t>
            </a:r>
          </a:p>
          <a:p>
            <a:r>
              <a:rPr lang="en-US" sz="2000" b="1" dirty="0" smtClean="0"/>
              <a:t>Missing Values                                                               - Discreatization</a:t>
            </a:r>
          </a:p>
          <a:p>
            <a:r>
              <a:rPr lang="en-US" sz="2000" b="1" dirty="0" smtClean="0"/>
              <a:t>Type casting                                                                    - Transformation</a:t>
            </a:r>
          </a:p>
          <a:p>
            <a:r>
              <a:rPr lang="en-US" sz="2000" b="1" dirty="0" smtClean="0"/>
              <a:t>Outliers                                                                            </a:t>
            </a:r>
          </a:p>
          <a:p>
            <a:r>
              <a:rPr lang="en-US" sz="2000" b="1" dirty="0" smtClean="0"/>
              <a:t>Duplicates</a:t>
            </a:r>
          </a:p>
          <a:p>
            <a:r>
              <a:rPr lang="en-US" sz="2000" b="1" dirty="0" smtClean="0"/>
              <a:t>Encoding/Dummy Variable Creation</a:t>
            </a:r>
          </a:p>
          <a:p>
            <a:r>
              <a:rPr lang="en-US" sz="2000" b="1" dirty="0" smtClean="0"/>
              <a:t>Scaling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1048</Words>
  <Application>Microsoft Office PowerPoint</Application>
  <PresentationFormat>Custom</PresentationFormat>
  <Paragraphs>83</Paragraphs>
  <Slides>17</Slides>
  <Notes>3</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Bernard MT Condensed</vt:lpstr>
      <vt:lpstr>Calibri</vt:lpstr>
      <vt:lpstr>Chiller</vt:lpstr>
      <vt:lpstr>Eras Demi ITC</vt:lpstr>
      <vt:lpstr>Matura MT Script Capitals</vt:lpstr>
      <vt:lpstr>Lato Black</vt:lpstr>
      <vt:lpstr>Gloucester MT Extra Condensed</vt:lpstr>
      <vt:lpstr>Cambria</vt:lpstr>
      <vt:lpstr>Wingdings</vt:lpstr>
      <vt:lpstr>Libre Baskerville</vt:lpstr>
      <vt:lpstr>Office Theme</vt:lpstr>
      <vt:lpstr>Slide 1</vt:lpstr>
      <vt:lpstr>Slide 2</vt:lpstr>
      <vt:lpstr>Contents</vt:lpstr>
      <vt:lpstr>Introduction</vt:lpstr>
      <vt:lpstr>CRISP-ML(Q)</vt:lpstr>
      <vt:lpstr>Business Problem</vt:lpstr>
      <vt:lpstr>Objective</vt:lpstr>
      <vt:lpstr>Load the Data</vt:lpstr>
      <vt:lpstr>Data Preprocessing </vt:lpstr>
      <vt:lpstr>Model Building</vt:lpstr>
      <vt:lpstr> </vt:lpstr>
      <vt:lpstr>Model Evaluation</vt:lpstr>
      <vt:lpstr>Model Deployment</vt:lpstr>
      <vt:lpstr>Model Deployment</vt:lpstr>
      <vt:lpstr>Output </vt:lpstr>
      <vt:lpstr>Conclusion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Rahul</cp:lastModifiedBy>
  <cp:revision>25</cp:revision>
  <dcterms:created xsi:type="dcterms:W3CDTF">2021-02-16T05:19:01Z</dcterms:created>
  <dcterms:modified xsi:type="dcterms:W3CDTF">2024-05-04T17:39:05Z</dcterms:modified>
</cp:coreProperties>
</file>