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7" r:id="rId4"/>
    <p:sldId id="258" r:id="rId5"/>
    <p:sldId id="259" r:id="rId6"/>
    <p:sldId id="261" r:id="rId7"/>
    <p:sldId id="262" r:id="rId8"/>
    <p:sldId id="264"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C966BF9-74BD-4A0E-A231-0BE6B322564E}" type="datetimeFigureOut">
              <a:rPr lang="en-US" smtClean="0"/>
              <a:pPr/>
              <a:t>6/8/2024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5B98AA-FC83-48C7-8A41-AC0DBA00A3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B98AA-FC83-48C7-8A41-AC0DBA00A3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B98AA-FC83-48C7-8A41-AC0DBA00A3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B98AA-FC83-48C7-8A41-AC0DBA00A38A}"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5B98AA-FC83-48C7-8A41-AC0DBA00A38A}"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5B98AA-FC83-48C7-8A41-AC0DBA00A38A}"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A5B98AA-FC83-48C7-8A41-AC0DBA00A3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A5B98AA-FC83-48C7-8A41-AC0DBA00A38A}"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C966BF9-74BD-4A0E-A231-0BE6B322564E}" type="datetimeFigureOut">
              <a:rPr lang="en-US" smtClean="0"/>
              <a:pPr/>
              <a:t>6/8/2024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A5B98AA-FC83-48C7-8A41-AC0DBA00A3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C966BF9-74BD-4A0E-A231-0BE6B322564E}" type="datetimeFigureOut">
              <a:rPr lang="en-US" smtClean="0"/>
              <a:pPr/>
              <a:t>6/8/2024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5B98AA-FC83-48C7-8A41-AC0DBA00A3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C966BF9-74BD-4A0E-A231-0BE6B322564E}" type="datetimeFigureOut">
              <a:rPr lang="en-US" smtClean="0"/>
              <a:pPr/>
              <a:t>6/8/2024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5B98AA-FC83-48C7-8A41-AC0DBA00A38A}"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C966BF9-74BD-4A0E-A231-0BE6B322564E}" type="datetimeFigureOut">
              <a:rPr lang="en-US" smtClean="0"/>
              <a:pPr/>
              <a:t>6/8/2024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5B98AA-FC83-48C7-8A41-AC0DBA00A3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0"/>
            <a:ext cx="8153400" cy="1371600"/>
          </a:xfrm>
        </p:spPr>
        <p:txBody>
          <a:bodyPr>
            <a:normAutofit/>
          </a:bodyPr>
          <a:lstStyle/>
          <a:p>
            <a:r>
              <a:rPr lang="en-US" dirty="0" smtClean="0">
                <a:solidFill>
                  <a:srgbClr val="124E73"/>
                </a:solidFill>
                <a:latin typeface="MuseoModerno" pitchFamily="34" charset="0"/>
                <a:ea typeface="MuseoModerno" pitchFamily="34" charset="-122"/>
                <a:cs typeface="MuseoModerno" pitchFamily="34" charset="-120"/>
              </a:rPr>
              <a:t>Customer Churn Prediction</a:t>
            </a:r>
            <a:endParaRPr lang="en-US" dirty="0"/>
          </a:p>
        </p:txBody>
      </p:sp>
      <p:sp>
        <p:nvSpPr>
          <p:cNvPr id="3" name="Subtitle 2"/>
          <p:cNvSpPr>
            <a:spLocks noGrp="1"/>
          </p:cNvSpPr>
          <p:nvPr>
            <p:ph type="subTitle" idx="1"/>
          </p:nvPr>
        </p:nvSpPr>
        <p:spPr/>
        <p:txBody>
          <a:bodyPr/>
          <a:lstStyle/>
          <a:p>
            <a:endParaRPr lang="en-US" dirty="0" smtClean="0"/>
          </a:p>
          <a:p>
            <a:r>
              <a:rPr lang="en-US" dirty="0" smtClean="0"/>
              <a:t>RAHUL JANJIRALA</a:t>
            </a:r>
            <a:endParaRPr lang="en-US" dirty="0"/>
          </a:p>
        </p:txBody>
      </p:sp>
      <p:sp>
        <p:nvSpPr>
          <p:cNvPr id="5" name="TextBox 4"/>
          <p:cNvSpPr txBox="1"/>
          <p:nvPr/>
        </p:nvSpPr>
        <p:spPr>
          <a:xfrm>
            <a:off x="381000" y="533400"/>
            <a:ext cx="4648200" cy="830997"/>
          </a:xfrm>
          <a:prstGeom prst="rect">
            <a:avLst/>
          </a:prstGeom>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4800" dirty="0" smtClean="0">
                <a:solidFill>
                  <a:schemeClr val="accent4">
                    <a:lumMod val="75000"/>
                  </a:schemeClr>
                </a:solidFill>
                <a:latin typeface="MuseoModerno"/>
                <a:ea typeface="MuseoModerno"/>
              </a:rPr>
              <a:t>PROJECT ON </a:t>
            </a:r>
            <a:endParaRPr lang="en-US" sz="4800" dirty="0">
              <a:solidFill>
                <a:schemeClr val="accent4">
                  <a:lumMod val="75000"/>
                </a:schemeClr>
              </a:solidFill>
              <a:latin typeface="MuseoModerno"/>
              <a:ea typeface="MuseoModer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60_F_505390776_8ilykzGiVSpIjUqdEXFhDY1ACRJZPDRD.jpg"/>
          <p:cNvPicPr>
            <a:picLocks noChangeAspect="1"/>
          </p:cNvPicPr>
          <p:nvPr/>
        </p:nvPicPr>
        <p:blipFill>
          <a:blip r:embed="rId2"/>
          <a:stretch>
            <a:fillRect/>
          </a:stretch>
        </p:blipFill>
        <p:spPr>
          <a:xfrm>
            <a:off x="0" y="838200"/>
            <a:ext cx="9143999" cy="601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t>Cross-Industry Standard Process model for Machine Learning</a:t>
            </a:r>
          </a:p>
          <a:p>
            <a:pPr>
              <a:buNone/>
            </a:pPr>
            <a:endParaRPr lang="en-US" b="1" dirty="0" smtClean="0"/>
          </a:p>
          <a:p>
            <a:pPr>
              <a:buNone/>
            </a:pPr>
            <a:r>
              <a:rPr lang="en-US" dirty="0" smtClean="0"/>
              <a:t>1. Business Understanding</a:t>
            </a:r>
          </a:p>
          <a:p>
            <a:pPr>
              <a:buNone/>
            </a:pPr>
            <a:r>
              <a:rPr lang="en-US" dirty="0" smtClean="0"/>
              <a:t>2 . Data Preparation</a:t>
            </a:r>
          </a:p>
          <a:p>
            <a:pPr>
              <a:buNone/>
            </a:pPr>
            <a:r>
              <a:rPr lang="en-US" dirty="0" smtClean="0"/>
              <a:t>3 . Model Building</a:t>
            </a:r>
          </a:p>
          <a:p>
            <a:pPr>
              <a:buNone/>
            </a:pPr>
            <a:r>
              <a:rPr lang="en-US" dirty="0" smtClean="0"/>
              <a:t>4 . Model Evaluation</a:t>
            </a:r>
          </a:p>
          <a:p>
            <a:pPr>
              <a:buNone/>
            </a:pPr>
            <a:r>
              <a:rPr lang="en-US" dirty="0" smtClean="0"/>
              <a:t>5 . Model Deployment</a:t>
            </a:r>
          </a:p>
          <a:p>
            <a:pPr>
              <a:buNone/>
            </a:pPr>
            <a:r>
              <a:rPr lang="en-US" dirty="0" smtClean="0"/>
              <a:t>6 . Monitoring and maintainance</a:t>
            </a:r>
          </a:p>
          <a:p>
            <a:endParaRPr lang="en-US" dirty="0"/>
          </a:p>
        </p:txBody>
      </p:sp>
      <p:sp>
        <p:nvSpPr>
          <p:cNvPr id="3" name="Title 2"/>
          <p:cNvSpPr>
            <a:spLocks noGrp="1"/>
          </p:cNvSpPr>
          <p:nvPr>
            <p:ph type="title"/>
          </p:nvPr>
        </p:nvSpPr>
        <p:spPr/>
        <p:txBody>
          <a:bodyPr/>
          <a:lstStyle/>
          <a:p>
            <a:r>
              <a:rPr lang="en-US" dirty="0" smtClean="0"/>
              <a:t>CRISP-ML(Q)</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839200" cy="6186309"/>
          </a:xfrm>
          <a:prstGeom prst="rect">
            <a:avLst/>
          </a:prstGeom>
          <a:noFill/>
        </p:spPr>
        <p:txBody>
          <a:bodyPr wrap="square" rtlCol="0">
            <a:spAutoFit/>
          </a:bodyPr>
          <a:lstStyle/>
          <a:p>
            <a:endParaRPr lang="en-US" b="1" dirty="0" smtClean="0">
              <a:solidFill>
                <a:schemeClr val="accent4">
                  <a:lumMod val="75000"/>
                </a:schemeClr>
              </a:solidFill>
            </a:endParaRPr>
          </a:p>
          <a:p>
            <a:endParaRPr lang="en-US" b="1" dirty="0">
              <a:solidFill>
                <a:schemeClr val="accent4">
                  <a:lumMod val="75000"/>
                </a:schemeClr>
              </a:solidFill>
            </a:endParaRPr>
          </a:p>
          <a:p>
            <a:r>
              <a:rPr lang="en-US" b="1" dirty="0" smtClean="0">
                <a:solidFill>
                  <a:schemeClr val="accent4">
                    <a:lumMod val="75000"/>
                  </a:schemeClr>
                </a:solidFill>
              </a:rPr>
              <a:t>Followed CRISP-ML(Q) Methodology</a:t>
            </a:r>
          </a:p>
          <a:p>
            <a:endParaRPr lang="en-US" b="1" dirty="0">
              <a:solidFill>
                <a:schemeClr val="accent4">
                  <a:lumMod val="75000"/>
                </a:schemeClr>
              </a:solidFill>
            </a:endParaRPr>
          </a:p>
          <a:p>
            <a:r>
              <a:rPr lang="en-US" b="1" dirty="0" smtClean="0">
                <a:solidFill>
                  <a:schemeClr val="accent4">
                    <a:lumMod val="75000"/>
                  </a:schemeClr>
                </a:solidFill>
              </a:rPr>
              <a:t>Problem </a:t>
            </a:r>
            <a:r>
              <a:rPr lang="en-US" b="1" dirty="0">
                <a:solidFill>
                  <a:schemeClr val="accent4">
                    <a:lumMod val="75000"/>
                  </a:schemeClr>
                </a:solidFill>
              </a:rPr>
              <a:t>Statement</a:t>
            </a:r>
            <a:r>
              <a:rPr lang="en-US" b="1" dirty="0" smtClean="0">
                <a:solidFill>
                  <a:schemeClr val="accent4">
                    <a:lumMod val="75000"/>
                  </a:schemeClr>
                </a:solidFill>
              </a:rPr>
              <a:t>:</a:t>
            </a:r>
          </a:p>
          <a:p>
            <a:endParaRPr lang="en-US" b="1" dirty="0"/>
          </a:p>
          <a:p>
            <a:r>
              <a:rPr lang="en-US" dirty="0"/>
              <a:t>Build a predictive model to estimate the likelihood of customer churn for a telecommunication company. The model should consider factors such as customer demographics, usage patterns, billing history, and customer service interactions</a:t>
            </a:r>
            <a:r>
              <a:rPr lang="en-US" dirty="0" smtClean="0"/>
              <a:t>.</a:t>
            </a:r>
          </a:p>
          <a:p>
            <a:endParaRPr lang="en-US" dirty="0"/>
          </a:p>
          <a:p>
            <a:r>
              <a:rPr lang="en-US" b="1" dirty="0">
                <a:solidFill>
                  <a:schemeClr val="accent4">
                    <a:lumMod val="75000"/>
                  </a:schemeClr>
                </a:solidFill>
              </a:rPr>
              <a:t>Business </a:t>
            </a:r>
            <a:r>
              <a:rPr lang="en-US" b="1" dirty="0" smtClean="0">
                <a:solidFill>
                  <a:schemeClr val="accent4">
                    <a:lumMod val="75000"/>
                  </a:schemeClr>
                </a:solidFill>
              </a:rPr>
              <a:t>Understanding</a:t>
            </a:r>
          </a:p>
          <a:p>
            <a:endParaRPr lang="en-US" b="1" dirty="0"/>
          </a:p>
          <a:p>
            <a:r>
              <a:rPr lang="en-US" b="1" dirty="0">
                <a:solidFill>
                  <a:schemeClr val="accent4">
                    <a:lumMod val="75000"/>
                  </a:schemeClr>
                </a:solidFill>
              </a:rPr>
              <a:t>Objective</a:t>
            </a:r>
            <a:r>
              <a:rPr lang="en-US" b="1" dirty="0" smtClean="0">
                <a:solidFill>
                  <a:schemeClr val="accent4">
                    <a:lumMod val="75000"/>
                  </a:schemeClr>
                </a:solidFill>
              </a:rPr>
              <a:t>:</a:t>
            </a:r>
          </a:p>
          <a:p>
            <a:endParaRPr lang="en-US" b="1" dirty="0"/>
          </a:p>
          <a:p>
            <a:r>
              <a:rPr lang="en-US" dirty="0"/>
              <a:t>Predict the likelihood of customer churn</a:t>
            </a:r>
            <a:r>
              <a:rPr lang="en-US" dirty="0" smtClean="0"/>
              <a:t>.</a:t>
            </a:r>
          </a:p>
          <a:p>
            <a:endParaRPr lang="en-US" dirty="0"/>
          </a:p>
          <a:p>
            <a:r>
              <a:rPr lang="en-US" b="1" dirty="0">
                <a:solidFill>
                  <a:schemeClr val="accent4">
                    <a:lumMod val="75000"/>
                  </a:schemeClr>
                </a:solidFill>
              </a:rPr>
              <a:t>Goals</a:t>
            </a:r>
            <a:r>
              <a:rPr lang="en-US" b="1" dirty="0" smtClean="0">
                <a:solidFill>
                  <a:schemeClr val="accent4">
                    <a:lumMod val="75000"/>
                  </a:schemeClr>
                </a:solidFill>
              </a:rPr>
              <a:t>:</a:t>
            </a:r>
          </a:p>
          <a:p>
            <a:endParaRPr lang="en-US" b="1" dirty="0"/>
          </a:p>
          <a:p>
            <a:r>
              <a:rPr lang="en-US" dirty="0"/>
              <a:t>Reduce customer churn rate by identifying at-risk customers and implementing retention strategies.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4466287" cy="369332"/>
          </a:xfrm>
          <a:prstGeom prst="rect">
            <a:avLst/>
          </a:prstGeom>
          <a:noFill/>
        </p:spPr>
        <p:txBody>
          <a:bodyPr wrap="none" rtlCol="0">
            <a:spAutoFit/>
          </a:bodyPr>
          <a:lstStyle/>
          <a:p>
            <a:r>
              <a:rPr lang="en-US" dirty="0" smtClean="0">
                <a:solidFill>
                  <a:schemeClr val="accent4">
                    <a:lumMod val="75000"/>
                  </a:schemeClr>
                </a:solidFill>
              </a:rPr>
              <a:t>Some of the Exploratory </a:t>
            </a:r>
            <a:r>
              <a:rPr lang="en-US" dirty="0">
                <a:solidFill>
                  <a:schemeClr val="accent4">
                    <a:lumMod val="75000"/>
                  </a:schemeClr>
                </a:solidFill>
              </a:rPr>
              <a:t>D</a:t>
            </a:r>
            <a:r>
              <a:rPr lang="en-US" dirty="0" smtClean="0">
                <a:solidFill>
                  <a:schemeClr val="accent4">
                    <a:lumMod val="75000"/>
                  </a:schemeClr>
                </a:solidFill>
              </a:rPr>
              <a:t>ata </a:t>
            </a:r>
            <a:r>
              <a:rPr lang="en-US" dirty="0">
                <a:solidFill>
                  <a:schemeClr val="accent4">
                    <a:lumMod val="75000"/>
                  </a:schemeClr>
                </a:solidFill>
              </a:rPr>
              <a:t>A</a:t>
            </a:r>
            <a:r>
              <a:rPr lang="en-US" dirty="0" smtClean="0">
                <a:solidFill>
                  <a:schemeClr val="accent4">
                    <a:lumMod val="75000"/>
                  </a:schemeClr>
                </a:solidFill>
              </a:rPr>
              <a:t>nalysis</a:t>
            </a:r>
            <a:endParaRPr lang="en-US" dirty="0">
              <a:solidFill>
                <a:schemeClr val="accent4">
                  <a:lumMod val="75000"/>
                </a:schemeClr>
              </a:solidFill>
            </a:endParaRPr>
          </a:p>
        </p:txBody>
      </p:sp>
      <p:pic>
        <p:nvPicPr>
          <p:cNvPr id="4" name="Picture 3" descr="Screenshot (128).png"/>
          <p:cNvPicPr>
            <a:picLocks noChangeAspect="1"/>
          </p:cNvPicPr>
          <p:nvPr/>
        </p:nvPicPr>
        <p:blipFill>
          <a:blip r:embed="rId2"/>
          <a:stretch>
            <a:fillRect/>
          </a:stretch>
        </p:blipFill>
        <p:spPr>
          <a:xfrm>
            <a:off x="0" y="914400"/>
            <a:ext cx="5257800" cy="2224388"/>
          </a:xfrm>
          <a:prstGeom prst="rect">
            <a:avLst/>
          </a:prstGeom>
        </p:spPr>
      </p:pic>
      <p:pic>
        <p:nvPicPr>
          <p:cNvPr id="5" name="Picture 4" descr="Screenshot (129).png"/>
          <p:cNvPicPr>
            <a:picLocks noChangeAspect="1"/>
          </p:cNvPicPr>
          <p:nvPr/>
        </p:nvPicPr>
        <p:blipFill>
          <a:blip r:embed="rId3" cstate="print"/>
          <a:stretch>
            <a:fillRect/>
          </a:stretch>
        </p:blipFill>
        <p:spPr>
          <a:xfrm>
            <a:off x="5044762" y="304800"/>
            <a:ext cx="4021428" cy="2743200"/>
          </a:xfrm>
          <a:prstGeom prst="rect">
            <a:avLst/>
          </a:prstGeom>
        </p:spPr>
      </p:pic>
      <p:pic>
        <p:nvPicPr>
          <p:cNvPr id="6" name="Picture 5" descr="Screenshot (132).png"/>
          <p:cNvPicPr>
            <a:picLocks noChangeAspect="1"/>
          </p:cNvPicPr>
          <p:nvPr/>
        </p:nvPicPr>
        <p:blipFill>
          <a:blip r:embed="rId4"/>
          <a:stretch>
            <a:fillRect/>
          </a:stretch>
        </p:blipFill>
        <p:spPr>
          <a:xfrm>
            <a:off x="0" y="3429000"/>
            <a:ext cx="2902889" cy="2438400"/>
          </a:xfrm>
          <a:prstGeom prst="rect">
            <a:avLst/>
          </a:prstGeom>
        </p:spPr>
      </p:pic>
      <p:pic>
        <p:nvPicPr>
          <p:cNvPr id="7" name="Picture 6" descr="Screenshot (133).png"/>
          <p:cNvPicPr>
            <a:picLocks noChangeAspect="1"/>
          </p:cNvPicPr>
          <p:nvPr/>
        </p:nvPicPr>
        <p:blipFill>
          <a:blip r:embed="rId5"/>
          <a:stretch>
            <a:fillRect/>
          </a:stretch>
        </p:blipFill>
        <p:spPr>
          <a:xfrm>
            <a:off x="6669120" y="3733800"/>
            <a:ext cx="2474880" cy="2729293"/>
          </a:xfrm>
          <a:prstGeom prst="rect">
            <a:avLst/>
          </a:prstGeom>
        </p:spPr>
      </p:pic>
      <p:pic>
        <p:nvPicPr>
          <p:cNvPr id="8" name="Picture 7" descr="Screenshot (134).png"/>
          <p:cNvPicPr>
            <a:picLocks noChangeAspect="1"/>
          </p:cNvPicPr>
          <p:nvPr/>
        </p:nvPicPr>
        <p:blipFill>
          <a:blip r:embed="rId6"/>
          <a:stretch>
            <a:fillRect/>
          </a:stretch>
        </p:blipFill>
        <p:spPr>
          <a:xfrm>
            <a:off x="2971800" y="3124200"/>
            <a:ext cx="3562922"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3542958" cy="523220"/>
          </a:xfrm>
          <a:prstGeom prst="rect">
            <a:avLst/>
          </a:prstGeom>
          <a:noFill/>
        </p:spPr>
        <p:txBody>
          <a:bodyPr wrap="none" rtlCol="0">
            <a:spAutoFit/>
          </a:bodyPr>
          <a:lstStyle/>
          <a:p>
            <a:r>
              <a:rPr lang="en-US" sz="2800" dirty="0" smtClean="0">
                <a:solidFill>
                  <a:schemeClr val="accent4">
                    <a:lumMod val="75000"/>
                  </a:schemeClr>
                </a:solidFill>
              </a:rPr>
              <a:t>Data Preprocessing</a:t>
            </a:r>
            <a:endParaRPr lang="en-US" sz="2800" dirty="0">
              <a:solidFill>
                <a:schemeClr val="accent4">
                  <a:lumMod val="75000"/>
                </a:schemeClr>
              </a:solidFill>
            </a:endParaRPr>
          </a:p>
        </p:txBody>
      </p:sp>
      <p:sp>
        <p:nvSpPr>
          <p:cNvPr id="4" name="TextBox 3"/>
          <p:cNvSpPr txBox="1"/>
          <p:nvPr/>
        </p:nvSpPr>
        <p:spPr>
          <a:xfrm>
            <a:off x="228600" y="1219200"/>
            <a:ext cx="8686800" cy="4524315"/>
          </a:xfrm>
          <a:prstGeom prst="rect">
            <a:avLst/>
          </a:prstGeom>
          <a:noFill/>
        </p:spPr>
        <p:txBody>
          <a:bodyPr wrap="square" rtlCol="0">
            <a:spAutoFit/>
          </a:bodyPr>
          <a:lstStyle/>
          <a:p>
            <a:r>
              <a:rPr lang="en-US" dirty="0" smtClean="0"/>
              <a:t>To enhance the clarity and usability of your dataset, which initially comprised 7043 rows and 21 columns and seemed imbalanced and unclear, you employed data preprocessing techniques. This involved a series of steps aimed at cleaning, transforming, and organizing the data to make it more structured and understandable. Through these preprocessing techniques, you refined the dataset, making it more suitable for analysis, modeling, and interpretation.</a:t>
            </a:r>
          </a:p>
          <a:p>
            <a:endParaRPr lang="en-US" dirty="0"/>
          </a:p>
          <a:p>
            <a:r>
              <a:rPr lang="en-US" b="1" dirty="0" smtClean="0">
                <a:solidFill>
                  <a:schemeClr val="accent4">
                    <a:lumMod val="75000"/>
                  </a:schemeClr>
                </a:solidFill>
              </a:rPr>
              <a:t>DATA PREPROCESSING TECHNIQUES THAT I USED :</a:t>
            </a:r>
          </a:p>
          <a:p>
            <a:endParaRPr lang="en-US" b="1" dirty="0" smtClean="0"/>
          </a:p>
          <a:p>
            <a:r>
              <a:rPr lang="en-US" b="1" dirty="0" smtClean="0"/>
              <a:t>Missing Values                                                               - </a:t>
            </a:r>
            <a:r>
              <a:rPr lang="en-US" b="1" dirty="0" err="1" smtClean="0"/>
              <a:t>Discreatization</a:t>
            </a:r>
            <a:endParaRPr lang="en-US" b="1" dirty="0" smtClean="0"/>
          </a:p>
          <a:p>
            <a:r>
              <a:rPr lang="en-US" b="1" dirty="0" smtClean="0"/>
              <a:t>Type casting                                                                    - Transformation</a:t>
            </a:r>
          </a:p>
          <a:p>
            <a:r>
              <a:rPr lang="en-US" b="1" dirty="0" smtClean="0"/>
              <a:t>Outliers                                                                            </a:t>
            </a:r>
          </a:p>
          <a:p>
            <a:r>
              <a:rPr lang="en-US" b="1" dirty="0" smtClean="0"/>
              <a:t>Duplicates</a:t>
            </a:r>
          </a:p>
          <a:p>
            <a:r>
              <a:rPr lang="en-US" b="1" dirty="0" smtClean="0"/>
              <a:t>Encoding/Dummy Variable Creation</a:t>
            </a:r>
          </a:p>
          <a:p>
            <a:r>
              <a:rPr lang="en-US" b="1" dirty="0" smtClean="0"/>
              <a:t>Scaling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3147015" cy="523220"/>
          </a:xfrm>
          <a:prstGeom prst="rect">
            <a:avLst/>
          </a:prstGeom>
          <a:noFill/>
        </p:spPr>
        <p:txBody>
          <a:bodyPr wrap="none" rtlCol="0">
            <a:spAutoFit/>
          </a:bodyPr>
          <a:lstStyle/>
          <a:p>
            <a:r>
              <a:rPr lang="en-US" sz="2800" dirty="0" smtClean="0">
                <a:solidFill>
                  <a:schemeClr val="accent4">
                    <a:lumMod val="75000"/>
                  </a:schemeClr>
                </a:solidFill>
              </a:rPr>
              <a:t>Model Evaluation</a:t>
            </a:r>
            <a:endParaRPr lang="en-US" sz="2800" dirty="0">
              <a:solidFill>
                <a:schemeClr val="accent4">
                  <a:lumMod val="75000"/>
                </a:schemeClr>
              </a:solidFill>
            </a:endParaRPr>
          </a:p>
        </p:txBody>
      </p:sp>
      <p:pic>
        <p:nvPicPr>
          <p:cNvPr id="3" name="Picture 2" descr="4c1afebf1def6b24dac89dc2f3e60cdd.jpg"/>
          <p:cNvPicPr>
            <a:picLocks noChangeAspect="1"/>
          </p:cNvPicPr>
          <p:nvPr/>
        </p:nvPicPr>
        <p:blipFill>
          <a:blip r:embed="rId2" cstate="print"/>
          <a:stretch>
            <a:fillRect/>
          </a:stretch>
        </p:blipFill>
        <p:spPr>
          <a:xfrm>
            <a:off x="5334000" y="1447800"/>
            <a:ext cx="3352800" cy="3352800"/>
          </a:xfrm>
          <a:prstGeom prst="rect">
            <a:avLst/>
          </a:prstGeom>
        </p:spPr>
      </p:pic>
      <p:sp>
        <p:nvSpPr>
          <p:cNvPr id="4" name="TextBox 3"/>
          <p:cNvSpPr txBox="1"/>
          <p:nvPr/>
        </p:nvSpPr>
        <p:spPr>
          <a:xfrm>
            <a:off x="228600" y="1600200"/>
            <a:ext cx="4876800" cy="1754326"/>
          </a:xfrm>
          <a:prstGeom prst="rect">
            <a:avLst/>
          </a:prstGeom>
          <a:noFill/>
        </p:spPr>
        <p:txBody>
          <a:bodyPr wrap="square" rtlCol="0">
            <a:spAutoFit/>
          </a:bodyPr>
          <a:lstStyle/>
          <a:p>
            <a:r>
              <a:rPr lang="en-US" dirty="0" smtClean="0"/>
              <a:t>As my project is related to Classification</a:t>
            </a:r>
          </a:p>
          <a:p>
            <a:r>
              <a:rPr lang="en-US" dirty="0" smtClean="0"/>
              <a:t>We can go classification metrics like Accuracy score , confusion , precision , recall , F1-score </a:t>
            </a:r>
          </a:p>
          <a:p>
            <a:r>
              <a:rPr lang="en-US" dirty="0" smtClean="0"/>
              <a:t> </a:t>
            </a:r>
          </a:p>
          <a:p>
            <a:endParaRPr lang="en-US" dirty="0"/>
          </a:p>
        </p:txBody>
      </p:sp>
      <p:pic>
        <p:nvPicPr>
          <p:cNvPr id="5" name="Picture 4" descr="Screenshot (137).png"/>
          <p:cNvPicPr>
            <a:picLocks noChangeAspect="1"/>
          </p:cNvPicPr>
          <p:nvPr/>
        </p:nvPicPr>
        <p:blipFill>
          <a:blip r:embed="rId3"/>
          <a:stretch>
            <a:fillRect/>
          </a:stretch>
        </p:blipFill>
        <p:spPr>
          <a:xfrm>
            <a:off x="0" y="2819400"/>
            <a:ext cx="5180405" cy="2971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3613604" cy="523220"/>
          </a:xfrm>
          <a:prstGeom prst="rect">
            <a:avLst/>
          </a:prstGeom>
          <a:noFill/>
        </p:spPr>
        <p:txBody>
          <a:bodyPr wrap="square" rtlCol="0">
            <a:spAutoFit/>
          </a:bodyPr>
          <a:lstStyle/>
          <a:p>
            <a:r>
              <a:rPr lang="en-US" sz="2800" dirty="0" smtClean="0">
                <a:solidFill>
                  <a:schemeClr val="accent4">
                    <a:lumMod val="75000"/>
                  </a:schemeClr>
                </a:solidFill>
              </a:rPr>
              <a:t>Model Deployment</a:t>
            </a:r>
            <a:endParaRPr lang="en-US" sz="2800" dirty="0">
              <a:solidFill>
                <a:schemeClr val="accent4">
                  <a:lumMod val="75000"/>
                </a:schemeClr>
              </a:solidFill>
            </a:endParaRPr>
          </a:p>
        </p:txBody>
      </p:sp>
      <p:sp>
        <p:nvSpPr>
          <p:cNvPr id="3" name="TextBox 2"/>
          <p:cNvSpPr txBox="1"/>
          <p:nvPr/>
        </p:nvSpPr>
        <p:spPr>
          <a:xfrm>
            <a:off x="228600" y="1219200"/>
            <a:ext cx="8763000" cy="5078313"/>
          </a:xfrm>
          <a:prstGeom prst="rect">
            <a:avLst/>
          </a:prstGeom>
          <a:noFill/>
        </p:spPr>
        <p:txBody>
          <a:bodyPr wrap="square" rtlCol="0">
            <a:spAutoFit/>
          </a:bodyPr>
          <a:lstStyle/>
          <a:p>
            <a:r>
              <a:rPr lang="en-US" dirty="0" smtClean="0"/>
              <a:t>Hosting the application in the production so that end user can use our application to predict the unseen or future data.</a:t>
            </a:r>
          </a:p>
          <a:p>
            <a:endParaRPr lang="en-US" dirty="0" smtClean="0"/>
          </a:p>
          <a:p>
            <a:r>
              <a:rPr lang="en-US" dirty="0" smtClean="0"/>
              <a:t>Using Local based deployment frameworks I deployed using Stream lit ,we can also use Flask or Fast API .</a:t>
            </a:r>
          </a:p>
          <a:p>
            <a:endParaRPr lang="en-US" dirty="0" smtClean="0"/>
          </a:p>
          <a:p>
            <a:r>
              <a:rPr lang="en-US" dirty="0" smtClean="0"/>
              <a:t>Stream lit is an open-source Python library that simplifies the process of creating web applications for machine learning and data science projects. It allows developers to quickly build interactive and customizable web interfaces directly from their Python scripts, without the need for web development expertise.</a:t>
            </a:r>
          </a:p>
          <a:p>
            <a:endParaRPr lang="en-US" dirty="0" smtClean="0"/>
          </a:p>
          <a:p>
            <a:r>
              <a:rPr lang="en-US" b="1" dirty="0" smtClean="0"/>
              <a:t>Deployment</a:t>
            </a:r>
            <a:r>
              <a:rPr lang="en-US" dirty="0" smtClean="0"/>
              <a:t>: Stream lit provides built-in support for deploying web applications to various platforms, including </a:t>
            </a:r>
            <a:r>
              <a:rPr lang="en-US" dirty="0" err="1" smtClean="0"/>
              <a:t>Streamlit</a:t>
            </a:r>
            <a:r>
              <a:rPr lang="en-US" dirty="0" smtClean="0"/>
              <a:t> Sharing, </a:t>
            </a:r>
            <a:r>
              <a:rPr lang="en-US" dirty="0" err="1" smtClean="0"/>
              <a:t>Heroku</a:t>
            </a:r>
            <a:r>
              <a:rPr lang="en-US" dirty="0" smtClean="0"/>
              <a:t>, and AWS. This makes it easy to share your machine learning projects with colleagues, clients, or the wider community.</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38).png"/>
          <p:cNvPicPr>
            <a:picLocks noChangeAspect="1"/>
          </p:cNvPicPr>
          <p:nvPr/>
        </p:nvPicPr>
        <p:blipFill>
          <a:blip r:embed="rId2"/>
          <a:stretch>
            <a:fillRect/>
          </a:stretch>
        </p:blipFill>
        <p:spPr>
          <a:xfrm>
            <a:off x="1524000" y="304801"/>
            <a:ext cx="6858000" cy="56502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3505200" cy="523220"/>
          </a:xfrm>
          <a:prstGeom prst="rect">
            <a:avLst/>
          </a:prstGeom>
          <a:noFill/>
        </p:spPr>
        <p:txBody>
          <a:bodyPr wrap="square" rtlCol="0">
            <a:spAutoFit/>
          </a:bodyPr>
          <a:lstStyle/>
          <a:p>
            <a:r>
              <a:rPr lang="en-US" sz="2800" dirty="0" smtClean="0">
                <a:solidFill>
                  <a:schemeClr val="accent4">
                    <a:lumMod val="75000"/>
                  </a:schemeClr>
                </a:solidFill>
              </a:rPr>
              <a:t>Conclusion</a:t>
            </a:r>
            <a:endParaRPr lang="en-US" sz="2800" dirty="0">
              <a:solidFill>
                <a:schemeClr val="accent4">
                  <a:lumMod val="75000"/>
                </a:schemeClr>
              </a:solidFill>
            </a:endParaRPr>
          </a:p>
        </p:txBody>
      </p:sp>
      <p:sp>
        <p:nvSpPr>
          <p:cNvPr id="1025" name="Rectangle 1"/>
          <p:cNvSpPr>
            <a:spLocks noChangeArrowheads="1"/>
          </p:cNvSpPr>
          <p:nvPr/>
        </p:nvSpPr>
        <p:spPr bwMode="auto">
          <a:xfrm>
            <a:off x="228600" y="1066800"/>
            <a:ext cx="8534401"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charset="0"/>
                <a:cs typeface="Arial" charset="0"/>
              </a:rPr>
              <a:t>Project Summary:</a:t>
            </a: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This project aimed to predict customer churn for a telecommunication company using a machine learning approach. By leveraging customer demographics, usage patterns, billing history, and customer service interactions, we developed a predictive model to identify at-risk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charset="0"/>
                <a:cs typeface="Arial" charset="0"/>
              </a:rPr>
              <a:t>Achievements: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Successfully identified key features that influence customer churn.</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Developed and trained multiple machine learning models, with </a:t>
            </a:r>
            <a:r>
              <a:rPr kumimoji="0" lang="en-US" sz="1800" b="0" i="0" u="none" strike="noStrike" cap="none" normalizeH="0" baseline="0" dirty="0" err="1" smtClean="0">
                <a:ln>
                  <a:noFill/>
                </a:ln>
                <a:solidFill>
                  <a:schemeClr val="tx1"/>
                </a:solidFill>
                <a:effectLst/>
                <a:latin typeface="Arial" charset="0"/>
                <a:cs typeface="Arial" charset="0"/>
              </a:rPr>
              <a:t>XGBoost</a:t>
            </a:r>
            <a:r>
              <a:rPr kumimoji="0" lang="en-US" sz="1800" b="0" i="0" u="none" strike="noStrike" cap="none" normalizeH="0" baseline="0" dirty="0" smtClean="0">
                <a:ln>
                  <a:noFill/>
                </a:ln>
                <a:solidFill>
                  <a:schemeClr val="tx1"/>
                </a:solidFill>
                <a:effectLst/>
                <a:latin typeface="Arial" charset="0"/>
                <a:cs typeface="Arial" charset="0"/>
              </a:rPr>
              <a:t> achieving the highest performance metrics.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Achieved significant accuracy and ROC-AUC scores, indicating the model's effectiveness in predicting churn.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TotalTime>
  <Words>467</Words>
  <Application>Microsoft Office PowerPoint</Application>
  <PresentationFormat>On-screen Show (4:3)</PresentationFormat>
  <Paragraphs>66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Customer Churn Prediction</vt:lpstr>
      <vt:lpstr>CRISP-ML(Q)</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Rahul</dc:creator>
  <cp:lastModifiedBy>Rahul</cp:lastModifiedBy>
  <cp:revision>8</cp:revision>
  <dcterms:created xsi:type="dcterms:W3CDTF">2024-06-08T10:15:25Z</dcterms:created>
  <dcterms:modified xsi:type="dcterms:W3CDTF">2024-06-08T11:31:07Z</dcterms:modified>
</cp:coreProperties>
</file>