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70" r:id="rId4"/>
    <p:sldId id="259" r:id="rId5"/>
    <p:sldId id="260" r:id="rId6"/>
    <p:sldId id="269" r:id="rId7"/>
    <p:sldId id="262" r:id="rId8"/>
    <p:sldId id="263" r:id="rId9"/>
    <p:sldId id="264" r:id="rId10"/>
    <p:sldId id="265" r:id="rId11"/>
    <p:sldId id="266" r:id="rId12"/>
    <p:sldId id="272" r:id="rId13"/>
    <p:sldId id="271"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0" d="100"/>
          <a:sy n="80" d="100"/>
        </p:scale>
        <p:origin x="1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5/21/2023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11" y="1111441"/>
            <a:ext cx="10074562" cy="1068341"/>
          </a:xfrm>
        </p:spPr>
        <p:txBody>
          <a:bodyPr/>
          <a:lstStyle/>
          <a:p>
            <a:r>
              <a:rPr lang="en-GB" b="1" dirty="0" smtClean="0">
                <a:solidFill>
                  <a:srgbClr val="0070C0"/>
                </a:solidFill>
              </a:rPr>
              <a:t>E </a:t>
            </a:r>
            <a:r>
              <a:rPr lang="en-GB" b="1" dirty="0">
                <a:solidFill>
                  <a:srgbClr val="0070C0"/>
                </a:solidFill>
              </a:rPr>
              <a:t>Commerce </a:t>
            </a:r>
            <a:r>
              <a:rPr lang="en-GB" b="1" dirty="0">
                <a:solidFill>
                  <a:srgbClr val="00B0F0"/>
                </a:solidFill>
              </a:rPr>
              <a:t>company or DTH</a:t>
            </a:r>
            <a:endParaRPr lang="en-IN" b="1" dirty="0">
              <a:solidFill>
                <a:srgbClr val="00B0F0"/>
              </a:solidFill>
            </a:endParaRPr>
          </a:p>
        </p:txBody>
      </p:sp>
      <p:pic>
        <p:nvPicPr>
          <p:cNvPr id="1026" name="Picture 2" descr="https://lh5.googleusercontent.com/-QSp6xmSVuIMa2nnMkKxZi9MhcWx2GoTb7FvkvfWygCiSRvpy-_IAMy5gPlzejzFDXQyRBtU0QnAcNWn8ciI8uJJpP9-yaBe4c8AfwResh96y5vYDYjCOsj4JT38LhjnaWIbst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357" y="844198"/>
            <a:ext cx="2197100" cy="5344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424711" y="2595419"/>
            <a:ext cx="9871362" cy="2863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b="1" dirty="0">
                <a:solidFill>
                  <a:schemeClr val="tx1"/>
                </a:solidFill>
              </a:rPr>
              <a:t>Problem statement:-</a:t>
            </a:r>
            <a:r>
              <a:rPr lang="en-GB" sz="1600" dirty="0">
                <a:solidFill>
                  <a:schemeClr val="tx1"/>
                </a:solidFill>
              </a:rPr>
              <a:t>An E Commerce company or DTH (you can choose either of these two domains) provider is facing a lot of competition in the current market and it has become a challenge to retain the existing customers in the current situation. Hence, the company wants to develop a model through which they can do churn prediction of the accounts and provide segmented offers to the potential churners. In this company, account churn is a major thing because 1 account can have multiple customers. hence by losing one account the company might be losing more than one customer. You have been assigned to develop a churn prediction model for this company and provide business recommendations on the campaign. Your campaign suggestion should be unique and be very clear on the campaign offer because your recommendation will go through the revenue assurance team. If they find that you are giving a lot of free (or subsidized) stuff thereby making a loss to the company; they are not going to approve your recommendation. Hence be very careful while providing campaign </a:t>
            </a:r>
            <a:r>
              <a:rPr lang="en-GB" sz="1600" dirty="0" smtClean="0">
                <a:solidFill>
                  <a:schemeClr val="tx1"/>
                </a:solidFill>
              </a:rPr>
              <a:t>recommendation .</a:t>
            </a:r>
            <a:endParaRPr lang="en-IN" sz="1600" dirty="0">
              <a:solidFill>
                <a:schemeClr val="tx1"/>
              </a:solidFill>
            </a:endParaRPr>
          </a:p>
        </p:txBody>
      </p:sp>
    </p:spTree>
    <p:extLst>
      <p:ext uri="{BB962C8B-B14F-4D97-AF65-F5344CB8AC3E}">
        <p14:creationId xmlns:p14="http://schemas.microsoft.com/office/powerpoint/2010/main" val="2827239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lh5.googleusercontent.com/-QSp6xmSVuIMa2nnMkKxZi9MhcWx2GoTb7FvkvfWygCiSRvpy-_IAMy5gPlzejzFDXQyRBtU0QnAcNWn8ciI8uJJpP9-yaBe4c8AfwResh96y5vYDYjCOsj4JT38LhjnaWIbst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08" y="640844"/>
            <a:ext cx="2197100" cy="53448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57382" y="1348509"/>
            <a:ext cx="10714182" cy="4812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4775200" y="672559"/>
            <a:ext cx="2678546" cy="50277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 </a:t>
            </a:r>
            <a:r>
              <a:rPr lang="en-IN" b="1" dirty="0" smtClean="0"/>
              <a:t>Test all model </a:t>
            </a:r>
            <a:endParaRPr lang="en-IN"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93070" y="1525790"/>
            <a:ext cx="4901565" cy="4634865"/>
          </a:xfrm>
          <a:prstGeom prst="rect">
            <a:avLst/>
          </a:prstGeom>
        </p:spPr>
      </p:pic>
      <p:sp>
        <p:nvSpPr>
          <p:cNvPr id="6" name="Right Arrow 5"/>
          <p:cNvSpPr/>
          <p:nvPr/>
        </p:nvSpPr>
        <p:spPr>
          <a:xfrm>
            <a:off x="6034196" y="3297767"/>
            <a:ext cx="196633" cy="26246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6544733" y="1525790"/>
            <a:ext cx="4715934" cy="450247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These prediction all Test six models need to achieve high AUC values. the sample data is divided into 70% for training and 30% for testing. We have applied feature engineering, effective feature transformation and selection approach to make the features ready for machine learning algorithms. Best Model RF &amp; CART AUC  curve are best shown in campier all models . </a:t>
            </a:r>
          </a:p>
        </p:txBody>
      </p:sp>
    </p:spTree>
    <p:extLst>
      <p:ext uri="{BB962C8B-B14F-4D97-AF65-F5344CB8AC3E}">
        <p14:creationId xmlns:p14="http://schemas.microsoft.com/office/powerpoint/2010/main" val="2079829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953163" y="711200"/>
            <a:ext cx="4645891" cy="65578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Modal Performance</a:t>
            </a:r>
            <a:endParaRPr lang="en-IN" dirty="0"/>
          </a:p>
        </p:txBody>
      </p:sp>
      <p:sp>
        <p:nvSpPr>
          <p:cNvPr id="3" name="Rectangle 2"/>
          <p:cNvSpPr/>
          <p:nvPr/>
        </p:nvSpPr>
        <p:spPr>
          <a:xfrm>
            <a:off x="710767" y="1546834"/>
            <a:ext cx="10843491" cy="4759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p:nvPr/>
        </p:nvPicPr>
        <p:blipFill>
          <a:blip r:embed="rId2"/>
          <a:stretch>
            <a:fillRect/>
          </a:stretch>
        </p:blipFill>
        <p:spPr>
          <a:xfrm>
            <a:off x="773372" y="1836305"/>
            <a:ext cx="5111981" cy="1379220"/>
          </a:xfrm>
          <a:prstGeom prst="rect">
            <a:avLst/>
          </a:prstGeom>
        </p:spPr>
      </p:pic>
      <p:pic>
        <p:nvPicPr>
          <p:cNvPr id="5" name="Picture 4"/>
          <p:cNvPicPr/>
          <p:nvPr/>
        </p:nvPicPr>
        <p:blipFill>
          <a:blip r:embed="rId3"/>
          <a:stretch>
            <a:fillRect/>
          </a:stretch>
        </p:blipFill>
        <p:spPr>
          <a:xfrm>
            <a:off x="6276108" y="1836305"/>
            <a:ext cx="5175279" cy="1379220"/>
          </a:xfrm>
          <a:prstGeom prst="rect">
            <a:avLst/>
          </a:prstGeom>
        </p:spPr>
      </p:pic>
      <p:sp>
        <p:nvSpPr>
          <p:cNvPr id="9" name="Oval 8"/>
          <p:cNvSpPr/>
          <p:nvPr/>
        </p:nvSpPr>
        <p:spPr>
          <a:xfrm>
            <a:off x="1921932" y="1559788"/>
            <a:ext cx="1710267" cy="22763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Train</a:t>
            </a:r>
            <a:endParaRPr lang="en-IN" dirty="0"/>
          </a:p>
        </p:txBody>
      </p:sp>
      <p:sp>
        <p:nvSpPr>
          <p:cNvPr id="10" name="Oval 9"/>
          <p:cNvSpPr/>
          <p:nvPr/>
        </p:nvSpPr>
        <p:spPr>
          <a:xfrm>
            <a:off x="7923947" y="1546834"/>
            <a:ext cx="1879600" cy="21750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IN" dirty="0"/>
          </a:p>
        </p:txBody>
      </p:sp>
      <p:pic>
        <p:nvPicPr>
          <p:cNvPr id="11" name="Picture 10" descr="https://lh5.googleusercontent.com/-QSp6xmSVuIMa2nnMkKxZi9MhcWx2GoTb7FvkvfWygCiSRvpy-_IAMy5gPlzejzFDXQyRBtU0QnAcNWn8ciI8uJJpP9-yaBe4c8AfwResh96y5vYDYjCOsj4JT38LhjnaWIbst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08" y="640844"/>
            <a:ext cx="2197100" cy="534485"/>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773372" y="3395377"/>
            <a:ext cx="10580428" cy="284455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dirty="0" smtClean="0">
                <a:solidFill>
                  <a:schemeClr val="tx1"/>
                </a:solidFill>
              </a:rPr>
              <a:t>These </a:t>
            </a:r>
            <a:r>
              <a:rPr lang="en-IN" sz="1600" dirty="0">
                <a:solidFill>
                  <a:schemeClr val="tx1"/>
                </a:solidFill>
              </a:rPr>
              <a:t>algorithms are Logistics Regression, Decision Tree, Random Forest, Linear Discriminant Analysis, K Nearest Neighbours, Naive Bayes, Gradient Boosting, Extreme Gradient Boosting, and Extra Tree Classifier. The method of preparation and selection of features and entering the EDTH features had the biggest impact on the success of this model since the value of AUC reached 96.0%. Random Forest &amp; CART model achieved the best results in all measurements. The AUC value was 96.0%. The comes in second place and the LDA &amp; KNN and Decision Tree came third and fourth regarding AUC values. We have evaluated the models by fitting a new dataset related to different periods and without any proactive action from marketing, RF also gave the best result with 96.0% AUC. The decrease in result could be due to the non-stationary data model phenomenon, so the model needs training each period of time. </a:t>
            </a:r>
          </a:p>
        </p:txBody>
      </p:sp>
    </p:spTree>
    <p:extLst>
      <p:ext uri="{BB962C8B-B14F-4D97-AF65-F5344CB8AC3E}">
        <p14:creationId xmlns:p14="http://schemas.microsoft.com/office/powerpoint/2010/main" val="552513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8218" y="1560945"/>
            <a:ext cx="10621818" cy="4581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What we have understood from assessing the tenure that there are quiet a lot of customers are new to the</a:t>
            </a:r>
          </a:p>
          <a:p>
            <a:r>
              <a:rPr lang="en-GB" sz="1600" dirty="0">
                <a:solidFill>
                  <a:schemeClr val="tx1"/>
                </a:solidFill>
              </a:rPr>
              <a:t> platform. This is a good opportunity for the company to bring in new strategies and work upon increasing the</a:t>
            </a:r>
          </a:p>
          <a:p>
            <a:r>
              <a:rPr lang="en-GB" sz="1600" dirty="0">
                <a:solidFill>
                  <a:schemeClr val="tx1"/>
                </a:solidFill>
              </a:rPr>
              <a:t>customer retention .</a:t>
            </a:r>
          </a:p>
          <a:p>
            <a:endParaRPr lang="en-GB" sz="1600" dirty="0">
              <a:solidFill>
                <a:schemeClr val="tx1"/>
              </a:solidFill>
            </a:endParaRPr>
          </a:p>
          <a:p>
            <a:r>
              <a:rPr lang="en-GB" sz="1600" dirty="0">
                <a:solidFill>
                  <a:schemeClr val="tx1"/>
                </a:solidFill>
              </a:rPr>
              <a:t>&gt;The people that have contacting the customer care is high.</a:t>
            </a:r>
          </a:p>
          <a:p>
            <a:endParaRPr lang="en-GB" sz="1600" dirty="0">
              <a:solidFill>
                <a:schemeClr val="tx1"/>
              </a:solidFill>
            </a:endParaRPr>
          </a:p>
          <a:p>
            <a:r>
              <a:rPr lang="en-GB" sz="1600" dirty="0">
                <a:solidFill>
                  <a:schemeClr val="tx1"/>
                </a:solidFill>
              </a:rPr>
              <a:t>&gt;The number of times CC have been contacted by a single account is high as 132, this is alarming high.</a:t>
            </a:r>
          </a:p>
          <a:p>
            <a:endParaRPr lang="en-GB" sz="1600" dirty="0">
              <a:solidFill>
                <a:schemeClr val="tx1"/>
              </a:solidFill>
            </a:endParaRPr>
          </a:p>
          <a:p>
            <a:r>
              <a:rPr lang="en-GB" sz="1600" dirty="0">
                <a:solidFill>
                  <a:schemeClr val="tx1"/>
                </a:solidFill>
              </a:rPr>
              <a:t>&gt;We have noted that comparatively 3 to 4 users per account is higher in number. This is helping us to understand</a:t>
            </a:r>
          </a:p>
          <a:p>
            <a:r>
              <a:rPr lang="en-GB" sz="1600" dirty="0">
                <a:solidFill>
                  <a:schemeClr val="tx1"/>
                </a:solidFill>
              </a:rPr>
              <a:t>that the products and the offers we need to plan to offer should be crafted keeping in mind that it is a for wider</a:t>
            </a:r>
          </a:p>
          <a:p>
            <a:r>
              <a:rPr lang="en-GB" sz="1600" dirty="0">
                <a:solidFill>
                  <a:schemeClr val="tx1"/>
                </a:solidFill>
              </a:rPr>
              <a:t>age distribution.</a:t>
            </a:r>
          </a:p>
          <a:p>
            <a:endParaRPr lang="en-GB" sz="1600" dirty="0">
              <a:solidFill>
                <a:schemeClr val="tx1"/>
              </a:solidFill>
            </a:endParaRPr>
          </a:p>
          <a:p>
            <a:r>
              <a:rPr lang="en-GB" sz="1600" dirty="0">
                <a:solidFill>
                  <a:schemeClr val="tx1"/>
                </a:solidFill>
              </a:rPr>
              <a:t>&gt;Better offers around less priced subscription plan will help us to retain new customers, increase customer numbers</a:t>
            </a:r>
          </a:p>
          <a:p>
            <a:r>
              <a:rPr lang="en-GB" sz="1600" dirty="0">
                <a:solidFill>
                  <a:schemeClr val="tx1"/>
                </a:solidFill>
              </a:rPr>
              <a:t>The lower priced subscription plans are more favoured by the customers.</a:t>
            </a:r>
          </a:p>
          <a:p>
            <a:endParaRPr lang="en-GB" sz="1600" dirty="0">
              <a:solidFill>
                <a:schemeClr val="tx1"/>
              </a:solidFill>
            </a:endParaRPr>
          </a:p>
          <a:p>
            <a:r>
              <a:rPr lang="en-GB" sz="1600" dirty="0">
                <a:solidFill>
                  <a:schemeClr val="tx1"/>
                </a:solidFill>
              </a:rPr>
              <a:t>&gt;The revenue growth </a:t>
            </a:r>
            <a:r>
              <a:rPr lang="en-GB" sz="1600" dirty="0" err="1">
                <a:solidFill>
                  <a:schemeClr val="tx1"/>
                </a:solidFill>
              </a:rPr>
              <a:t>yoy</a:t>
            </a:r>
            <a:r>
              <a:rPr lang="en-GB" sz="1600" dirty="0">
                <a:solidFill>
                  <a:schemeClr val="tx1"/>
                </a:solidFill>
              </a:rPr>
              <a:t> is seeming bright with mean and median around 15%.</a:t>
            </a:r>
            <a:endParaRPr lang="en-IN" sz="1600" dirty="0">
              <a:solidFill>
                <a:schemeClr val="tx1"/>
              </a:solidFill>
            </a:endParaRPr>
          </a:p>
        </p:txBody>
      </p:sp>
      <p:sp>
        <p:nvSpPr>
          <p:cNvPr id="3" name="Oval 2"/>
          <p:cNvSpPr/>
          <p:nvPr/>
        </p:nvSpPr>
        <p:spPr>
          <a:xfrm>
            <a:off x="3833091" y="794327"/>
            <a:ext cx="4091709" cy="61883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Insights from Analysis</a:t>
            </a:r>
          </a:p>
        </p:txBody>
      </p:sp>
      <p:sp>
        <p:nvSpPr>
          <p:cNvPr id="4" name="Right Arrow 3"/>
          <p:cNvSpPr/>
          <p:nvPr/>
        </p:nvSpPr>
        <p:spPr>
          <a:xfrm>
            <a:off x="868218" y="1902691"/>
            <a:ext cx="960582" cy="267855"/>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https://lh5.googleusercontent.com/-QSp6xmSVuIMa2nnMkKxZi9MhcWx2GoTb7FvkvfWygCiSRvpy-_IAMy5gPlzejzFDXQyRBtU0QnAcNWn8ciI8uJJpP9-yaBe4c8AfwResh96y5vYDYjCOsj4JT38LhjnaWIbst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08" y="640844"/>
            <a:ext cx="2197100" cy="534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58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091" y="1588655"/>
            <a:ext cx="10446327" cy="4359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 </a:t>
            </a:r>
            <a:r>
              <a:rPr lang="en-GB" sz="1600" dirty="0">
                <a:solidFill>
                  <a:schemeClr val="tx1"/>
                </a:solidFill>
              </a:rPr>
              <a:t>We can suggest management to segment customers based on ‘City-Tiers’.</a:t>
            </a:r>
          </a:p>
          <a:p>
            <a:endParaRPr lang="en-GB" sz="1600" dirty="0">
              <a:solidFill>
                <a:schemeClr val="tx1"/>
              </a:solidFill>
            </a:endParaRPr>
          </a:p>
          <a:p>
            <a:r>
              <a:rPr lang="en-GB" sz="1600" dirty="0">
                <a:solidFill>
                  <a:schemeClr val="tx1"/>
                </a:solidFill>
              </a:rPr>
              <a:t>The reasons for this suggestion are :</a:t>
            </a:r>
          </a:p>
          <a:p>
            <a:endParaRPr lang="en-GB" sz="1600" dirty="0">
              <a:solidFill>
                <a:schemeClr val="tx1"/>
              </a:solidFill>
            </a:endParaRPr>
          </a:p>
          <a:p>
            <a:r>
              <a:rPr lang="en-GB" sz="1600" dirty="0">
                <a:solidFill>
                  <a:schemeClr val="tx1"/>
                </a:solidFill>
              </a:rPr>
              <a:t>a. Clear demographic divide</a:t>
            </a:r>
          </a:p>
          <a:p>
            <a:endParaRPr lang="en-GB" sz="1600" dirty="0">
              <a:solidFill>
                <a:schemeClr val="tx1"/>
              </a:solidFill>
            </a:endParaRPr>
          </a:p>
          <a:p>
            <a:r>
              <a:rPr lang="en-GB" sz="1600" dirty="0">
                <a:solidFill>
                  <a:schemeClr val="tx1"/>
                </a:solidFill>
              </a:rPr>
              <a:t>b. Very distinct behaviour within each tier across multiple parameters.</a:t>
            </a:r>
          </a:p>
          <a:p>
            <a:endParaRPr lang="en-GB" sz="1600" dirty="0">
              <a:solidFill>
                <a:schemeClr val="tx1"/>
              </a:solidFill>
            </a:endParaRPr>
          </a:p>
          <a:p>
            <a:r>
              <a:rPr lang="en-GB" sz="1600" dirty="0">
                <a:solidFill>
                  <a:schemeClr val="tx1"/>
                </a:solidFill>
              </a:rPr>
              <a:t>c. Each tier can be approached with local and custom offers.</a:t>
            </a:r>
          </a:p>
          <a:p>
            <a:endParaRPr lang="en-GB" sz="1600" dirty="0">
              <a:solidFill>
                <a:schemeClr val="tx1"/>
              </a:solidFill>
            </a:endParaRPr>
          </a:p>
          <a:p>
            <a:r>
              <a:rPr lang="en-GB" sz="1600" dirty="0">
                <a:solidFill>
                  <a:schemeClr val="tx1"/>
                </a:solidFill>
              </a:rPr>
              <a:t>d. Marketing can be done both on online and offline platform across clearly defined tiers.</a:t>
            </a:r>
            <a:endParaRPr lang="en-IN" sz="1600" dirty="0">
              <a:solidFill>
                <a:schemeClr val="tx1"/>
              </a:solidFill>
            </a:endParaRPr>
          </a:p>
        </p:txBody>
      </p:sp>
      <p:sp>
        <p:nvSpPr>
          <p:cNvPr id="3" name="Oval 2"/>
          <p:cNvSpPr/>
          <p:nvPr/>
        </p:nvSpPr>
        <p:spPr>
          <a:xfrm>
            <a:off x="4867564" y="794327"/>
            <a:ext cx="3029527" cy="61883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Recommendations</a:t>
            </a:r>
          </a:p>
        </p:txBody>
      </p:sp>
      <p:sp>
        <p:nvSpPr>
          <p:cNvPr id="4" name="Right Arrow 3"/>
          <p:cNvSpPr/>
          <p:nvPr/>
        </p:nvSpPr>
        <p:spPr>
          <a:xfrm>
            <a:off x="665308" y="2466109"/>
            <a:ext cx="258618" cy="18472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https://lh5.googleusercontent.com/-QSp6xmSVuIMa2nnMkKxZi9MhcWx2GoTb7FvkvfWygCiSRvpy-_IAMy5gPlzejzFDXQyRBtU0QnAcNWn8ciI8uJJpP9-yaBe4c8AfwResh96y5vYDYjCOsj4JT38LhjnaWIbst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08" y="698570"/>
            <a:ext cx="2197100" cy="534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845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8933" y="1320800"/>
            <a:ext cx="10634134" cy="481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200" smtClean="0">
                <a:solidFill>
                  <a:schemeClr val="tx1"/>
                </a:solidFill>
              </a:rPr>
              <a:t>Thanks</a:t>
            </a:r>
            <a:endParaRPr lang="en-IN" sz="7200">
              <a:solidFill>
                <a:schemeClr val="tx1"/>
              </a:solidFill>
            </a:endParaRPr>
          </a:p>
        </p:txBody>
      </p:sp>
      <p:pic>
        <p:nvPicPr>
          <p:cNvPr id="3" name="Picture 2" descr="https://lh5.googleusercontent.com/-QSp6xmSVuIMa2nnMkKxZi9MhcWx2GoTb7FvkvfWygCiSRvpy-_IAMy5gPlzejzFDXQyRBtU0QnAcNWn8ciI8uJJpP9-yaBe4c8AfwResh96y5vYDYjCOsj4JT38LhjnaWIbst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08" y="640844"/>
            <a:ext cx="2197100" cy="534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86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731983" y="802023"/>
            <a:ext cx="9601196" cy="3318936"/>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437642057"/>
              </p:ext>
            </p:extLst>
          </p:nvPr>
        </p:nvGraphicFramePr>
        <p:xfrm>
          <a:off x="3722255" y="674252"/>
          <a:ext cx="7490690" cy="3039480"/>
        </p:xfrm>
        <a:graphic>
          <a:graphicData uri="http://schemas.openxmlformats.org/drawingml/2006/table">
            <a:tbl>
              <a:tblPr firstRow="1" firstCol="1" bandRow="1">
                <a:tableStyleId>{5C22544A-7EE6-4342-B048-85BDC9FD1C3A}</a:tableStyleId>
              </a:tblPr>
              <a:tblGrid>
                <a:gridCol w="1507935"/>
                <a:gridCol w="5982755"/>
              </a:tblGrid>
              <a:tr h="130560">
                <a:tc>
                  <a:txBody>
                    <a:bodyPr/>
                    <a:lstStyle/>
                    <a:p>
                      <a:pPr algn="ctr">
                        <a:lnSpc>
                          <a:spcPct val="107000"/>
                        </a:lnSpc>
                        <a:spcAft>
                          <a:spcPts val="0"/>
                        </a:spcAft>
                      </a:pPr>
                      <a:r>
                        <a:rPr lang="en-IN" sz="800" dirty="0">
                          <a:effectLst/>
                        </a:rPr>
                        <a:t>Variable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8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30560">
                <a:tc>
                  <a:txBody>
                    <a:bodyPr/>
                    <a:lstStyle/>
                    <a:p>
                      <a:pPr algn="ctr">
                        <a:lnSpc>
                          <a:spcPct val="107000"/>
                        </a:lnSpc>
                        <a:spcAft>
                          <a:spcPts val="0"/>
                        </a:spcAft>
                      </a:pPr>
                      <a:r>
                        <a:rPr lang="en-IN" sz="800">
                          <a:effectLst/>
                        </a:rPr>
                        <a:t>AccountID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800">
                          <a:effectLst/>
                        </a:rPr>
                        <a:t>account unique identifier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30560">
                <a:tc>
                  <a:txBody>
                    <a:bodyPr/>
                    <a:lstStyle/>
                    <a:p>
                      <a:pPr algn="ctr">
                        <a:lnSpc>
                          <a:spcPct val="107000"/>
                        </a:lnSpc>
                        <a:spcAft>
                          <a:spcPts val="0"/>
                        </a:spcAft>
                      </a:pPr>
                      <a:r>
                        <a:rPr lang="en-IN" sz="800" dirty="0">
                          <a:effectLst/>
                        </a:rPr>
                        <a:t>Churn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800">
                          <a:effectLst/>
                        </a:rPr>
                        <a:t>account churn flag (Target)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30560">
                <a:tc>
                  <a:txBody>
                    <a:bodyPr/>
                    <a:lstStyle/>
                    <a:p>
                      <a:pPr algn="ctr">
                        <a:lnSpc>
                          <a:spcPct val="107000"/>
                        </a:lnSpc>
                        <a:spcAft>
                          <a:spcPts val="0"/>
                        </a:spcAft>
                      </a:pPr>
                      <a:r>
                        <a:rPr lang="en-IN" sz="800" dirty="0">
                          <a:effectLst/>
                        </a:rPr>
                        <a:t>Tenure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800">
                          <a:effectLst/>
                        </a:rPr>
                        <a:t>Tenure of account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30560">
                <a:tc>
                  <a:txBody>
                    <a:bodyPr/>
                    <a:lstStyle/>
                    <a:p>
                      <a:pPr algn="ctr">
                        <a:lnSpc>
                          <a:spcPct val="107000"/>
                        </a:lnSpc>
                        <a:spcAft>
                          <a:spcPts val="0"/>
                        </a:spcAft>
                      </a:pPr>
                      <a:r>
                        <a:rPr lang="en-IN" sz="800" dirty="0" err="1">
                          <a:effectLst/>
                        </a:rPr>
                        <a:t>City_Tier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800">
                          <a:effectLst/>
                        </a:rPr>
                        <a:t>Tier of primary customer's 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16216">
                <a:tc>
                  <a:txBody>
                    <a:bodyPr/>
                    <a:lstStyle/>
                    <a:p>
                      <a:pPr algn="ctr">
                        <a:lnSpc>
                          <a:spcPct val="107000"/>
                        </a:lnSpc>
                        <a:spcAft>
                          <a:spcPts val="0"/>
                        </a:spcAft>
                      </a:pPr>
                      <a:r>
                        <a:rPr lang="en-IN" sz="800" dirty="0">
                          <a:effectLst/>
                        </a:rPr>
                        <a:t>CC_Contacted_L12m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800">
                          <a:effectLst/>
                        </a:rPr>
                        <a:t>How many times all the customers of the account has contacted customer care in last 12months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30560">
                <a:tc>
                  <a:txBody>
                    <a:bodyPr/>
                    <a:lstStyle/>
                    <a:p>
                      <a:pPr algn="ctr">
                        <a:lnSpc>
                          <a:spcPct val="107000"/>
                        </a:lnSpc>
                        <a:spcAft>
                          <a:spcPts val="0"/>
                        </a:spcAft>
                      </a:pPr>
                      <a:r>
                        <a:rPr lang="en-IN" sz="800" dirty="0">
                          <a:effectLst/>
                        </a:rPr>
                        <a:t>Payment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800">
                          <a:effectLst/>
                        </a:rPr>
                        <a:t>Preferred Payment mode of the customers in the account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30560">
                <a:tc>
                  <a:txBody>
                    <a:bodyPr/>
                    <a:lstStyle/>
                    <a:p>
                      <a:pPr algn="ctr">
                        <a:lnSpc>
                          <a:spcPct val="107000"/>
                        </a:lnSpc>
                        <a:spcAft>
                          <a:spcPts val="0"/>
                        </a:spcAft>
                      </a:pPr>
                      <a:r>
                        <a:rPr lang="en-IN" sz="800" dirty="0">
                          <a:effectLst/>
                        </a:rPr>
                        <a:t>Gender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800">
                          <a:effectLst/>
                        </a:rPr>
                        <a:t>Gender of the primary customer of the account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30560">
                <a:tc>
                  <a:txBody>
                    <a:bodyPr/>
                    <a:lstStyle/>
                    <a:p>
                      <a:pPr algn="ctr">
                        <a:lnSpc>
                          <a:spcPct val="107000"/>
                        </a:lnSpc>
                        <a:spcAft>
                          <a:spcPts val="0"/>
                        </a:spcAft>
                      </a:pPr>
                      <a:r>
                        <a:rPr lang="en-IN" sz="800" dirty="0" err="1">
                          <a:effectLst/>
                        </a:rPr>
                        <a:t>Service_Score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800">
                          <a:effectLst/>
                        </a:rPr>
                        <a:t>Satisfaction score given by customers of the account on service provided by company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16216">
                <a:tc>
                  <a:txBody>
                    <a:bodyPr/>
                    <a:lstStyle/>
                    <a:p>
                      <a:pPr algn="ctr">
                        <a:lnSpc>
                          <a:spcPct val="107000"/>
                        </a:lnSpc>
                        <a:spcAft>
                          <a:spcPts val="0"/>
                        </a:spcAft>
                      </a:pPr>
                      <a:r>
                        <a:rPr lang="en-IN" sz="800" dirty="0" err="1">
                          <a:effectLst/>
                        </a:rPr>
                        <a:t>Account_user_count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800">
                          <a:effectLst/>
                        </a:rPr>
                        <a:t>Number of customers tagged with this account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30560">
                <a:tc>
                  <a:txBody>
                    <a:bodyPr/>
                    <a:lstStyle/>
                    <a:p>
                      <a:pPr algn="ctr">
                        <a:lnSpc>
                          <a:spcPct val="107000"/>
                        </a:lnSpc>
                        <a:spcAft>
                          <a:spcPts val="0"/>
                        </a:spcAft>
                      </a:pPr>
                      <a:r>
                        <a:rPr lang="en-IN" sz="800" dirty="0" err="1">
                          <a:effectLst/>
                        </a:rPr>
                        <a:t>account_segment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800">
                          <a:effectLst/>
                        </a:rPr>
                        <a:t>Account segmentation on the basis of spend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16216">
                <a:tc>
                  <a:txBody>
                    <a:bodyPr/>
                    <a:lstStyle/>
                    <a:p>
                      <a:pPr algn="ctr">
                        <a:lnSpc>
                          <a:spcPct val="107000"/>
                        </a:lnSpc>
                        <a:spcAft>
                          <a:spcPts val="0"/>
                        </a:spcAft>
                      </a:pPr>
                      <a:r>
                        <a:rPr lang="en-IN" sz="800" dirty="0" err="1">
                          <a:effectLst/>
                        </a:rPr>
                        <a:t>CC_Agent_Score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800">
                          <a:effectLst/>
                        </a:rPr>
                        <a:t>Satisfaction score given by customers of the account on customer care service provided by company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30560">
                <a:tc>
                  <a:txBody>
                    <a:bodyPr/>
                    <a:lstStyle/>
                    <a:p>
                      <a:pPr algn="ctr">
                        <a:lnSpc>
                          <a:spcPct val="107000"/>
                        </a:lnSpc>
                        <a:spcAft>
                          <a:spcPts val="0"/>
                        </a:spcAft>
                      </a:pPr>
                      <a:r>
                        <a:rPr lang="en-IN" sz="800" dirty="0" err="1">
                          <a:effectLst/>
                        </a:rPr>
                        <a:t>Marital_Status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800">
                          <a:effectLst/>
                        </a:rPr>
                        <a:t>Marital status of the primary customer of the account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30560">
                <a:tc>
                  <a:txBody>
                    <a:bodyPr/>
                    <a:lstStyle/>
                    <a:p>
                      <a:pPr algn="ctr">
                        <a:lnSpc>
                          <a:spcPct val="107000"/>
                        </a:lnSpc>
                        <a:spcAft>
                          <a:spcPts val="0"/>
                        </a:spcAft>
                      </a:pPr>
                      <a:r>
                        <a:rPr lang="en-IN" sz="800" dirty="0" err="1">
                          <a:effectLst/>
                        </a:rPr>
                        <a:t>rev_per_month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800">
                          <a:effectLst/>
                        </a:rPr>
                        <a:t>Monthly average revenue generated by account in last 12 months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30560">
                <a:tc>
                  <a:txBody>
                    <a:bodyPr/>
                    <a:lstStyle/>
                    <a:p>
                      <a:pPr algn="ctr">
                        <a:lnSpc>
                          <a:spcPct val="107000"/>
                        </a:lnSpc>
                        <a:spcAft>
                          <a:spcPts val="0"/>
                        </a:spcAft>
                      </a:pPr>
                      <a:r>
                        <a:rPr lang="en-IN" sz="800" dirty="0">
                          <a:effectLst/>
                        </a:rPr>
                        <a:t>Complain_l12m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800">
                          <a:effectLst/>
                        </a:rPr>
                        <a:t>Any complaints has been raised by account in last 12 months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30560">
                <a:tc>
                  <a:txBody>
                    <a:bodyPr/>
                    <a:lstStyle/>
                    <a:p>
                      <a:pPr algn="ctr">
                        <a:lnSpc>
                          <a:spcPct val="107000"/>
                        </a:lnSpc>
                        <a:spcAft>
                          <a:spcPts val="0"/>
                        </a:spcAft>
                      </a:pPr>
                      <a:r>
                        <a:rPr lang="en-IN" sz="800" dirty="0" err="1">
                          <a:effectLst/>
                        </a:rPr>
                        <a:t>rev_growth_yoy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800">
                          <a:effectLst/>
                        </a:rPr>
                        <a:t>revenue growth percentage of the account (last 12 months vs last 24 to 13 month)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16216">
                <a:tc>
                  <a:txBody>
                    <a:bodyPr/>
                    <a:lstStyle/>
                    <a:p>
                      <a:pPr algn="ctr">
                        <a:lnSpc>
                          <a:spcPct val="107000"/>
                        </a:lnSpc>
                        <a:spcAft>
                          <a:spcPts val="0"/>
                        </a:spcAft>
                      </a:pPr>
                      <a:r>
                        <a:rPr lang="en-IN" sz="800" dirty="0">
                          <a:effectLst/>
                        </a:rPr>
                        <a:t>coupon_used_l12m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800">
                          <a:effectLst/>
                        </a:rPr>
                        <a:t>How many times customers have used coupons to do the payment in last 12 months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16216">
                <a:tc>
                  <a:txBody>
                    <a:bodyPr/>
                    <a:lstStyle/>
                    <a:p>
                      <a:pPr algn="ctr">
                        <a:lnSpc>
                          <a:spcPct val="107000"/>
                        </a:lnSpc>
                        <a:spcAft>
                          <a:spcPts val="0"/>
                        </a:spcAft>
                      </a:pPr>
                      <a:r>
                        <a:rPr lang="en-IN" sz="800" dirty="0" err="1">
                          <a:effectLst/>
                        </a:rPr>
                        <a:t>Day_Since_CC_connect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800">
                          <a:effectLst/>
                        </a:rPr>
                        <a:t>Number of days since no customers in the account has contacted the customer care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30560">
                <a:tc>
                  <a:txBody>
                    <a:bodyPr/>
                    <a:lstStyle/>
                    <a:p>
                      <a:pPr algn="ctr">
                        <a:lnSpc>
                          <a:spcPct val="107000"/>
                        </a:lnSpc>
                        <a:spcAft>
                          <a:spcPts val="0"/>
                        </a:spcAft>
                      </a:pPr>
                      <a:r>
                        <a:rPr lang="en-IN" sz="800" dirty="0">
                          <a:effectLst/>
                        </a:rPr>
                        <a:t>cashback_l12m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800">
                          <a:effectLst/>
                        </a:rPr>
                        <a:t>Monthly average cashback generated by account in last 12 months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30560">
                <a:tc>
                  <a:txBody>
                    <a:bodyPr/>
                    <a:lstStyle/>
                    <a:p>
                      <a:pPr algn="ctr">
                        <a:lnSpc>
                          <a:spcPct val="107000"/>
                        </a:lnSpc>
                        <a:spcAft>
                          <a:spcPts val="0"/>
                        </a:spcAft>
                      </a:pPr>
                      <a:r>
                        <a:rPr lang="en-IN" sz="800" dirty="0" err="1">
                          <a:effectLst/>
                        </a:rPr>
                        <a:t>Login_device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800" dirty="0">
                          <a:effectLst/>
                        </a:rPr>
                        <a:t>Preferred login device of the customers in the account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5" name="Rectangle 4"/>
          <p:cNvSpPr/>
          <p:nvPr/>
        </p:nvSpPr>
        <p:spPr>
          <a:xfrm>
            <a:off x="826222" y="3841503"/>
            <a:ext cx="10612582" cy="2115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dirty="0">
                <a:solidFill>
                  <a:schemeClr val="tx1"/>
                </a:solidFill>
              </a:rPr>
              <a:t>There is always an event that serves as the trigger that urges you to start </a:t>
            </a:r>
            <a:r>
              <a:rPr lang="en-IN" sz="1600" dirty="0" smtClean="0">
                <a:solidFill>
                  <a:schemeClr val="tx1"/>
                </a:solidFill>
              </a:rPr>
              <a:t>analysing </a:t>
            </a:r>
            <a:r>
              <a:rPr lang="en-IN" sz="1600" dirty="0">
                <a:solidFill>
                  <a:schemeClr val="tx1"/>
                </a:solidFill>
              </a:rPr>
              <a:t>churn. For example, you might see a sudden jump in your churn rate in a given month, or perhaps your churn has been on a gradual increase for the past 8-9 </a:t>
            </a:r>
            <a:r>
              <a:rPr lang="en-IN" sz="1600" dirty="0" smtClean="0">
                <a:solidFill>
                  <a:schemeClr val="tx1"/>
                </a:solidFill>
              </a:rPr>
              <a:t>months. These </a:t>
            </a:r>
            <a:r>
              <a:rPr lang="en-IN" sz="1600" dirty="0">
                <a:solidFill>
                  <a:schemeClr val="tx1"/>
                </a:solidFill>
              </a:rPr>
              <a:t>are indications of red flags, which means that you need to dig in a little deeper to find out what’s happening with your data. The trigger doesn’t necessarily have to be negative. For instance, you might have just rolled out a product on boarding email series for a couple of new customers a few weeks ago, and you wish to see if it had any impact on your churn rate. This also falls under the purview of Churn </a:t>
            </a:r>
            <a:r>
              <a:rPr lang="en-IN" sz="1600" dirty="0" smtClean="0">
                <a:solidFill>
                  <a:schemeClr val="tx1"/>
                </a:solidFill>
              </a:rPr>
              <a:t>Analysis. It </a:t>
            </a:r>
            <a:r>
              <a:rPr lang="en-IN" sz="1600" dirty="0">
                <a:solidFill>
                  <a:schemeClr val="tx1"/>
                </a:solidFill>
              </a:rPr>
              <a:t>is suggested that you should turn to Churn Analysis whenever you notice something out of the ordinary, irrespective of whether that is good or bad or if you can make a change that could potentially impact churn.</a:t>
            </a:r>
          </a:p>
        </p:txBody>
      </p:sp>
      <p:sp>
        <p:nvSpPr>
          <p:cNvPr id="6" name="Oval 5"/>
          <p:cNvSpPr/>
          <p:nvPr/>
        </p:nvSpPr>
        <p:spPr>
          <a:xfrm>
            <a:off x="731983" y="1707540"/>
            <a:ext cx="2595418" cy="6188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Data Description</a:t>
            </a:r>
          </a:p>
        </p:txBody>
      </p:sp>
      <p:pic>
        <p:nvPicPr>
          <p:cNvPr id="7" name="Picture 2" descr="https://lh5.googleusercontent.com/-QSp6xmSVuIMa2nnMkKxZi9MhcWx2GoTb7FvkvfWygCiSRvpy-_IAMy5gPlzejzFDXQyRBtU0QnAcNWn8ciI8uJJpP9-yaBe4c8AfwResh96y5vYDYjCOsj4JT38LhjnaWIbst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35" y="837315"/>
            <a:ext cx="2197100" cy="534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93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018" y="1653309"/>
            <a:ext cx="10704946" cy="4442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1600" dirty="0">
                <a:solidFill>
                  <a:schemeClr val="tx1"/>
                </a:solidFill>
              </a:rPr>
              <a:t>1.How Customer Churn Can be Defined for E-commerce or DTH company?</a:t>
            </a:r>
          </a:p>
          <a:p>
            <a:pPr algn="just"/>
            <a:endParaRPr lang="en-GB" sz="1600" dirty="0">
              <a:solidFill>
                <a:schemeClr val="tx1"/>
              </a:solidFill>
            </a:endParaRPr>
          </a:p>
          <a:p>
            <a:pPr algn="just"/>
            <a:r>
              <a:rPr lang="en-GB" sz="1600" dirty="0">
                <a:solidFill>
                  <a:schemeClr val="tx1"/>
                </a:solidFill>
              </a:rPr>
              <a:t>2.What features can be utilized in order to build a predictive model for customer churn in E-commerce or DTH company?</a:t>
            </a:r>
          </a:p>
          <a:p>
            <a:pPr algn="just"/>
            <a:endParaRPr lang="en-GB" sz="1600" dirty="0">
              <a:solidFill>
                <a:schemeClr val="tx1"/>
              </a:solidFill>
            </a:endParaRPr>
          </a:p>
          <a:p>
            <a:pPr algn="just"/>
            <a:r>
              <a:rPr lang="en-GB" sz="1600" dirty="0">
                <a:solidFill>
                  <a:schemeClr val="tx1"/>
                </a:solidFill>
              </a:rPr>
              <a:t>3.What are the remedies for data imbalance in churn data sets?</a:t>
            </a:r>
          </a:p>
          <a:p>
            <a:pPr algn="just"/>
            <a:endParaRPr lang="en-GB" sz="1600" dirty="0">
              <a:solidFill>
                <a:schemeClr val="tx1"/>
              </a:solidFill>
            </a:endParaRPr>
          </a:p>
          <a:p>
            <a:pPr algn="just"/>
            <a:r>
              <a:rPr lang="en-GB" sz="1600" dirty="0">
                <a:solidFill>
                  <a:schemeClr val="tx1"/>
                </a:solidFill>
              </a:rPr>
              <a:t>4.Market Competition</a:t>
            </a:r>
          </a:p>
          <a:p>
            <a:pPr algn="just"/>
            <a:endParaRPr lang="en-GB" sz="1600" dirty="0">
              <a:solidFill>
                <a:schemeClr val="tx1"/>
              </a:solidFill>
            </a:endParaRPr>
          </a:p>
          <a:p>
            <a:pPr algn="just"/>
            <a:r>
              <a:rPr lang="en-GB" sz="1600" dirty="0">
                <a:solidFill>
                  <a:schemeClr val="tx1"/>
                </a:solidFill>
              </a:rPr>
              <a:t>5.Social media presence or following</a:t>
            </a:r>
          </a:p>
          <a:p>
            <a:pPr algn="just"/>
            <a:endParaRPr lang="en-GB" sz="1600" dirty="0">
              <a:solidFill>
                <a:schemeClr val="tx1"/>
              </a:solidFill>
            </a:endParaRPr>
          </a:p>
          <a:p>
            <a:pPr algn="just"/>
            <a:r>
              <a:rPr lang="en-GB" sz="1600" dirty="0">
                <a:solidFill>
                  <a:schemeClr val="tx1"/>
                </a:solidFill>
              </a:rPr>
              <a:t>6.Any negative feedback /dissatisfaction from customer</a:t>
            </a:r>
            <a:endParaRPr lang="en-IN" sz="1600" dirty="0">
              <a:solidFill>
                <a:schemeClr val="tx1"/>
              </a:solidFill>
            </a:endParaRPr>
          </a:p>
        </p:txBody>
      </p:sp>
      <p:sp>
        <p:nvSpPr>
          <p:cNvPr id="3" name="Oval 2"/>
          <p:cNvSpPr/>
          <p:nvPr/>
        </p:nvSpPr>
        <p:spPr>
          <a:xfrm>
            <a:off x="4488873" y="822036"/>
            <a:ext cx="3158836" cy="70196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Constraints</a:t>
            </a:r>
          </a:p>
        </p:txBody>
      </p:sp>
      <p:pic>
        <p:nvPicPr>
          <p:cNvPr id="4" name="Picture 2" descr="https://lh5.googleusercontent.com/-QSp6xmSVuIMa2nnMkKxZi9MhcWx2GoTb7FvkvfWygCiSRvpy-_IAMy5gPlzejzFDXQyRBtU0QnAcNWn8ciI8uJJpP9-yaBe4c8AfwResh96y5vYDYjCOsj4JT38LhjnaWIbst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962" y="786927"/>
            <a:ext cx="2197100" cy="534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39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4327" y="1642533"/>
            <a:ext cx="10594109" cy="4536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dirty="0" smtClean="0">
                <a:solidFill>
                  <a:schemeClr val="tx1"/>
                </a:solidFill>
              </a:rPr>
              <a:t>The </a:t>
            </a:r>
            <a:r>
              <a:rPr lang="en-IN" sz="1600" dirty="0">
                <a:solidFill>
                  <a:schemeClr val="tx1"/>
                </a:solidFill>
              </a:rPr>
              <a:t>purpose of this whole exercise is to explore the dataset. Do the exploratory data analysis. Explore the dataset and analysis of An E-Commerce Company or DTH, the company wants to develop a model through which they can do churn prediction of the accounts and provide segmented offers to the potential churners. We are using the best module to find religion for customer churn.</a:t>
            </a:r>
          </a:p>
          <a:p>
            <a:pPr algn="just"/>
            <a:r>
              <a:rPr lang="en-IN" sz="1600" dirty="0">
                <a:solidFill>
                  <a:schemeClr val="tx1"/>
                </a:solidFill>
              </a:rPr>
              <a:t>Customer Churn is very expensive for any business or organization. A high Churn Rate requires a company to deal with the stress of doubling down to bring in new customers; just to stay afloat. Even a minuscule single-digit increase in the Churn Rate can seriously impede a company’s growth rate and what’s worse is that high Churn Rates are more likely to compound over time.</a:t>
            </a:r>
          </a:p>
          <a:p>
            <a:pPr algn="just"/>
            <a:r>
              <a:rPr lang="en-IN" sz="1600" dirty="0">
                <a:solidFill>
                  <a:schemeClr val="tx1"/>
                </a:solidFill>
              </a:rPr>
              <a:t>This is necessary for every organization to retain their customer to sustain in the market. Customer Churn can lead to financial loss and so we need to study this project.</a:t>
            </a:r>
          </a:p>
          <a:p>
            <a:pPr lvl="0" algn="just"/>
            <a:r>
              <a:rPr lang="en-IN" sz="1600" b="1" dirty="0">
                <a:solidFill>
                  <a:schemeClr val="tx1"/>
                </a:solidFill>
              </a:rPr>
              <a:t>Expose Product Weaknesses: </a:t>
            </a:r>
            <a:r>
              <a:rPr lang="en-IN" sz="1600" dirty="0">
                <a:solidFill>
                  <a:schemeClr val="tx1"/>
                </a:solidFill>
              </a:rPr>
              <a:t>Churn Analysis plays a crucial role in revealing the patterns that indicate the common motivators for customers to part ways with your company. These could be anything from price productivity to poor product adoption. It is also instrumental in demonstrating the exact way customers engage with your product throughout their lifecycle. You can use this to maximize what your customers already love, and improve upon everything they don’t.   </a:t>
            </a:r>
          </a:p>
          <a:p>
            <a:pPr lvl="0" algn="just"/>
            <a:r>
              <a:rPr lang="en-IN" sz="1600" b="1" dirty="0">
                <a:solidFill>
                  <a:schemeClr val="tx1"/>
                </a:solidFill>
              </a:rPr>
              <a:t>Unearth Customer Opportunities</a:t>
            </a:r>
            <a:r>
              <a:rPr lang="en-IN" sz="1600" dirty="0">
                <a:solidFill>
                  <a:schemeClr val="tx1"/>
                </a:solidFill>
              </a:rPr>
              <a:t>: Customer experience improvement comes with a need to understand the customer requirements and expectations at every stage of their journey and moulding your product accordingly. Churn Analysis depicts trends in customer behaviour at every touch point. Personalized engagement preferred by your customers allows you to make your customers feel valued and appreciated. </a:t>
            </a:r>
          </a:p>
        </p:txBody>
      </p:sp>
      <p:sp>
        <p:nvSpPr>
          <p:cNvPr id="4" name="Oval 3"/>
          <p:cNvSpPr/>
          <p:nvPr/>
        </p:nvSpPr>
        <p:spPr>
          <a:xfrm>
            <a:off x="3368193" y="842861"/>
            <a:ext cx="4937606" cy="52893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t>Modelling Approach used &amp; why</a:t>
            </a:r>
            <a:endParaRPr lang="en-IN" b="1" dirty="0"/>
          </a:p>
        </p:txBody>
      </p:sp>
      <p:pic>
        <p:nvPicPr>
          <p:cNvPr id="5" name="Picture 2" descr="https://lh5.googleusercontent.com/-QSp6xmSVuIMa2nnMkKxZi9MhcWx2GoTb7FvkvfWygCiSRvpy-_IAMy5gPlzejzFDXQyRBtU0QnAcNWn8ciI8uJJpP9-yaBe4c8AfwResh96y5vYDYjCOsj4JT38LhjnaWIbst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35" y="837315"/>
            <a:ext cx="2197100" cy="534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679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65308" y="1385455"/>
            <a:ext cx="10437090" cy="4740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0" name="Picture 19"/>
          <p:cNvPicPr/>
          <p:nvPr/>
        </p:nvPicPr>
        <p:blipFill>
          <a:blip r:embed="rId2">
            <a:extLst>
              <a:ext uri="{28A0092B-C50C-407E-A947-70E740481C1C}">
                <a14:useLocalDpi xmlns:a14="http://schemas.microsoft.com/office/drawing/2010/main" val="0"/>
              </a:ext>
            </a:extLst>
          </a:blip>
          <a:stretch>
            <a:fillRect/>
          </a:stretch>
        </p:blipFill>
        <p:spPr>
          <a:xfrm>
            <a:off x="1263996" y="1385455"/>
            <a:ext cx="3538912" cy="2309090"/>
          </a:xfrm>
          <a:prstGeom prst="rect">
            <a:avLst/>
          </a:prstGeom>
        </p:spPr>
      </p:pic>
      <p:pic>
        <p:nvPicPr>
          <p:cNvPr id="21" name="Picture 20"/>
          <p:cNvPicPr/>
          <p:nvPr/>
        </p:nvPicPr>
        <p:blipFill>
          <a:blip r:embed="rId3">
            <a:extLst>
              <a:ext uri="{28A0092B-C50C-407E-A947-70E740481C1C}">
                <a14:useLocalDpi xmlns:a14="http://schemas.microsoft.com/office/drawing/2010/main" val="0"/>
              </a:ext>
            </a:extLst>
          </a:blip>
          <a:stretch>
            <a:fillRect/>
          </a:stretch>
        </p:blipFill>
        <p:spPr>
          <a:xfrm>
            <a:off x="1263995" y="3694545"/>
            <a:ext cx="3538913" cy="2299855"/>
          </a:xfrm>
          <a:prstGeom prst="rect">
            <a:avLst/>
          </a:prstGeom>
        </p:spPr>
      </p:pic>
      <p:pic>
        <p:nvPicPr>
          <p:cNvPr id="5" name="Picture 2" descr="https://lh5.googleusercontent.com/-QSp6xmSVuIMa2nnMkKxZi9MhcWx2GoTb7FvkvfWygCiSRvpy-_IAMy5gPlzejzFDXQyRBtU0QnAcNWn8ciI8uJJpP9-yaBe4c8AfwResh96y5vYDYjCOsj4JT38LhjnaWIbst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08" y="640844"/>
            <a:ext cx="2197100" cy="534485"/>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4318000" y="709662"/>
            <a:ext cx="5461000" cy="46566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Churn ratio Gender &amp; Marital </a:t>
            </a:r>
            <a:endParaRPr lang="en-IN" dirty="0"/>
          </a:p>
        </p:txBody>
      </p:sp>
      <p:sp>
        <p:nvSpPr>
          <p:cNvPr id="3" name="Right Arrow 2"/>
          <p:cNvSpPr/>
          <p:nvPr/>
        </p:nvSpPr>
        <p:spPr>
          <a:xfrm>
            <a:off x="4944687" y="1932535"/>
            <a:ext cx="169048" cy="17673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5401596" y="1536807"/>
            <a:ext cx="5248195" cy="114492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1.Male -6328,Female-4178,M-376,F-270 rung entry so name are change where using Male &amp; M are similar and Female and F are similar.</a:t>
            </a:r>
          </a:p>
          <a:p>
            <a:pPr algn="ctr"/>
            <a:r>
              <a:rPr lang="en-GB" sz="1400" dirty="0" smtClean="0">
                <a:solidFill>
                  <a:schemeClr val="tx1"/>
                </a:solidFill>
              </a:rPr>
              <a:t> </a:t>
            </a:r>
            <a:r>
              <a:rPr lang="en-GB" sz="1200" b="1" dirty="0">
                <a:solidFill>
                  <a:schemeClr val="tx1"/>
                </a:solidFill>
              </a:rPr>
              <a:t>2</a:t>
            </a:r>
            <a:r>
              <a:rPr lang="en-GB" sz="1200" b="1" dirty="0" smtClean="0">
                <a:solidFill>
                  <a:schemeClr val="tx1"/>
                </a:solidFill>
              </a:rPr>
              <a:t>. Total no of customer churn Male=6328+376=6704</a:t>
            </a:r>
          </a:p>
          <a:p>
            <a:pPr algn="ctr"/>
            <a:r>
              <a:rPr lang="en-GB" sz="1200" b="1" dirty="0" smtClean="0">
                <a:solidFill>
                  <a:schemeClr val="tx1"/>
                </a:solidFill>
              </a:rPr>
              <a:t>3.Total no of customer churn  Female=4178+270=4448</a:t>
            </a:r>
          </a:p>
        </p:txBody>
      </p:sp>
      <p:sp>
        <p:nvSpPr>
          <p:cNvPr id="10" name="Rounded Rectangle 9"/>
          <p:cNvSpPr/>
          <p:nvPr/>
        </p:nvSpPr>
        <p:spPr>
          <a:xfrm>
            <a:off x="5401595" y="4183955"/>
            <a:ext cx="5248196" cy="117565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2.Type of customer churn </a:t>
            </a:r>
            <a:r>
              <a:rPr lang="en-GB" sz="1400" dirty="0" smtClean="0">
                <a:solidFill>
                  <a:schemeClr val="tx1"/>
                </a:solidFill>
              </a:rPr>
              <a:t>Marital Status (Married=5860,Single=3520,Divorced=1668)</a:t>
            </a:r>
            <a:endParaRPr lang="en-IN" sz="1400" dirty="0">
              <a:solidFill>
                <a:schemeClr val="tx1"/>
              </a:solidFill>
            </a:endParaRPr>
          </a:p>
        </p:txBody>
      </p:sp>
      <p:sp>
        <p:nvSpPr>
          <p:cNvPr id="14" name="Right Arrow 13"/>
          <p:cNvSpPr/>
          <p:nvPr/>
        </p:nvSpPr>
        <p:spPr>
          <a:xfrm>
            <a:off x="4944880" y="4595052"/>
            <a:ext cx="169048" cy="17673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3639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9245" y="1529123"/>
            <a:ext cx="10788383" cy="4579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utoShape 2" descr="data:image/png;base64,iVBORw0KGgoAAAANSUhEUgAAAYsAAAEGCAYAAACUzrmNAAAAOXRFWHRTb2Z0d2FyZQBNYXRwbG90bGliIHZlcnNpb24zLjMuMiwgaHR0cHM6Ly9tYXRwbG90bGliLm9yZy8vihELAAAACXBIWXMAAAsTAAALEwEAmpwYAAAobUlEQVR4nO3deXhU5fn/8fdNDIkUcWHxh4AEFJRAMISIKEJRKFDLIio1tFasWgSVigst+L2+lbZiuRSrVRTFDfwWC0pF0CIuQAA3IGhkX5UliixqERTCkvv3x5zEAJNMgMxk+7yua66Zued5znkmLHfO85xzH3N3REREilOtrAcgIiLln5KFiIhEpGQhIiIRKVmIiEhEShYiIhLRSWU9gGipU6eOJyUllfUwREQqlCVLlux097pHxqOeLMwsDsgCvnD3nmZ2BjAFSAI2Ar9092+DtiOAm4BDwO/d/a0g3haYAJwMzATu8Ajn/CYlJZGVlRWNryQiUmmZ2aZw8VhMQ90BrCr0fjgw292bAbOD95hZMpABtAR6AE8GiQZgHDAQaBY8esRg3CIiEohqsjCzhsAvgGcLhfsAE4PXE4ErC8Unu3uuu38OrAfamVl9oJa7fxgcTbxYqI+IiMRAtI8sHgX+AOQVip3p7lsBgud6QbwBsKVQu5wg1iB4fWRcRERiJGprFmbWE9ju7kvMrHNJuoSJeTHxcPscSGi6irPPPrtkAxWRsA4cOEBOTg779u0r66FIFCQmJtKwYUPi4+NL1D6aC9wdgN5mdgWQCNQys38C28ysvrtvDaaYtgftc4BGhfo3BL4M4g3DxI/i7uOB8QDp6ekqeiVyAnJycjjllFNISkrCLNzvbFJRuTtff/01OTk5NGnSpER9ojYN5e4j3L2huycRWrie4+7XATOAAUGzAcD04PUMIMPMEsysCaGF7EXBVNVuM2tvob+x1xfqIyJRsm/fPmrXrq1EUQmZGbVr1z6mo8ayuM5iNPCymd0EbAb6Abj7CjN7GVgJHARuc/dDQZ/B/Hjq7JvBQ0SiTImi8jrWP9uYJAt3zwQyg9dfA12KaDcKGBUmngW0it4IRUSkOCr3ISIVTlxcHKmpqbRq1Yp+/frxww8/lPWQCmRmZvLBBx+U9TBKXaUt93Gi2g57MWb7WvLQ9THbl0hlcPLJJ5OdnQ3Ar3/9a5566inuuuuush1UIDMzk5o1a3LJJZeU9VBKlY4sRKRC69ixI+vXr+f111/noosuok2bNnTt2pVt27aRl5dHs2bN2LFjBwB5eXmce+657Ny5kxtuuIHBgwdz2WWX0bRpU+bNm8eNN95IixYtuOGGGwq2//bbb3PxxReTlpZGv3792LNnDxAqKXTfffeRlpZGSkoKq1evZuPGjTz11FM88sgjpKamsmDBgrL4kUSFkoWIVFgHDx7kzTffJCUlhUsvvZSPPvqITz75hIyMDB588EGqVavGddddx6RJkwB49913ueCCC6hTpw4A3377LXPmzOGRRx6hV69e3HnnnaxYsYJly5aRnZ3Nzp07uf/++3n33Xf5+OOPSU9P5+9//3vB/uvUqcPHH3/M4MGDGTNmDElJSQwaNIg777yT7OxsOnbsWCY/l2jQNJSIVDh79+4lNTUVCB1Z3HTTTaxZs4Zrr72WrVu3sn///oLrB2688Ub69OnD0KFDef755/ntb39bsJ1evXphZqSkpHDmmWeSkpICQMuWLdm4cSM5OTmsXLmSDh06ALB//34uvvjigv5XXXUVAG3btuXVV1+NxVcvM0oWIlLhFF6zyDdkyBDuuusuevfuTWZmJiNHjgSgUaNGnHnmmcyZM4eFCxcWHGUAJCQkAFCtWrWC1/nvDx48SFxcHD/72c/417/+FXYc+X3i4uI4ePBgKX7D8kfTUCJSKezatYsGDUJl4yZOnHjYZzfffDPXXXcdv/zlL4mLiwvXPaz27dvz/vvvs379egB++OEH1q5dW2yfU045hd27dx/j6Ms/JQsRqRRGjhxJv3796NixY8GaRL7evXuzZ8+ew6agSqJu3bpMmDCB/v3707p1a9q3b8/q1auL7dOrVy+mTZtW6Ra4LcI9hCqs9PR0P5GbH+nUWanqVq1aRYsWLcp6GKUiKyuLO++8s1L9510awv0Zm9kSd08/sq3WLESkUhs9ejTjxo07bK1Cjp2moUSkUhs+fDibNm3i0ksvLeuhVGhKFiIiEpGShYiIRKRkISIiESlZiIhIRDobSkRKpLRPJy/JKeNxcXGkpKRw4MABTjrpJAYMGMDQoUOpVq3o33MzMzMZM2YMb7zxxlGfXXHFFbz00ksAvPTSS9x6661ht/HVV18xdOhQFi9eTEJCAklJSTz66KM0b968hN/ucCNHjqRmzZrcc889x9W/PNCRhYiUW/llPVasWME777zDzJkz+fOf/3zc25s5cyannXYa//3vf3nyySfDtnF3+vbtS+fOndmwYQMrV67kgQceYNu2bSXah7uTl5d33GMsr5QsRKRCqFevHuPHj2fs2LG4O4cOHWLYsGFceOGFtG7dmqeffrqg7XfffUffvn1JTk5m0KBBBf95JyUlsXPnToYPH86GDRtITU1l2LBhh+1n7ty5xMfHM2jQoIJYamoqHTt2ZM+ePXTp0qWgLPn06dMB2LhxIy1atODWW28lLS2NLVu2MGrUKM477zy6du3KmjVrYvATiq6oTUOZWSIwH0gI9jPV3e8zs5HA74AdQdN73X1m0GcEcBNwCPi9u78VxNvy4z24ZwJ3eGW99FxEitS0aVPy8vLYvn0706dP59RTT2Xx4sXk5ubSoUMHunXrBsCiRYtYuXIljRs3pkePHrz66qtcc801BdsZPXo0y5cvP6oYIcDy5ctp27Zt2P0nJiYybdo0atWqxc6dO2nfvj29e/cGYM2aNbzwwgs8+eSTLFmyhMmTJ/PJJ59w8OBB0tLSitxmRRHNNYtc4HJ332Nm8cB7ZvZm8Nkj7j6mcGMzSwYygJbAWcC7Ztbc3Q8B44CBwEeEkkUP4E1EpMrJ/z3x7bffZunSpUydOhUIFRJct24d1atXp127djRt2hSA/v3789577x2WLE5k3/feey/z58+nWrVqfPHFFwXTU40bN6Z9+/YALFiwgL59+1KjRg2AgoRSkUUtWQS/+e8J3sYHj+KOBvoAk909F/jczNYD7cxsI1DL3T8EMLMXgStRshCpcj777DPi4uKoV68e7s7jjz9O9+7dD2uTmZmJmR0WO/J9cVq2bFmQgI40adIkduzYwZIlS4iPjycpKYl9+/YB8JOf/OS491kRRHXNwszizCwb2A684+4Lg49uN7OlZva8mZ0exBoAWwp1zwliDYLXR8bD7W+gmWWZWVb+bRRFpHLYsWMHgwYN4vbbb8fM6N69O+PGjePAgQMArF27lu+//x4ITUN9/vnn5OXlMWXKlKNKfRRXRvzyyy8nNzeXZ555piC2ePFi5s2bx65du6hXrx7x8fHMnTuXTZs2hd1Gp06dmDZtGnv37mX37t28/vrrpfEjKFNRPXU2mEJKNbPTgGlm1orQlNJfCR1l/BV4GLgRCJeGvZh4uP2NB8ZDqOrsiY5fRH5UFtWR8++Il3/q7G9+8xvuuusuIHSPio0bN5KWloa7U7duXV577TUALr74YoYPH86yZcvo1KkTffv2PWy7tWvXpkOHDrRq1Yqf//znPPTQQwWfmRnTpk1j6NChjB49msTExIJTZ1u2bEmvXr1IT08nNTWV888/P+y409LSuPbaa0lNTaVx48aV4vaqMStRbmb3Ad8XXqswsyTgDXdvFSxu4+5/Cz57CxgJbATmuvv5Qbw/0NndbylufypRLnJiKlOJcgnvWEqUR20ayszqBkcUmNnJQFdgtZnVL9SsL7A8eD0DyDCzBDNrAjQDFrn7VmC3mbW30CTg9cD0aI1bRESOFs1pqPrARDOLI5SUXnb3N8zs/8wsldBU0kbgFgB3X2FmLwMrgYPAbcE0FsBgfjx19k20uC0iElPRPBtqKdAmTPw3xfQZBYwKE88CWpXqAEVEpMR0BbeIiESkZCEiIhEpWYiISEQqUS4iJbL5Lymlur2z/7QsYpuNGzfSs2dPli9fXhDLL/e9fPly5s2bx6mnnkq1atV44oknuPjii7nhhhvo2bNnqZT3kB/pyEJEKqyHHnqI7OxsRo8ezS23FHvplZwgJQsRqfA6derE+vXry3oYlZqShYhUeK+//jopKaU7TSaH05qFiJRbRVVuzY8PGzaM+++/n7p16/Lcc8/FcmhVjpKFiJRbtWvX5ttvvz0s9s0339CkSRMgtGahhezY0DSUiJRbNWvWpH79+syePRsIJYpZs2YdVXJcok9HFiJSIiU51TUaXnzxRW677TbuvvtuAO677z7OOeecMhlLVaZkISLlWnJyMnPnzj0qPmHChLDti4rLidE0lIiIRKRkISIiESlZiIhIREoWIiISkZKFiIhEpGQhIiIRRe3UWTNLBOYDCcF+prr7fWZ2BjAFSCJ0D+5fuvu3QZ8RwE3AIeD37v5WEG/Lj/fgngnc4e4erbGLyNE6PN6hVLf3/pD3I7b56quvGDp0KIsXLyYhIYGkpCQeffRRmjdvflz7LFy+/Oabb+auu+4iOTmZBx54gHvvvTdsnz179nD33Xfz7rvvkpiYSO3atXnooYe46KKLjmsMEyZMICsri7Fjxx5X/7ISzSOLXOByd78ASAV6mFl7YDgw292bAbOD95hZMpABtAR6AE+aWVywrXHAQKBZ8OgRxXGLSDng7vTt25fOnTuzYcMGVq5cyQMPPMC2bdsOa3fo0KHj2v6zzz5LcnIyAA888ECR7W6++WbOOOMM1q1bx4oVK5gwYQI7d+4s8X6Od3zlTdSOLILf/PcEb+ODhwN9gM5BfCKQCfwxiE9291zgczNbD7Qzs41ALXf/EMDMXgSuBN6M1tgrs9L+7bA4JfnNUaQoc+fOJT4+nkGDBhXEUlNTAcjMzOTPf/4z9evXJzs7m2XLljF8+HAyMzPJzc3ltttu45ZbbsHdGTJkCHPmzKFJkyYUnpDo3LkzY8aMYerUqezdu5fU1FRatmzJpEmTCtps2LCBhQsXMmnSJKpVC/1u3bRpU5o2bQrAlVdeyZYtW9i3bx933HEHAwcOBEJlSu666y7eeustHn74YdatW8ff/vY36tevT/PmzUlISIj2j6/URfUK7uDIYAlwLvCEuy80szPdfSuAu281s3pB8wbAR4W65wSxA8HrI+Ph9jeQ0BEIZ599dml+FRGJseXLl9O2bdsiP1+0aBHLly+nSZMmjB8/nlNPPZXFixeTm5tLhw4d6NatG5988glr1qxh2bJlbNu2jeTkZG688cbDtjN69GjGjh1Ldnb2UftYsWIFqampxMXFHfUZwPPPP88ZZ5zB3r17ufDCC7n66qupXbs233//Pa1ateIvf/kLW7du5Ve/+hVLlizh1FNP5bLLLqNNmzYn9LMpC1FNFu5+CEg1s9OAaWbWqpjm4WoRezHxcPsbD4wHSE9P15qGSCXWrl27guqzb7/9NkuXLmXq1KkA7Nq1i3Xr1jF//nz69+9PXFwcZ511FpdffnmpjuGxxx5j2rRpAGzZsoV169ZRu3Zt4uLiuPrqqwFYuHAhnTt3pm7dugBce+21rF27tlTHEQsxqQ3l7v81s0xCaw3bzKx+cFRRH9geNMsBGhXq1hD4Mog3DBMXkUqsZcuWBf/5h/OTn/yk4LW78/jjj9O9e/fD2sycObPIe2KUdAyffvopeXl5BdNQ+TIzM3n33Xf58MMPqVGjBp07d2bfvn0AJCYmHnY0ciJjKC+itsBtZnWDIwrM7GSgK7AamAEMCJoNAKYHr2cAGWaWYGZNCC1kLwqmrHabWXsL/cSvL9RHRCqpyy+/nNzcXJ555pmC2OLFi5k3b95Rbbt37864ceM4cOAAAGvXruX777+nU6dOTJ48mUOHDrF169awBQkB4uPjC/oWds4555Cens59991XsN6xbt06pk+fzq5duzj99NOpUaMGq1ev5qOPPjqqP8BFF11EZmYmX3/9NQcOHOCVV1455p9FeRDNI4v6wMRg3aIa8LK7v2FmHwIvm9lNwGagH4C7rzCzl4GVwEHgtmAaC2AwP546+yZa3BaJuVifsGBmTJs2jaFDhzJ69GgSExMLTp394osvDmt78803s3HjRtLS0nB36taty2uvvUbfvn2ZM2cOKSkpNG/enJ/+9Kdh9zVw4EBat25NWlraYQvcEDpr6u677+bcc8+lRo0aBafOtm7dmqeeeorWrVtz3nnn0b59+7Dbrl+/PiNHjuTiiy+mfv36pKWlVcgzpKyyXq6Qnp7uWVlZx92/7bAXS3E0xVvy0PUx25fOhpKSWrVqFS1atCjrYUgUhfszNrMl7p5+ZFtdwS0iIhEpWYiISERKFiIiEpGShYiIRKRkISIiESlZiIhIRDG5gltEKr55ncJfo3C8fjr/6IvrjlRaJcqTkpLIysqiTp06xzvciDp37szWrVtJSEhg//79dO3alfvvv5/TTjutxGO75JJL+OCDD6I2xhOhIwsRKZdKWqK8PJk0aRJLly5l6dKlJCQk0KdPn2PqXxqJIloX/ClZiEi5VFSJ8o4dO7Jnzx66dOlCWloaKSkpTJ8eqgD0/fff84tf/IILLriAVq1aMWXKlIK+jz/+eEH71atXH7W/ffv28dvf/paUlBTatGlTUBpkwoQJXHXVVfTo0YNmzZrxhz/8IeLYq1evzoMPPsjmzZv59NNPAfjnP/9Ju3btSE1N5ZZbbgn7n3rNmjWBULHBmTNnFsRvuOEG/v3vf3Po0CGGDRvGhRdeSOvWrXn66aeBUJ2qyy67jF/96lekpKTwv//7v/zjH/8o6P8///M/PPbYYxHHXRxNQ4lIuVRcifLExESmTZtGrVq12LlzJ+3bt6d3797MmjWLs846i//85z9AqPpsvjp16vDxxx/z5JNPMmbMGJ599tnDtvnEE08AsGzZMlavXk23bt0KqsNmZ2fzySefkJCQwHnnnceQIUNo1KgRxYmLi+OCCy5g9erVVK9enSlTpvD+++8THx/PrbfeyqRJk7j++vDVGzIyMpgyZQpXXHEF+/fvZ/bs2YwbN47nnnsubCl2OLxk+8aNG7nqqqu44447yMvLY/LkySxatKgEP/WiKVmISIXj7tx7773Mnz+fatWq8cUXX7Bt2zZSUlK45557+OMf/0jPnj3p2LFjQZ+rrroKgLZt2/Lqq68etc333nuPIUOGAHD++efTuHHjgmTRpUsXTj31VACSk5PZtGlTxGSRP06A2bNns2TJEi688EIA9u7dS7169Yrs9/Of/5zf//735ObmMmvWLDp16sTJJ59cZCn26tWrH1ayPSkpidq1a/PJJ5+wbds22rRpQ+3atSOOtzhKFiJSLhVXonzSpEns2LGDJUuWEB8fT1JSEvv27aN58+YsWbKEmTNnMmLECLp168af/vQngIK708XFxXHw4MGjtllcnbzCd7Yrqv+RDh06xLJly2jRogXbt29nwIAB/O1vf4vYD0JHTp07d+att95iypQp9O/fv2CM4UqxZ2ZmHlayHULFFSdMmMBXX3111A2fjofWLESkXCquRPmuXbuoV68e8fHxzJ07l02bNgHw5ZdfUqNGDa677jruuecePv744xLvr1OnTgUVZ9euXcvmzZs577zzjmvsBw4cYMSIETRq1IjWrVvTpUsXpk6dyvbtodv3fPPNNwVjLkpGRgYvvPACCxYsKEgORZViD6dv377MmjWLxYsXH5VcjoeOLESkREpyqmtpKq5EecuWLenVqxfp6emkpqZy/vnnA6H1hmHDhlGtWjXi4+MZN25cifd36623MmjQIFJSUjjppJOYMGHCMd8r+9e//jUJCQnk5ubStWvXgoX35ORk7r//frp160ZeXh7x8fE88cQTNG7cuMhtdevWjeuvv57evXtTvXp1oOhS7OFUr16dyy67jNNOO63I28IeC5UoL4JKlJ84lSiv2FSivGLLy8sjLS2NV155hWbNmoVtoxLlIiJV2MqVKzn33HPp0qVLkYniWGkaSkSkkklOTuazzz4r1W1G8x7cjcxsrpmtMrMVZnZHEB9pZl+YWXbwuKJQnxFmtt7M1phZ90Lxtma2LPjsMasMdz8XEalAonlkcRC4290/NrNTgCVm9k7w2SPuPqZwYzNLBjKAlsBZwLtm1jy4D/c4YCDwETAT6IHuwy0iEjNRO7Jw963u/nHwejewCmhQTJc+wGR3z3X3z4H1QDszqw/UcvcPPbQa/yJwZbTGLSIiR4vJAreZJQFtgIVB6HYzW2pmz5vZ6UGsAbClULecINYgeH1kXEREYiTqC9xmVhP4NzDU3b8zs3HAXwEPnh8GbgTCrUN4MfFw+xpIaLqKs88++8QHLyIFxt79eqlu7/aHe0VsExcXR0pKSsH7jIwMhg8fXir7nzBhAllZWYwdO5aRI0dSs2ZN7rnnniLbv/baazRv3pzk5ORS2X9FE9VkYWbxhBLFJHd/FcDdtxX6/BngjeBtDlC42EpD4Msg3jBM/CjuPh4YD6HrLErnW4hIWTn55JPJzs4u62EAoWTRs2fPKpssonk2lAHPAavc/e+F4vULNesLLA9ezwAyzCzBzJoAzYBF7r4V2G1m7YNtXg9Mj9a4RaTi2L59e0Fl2k8//RQzY/PmzQCcc845/PDDD7z++utcdNFFtGnThq5du0a8H8aGDRvo0aMHbdu2pWPHjqxevZoPPviAGTNmMGzYMFJTU9mwYUPUv1t5E80jiw7Ab4BlZpYdxO4F+ptZKqGppI3ALQDuvsLMXgZWEjqT6rbgTCiAwcAE4GRCZ0HpTCiRKmDv3r2kpqYWvB8xYgTXXnttwft69eqxb98+vvvuOxYsWEB6ejoLFizg0ksvpV69etSoUYNLL72Ujz76CDPj2Wef5cEHH+Thhx8ucp8DBw7kqaeeolmzZixcuJBbb72VOXPm0Lt3b3r27Mk111wTza9cbkUtWbj7e4Rfb5gZJpbfZxQwKkw8C2hVeqMTkYqgJNNQl1xyCe+//z7z58/n3nvvZdasWbh7QXnynJwcrr32WrZu3cr+/fsLyniHs2fPHj744AP69etXEMvNzS2V71LRqdyHiFRoHTt2ZMGCBWzatIk+ffrw6aef8t5779GpUycAhgwZwu23386yZct4+umn2bdvX5HbysvL47TTTiM7O7vgsWrVqlh9lXJNyUJEKrROnTrxz3/+k2bNmlGtWjXOOOMMZs6cSYcOoaKZu3btokGD0Nn2EydOLHZbtWrVokmTJrzyyitA6P4R+bdFPeWUU9i9e3cUv0n5ptpQIlIiJTnVtbQduWbRo0cPRo8efVibpKQkgIIjiUsvvZScnBxOPz10CdfIkSPp168fDRo0oH379nz++efF7nPSpEkMHjyY+++/nwMHDpCRkcEFF1xARkYGv/vd73jssceYOnUq55xzTul90QpAJcqLoBLlJ04lyis2lSiv/FSiXERESpWShYiIRKRkISJFqqzT1HLsf7ZKFiISVmJiIl9//bUSRiXk7nz99dckJiaWuE+JzoYys9nu3iVSTEQqj4YNG5KTk8OOHTvKeigSBYmJiTRs2DByw0CxycLMEoEaQJ2glHj+Fdm1CN2gSEQqqfj4+GKvdpaqJdKRxS3AUEKJYQk/JovvgCeiNywRESlPik0W7v4P4B9mNsTdH4/RmEREpJwp0ZqFuz9uZpcASYX7uHvsrlwTEZEyU9IF7v8DzgGygfyy4fn3wxYRkUqupLWh0oFk1zl0IiJVUkmvs1gO/L9oDkRERMqvkh5Z1AFWmtkioOBOIO7eOyqjEhGRcqWkyWJkNAchIiLlW4mmodx9XrhHcX3MrJGZzTWzVWa2wszuCOJnmNk7ZrYueD69UJ8RZrbezNaYWfdC8bZmtiz47DEzC3e7VhERiZISJQsz221m3wWPfWZ2yMy+i9DtIHC3u7cA2gO3mVkyMByY7e7NgNnBe4LPMoCWQA/gSTOLC7Y1DhgINAsePY7pW4qIyAkp6ZHFKe5eK3gkAlcDYyP02eruHwevdwOrgAZAHyD/3oYTgSuD132Aye6e6+6fA+uBdmZWH6jl7h8GZ2O9WKiPiIjEwHFVnXX314DLS9rezJKANsBC4Ex33xpsZytQL2jWANhSqFtOEGsQvD4yHm4/A80sy8yyVPxMRKT0lPSivKsKva1G6LqLEl1zYWY1gX8DQ939u2KWG8J94MXEjw66jwfGQ+i2qiUZn4iIRFbSs6EK36n9ILCR0LRRscwsnlCimOTurwbhbWZW3923BlNM24N4DtCoUPeGwJdBvGGYuIiIxEhJa0P99lg3HJyx9Bywyt3/XuijGcAAYHTwPL1Q/CUz+zuhKrfNgEXufihYYG9PaBrrekBFDUVEYqikZ0M1NLNpZrbdzLaZ2b/NLNJdMzoAvwEuN7Ps4HEFoSTxMzNbB/wseI+7rwBeBlYCs4Db3D2/DtVg4FlCi94bgDeP7WuKiMiJKOk01AvAS0C/4P11QexnRXVw9/cIv94AEPYOe+4+ChgVJp4FtCrhWEVEpJSV9Gyouu7+grsfDB4TgLpRHJeIiJQjJU0WO83sOjOLCx7XAV9Hc2AiIlJ+lDRZ3Aj8EvgK2ApcAxzzoreIiFRMJV2z+CswwN2/hVB9J2AMoSQiIiKVXEmPLFrnJwoAd/+G0BXZIiJSBZQ0WVQ7ojrsGZT8qERERCq4kv6H/zDwgZlNJVRq45eEOcVVREQqp5Jewf2imWURKh5owFXuvjKqIxMRkXKjxFNJQXJQghARqYKOq0S5iIhULUoWIiISkZKFiIhEpGQhIiIRKVmIiEhEShYiIhKRkoWIiESkZCEiIhEpWYiISERRSxZm9nxwz+7lhWIjzeyLI+7Jnf/ZCDNbb2ZrzKx7oXhbM1sWfPaYmRV1q1YREYmSaB5ZTAB6hIk/4u6pwWMmgJklAxlAy6DPk2YWF7QfBwwEmgWPcNsUEZEoilqycPf5wDclbN4HmOzuue7+ObAeaGdm9YFa7v6huzvwInBlVAYsIiJFKos1i9vNbGkwTZV/j4wGwJZCbXKCWIPg9ZHxsMxsoJllmVnWjh07SnvcIiJVVqyTxTjgHCCV0L28Hw7i4dYhvJh4WO4+3t3T3T29bt26JzhUERHJF9Nk4e7b3P2Qu+cBzwDtgo9ygEaFmjYEvgziDcPERUQkhmKaLII1iHx9gfwzpWYAGWaWYGZNCC1kL3L3rcBuM2sfnAV1PTA9lmMWEZEo3kfbzP4FdAbqmFkOcB/Q2cxSCU0lbQRuAXD3FWb2MqGbKx0EbnP3Q8GmBhM6s+pk4M3gISIiMRS1ZOHu/cOEnyum/SjC3Nfb3bOAVqU4NBEROUa6gltERCJSshARkYiULEREJCIlCxERiUjJQkREIlKyEBGRiJQsREQkIiULERGJSMlCREQiUrIQEZGIlCxERCQiJQsREYlIyUJERCJSshARkYiULEREJCIlCxERiUjJQkREIopasjCz581su5ktLxQ7w8zeMbN1wfPphT4bYWbrzWyNmXUvFG9rZsuCzx4L7sUtIiIxFM0jiwlAjyNiw4HZ7t4MmB28x8ySgQygZdDnSTOLC/qMAwYCzYLHkdsUEZEoi1qycPf5wDdHhPsAE4PXE4ErC8Unu3uuu38OrAfamVl9oJa7f+juDrxYqI+IiMRIrNcsznT3rQDBc70g3gDYUqhdThBrELw+Mh6WmQ00sywzy9qxY0epDlxEpCorLwvc4dYhvJh4WO4+3t3T3T29bt26pTY4EZGqLtbJYlswtUTwvD2I5wCNCrVrCHwZxBuGiYuISAzFOlnMAAYErwcA0wvFM8wswcyaEFrIXhRMVe02s/bBWVDXF+ojIiIxclK0Nmxm/wI6A3XMLAe4DxgNvGxmNwGbgX4A7r7CzF4GVgIHgdvc/VCwqcGEzqw6GXgzeIgcZuzdr8dkP7c/3Csm+xEpb6KWLNy9fxEfdSmi/ShgVJh4FtCqFIcmIiLHqLwscIuISDmmZCEiIhEpWYiISERKFiIiEpGShYiIRKRkISIiESlZiIhIRFG7zkJkXqefxm5nF94Tu32JVEE6shARkYiULEREJCJNQ4lUQG2HvRizfS156PqY7UvKLx1ZiIhIRDqyKAc2/yUldjs7vVbs9iUilYaOLEREJCIlCxERiUjJQkREIlKyEBGRiJQsREQkojJJFma20cyWmVm2mWUFsTPM7B0zWxc8n16o/QgzW29ma8yse1mMWUSkKivLI4vL3D3V3dOD98OB2e7eDJgdvMfMkoEMoCXQA3jSzOLKYsAiIlVVeZqG6gNMDF5PBK4sFJ/s7rnu/jmwHmgX++GJiFRdZXVRngNvm5kDT7v7eOBMd98K4O5bzaxe0LYB8FGhvjlB7ChmNhAYCHD22WdHa+wiEgUdHu8Qs329P+T9mO2rsiirZNHB3b8MEsI7Zra6mLYWJubhGgZJZzxAenp62DYiInLsymQayt2/DJ63A9MITSttM7P6AMHz9qB5DtCoUPeGwJexG62IiMQ8WZjZT8zslPzXQDdgOTADGBA0GwBMD17PADLMLMHMmgDNgEWxHbWISNVWFtNQZwLTzCx//y+5+ywzWwy8bGY3AZuBfgDuvsLMXgZWAgeB29z9UBmMW0Skyop5snD3z4ALwsS/BroU0WcUMCrKQxMRkSKUp1NnRUSknFKyEBGRiJQsREQkIiULERGJSMlCREQiUrIQEZGIyqrch4hIlTD27tdjtq/bH+4VtW0rWYhIlTOv009jt7ML74ndvqJI01AiIhKRkoWIiESkZCEiIhEpWYiISERKFiIiEpHOhhKRYm3+S0psdnR6rdjsR46LjixERCQiJQsREYlIyUJERCJSshARkYgqTLIwsx5mtsbM1pvZ8LIej4hIVVIhkoWZxQFPAD8HkoH+ZpZctqMSEak6KkSyANoB6939M3ffD0wG+pTxmEREqgxz97IeQ0Rmdg3Qw91vDt7/BrjI3W8/ot1AYGDw9jxgTUwHWnnVAXaW9SBEiqC/n6WrsbvXPTJYUS7KszCxo7Kcu48Hxkd/OFWLmWW5e3pZj0MkHP39jI2KMg2VAzQq9L4h8GUZjUVEpMqpKMliMdDMzJqYWXUgA5hRxmMSEakyKsQ0lLsfNLPbgbeAOOB5d19RxsOqSjS1J+WZ/n7GQIVY4BYRkbJVUaahRESkDClZiIhIREoWUiyVWZHyysyeN7PtZra8rMdSFShZSJFUZkXKuQlAj7IeRFWhZCHFUZkVKbfcfT7wTVmPo6pQspDiNAC2FHqfE8REpIpRspDilKjMiohUfkoWUhyVWRERQMlCiqcyKyICKFlIMdz9IJBfZmUV8LLKrEh5YWb/Aj4EzjOzHDO7qazHVJmp3IeIiESkIwsREYlIyUJERCJSshARkYiULEREJCIlCxERiUjJQuQEmNn/M7PJZrbBzFaa2UwzG2hmb5T12ERKk5KFyHEyMwOmAZnufo67JwP3Amee4HYrxO2OpWrRX0qR43cZcMDdn8oPuHu2mZ0GdDGzqUArYAlwnbu7mW0E0t19p5mlA2PcvbOZjQTOApKAnWa2FjgbaBo8P+ruj8Xuq4kcTkcWIscvPxGE0wYYSug+IE2BDiXYXlugj7v/Knh/PtCdUKn4+8ws/oRGK3IClCxEomORu+e4ex6QTeiIIZIZ7r630Pv/uHuuu+8EtnOC01siJ0LJQuT4rSB0NBBObqHXh/hxyvcgP/67Szyiz/cl3IZIzClZiBy/OUCCmf0uP2BmFwI/LabPRn5MMFdHb2gipUvJQuQ4eagKZ1/gZ8GpsyuAkRR/z48/A/8wswWEjhZEKgRVnRURkYh0ZCEiIhEpWYiISERKFiIiEpGShYiIRKRkISIiESlZiIhIREoWIiIS0f8HYDd3TD2eHu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47" y="1529123"/>
            <a:ext cx="3911173" cy="23223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246" y="3851461"/>
            <a:ext cx="3911173" cy="2257346"/>
          </a:xfrm>
          <a:prstGeom prst="rect">
            <a:avLst/>
          </a:prstGeom>
        </p:spPr>
      </p:pic>
      <p:pic>
        <p:nvPicPr>
          <p:cNvPr id="6" name="Picture 2" descr="https://lh5.googleusercontent.com/-QSp6xmSVuIMa2nnMkKxZi9MhcWx2GoTb7FvkvfWygCiSRvpy-_IAMy5gPlzejzFDXQyRBtU0QnAcNWn8ciI8uJJpP9-yaBe4c8AfwResh96y5vYDYjCOsj4JT38LhjnaWIbst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08" y="640844"/>
            <a:ext cx="2197100" cy="534485"/>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4318000" y="709662"/>
            <a:ext cx="6172200" cy="65347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Customer Bank account using &amp; DTH customer account type </a:t>
            </a:r>
            <a:endParaRPr lang="en-IN" dirty="0"/>
          </a:p>
        </p:txBody>
      </p:sp>
      <p:sp>
        <p:nvSpPr>
          <p:cNvPr id="8" name="Right Arrow 7"/>
          <p:cNvSpPr/>
          <p:nvPr/>
        </p:nvSpPr>
        <p:spPr>
          <a:xfrm>
            <a:off x="4986867" y="2328333"/>
            <a:ext cx="592666" cy="270934"/>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a:off x="4859867" y="4500033"/>
            <a:ext cx="719666" cy="296333"/>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5774267" y="1862667"/>
            <a:ext cx="5444066" cy="14732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Customer  payment mode Debit Card user customer </a:t>
            </a:r>
            <a:r>
              <a:rPr lang="en-GB" smtClean="0">
                <a:solidFill>
                  <a:schemeClr val="tx1"/>
                </a:solidFill>
              </a:rPr>
              <a:t>no higher use then Credit Card user . </a:t>
            </a:r>
            <a:endParaRPr lang="en-IN">
              <a:solidFill>
                <a:schemeClr val="tx1"/>
              </a:solidFill>
            </a:endParaRPr>
          </a:p>
        </p:txBody>
      </p:sp>
      <p:sp>
        <p:nvSpPr>
          <p:cNvPr id="11" name="Rounded Rectangle 10"/>
          <p:cNvSpPr/>
          <p:nvPr/>
        </p:nvSpPr>
        <p:spPr>
          <a:xfrm>
            <a:off x="5811547" y="3911600"/>
            <a:ext cx="5432186" cy="171026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E DTH company offer are plan Super ,Regular plus both </a:t>
            </a:r>
            <a:r>
              <a:rPr lang="en-GB" sz="1600" smtClean="0">
                <a:solidFill>
                  <a:schemeClr val="tx1"/>
                </a:solidFill>
              </a:rPr>
              <a:t>plan churn count higher .   </a:t>
            </a:r>
            <a:endParaRPr lang="en-IN" sz="1600">
              <a:solidFill>
                <a:schemeClr val="tx1"/>
              </a:solidFill>
            </a:endParaRPr>
          </a:p>
        </p:txBody>
      </p:sp>
    </p:spTree>
    <p:extLst>
      <p:ext uri="{BB962C8B-B14F-4D97-AF65-F5344CB8AC3E}">
        <p14:creationId xmlns:p14="http://schemas.microsoft.com/office/powerpoint/2010/main" val="386923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lh5.googleusercontent.com/-QSp6xmSVuIMa2nnMkKxZi9MhcWx2GoTb7FvkvfWygCiSRvpy-_IAMy5gPlzejzFDXQyRBtU0QnAcNWn8ciI8uJJpP9-yaBe4c8AfwResh96y5vYDYjCOsj4JT38LhjnaWIbst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08" y="640844"/>
            <a:ext cx="2197100" cy="5344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22036" y="2262909"/>
            <a:ext cx="10704946" cy="3953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757690" y="1408348"/>
            <a:ext cx="4364643" cy="61518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t>U</a:t>
            </a:r>
            <a:r>
              <a:rPr lang="en-IN" b="1" dirty="0" smtClean="0"/>
              <a:t>sing </a:t>
            </a:r>
            <a:r>
              <a:rPr lang="en-IN" b="1" dirty="0"/>
              <a:t>clustering </a:t>
            </a:r>
            <a:r>
              <a:rPr lang="en-IN" b="1" dirty="0" smtClean="0"/>
              <a:t>K-Mean</a:t>
            </a:r>
            <a:r>
              <a:rPr lang="en-IN" b="1" dirty="0"/>
              <a:t>:-</a:t>
            </a:r>
            <a:endParaRPr lang="en-IN" dirty="0"/>
          </a:p>
        </p:txBody>
      </p:sp>
      <p:sp>
        <p:nvSpPr>
          <p:cNvPr id="8" name="Down Arrow 7"/>
          <p:cNvSpPr/>
          <p:nvPr/>
        </p:nvSpPr>
        <p:spPr>
          <a:xfrm rot="16200000">
            <a:off x="5267671" y="2736269"/>
            <a:ext cx="498763" cy="267855"/>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763761" y="2370662"/>
            <a:ext cx="4445635" cy="2813050"/>
          </a:xfrm>
          <a:prstGeom prst="rect">
            <a:avLst/>
          </a:prstGeom>
        </p:spPr>
      </p:pic>
      <p:pic>
        <p:nvPicPr>
          <p:cNvPr id="10" name="Picture 9"/>
          <p:cNvPicPr>
            <a:picLocks noChangeAspect="1"/>
          </p:cNvPicPr>
          <p:nvPr/>
        </p:nvPicPr>
        <p:blipFill>
          <a:blip r:embed="rId4"/>
          <a:stretch>
            <a:fillRect/>
          </a:stretch>
        </p:blipFill>
        <p:spPr>
          <a:xfrm>
            <a:off x="7768099" y="4239491"/>
            <a:ext cx="1323975" cy="904875"/>
          </a:xfrm>
          <a:prstGeom prst="rect">
            <a:avLst/>
          </a:prstGeom>
        </p:spPr>
      </p:pic>
      <p:sp>
        <p:nvSpPr>
          <p:cNvPr id="11" name="Right Arrow 10"/>
          <p:cNvSpPr/>
          <p:nvPr/>
        </p:nvSpPr>
        <p:spPr>
          <a:xfrm rot="5400000">
            <a:off x="8231118" y="3670241"/>
            <a:ext cx="440267" cy="397934"/>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6359987" y="2262909"/>
            <a:ext cx="4140200" cy="12446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Create clusters denoted in three number 1,2,3. </a:t>
            </a:r>
            <a:endParaRPr lang="en-IN" sz="1400" dirty="0">
              <a:solidFill>
                <a:schemeClr val="tx1"/>
              </a:solidFill>
            </a:endParaRPr>
          </a:p>
        </p:txBody>
      </p:sp>
    </p:spTree>
    <p:extLst>
      <p:ext uri="{BB962C8B-B14F-4D97-AF65-F5344CB8AC3E}">
        <p14:creationId xmlns:p14="http://schemas.microsoft.com/office/powerpoint/2010/main" val="422233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814618" y="757382"/>
            <a:ext cx="3685309" cy="60036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Model building and interpretation</a:t>
            </a:r>
          </a:p>
        </p:txBody>
      </p:sp>
      <p:sp>
        <p:nvSpPr>
          <p:cNvPr id="3" name="Rectangle 2"/>
          <p:cNvSpPr/>
          <p:nvPr/>
        </p:nvSpPr>
        <p:spPr>
          <a:xfrm>
            <a:off x="729673" y="1754909"/>
            <a:ext cx="10760363" cy="4396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715818" y="1754909"/>
            <a:ext cx="10760363" cy="4396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We have prepared the following model procedures to Analyze and review the dataset and get the performance and importance of the features available on the dataset to gather more information about the subjects. Following is the list of model building procedures that can be used in this project -</a:t>
            </a:r>
          </a:p>
          <a:p>
            <a:pPr marL="342900" indent="-342900">
              <a:buAutoNum type="arabicParenBoth"/>
            </a:pPr>
            <a:r>
              <a:rPr lang="en-IN" dirty="0" smtClean="0">
                <a:solidFill>
                  <a:schemeClr val="tx1"/>
                </a:solidFill>
              </a:rPr>
              <a:t>Logistics </a:t>
            </a:r>
            <a:r>
              <a:rPr lang="en-IN" dirty="0">
                <a:solidFill>
                  <a:schemeClr val="tx1"/>
                </a:solidFill>
              </a:rPr>
              <a:t>Regression (2) Decision Tree (3) Random Forest (4) Linear Discriminant Analysis (5) K Nearest Neighbours (6) Naive Bayes (7) Gradient Boosting (8) Extreme Gradient Boosting </a:t>
            </a:r>
          </a:p>
          <a:p>
            <a:pPr marL="342900" indent="-342900">
              <a:buAutoNum type="arabicParenBoth"/>
            </a:pPr>
            <a:r>
              <a:rPr lang="en-IN" dirty="0" smtClean="0">
                <a:solidFill>
                  <a:schemeClr val="tx1"/>
                </a:solidFill>
              </a:rPr>
              <a:t>For </a:t>
            </a:r>
            <a:r>
              <a:rPr lang="en-IN" dirty="0">
                <a:solidFill>
                  <a:schemeClr val="tx1"/>
                </a:solidFill>
              </a:rPr>
              <a:t>every model building procure, we have gone through the following steps to get outputs generated by the algorithm –</a:t>
            </a:r>
          </a:p>
          <a:p>
            <a:r>
              <a:rPr lang="en-IN" dirty="0">
                <a:solidFill>
                  <a:schemeClr val="tx1"/>
                </a:solidFill>
              </a:rPr>
              <a:t> </a:t>
            </a:r>
          </a:p>
          <a:p>
            <a:r>
              <a:rPr lang="en-IN" dirty="0">
                <a:solidFill>
                  <a:schemeClr val="tx1"/>
                </a:solidFill>
              </a:rPr>
              <a:t>(a) Model Prediction </a:t>
            </a:r>
          </a:p>
          <a:p>
            <a:r>
              <a:rPr lang="en-IN" dirty="0">
                <a:solidFill>
                  <a:schemeClr val="tx1"/>
                </a:solidFill>
              </a:rPr>
              <a:t>(b) Model Performance </a:t>
            </a:r>
          </a:p>
          <a:p>
            <a:r>
              <a:rPr lang="en-IN" dirty="0">
                <a:solidFill>
                  <a:schemeClr val="tx1"/>
                </a:solidFill>
              </a:rPr>
              <a:t>(c) ROC-AUC Graph </a:t>
            </a:r>
          </a:p>
          <a:p>
            <a:r>
              <a:rPr lang="en-IN" dirty="0">
                <a:solidFill>
                  <a:schemeClr val="tx1"/>
                </a:solidFill>
              </a:rPr>
              <a:t>(d) Model Performance Metrics</a:t>
            </a:r>
          </a:p>
        </p:txBody>
      </p:sp>
      <p:pic>
        <p:nvPicPr>
          <p:cNvPr id="5" name="Picture 4" descr="https://lh5.googleusercontent.com/-QSp6xmSVuIMa2nnMkKxZi9MhcWx2GoTb7FvkvfWygCiSRvpy-_IAMy5gPlzejzFDXQyRBtU0QnAcNWn8ciI8uJJpP9-yaBe4c8AfwResh96y5vYDYjCOsj4JT38LhjnaWIbst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08" y="640844"/>
            <a:ext cx="2197100" cy="534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639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lh5.googleusercontent.com/-QSp6xmSVuIMa2nnMkKxZi9MhcWx2GoTb7FvkvfWygCiSRvpy-_IAMy5gPlzejzFDXQyRBtU0QnAcNWn8ciI8uJJpP9-yaBe4c8AfwResh96y5vYDYjCOsj4JT38LhjnaWIbst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08" y="640844"/>
            <a:ext cx="2197100" cy="5344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65308" y="1238760"/>
            <a:ext cx="10750837" cy="4848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956570" y="1238760"/>
            <a:ext cx="4901565" cy="4848004"/>
          </a:xfrm>
          <a:prstGeom prst="rect">
            <a:avLst/>
          </a:prstGeom>
        </p:spPr>
      </p:pic>
      <p:sp>
        <p:nvSpPr>
          <p:cNvPr id="7" name="Oval 6"/>
          <p:cNvSpPr/>
          <p:nvPr/>
        </p:nvSpPr>
        <p:spPr>
          <a:xfrm>
            <a:off x="4369090" y="640844"/>
            <a:ext cx="2678546" cy="47105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 </a:t>
            </a:r>
            <a:r>
              <a:rPr lang="en-IN" b="1" dirty="0" smtClean="0"/>
              <a:t>Train all model</a:t>
            </a:r>
            <a:endParaRPr lang="en-IN" dirty="0"/>
          </a:p>
        </p:txBody>
      </p:sp>
      <p:sp>
        <p:nvSpPr>
          <p:cNvPr id="2" name="Right Arrow 1"/>
          <p:cNvSpPr/>
          <p:nvPr/>
        </p:nvSpPr>
        <p:spPr>
          <a:xfrm>
            <a:off x="6061335" y="3297766"/>
            <a:ext cx="212465" cy="28786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ounded Rectangle 2"/>
          <p:cNvSpPr/>
          <p:nvPr/>
        </p:nvSpPr>
        <p:spPr>
          <a:xfrm>
            <a:off x="6423506" y="1346200"/>
            <a:ext cx="4842933" cy="45720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These prediction </a:t>
            </a:r>
            <a:r>
              <a:rPr lang="en-IN" sz="1600" dirty="0" smtClean="0">
                <a:solidFill>
                  <a:schemeClr val="tx1"/>
                </a:solidFill>
              </a:rPr>
              <a:t>all Train Eight models </a:t>
            </a:r>
            <a:r>
              <a:rPr lang="en-IN" sz="1600" dirty="0">
                <a:solidFill>
                  <a:schemeClr val="tx1"/>
                </a:solidFill>
              </a:rPr>
              <a:t>need to achieve high AUC values</a:t>
            </a:r>
            <a:r>
              <a:rPr lang="en-IN" sz="1600" dirty="0" smtClean="0">
                <a:solidFill>
                  <a:schemeClr val="tx1"/>
                </a:solidFill>
              </a:rPr>
              <a:t>.</a:t>
            </a:r>
            <a:r>
              <a:rPr lang="en-IN" sz="1600" dirty="0">
                <a:solidFill>
                  <a:schemeClr val="tx1"/>
                </a:solidFill>
              </a:rPr>
              <a:t> the sample data is divided into 70% for training and 30% for testing. We have applied feature engineering, effective feature transformation and selection approach to make the features ready for machine learning algorithms</a:t>
            </a:r>
            <a:r>
              <a:rPr lang="en-IN" sz="1600" dirty="0" smtClean="0">
                <a:solidFill>
                  <a:schemeClr val="tx1"/>
                </a:solidFill>
              </a:rPr>
              <a:t>. Best XG Boost ,RF &amp; CART AUC  curve are best shown in campier all models . </a:t>
            </a:r>
            <a:endParaRPr lang="en-IN" sz="1600" dirty="0">
              <a:solidFill>
                <a:schemeClr val="tx1"/>
              </a:solidFill>
            </a:endParaRPr>
          </a:p>
        </p:txBody>
      </p:sp>
    </p:spTree>
    <p:extLst>
      <p:ext uri="{BB962C8B-B14F-4D97-AF65-F5344CB8AC3E}">
        <p14:creationId xmlns:p14="http://schemas.microsoft.com/office/powerpoint/2010/main" val="26284561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348</TotalTime>
  <Words>1676</Words>
  <Application>Microsoft Office PowerPoint</Application>
  <PresentationFormat>Widescreen</PresentationFormat>
  <Paragraphs>119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Garamond</vt:lpstr>
      <vt:lpstr>Times New Roman</vt:lpstr>
      <vt:lpstr>Organic</vt:lpstr>
      <vt:lpstr>E Commerce company or DTH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34</cp:revision>
  <dcterms:created xsi:type="dcterms:W3CDTF">2022-02-24T18:09:39Z</dcterms:created>
  <dcterms:modified xsi:type="dcterms:W3CDTF">2023-05-21T11:02:21Z</dcterms:modified>
</cp:coreProperties>
</file>