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3"/>
  </p:notesMasterIdLst>
  <p:sldIdLst>
    <p:sldId id="312" r:id="rId2"/>
    <p:sldId id="256" r:id="rId3"/>
    <p:sldId id="278" r:id="rId4"/>
    <p:sldId id="307" r:id="rId5"/>
    <p:sldId id="308" r:id="rId6"/>
    <p:sldId id="309" r:id="rId7"/>
    <p:sldId id="306" r:id="rId8"/>
    <p:sldId id="260" r:id="rId9"/>
    <p:sldId id="310" r:id="rId10"/>
    <p:sldId id="311" r:id="rId11"/>
    <p:sldId id="266" r:id="rId12"/>
  </p:sldIdLst>
  <p:sldSz cx="9144000" cy="5143500" type="screen16x9"/>
  <p:notesSz cx="6858000" cy="9144000"/>
  <p:embeddedFontLst>
    <p:embeddedFont>
      <p:font typeface="Anek Gurmukhi ExtraBold" panose="020B0604020202020204" charset="0"/>
      <p:bold r:id="rId14"/>
    </p:embeddedFont>
    <p:embeddedFont>
      <p:font typeface="Monda" panose="020B0604020202020204" charset="0"/>
      <p:regular r:id="rId15"/>
      <p:bold r:id="rId16"/>
    </p:embeddedFont>
    <p:embeddedFont>
      <p:font typeface="Alexandria Light" panose="020B0604020202020204" charset="-78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9E4"/>
    <a:srgbClr val="C8F119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4D3FAC-B2D5-4628-A8BA-6B77565E80E9}">
  <a:tblStyle styleId="{2D4D3FAC-B2D5-4628-A8BA-6B77565E80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b738ad8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b738ad8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161ca7da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161ca7da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13dfeee9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13dfeee9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13dfeee9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13dfeee9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36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13dfeee9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13dfeee9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62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021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13dfeee9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13dfeee9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42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13dfeee9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13dfeee9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42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00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54450"/>
            <a:ext cx="5737500" cy="21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200" y="3840475"/>
            <a:ext cx="65367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1800" y="460856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>
            <a:off x="0" y="4616006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693800" y="1318675"/>
            <a:ext cx="3763800" cy="19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8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8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8"/>
          <p:cNvSpPr/>
          <p:nvPr/>
        </p:nvSpPr>
        <p:spPr>
          <a:xfrm>
            <a:off x="96895" y="14801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subTitle" idx="1"/>
          </p:nvPr>
        </p:nvSpPr>
        <p:spPr>
          <a:xfrm>
            <a:off x="720025" y="1585516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2"/>
          </p:nvPr>
        </p:nvSpPr>
        <p:spPr>
          <a:xfrm>
            <a:off x="719000" y="2763269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3"/>
          </p:nvPr>
        </p:nvSpPr>
        <p:spPr>
          <a:xfrm>
            <a:off x="720025" y="3938293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4"/>
          </p:nvPr>
        </p:nvSpPr>
        <p:spPr>
          <a:xfrm>
            <a:off x="720025" y="116832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5"/>
          </p:nvPr>
        </p:nvSpPr>
        <p:spPr>
          <a:xfrm>
            <a:off x="718988" y="234519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6"/>
          </p:nvPr>
        </p:nvSpPr>
        <p:spPr>
          <a:xfrm>
            <a:off x="720025" y="351095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cxnSp>
        <p:nvCxnSpPr>
          <p:cNvPr id="157" name="Google Shape;157;p21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8512595" y="4500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7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7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7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27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28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8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28"/>
          <p:cNvSpPr/>
          <p:nvPr/>
        </p:nvSpPr>
        <p:spPr>
          <a:xfrm>
            <a:off x="8512595" y="4500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765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4" r:id="rId4"/>
    <p:sldLayoutId id="2147483667" r:id="rId5"/>
    <p:sldLayoutId id="2147483673" r:id="rId6"/>
    <p:sldLayoutId id="2147483674" r:id="rId7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72654-59C9-4756-BC2D-2F20167DC552}"/>
              </a:ext>
            </a:extLst>
          </p:cNvPr>
          <p:cNvSpPr txBox="1"/>
          <p:nvPr/>
        </p:nvSpPr>
        <p:spPr>
          <a:xfrm>
            <a:off x="1733409" y="559163"/>
            <a:ext cx="567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Different</a:t>
            </a:r>
            <a:r>
              <a:rPr lang="en-US" sz="36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 Types</a:t>
            </a:r>
            <a:r>
              <a:rPr lang="en-US" sz="3600" dirty="0"/>
              <a:t> </a:t>
            </a:r>
            <a:r>
              <a:rPr lang="en-US" sz="36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Of CSS</a:t>
            </a:r>
            <a:endParaRPr lang="en-IN" sz="3600" b="1" dirty="0">
              <a:solidFill>
                <a:schemeClr val="bg1"/>
              </a:solidFill>
              <a:latin typeface="Mond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4A875-065B-4932-93C1-6C2B64E64B7B}"/>
              </a:ext>
            </a:extLst>
          </p:cNvPr>
          <p:cNvSpPr txBox="1"/>
          <p:nvPr/>
        </p:nvSpPr>
        <p:spPr>
          <a:xfrm>
            <a:off x="1144639" y="2087296"/>
            <a:ext cx="68547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 NAME</a:t>
            </a:r>
            <a:r>
              <a:rPr lang="en-US" dirty="0"/>
              <a:t>: INTERNET TECHNOLOGY </a:t>
            </a:r>
          </a:p>
          <a:p>
            <a:r>
              <a:rPr lang="en-US" b="1" dirty="0"/>
              <a:t>SUBJECT CODE</a:t>
            </a:r>
            <a:r>
              <a:rPr lang="en-US" dirty="0"/>
              <a:t>: </a:t>
            </a:r>
            <a:r>
              <a:rPr lang="en-US" dirty="0" smtClean="0"/>
              <a:t>BCAC501</a:t>
            </a:r>
            <a:endParaRPr lang="en-US" dirty="0"/>
          </a:p>
          <a:p>
            <a:r>
              <a:rPr lang="en-US" b="1" dirty="0"/>
              <a:t>STUDENT NAME</a:t>
            </a:r>
            <a:r>
              <a:rPr lang="en-US"/>
              <a:t>: </a:t>
            </a:r>
            <a:r>
              <a:rPr lang="en-US" smtClean="0"/>
              <a:t>SUDIP ROY</a:t>
            </a:r>
            <a:endParaRPr lang="en-US" dirty="0"/>
          </a:p>
          <a:p>
            <a:r>
              <a:rPr lang="en-US" b="1" dirty="0"/>
              <a:t>UNIV ROLL NO</a:t>
            </a:r>
            <a:r>
              <a:rPr lang="en-US" dirty="0"/>
              <a:t>: </a:t>
            </a:r>
            <a:r>
              <a:rPr lang="en-US" dirty="0" smtClean="0"/>
              <a:t>22601221107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UNIV REG NO</a:t>
            </a:r>
            <a:r>
              <a:rPr lang="en-US" dirty="0"/>
              <a:t>: </a:t>
            </a:r>
            <a:r>
              <a:rPr lang="en-US" dirty="0" smtClean="0"/>
              <a:t>212261001210080</a:t>
            </a:r>
            <a:endParaRPr lang="en-US" dirty="0"/>
          </a:p>
          <a:p>
            <a:r>
              <a:rPr lang="en-US" b="1" dirty="0"/>
              <a:t>DEPARTMENT</a:t>
            </a:r>
            <a:r>
              <a:rPr lang="en-US" dirty="0"/>
              <a:t>: BCA</a:t>
            </a:r>
          </a:p>
          <a:p>
            <a:r>
              <a:rPr lang="en-US" b="1" dirty="0"/>
              <a:t>SEMESTER</a:t>
            </a:r>
            <a:r>
              <a:rPr lang="en-US" dirty="0"/>
              <a:t>: 5TH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51677-DCC2-431A-8AD7-B0267DA657FE}"/>
              </a:ext>
            </a:extLst>
          </p:cNvPr>
          <p:cNvCxnSpPr>
            <a:cxnSpLocks/>
          </p:cNvCxnSpPr>
          <p:nvPr/>
        </p:nvCxnSpPr>
        <p:spPr>
          <a:xfrm>
            <a:off x="387030" y="0"/>
            <a:ext cx="0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B2EE57-1CCC-4C63-A7C0-3B088D4772D7}"/>
              </a:ext>
            </a:extLst>
          </p:cNvPr>
          <p:cNvCxnSpPr>
            <a:cxnSpLocks/>
          </p:cNvCxnSpPr>
          <p:nvPr/>
        </p:nvCxnSpPr>
        <p:spPr>
          <a:xfrm>
            <a:off x="8737235" y="0"/>
            <a:ext cx="0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407822-63BF-4CA8-93D0-170CEF84861B}"/>
              </a:ext>
            </a:extLst>
          </p:cNvPr>
          <p:cNvCxnSpPr>
            <a:cxnSpLocks/>
          </p:cNvCxnSpPr>
          <p:nvPr/>
        </p:nvCxnSpPr>
        <p:spPr>
          <a:xfrm>
            <a:off x="0" y="28287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8A9022-F510-4D1C-896F-A7E19525986D}"/>
              </a:ext>
            </a:extLst>
          </p:cNvPr>
          <p:cNvCxnSpPr>
            <a:cxnSpLocks/>
          </p:cNvCxnSpPr>
          <p:nvPr/>
        </p:nvCxnSpPr>
        <p:spPr>
          <a:xfrm>
            <a:off x="0" y="48606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22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External CSS</a:t>
            </a:r>
            <a:endParaRPr dirty="0"/>
          </a:p>
        </p:txBody>
      </p:sp>
      <p:sp>
        <p:nvSpPr>
          <p:cNvPr id="311" name="Google Shape;311;p36"/>
          <p:cNvSpPr txBox="1">
            <a:spLocks noGrp="1"/>
          </p:cNvSpPr>
          <p:nvPr>
            <p:ph type="subTitle" idx="1"/>
          </p:nvPr>
        </p:nvSpPr>
        <p:spPr>
          <a:xfrm>
            <a:off x="1019655" y="1598712"/>
            <a:ext cx="3154376" cy="219049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body {</a:t>
            </a:r>
          </a:p>
          <a:p>
            <a:pPr marL="0" lvl="0" indent="0"/>
            <a:r>
              <a:rPr lang="en-US" dirty="0"/>
              <a:t>    background-color: black;</a:t>
            </a:r>
          </a:p>
          <a:p>
            <a:pPr marL="0" lvl="0" indent="0"/>
            <a:r>
              <a:rPr lang="en-US" dirty="0"/>
              <a:t>}</a:t>
            </a:r>
          </a:p>
          <a:p>
            <a:pPr marL="0" lvl="0" indent="0"/>
            <a:r>
              <a:rPr lang="en-US" dirty="0"/>
              <a:t>h1 {</a:t>
            </a:r>
          </a:p>
          <a:p>
            <a:pPr marL="0" lvl="0" indent="0"/>
            <a:r>
              <a:rPr lang="en-US" dirty="0"/>
              <a:t>    width: fit-content;</a:t>
            </a:r>
          </a:p>
          <a:p>
            <a:pPr marL="0" lvl="0" indent="0"/>
            <a:r>
              <a:rPr lang="en-US" dirty="0"/>
              <a:t>    color: white;</a:t>
            </a:r>
          </a:p>
          <a:p>
            <a:pPr marL="0" lvl="0" indent="0"/>
            <a:r>
              <a:rPr lang="en-US" dirty="0"/>
              <a:t>    background-color: aqua;</a:t>
            </a:r>
          </a:p>
          <a:p>
            <a:pPr marL="0" lvl="0" indent="0"/>
            <a:r>
              <a:rPr lang="en-US" dirty="0"/>
              <a:t>}</a:t>
            </a:r>
            <a:endParaRPr dirty="0"/>
          </a:p>
        </p:txBody>
      </p:sp>
      <p:sp>
        <p:nvSpPr>
          <p:cNvPr id="314" name="Google Shape;314;p36"/>
          <p:cNvSpPr txBox="1">
            <a:spLocks noGrp="1"/>
          </p:cNvSpPr>
          <p:nvPr>
            <p:ph type="subTitle" idx="4"/>
          </p:nvPr>
        </p:nvSpPr>
        <p:spPr>
          <a:xfrm>
            <a:off x="720025" y="116832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Here’s how you can use </a:t>
            </a:r>
            <a:r>
              <a:rPr lang="en-IN" dirty="0"/>
              <a:t>external</a:t>
            </a:r>
            <a:r>
              <a:rPr lang="en-US" dirty="0"/>
              <a:t> CSS :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317" name="Google Shape;317;p36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36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734;p54">
            <a:extLst>
              <a:ext uri="{FF2B5EF4-FFF2-40B4-BE49-F238E27FC236}">
                <a16:creationId xmlns:a16="http://schemas.microsoft.com/office/drawing/2014/main" id="{BB1E4EA3-EABE-4326-8205-FF5839D3BD43}"/>
              </a:ext>
            </a:extLst>
          </p:cNvPr>
          <p:cNvSpPr txBox="1"/>
          <p:nvPr/>
        </p:nvSpPr>
        <p:spPr>
          <a:xfrm>
            <a:off x="719975" y="3794185"/>
            <a:ext cx="7704000" cy="63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In the &lt;head&gt; section of your HTML sheet, add a reference to your external .</a:t>
            </a:r>
            <a:r>
              <a:rPr lang="en-US" dirty="0" err="1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css</a:t>
            </a:r>
            <a:r>
              <a:rPr lang="en-US" dirty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 file right after &lt;title&gt; tag:</a:t>
            </a:r>
            <a:endParaRPr dirty="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sp>
        <p:nvSpPr>
          <p:cNvPr id="8" name="Google Shape;311;p36">
            <a:extLst>
              <a:ext uri="{FF2B5EF4-FFF2-40B4-BE49-F238E27FC236}">
                <a16:creationId xmlns:a16="http://schemas.microsoft.com/office/drawing/2014/main" id="{0E9B252D-2716-4AC1-8ECC-5A38EEF89C77}"/>
              </a:ext>
            </a:extLst>
          </p:cNvPr>
          <p:cNvSpPr txBox="1">
            <a:spLocks/>
          </p:cNvSpPr>
          <p:nvPr/>
        </p:nvSpPr>
        <p:spPr>
          <a:xfrm>
            <a:off x="2188650" y="4427275"/>
            <a:ext cx="4766649" cy="37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None/>
              <a:defRPr sz="1400" b="0" i="0" u="none" strike="noStrike" cap="none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None/>
              <a:defRPr sz="1400" b="0" i="0" u="none" strike="noStrike" cap="none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None/>
              <a:defRPr sz="1400" b="0" i="0" u="none" strike="noStrike" cap="none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None/>
              <a:defRPr sz="1400" b="0" i="0" u="none" strike="noStrike" cap="none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None/>
              <a:defRPr sz="1400" b="0" i="0" u="none" strike="noStrike" cap="none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None/>
              <a:defRPr sz="1400" b="0" i="0" u="none" strike="noStrike" cap="none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None/>
              <a:defRPr sz="1400" b="0" i="0" u="none" strike="noStrike" cap="none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None/>
              <a:defRPr sz="1400" b="0" i="0" u="none" strike="noStrike" cap="none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lexandria Light"/>
              <a:buNone/>
              <a:defRPr sz="1400" b="0" i="0" u="none" strike="noStrike" cap="none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9pPr>
          </a:lstStyle>
          <a:p>
            <a:pPr marL="0" indent="0"/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href="style.css" /&gt;</a:t>
            </a:r>
          </a:p>
        </p:txBody>
      </p:sp>
      <p:grpSp>
        <p:nvGrpSpPr>
          <p:cNvPr id="9" name="Google Shape;486;p45">
            <a:extLst>
              <a:ext uri="{FF2B5EF4-FFF2-40B4-BE49-F238E27FC236}">
                <a16:creationId xmlns:a16="http://schemas.microsoft.com/office/drawing/2014/main" id="{9520EA0B-D0CB-4E9C-8220-501CC8065F92}"/>
              </a:ext>
            </a:extLst>
          </p:cNvPr>
          <p:cNvGrpSpPr/>
          <p:nvPr/>
        </p:nvGrpSpPr>
        <p:grpSpPr>
          <a:xfrm>
            <a:off x="860577" y="4605630"/>
            <a:ext cx="520891" cy="399290"/>
            <a:chOff x="2567841" y="1994124"/>
            <a:chExt cx="399812" cy="306477"/>
          </a:xfrm>
          <a:solidFill>
            <a:srgbClr val="AD99E4"/>
          </a:solidFill>
        </p:grpSpPr>
        <p:sp>
          <p:nvSpPr>
            <p:cNvPr id="10" name="Google Shape;487;p45">
              <a:extLst>
                <a:ext uri="{FF2B5EF4-FFF2-40B4-BE49-F238E27FC236}">
                  <a16:creationId xmlns:a16="http://schemas.microsoft.com/office/drawing/2014/main" id="{BD2B287A-55AC-45FF-8E3A-728F851FA3C5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8;p45">
              <a:extLst>
                <a:ext uri="{FF2B5EF4-FFF2-40B4-BE49-F238E27FC236}">
                  <a16:creationId xmlns:a16="http://schemas.microsoft.com/office/drawing/2014/main" id="{1206D65B-82E4-4E76-860B-437E7A3BA38C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9;p45">
              <a:extLst>
                <a:ext uri="{FF2B5EF4-FFF2-40B4-BE49-F238E27FC236}">
                  <a16:creationId xmlns:a16="http://schemas.microsoft.com/office/drawing/2014/main" id="{91CA4472-0D67-4F41-AF81-97C4CCFE21AE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F25F73F-4554-4EDD-8743-995CF7766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" t="594"/>
          <a:stretch/>
        </p:blipFill>
        <p:spPr>
          <a:xfrm>
            <a:off x="5300093" y="1591802"/>
            <a:ext cx="2824252" cy="219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5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title"/>
          </p:nvPr>
        </p:nvSpPr>
        <p:spPr>
          <a:xfrm>
            <a:off x="2693800" y="1318675"/>
            <a:ext cx="3763800" cy="19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</a:t>
            </a:r>
            <a:br>
              <a:rPr lang="en-IN" dirty="0"/>
            </a:br>
            <a:r>
              <a:rPr lang="en-IN" dirty="0"/>
              <a:t>YOU</a:t>
            </a:r>
            <a:endParaRPr dirty="0"/>
          </a:p>
        </p:txBody>
      </p:sp>
      <p:sp>
        <p:nvSpPr>
          <p:cNvPr id="393" name="Google Shape;393;p42"/>
          <p:cNvSpPr/>
          <p:nvPr/>
        </p:nvSpPr>
        <p:spPr>
          <a:xfrm>
            <a:off x="7623333" y="3816625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4" name="Google Shape;394;p42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Google Shape;395;p42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" name="Google Shape;396;p42"/>
          <p:cNvCxnSpPr/>
          <p:nvPr/>
        </p:nvCxnSpPr>
        <p:spPr>
          <a:xfrm rot="10800000">
            <a:off x="718325" y="3613575"/>
            <a:ext cx="770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42"/>
          <p:cNvCxnSpPr/>
          <p:nvPr/>
        </p:nvCxnSpPr>
        <p:spPr>
          <a:xfrm rot="10800000">
            <a:off x="7419500" y="3613650"/>
            <a:ext cx="0" cy="100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8" name="Google Shape;398;p42"/>
          <p:cNvGrpSpPr/>
          <p:nvPr/>
        </p:nvGrpSpPr>
        <p:grpSpPr>
          <a:xfrm rot="576500">
            <a:off x="-649078" y="-577587"/>
            <a:ext cx="3624636" cy="3160570"/>
            <a:chOff x="-572900" y="-806252"/>
            <a:chExt cx="3624900" cy="3160800"/>
          </a:xfrm>
        </p:grpSpPr>
        <p:sp>
          <p:nvSpPr>
            <p:cNvPr id="399" name="Google Shape;399;p42"/>
            <p:cNvSpPr/>
            <p:nvPr/>
          </p:nvSpPr>
          <p:spPr>
            <a:xfrm rot="-2140372">
              <a:off x="-482286" y="64733"/>
              <a:ext cx="3443672" cy="141883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1131850" y="-168350"/>
              <a:ext cx="215400" cy="215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1002100" y="977850"/>
              <a:ext cx="977626" cy="954143"/>
            </a:xfrm>
            <a:custGeom>
              <a:avLst/>
              <a:gdLst/>
              <a:ahLst/>
              <a:cxnLst/>
              <a:rect l="l" t="t" r="r" b="b"/>
              <a:pathLst>
                <a:path w="27268" h="26613" extrusionOk="0">
                  <a:moveTo>
                    <a:pt x="15613" y="0"/>
                  </a:moveTo>
                  <a:cubicBezTo>
                    <a:pt x="15276" y="0"/>
                    <a:pt x="14934" y="84"/>
                    <a:pt x="14623" y="255"/>
                  </a:cubicBezTo>
                  <a:cubicBezTo>
                    <a:pt x="14314" y="423"/>
                    <a:pt x="13973" y="508"/>
                    <a:pt x="13632" y="508"/>
                  </a:cubicBezTo>
                  <a:cubicBezTo>
                    <a:pt x="13290" y="508"/>
                    <a:pt x="12949" y="423"/>
                    <a:pt x="12640" y="255"/>
                  </a:cubicBezTo>
                  <a:cubicBezTo>
                    <a:pt x="12328" y="84"/>
                    <a:pt x="11987" y="1"/>
                    <a:pt x="11649" y="1"/>
                  </a:cubicBezTo>
                  <a:cubicBezTo>
                    <a:pt x="11071" y="1"/>
                    <a:pt x="10503" y="243"/>
                    <a:pt x="10101" y="701"/>
                  </a:cubicBezTo>
                  <a:lnTo>
                    <a:pt x="10098" y="703"/>
                  </a:lnTo>
                  <a:cubicBezTo>
                    <a:pt x="9703" y="1155"/>
                    <a:pt x="9135" y="1405"/>
                    <a:pt x="8547" y="1405"/>
                  </a:cubicBezTo>
                  <a:cubicBezTo>
                    <a:pt x="8444" y="1405"/>
                    <a:pt x="8340" y="1397"/>
                    <a:pt x="8237" y="1382"/>
                  </a:cubicBezTo>
                  <a:lnTo>
                    <a:pt x="8234" y="1382"/>
                  </a:lnTo>
                  <a:cubicBezTo>
                    <a:pt x="8130" y="1366"/>
                    <a:pt x="8025" y="1358"/>
                    <a:pt x="7921" y="1358"/>
                  </a:cubicBezTo>
                  <a:cubicBezTo>
                    <a:pt x="7082" y="1358"/>
                    <a:pt x="6312" y="1870"/>
                    <a:pt x="6002" y="2672"/>
                  </a:cubicBezTo>
                  <a:cubicBezTo>
                    <a:pt x="5745" y="3330"/>
                    <a:pt x="5174" y="3810"/>
                    <a:pt x="4482" y="3946"/>
                  </a:cubicBezTo>
                  <a:lnTo>
                    <a:pt x="4479" y="3946"/>
                  </a:lnTo>
                  <a:cubicBezTo>
                    <a:pt x="3533" y="4135"/>
                    <a:pt x="2843" y="4957"/>
                    <a:pt x="2820" y="5922"/>
                  </a:cubicBezTo>
                  <a:lnTo>
                    <a:pt x="2820" y="5924"/>
                  </a:lnTo>
                  <a:cubicBezTo>
                    <a:pt x="2804" y="6627"/>
                    <a:pt x="2431" y="7271"/>
                    <a:pt x="1830" y="7640"/>
                  </a:cubicBezTo>
                  <a:cubicBezTo>
                    <a:pt x="1007" y="8141"/>
                    <a:pt x="638" y="9149"/>
                    <a:pt x="950" y="10064"/>
                  </a:cubicBezTo>
                  <a:cubicBezTo>
                    <a:pt x="1173" y="10728"/>
                    <a:pt x="1045" y="11466"/>
                    <a:pt x="608" y="12014"/>
                  </a:cubicBezTo>
                  <a:lnTo>
                    <a:pt x="604" y="12019"/>
                  </a:lnTo>
                  <a:cubicBezTo>
                    <a:pt x="1" y="12772"/>
                    <a:pt x="1" y="13842"/>
                    <a:pt x="604" y="14595"/>
                  </a:cubicBezTo>
                  <a:lnTo>
                    <a:pt x="608" y="14597"/>
                  </a:lnTo>
                  <a:cubicBezTo>
                    <a:pt x="1045" y="15148"/>
                    <a:pt x="1177" y="15883"/>
                    <a:pt x="950" y="16550"/>
                  </a:cubicBezTo>
                  <a:cubicBezTo>
                    <a:pt x="638" y="17465"/>
                    <a:pt x="1007" y="18473"/>
                    <a:pt x="1830" y="18974"/>
                  </a:cubicBezTo>
                  <a:cubicBezTo>
                    <a:pt x="2431" y="19338"/>
                    <a:pt x="2807" y="19986"/>
                    <a:pt x="2820" y="20690"/>
                  </a:cubicBezTo>
                  <a:lnTo>
                    <a:pt x="2820" y="20692"/>
                  </a:lnTo>
                  <a:cubicBezTo>
                    <a:pt x="2843" y="21657"/>
                    <a:pt x="3533" y="22476"/>
                    <a:pt x="4479" y="22665"/>
                  </a:cubicBezTo>
                  <a:lnTo>
                    <a:pt x="4482" y="22665"/>
                  </a:lnTo>
                  <a:cubicBezTo>
                    <a:pt x="5174" y="22801"/>
                    <a:pt x="5745" y="23284"/>
                    <a:pt x="6002" y="23939"/>
                  </a:cubicBezTo>
                  <a:cubicBezTo>
                    <a:pt x="6312" y="24740"/>
                    <a:pt x="7083" y="25256"/>
                    <a:pt x="7923" y="25256"/>
                  </a:cubicBezTo>
                  <a:cubicBezTo>
                    <a:pt x="8026" y="25256"/>
                    <a:pt x="8130" y="25248"/>
                    <a:pt x="8234" y="25232"/>
                  </a:cubicBezTo>
                  <a:lnTo>
                    <a:pt x="8237" y="25232"/>
                  </a:lnTo>
                  <a:cubicBezTo>
                    <a:pt x="8340" y="25216"/>
                    <a:pt x="8444" y="25209"/>
                    <a:pt x="8547" y="25209"/>
                  </a:cubicBezTo>
                  <a:cubicBezTo>
                    <a:pt x="9135" y="25209"/>
                    <a:pt x="9703" y="25459"/>
                    <a:pt x="10098" y="25908"/>
                  </a:cubicBezTo>
                  <a:lnTo>
                    <a:pt x="10101" y="25912"/>
                  </a:lnTo>
                  <a:cubicBezTo>
                    <a:pt x="10503" y="26370"/>
                    <a:pt x="11072" y="26612"/>
                    <a:pt x="11651" y="26612"/>
                  </a:cubicBezTo>
                  <a:cubicBezTo>
                    <a:pt x="11988" y="26612"/>
                    <a:pt x="12328" y="26530"/>
                    <a:pt x="12640" y="26359"/>
                  </a:cubicBezTo>
                  <a:cubicBezTo>
                    <a:pt x="12949" y="26189"/>
                    <a:pt x="13290" y="26104"/>
                    <a:pt x="13632" y="26104"/>
                  </a:cubicBezTo>
                  <a:cubicBezTo>
                    <a:pt x="13973" y="26104"/>
                    <a:pt x="14314" y="26189"/>
                    <a:pt x="14623" y="26359"/>
                  </a:cubicBezTo>
                  <a:cubicBezTo>
                    <a:pt x="14935" y="26530"/>
                    <a:pt x="15276" y="26612"/>
                    <a:pt x="15614" y="26612"/>
                  </a:cubicBezTo>
                  <a:cubicBezTo>
                    <a:pt x="16193" y="26612"/>
                    <a:pt x="16762" y="26370"/>
                    <a:pt x="17165" y="25912"/>
                  </a:cubicBezTo>
                  <a:lnTo>
                    <a:pt x="17167" y="25908"/>
                  </a:lnTo>
                  <a:cubicBezTo>
                    <a:pt x="17562" y="25459"/>
                    <a:pt x="18127" y="25209"/>
                    <a:pt x="18716" y="25209"/>
                  </a:cubicBezTo>
                  <a:cubicBezTo>
                    <a:pt x="18819" y="25209"/>
                    <a:pt x="18923" y="25216"/>
                    <a:pt x="19026" y="25232"/>
                  </a:cubicBezTo>
                  <a:lnTo>
                    <a:pt x="19031" y="25232"/>
                  </a:lnTo>
                  <a:cubicBezTo>
                    <a:pt x="19136" y="25248"/>
                    <a:pt x="19240" y="25256"/>
                    <a:pt x="19344" y="25256"/>
                  </a:cubicBezTo>
                  <a:cubicBezTo>
                    <a:pt x="20183" y="25256"/>
                    <a:pt x="20951" y="24744"/>
                    <a:pt x="21263" y="23939"/>
                  </a:cubicBezTo>
                  <a:cubicBezTo>
                    <a:pt x="21521" y="23284"/>
                    <a:pt x="22092" y="22801"/>
                    <a:pt x="22781" y="22665"/>
                  </a:cubicBezTo>
                  <a:lnTo>
                    <a:pt x="22786" y="22665"/>
                  </a:lnTo>
                  <a:cubicBezTo>
                    <a:pt x="23733" y="22478"/>
                    <a:pt x="24422" y="21657"/>
                    <a:pt x="24445" y="20692"/>
                  </a:cubicBezTo>
                  <a:lnTo>
                    <a:pt x="24445" y="20690"/>
                  </a:lnTo>
                  <a:cubicBezTo>
                    <a:pt x="24461" y="19986"/>
                    <a:pt x="24834" y="19340"/>
                    <a:pt x="25437" y="18974"/>
                  </a:cubicBezTo>
                  <a:cubicBezTo>
                    <a:pt x="26261" y="18473"/>
                    <a:pt x="26628" y="17462"/>
                    <a:pt x="26318" y="16550"/>
                  </a:cubicBezTo>
                  <a:cubicBezTo>
                    <a:pt x="26095" y="15883"/>
                    <a:pt x="26222" y="15148"/>
                    <a:pt x="26664" y="14597"/>
                  </a:cubicBezTo>
                  <a:lnTo>
                    <a:pt x="26666" y="14595"/>
                  </a:lnTo>
                  <a:cubicBezTo>
                    <a:pt x="27267" y="13842"/>
                    <a:pt x="27267" y="12772"/>
                    <a:pt x="26666" y="12019"/>
                  </a:cubicBezTo>
                  <a:lnTo>
                    <a:pt x="26664" y="12014"/>
                  </a:lnTo>
                  <a:cubicBezTo>
                    <a:pt x="26222" y="11466"/>
                    <a:pt x="26095" y="10728"/>
                    <a:pt x="26318" y="10064"/>
                  </a:cubicBezTo>
                  <a:cubicBezTo>
                    <a:pt x="26628" y="9147"/>
                    <a:pt x="26261" y="8141"/>
                    <a:pt x="25437" y="7640"/>
                  </a:cubicBezTo>
                  <a:cubicBezTo>
                    <a:pt x="24836" y="7276"/>
                    <a:pt x="24461" y="6630"/>
                    <a:pt x="24445" y="5924"/>
                  </a:cubicBezTo>
                  <a:lnTo>
                    <a:pt x="24445" y="5922"/>
                  </a:lnTo>
                  <a:cubicBezTo>
                    <a:pt x="24422" y="4957"/>
                    <a:pt x="23733" y="4138"/>
                    <a:pt x="22786" y="3946"/>
                  </a:cubicBezTo>
                  <a:lnTo>
                    <a:pt x="22781" y="3946"/>
                  </a:lnTo>
                  <a:cubicBezTo>
                    <a:pt x="22092" y="3810"/>
                    <a:pt x="21521" y="3330"/>
                    <a:pt x="21263" y="2672"/>
                  </a:cubicBezTo>
                  <a:cubicBezTo>
                    <a:pt x="20951" y="1870"/>
                    <a:pt x="20183" y="1358"/>
                    <a:pt x="19344" y="1358"/>
                  </a:cubicBezTo>
                  <a:cubicBezTo>
                    <a:pt x="19240" y="1358"/>
                    <a:pt x="19136" y="1366"/>
                    <a:pt x="19031" y="1382"/>
                  </a:cubicBezTo>
                  <a:lnTo>
                    <a:pt x="19026" y="1382"/>
                  </a:lnTo>
                  <a:cubicBezTo>
                    <a:pt x="18923" y="1397"/>
                    <a:pt x="18820" y="1405"/>
                    <a:pt x="18717" y="1405"/>
                  </a:cubicBezTo>
                  <a:cubicBezTo>
                    <a:pt x="18130" y="1405"/>
                    <a:pt x="17562" y="1155"/>
                    <a:pt x="17167" y="703"/>
                  </a:cubicBezTo>
                  <a:lnTo>
                    <a:pt x="17165" y="701"/>
                  </a:lnTo>
                  <a:cubicBezTo>
                    <a:pt x="16760" y="244"/>
                    <a:pt x="16193" y="0"/>
                    <a:pt x="15613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ctrTitle"/>
          </p:nvPr>
        </p:nvSpPr>
        <p:spPr>
          <a:xfrm>
            <a:off x="713225" y="1054450"/>
            <a:ext cx="5737500" cy="214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Different</a:t>
            </a:r>
            <a:br>
              <a:rPr lang="en-US" sz="47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</a:br>
            <a:r>
              <a:rPr lang="en-US" sz="47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Types</a:t>
            </a:r>
            <a:r>
              <a:rPr lang="en-US" dirty="0"/>
              <a:t> </a:t>
            </a:r>
            <a:r>
              <a:rPr lang="en-US" sz="47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Of CSS</a:t>
            </a:r>
            <a:endParaRPr sz="4700"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7623333" y="3816625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32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32"/>
          <p:cNvCxnSpPr/>
          <p:nvPr/>
        </p:nvCxnSpPr>
        <p:spPr>
          <a:xfrm rot="10800000">
            <a:off x="7419500" y="3613650"/>
            <a:ext cx="0" cy="100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2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2" name="Google Shape;136;p15">
            <a:extLst>
              <a:ext uri="{FF2B5EF4-FFF2-40B4-BE49-F238E27FC236}">
                <a16:creationId xmlns:a16="http://schemas.microsoft.com/office/drawing/2014/main" id="{9E3C073B-AAA7-4394-8E88-0C8BBF7C3C04}"/>
              </a:ext>
            </a:extLst>
          </p:cNvPr>
          <p:cNvGrpSpPr/>
          <p:nvPr/>
        </p:nvGrpSpPr>
        <p:grpSpPr>
          <a:xfrm>
            <a:off x="6375972" y="1716646"/>
            <a:ext cx="1247361" cy="855104"/>
            <a:chOff x="4290650" y="1186778"/>
            <a:chExt cx="562741" cy="385776"/>
          </a:xfrm>
          <a:solidFill>
            <a:srgbClr val="C8F119"/>
          </a:solidFill>
        </p:grpSpPr>
        <p:sp>
          <p:nvSpPr>
            <p:cNvPr id="13" name="Google Shape;137;p15">
              <a:extLst>
                <a:ext uri="{FF2B5EF4-FFF2-40B4-BE49-F238E27FC236}">
                  <a16:creationId xmlns:a16="http://schemas.microsoft.com/office/drawing/2014/main" id="{A7F20DCE-6FE0-4263-832F-1379A3E06333}"/>
                </a:ext>
              </a:extLst>
            </p:cNvPr>
            <p:cNvSpPr/>
            <p:nvPr/>
          </p:nvSpPr>
          <p:spPr>
            <a:xfrm>
              <a:off x="4465972" y="1186778"/>
              <a:ext cx="212098" cy="385776"/>
            </a:xfrm>
            <a:custGeom>
              <a:avLst/>
              <a:gdLst/>
              <a:ahLst/>
              <a:cxnLst/>
              <a:rect l="l" t="t" r="r" b="b"/>
              <a:pathLst>
                <a:path w="3097" h="5633" extrusionOk="0">
                  <a:moveTo>
                    <a:pt x="2239" y="1"/>
                  </a:moveTo>
                  <a:lnTo>
                    <a:pt x="1" y="5275"/>
                  </a:lnTo>
                  <a:lnTo>
                    <a:pt x="846" y="5633"/>
                  </a:lnTo>
                  <a:lnTo>
                    <a:pt x="3096" y="370"/>
                  </a:lnTo>
                  <a:lnTo>
                    <a:pt x="22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3">
                    <a:lumMod val="65000"/>
                  </a:schemeClr>
                </a:solidFill>
              </a:endParaRPr>
            </a:p>
          </p:txBody>
        </p:sp>
        <p:sp>
          <p:nvSpPr>
            <p:cNvPr id="14" name="Google Shape;138;p15">
              <a:extLst>
                <a:ext uri="{FF2B5EF4-FFF2-40B4-BE49-F238E27FC236}">
                  <a16:creationId xmlns:a16="http://schemas.microsoft.com/office/drawing/2014/main" id="{A2169195-BF9D-4E3E-A3B7-29B23035A3DA}"/>
                </a:ext>
              </a:extLst>
            </p:cNvPr>
            <p:cNvSpPr/>
            <p:nvPr/>
          </p:nvSpPr>
          <p:spPr>
            <a:xfrm>
              <a:off x="4290650" y="1256907"/>
              <a:ext cx="167240" cy="245519"/>
            </a:xfrm>
            <a:custGeom>
              <a:avLst/>
              <a:gdLst/>
              <a:ahLst/>
              <a:cxnLst/>
              <a:rect l="l" t="t" r="r" b="b"/>
              <a:pathLst>
                <a:path w="2442" h="3585" extrusionOk="0">
                  <a:moveTo>
                    <a:pt x="1787" y="1"/>
                  </a:moveTo>
                  <a:lnTo>
                    <a:pt x="1" y="1787"/>
                  </a:lnTo>
                  <a:lnTo>
                    <a:pt x="1787" y="3585"/>
                  </a:lnTo>
                  <a:lnTo>
                    <a:pt x="2442" y="2930"/>
                  </a:lnTo>
                  <a:lnTo>
                    <a:pt x="1299" y="1787"/>
                  </a:lnTo>
                  <a:lnTo>
                    <a:pt x="2442" y="656"/>
                  </a:lnTo>
                  <a:lnTo>
                    <a:pt x="17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3">
                    <a:lumMod val="65000"/>
                  </a:schemeClr>
                </a:solidFill>
              </a:endParaRPr>
            </a:p>
          </p:txBody>
        </p:sp>
        <p:sp>
          <p:nvSpPr>
            <p:cNvPr id="15" name="Google Shape;139;p15">
              <a:extLst>
                <a:ext uri="{FF2B5EF4-FFF2-40B4-BE49-F238E27FC236}">
                  <a16:creationId xmlns:a16="http://schemas.microsoft.com/office/drawing/2014/main" id="{ADF91F24-322D-4DE3-976E-F0585FD88AA1}"/>
                </a:ext>
              </a:extLst>
            </p:cNvPr>
            <p:cNvSpPr/>
            <p:nvPr/>
          </p:nvSpPr>
          <p:spPr>
            <a:xfrm>
              <a:off x="4685329" y="1256907"/>
              <a:ext cx="168062" cy="245519"/>
            </a:xfrm>
            <a:custGeom>
              <a:avLst/>
              <a:gdLst/>
              <a:ahLst/>
              <a:cxnLst/>
              <a:rect l="l" t="t" r="r" b="b"/>
              <a:pathLst>
                <a:path w="2454" h="3585" extrusionOk="0">
                  <a:moveTo>
                    <a:pt x="655" y="1"/>
                  </a:moveTo>
                  <a:lnTo>
                    <a:pt x="0" y="656"/>
                  </a:lnTo>
                  <a:lnTo>
                    <a:pt x="1143" y="1787"/>
                  </a:lnTo>
                  <a:lnTo>
                    <a:pt x="0" y="2930"/>
                  </a:lnTo>
                  <a:lnTo>
                    <a:pt x="655" y="3585"/>
                  </a:lnTo>
                  <a:lnTo>
                    <a:pt x="2453" y="1787"/>
                  </a:lnTo>
                  <a:lnTo>
                    <a:pt x="6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3">
                    <a:lumMod val="65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54A767-DBE9-4994-A242-7080922E6AA9}"/>
              </a:ext>
            </a:extLst>
          </p:cNvPr>
          <p:cNvSpPr txBox="1"/>
          <p:nvPr/>
        </p:nvSpPr>
        <p:spPr>
          <a:xfrm>
            <a:off x="713225" y="4170679"/>
            <a:ext cx="462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Alexandria Light" panose="020B0604020202020204" charset="-78"/>
                <a:cs typeface="Alexandria Light" panose="020B0604020202020204" charset="-78"/>
              </a:rPr>
              <a:t>Sheikh Jamir Alam, Rahul </a:t>
            </a:r>
            <a:r>
              <a:rPr lang="en-US" sz="1000" dirty="0" err="1">
                <a:solidFill>
                  <a:schemeClr val="tx2"/>
                </a:solidFill>
                <a:latin typeface="Alexandria Light" panose="020B0604020202020204" charset="-78"/>
                <a:cs typeface="Alexandria Light" panose="020B0604020202020204" charset="-78"/>
              </a:rPr>
              <a:t>Gorai</a:t>
            </a:r>
            <a:r>
              <a:rPr lang="en-US" sz="1000" dirty="0">
                <a:solidFill>
                  <a:schemeClr val="tx2"/>
                </a:solidFill>
                <a:latin typeface="Alexandria Light" panose="020B0604020202020204" charset="-78"/>
                <a:cs typeface="Alexandria Light" panose="020B0604020202020204" charset="-78"/>
              </a:rPr>
              <a:t>, Sudip Roy, Srijan Banerjee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4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CSS ?</a:t>
            </a:r>
            <a:endParaRPr dirty="0"/>
          </a:p>
        </p:txBody>
      </p:sp>
      <p:sp>
        <p:nvSpPr>
          <p:cNvPr id="734" name="Google Shape;734;p54"/>
          <p:cNvSpPr txBox="1"/>
          <p:nvPr/>
        </p:nvSpPr>
        <p:spPr>
          <a:xfrm>
            <a:off x="827154" y="1602719"/>
            <a:ext cx="5159206" cy="193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CSS (Cascading Style Sheet) describes the HTML elements which are displayed on screen. It allows us to add effects or animations to the website.</a:t>
            </a:r>
          </a:p>
          <a:p>
            <a:pPr lvl="0">
              <a:lnSpc>
                <a:spcPct val="115000"/>
              </a:lnSpc>
            </a:pPr>
            <a:endParaRPr lang="en-US" dirty="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lvl="0">
              <a:lnSpc>
                <a:spcPct val="115000"/>
              </a:lnSpc>
            </a:pPr>
            <a:r>
              <a:rPr lang="en-US" dirty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A webpage is made up of HTML, CSS and JavaScript. HTML is the skeleton (structure), CSS is the skin (appearance) and JavaScript is the brain (functionality).</a:t>
            </a:r>
          </a:p>
          <a:p>
            <a:pPr lvl="0">
              <a:lnSpc>
                <a:spcPct val="115000"/>
              </a:lnSpc>
            </a:pPr>
            <a:endParaRPr lang="en-US" dirty="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cxnSp>
        <p:nvCxnSpPr>
          <p:cNvPr id="735" name="Google Shape;735;p54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6" name="Google Shape;736;p54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526;p47">
            <a:extLst>
              <a:ext uri="{FF2B5EF4-FFF2-40B4-BE49-F238E27FC236}">
                <a16:creationId xmlns:a16="http://schemas.microsoft.com/office/drawing/2014/main" id="{6981F0B8-F83E-4A88-BB27-57C6CAE6C6C1}"/>
              </a:ext>
            </a:extLst>
          </p:cNvPr>
          <p:cNvSpPr/>
          <p:nvPr/>
        </p:nvSpPr>
        <p:spPr>
          <a:xfrm>
            <a:off x="987082" y="4343136"/>
            <a:ext cx="565424" cy="565411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04A8AC1E-D335-400F-9BE3-D1D53363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360" y="1602719"/>
            <a:ext cx="2200140" cy="21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4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Types of CSS</a:t>
            </a:r>
            <a:endParaRPr dirty="0"/>
          </a:p>
        </p:txBody>
      </p:sp>
      <p:sp>
        <p:nvSpPr>
          <p:cNvPr id="734" name="Google Shape;734;p54"/>
          <p:cNvSpPr txBox="1"/>
          <p:nvPr/>
        </p:nvSpPr>
        <p:spPr>
          <a:xfrm>
            <a:off x="827154" y="1397196"/>
            <a:ext cx="5113157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solidFill>
                  <a:srgbClr val="FFFFFF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We can categorize CSS into 3 different types based on the way we use them.</a:t>
            </a: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FFFFFF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lvl="0">
              <a:lnSpc>
                <a:spcPct val="115000"/>
              </a:lnSpc>
            </a:pPr>
            <a:r>
              <a:rPr lang="en-US" dirty="0">
                <a:solidFill>
                  <a:srgbClr val="FFFFFF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There are 3 types of CSS which are below:</a:t>
            </a:r>
          </a:p>
          <a:p>
            <a:pPr marL="457200" lvl="0" indent="-3175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400"/>
              <a:buFont typeface="Alexandria Light"/>
              <a:buChar char="●"/>
            </a:pPr>
            <a:r>
              <a:rPr lang="en-US" dirty="0">
                <a:solidFill>
                  <a:srgbClr val="FFFFFF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Inline CSS</a:t>
            </a:r>
          </a:p>
          <a:p>
            <a:pPr marL="457200" lvl="0" indent="-3175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400"/>
              <a:buFont typeface="Alexandria Light"/>
              <a:buChar char="●"/>
            </a:pPr>
            <a:r>
              <a:rPr lang="en-US" dirty="0">
                <a:solidFill>
                  <a:srgbClr val="FFFFFF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Internal / Embedded CSS</a:t>
            </a:r>
          </a:p>
          <a:p>
            <a:pPr marL="457200" lvl="0" indent="-3175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400"/>
              <a:buFont typeface="Alexandria Light"/>
              <a:buChar char="●"/>
            </a:pPr>
            <a:r>
              <a:rPr lang="en-US" dirty="0">
                <a:solidFill>
                  <a:srgbClr val="FFFFFF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External CSS</a:t>
            </a:r>
          </a:p>
        </p:txBody>
      </p:sp>
      <p:cxnSp>
        <p:nvCxnSpPr>
          <p:cNvPr id="735" name="Google Shape;735;p54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6" name="Google Shape;736;p54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" name="Google Shape;441;p43">
            <a:extLst>
              <a:ext uri="{FF2B5EF4-FFF2-40B4-BE49-F238E27FC236}">
                <a16:creationId xmlns:a16="http://schemas.microsoft.com/office/drawing/2014/main" id="{CD8E7CE5-E82A-4FFB-926E-9D156EB127EF}"/>
              </a:ext>
            </a:extLst>
          </p:cNvPr>
          <p:cNvGrpSpPr/>
          <p:nvPr/>
        </p:nvGrpSpPr>
        <p:grpSpPr>
          <a:xfrm>
            <a:off x="7288886" y="4031943"/>
            <a:ext cx="643376" cy="614105"/>
            <a:chOff x="4126815" y="2760704"/>
            <a:chExt cx="380393" cy="363118"/>
          </a:xfrm>
        </p:grpSpPr>
        <p:sp>
          <p:nvSpPr>
            <p:cNvPr id="8" name="Google Shape;442;p43">
              <a:extLst>
                <a:ext uri="{FF2B5EF4-FFF2-40B4-BE49-F238E27FC236}">
                  <a16:creationId xmlns:a16="http://schemas.microsoft.com/office/drawing/2014/main" id="{16BFE231-D8C1-4150-B050-6E87A7DBEEBA}"/>
                </a:ext>
              </a:extLst>
            </p:cNvPr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3;p43">
              <a:extLst>
                <a:ext uri="{FF2B5EF4-FFF2-40B4-BE49-F238E27FC236}">
                  <a16:creationId xmlns:a16="http://schemas.microsoft.com/office/drawing/2014/main" id="{FA2324A6-05EF-4A0A-AD83-5FA77DD76A67}"/>
                </a:ext>
              </a:extLst>
            </p:cNvPr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4;p43">
              <a:extLst>
                <a:ext uri="{FF2B5EF4-FFF2-40B4-BE49-F238E27FC236}">
                  <a16:creationId xmlns:a16="http://schemas.microsoft.com/office/drawing/2014/main" id="{5FA4C205-66E3-42B4-9136-E36AE55B3C3A}"/>
                </a:ext>
              </a:extLst>
            </p:cNvPr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5;p43">
              <a:extLst>
                <a:ext uri="{FF2B5EF4-FFF2-40B4-BE49-F238E27FC236}">
                  <a16:creationId xmlns:a16="http://schemas.microsoft.com/office/drawing/2014/main" id="{B157FE6E-3927-4F40-9753-FC34A34376F0}"/>
                </a:ext>
              </a:extLst>
            </p:cNvPr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662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4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Inline CSS</a:t>
            </a:r>
            <a:endParaRPr dirty="0"/>
          </a:p>
        </p:txBody>
      </p:sp>
      <p:sp>
        <p:nvSpPr>
          <p:cNvPr id="734" name="Google Shape;734;p54"/>
          <p:cNvSpPr txBox="1"/>
          <p:nvPr/>
        </p:nvSpPr>
        <p:spPr>
          <a:xfrm>
            <a:off x="827154" y="1397196"/>
            <a:ext cx="5113157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Inline CSS is used to style a specific HTML element. For this CSS style, you’ll only need to add the style attribute to each HTML tag, without using selectors.</a:t>
            </a:r>
          </a:p>
          <a:p>
            <a:pPr lvl="0">
              <a:lnSpc>
                <a:spcPct val="115000"/>
              </a:lnSpc>
            </a:pPr>
            <a:endParaRPr lang="en-US" dirty="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lvl="0">
              <a:lnSpc>
                <a:spcPct val="115000"/>
              </a:lnSpc>
            </a:pPr>
            <a:r>
              <a:rPr lang="en-US" dirty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This CSS type is not really recommended, as each HTML tag needs to be styled individually. Managing your website may become too hard if you only use inline CSS.</a:t>
            </a:r>
          </a:p>
        </p:txBody>
      </p:sp>
      <p:cxnSp>
        <p:nvCxnSpPr>
          <p:cNvPr id="735" name="Google Shape;735;p54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6" name="Google Shape;736;p54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272;p34">
            <a:extLst>
              <a:ext uri="{FF2B5EF4-FFF2-40B4-BE49-F238E27FC236}">
                <a16:creationId xmlns:a16="http://schemas.microsoft.com/office/drawing/2014/main" id="{F5018667-A63A-44A8-9C1A-E646B516A139}"/>
              </a:ext>
            </a:extLst>
          </p:cNvPr>
          <p:cNvSpPr txBox="1">
            <a:spLocks/>
          </p:cNvSpPr>
          <p:nvPr/>
        </p:nvSpPr>
        <p:spPr>
          <a:xfrm>
            <a:off x="7297168" y="4413250"/>
            <a:ext cx="901200" cy="385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r>
              <a:rPr lang="en" dirty="0">
                <a:solidFill>
                  <a:srgbClr val="C8F119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342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Inline CSS</a:t>
            </a:r>
            <a:endParaRPr dirty="0"/>
          </a:p>
        </p:txBody>
      </p:sp>
      <p:sp>
        <p:nvSpPr>
          <p:cNvPr id="311" name="Google Shape;311;p36"/>
          <p:cNvSpPr txBox="1">
            <a:spLocks noGrp="1"/>
          </p:cNvSpPr>
          <p:nvPr>
            <p:ph type="subTitle" idx="1"/>
          </p:nvPr>
        </p:nvSpPr>
        <p:spPr>
          <a:xfrm>
            <a:off x="1045231" y="2084830"/>
            <a:ext cx="4085198" cy="219049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&lt;</a:t>
            </a:r>
            <a:r>
              <a:rPr lang="en-IN" dirty="0"/>
              <a:t>body style="background-</a:t>
            </a:r>
            <a:r>
              <a:rPr lang="en-IN" dirty="0" err="1"/>
              <a:t>color</a:t>
            </a:r>
            <a:r>
              <a:rPr lang="en-IN" dirty="0"/>
              <a:t>: black;"</a:t>
            </a:r>
            <a:r>
              <a:rPr lang="en" dirty="0"/>
              <a:t>&gt;</a:t>
            </a:r>
          </a:p>
          <a:p>
            <a:pPr marL="0" lvl="0" indent="0"/>
            <a:r>
              <a:rPr lang="en" dirty="0"/>
              <a:t>   </a:t>
            </a:r>
            <a:r>
              <a:rPr lang="en-IN" dirty="0"/>
              <a:t>&lt;h1 </a:t>
            </a:r>
            <a:r>
              <a:rPr lang="en-US" dirty="0"/>
              <a:t>style="color: white; padding: 30px;"</a:t>
            </a:r>
            <a:r>
              <a:rPr lang="en-IN" dirty="0"/>
              <a:t>&gt;</a:t>
            </a:r>
          </a:p>
          <a:p>
            <a:pPr marL="0" lvl="0" indent="0"/>
            <a:r>
              <a:rPr lang="en-US" dirty="0"/>
              <a:t> </a:t>
            </a:r>
            <a:r>
              <a:rPr lang="en-IN" dirty="0"/>
              <a:t>     Hello World</a:t>
            </a:r>
          </a:p>
          <a:p>
            <a:pPr marL="0" lvl="0" indent="0"/>
            <a:r>
              <a:rPr lang="en-IN" dirty="0"/>
              <a:t>   &lt;/h1&gt;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&lt;/</a:t>
            </a:r>
            <a:r>
              <a:rPr lang="en-IN" dirty="0"/>
              <a:t>body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314" name="Google Shape;314;p36"/>
          <p:cNvSpPr txBox="1">
            <a:spLocks noGrp="1"/>
          </p:cNvSpPr>
          <p:nvPr>
            <p:ph type="subTitle" idx="4"/>
          </p:nvPr>
        </p:nvSpPr>
        <p:spPr>
          <a:xfrm>
            <a:off x="720025" y="116832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Here’s how you can use inline CSS :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317" name="Google Shape;317;p36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36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" name="Google Shape;446;p43">
            <a:extLst>
              <a:ext uri="{FF2B5EF4-FFF2-40B4-BE49-F238E27FC236}">
                <a16:creationId xmlns:a16="http://schemas.microsoft.com/office/drawing/2014/main" id="{C4862343-1A3F-4FE8-B807-9FC952FDEC26}"/>
              </a:ext>
            </a:extLst>
          </p:cNvPr>
          <p:cNvGrpSpPr/>
          <p:nvPr/>
        </p:nvGrpSpPr>
        <p:grpSpPr>
          <a:xfrm>
            <a:off x="7496586" y="1257860"/>
            <a:ext cx="675639" cy="723840"/>
            <a:chOff x="4149138" y="4121151"/>
            <a:chExt cx="344065" cy="368644"/>
          </a:xfrm>
        </p:grpSpPr>
        <p:sp>
          <p:nvSpPr>
            <p:cNvPr id="8" name="Google Shape;447;p43">
              <a:extLst>
                <a:ext uri="{FF2B5EF4-FFF2-40B4-BE49-F238E27FC236}">
                  <a16:creationId xmlns:a16="http://schemas.microsoft.com/office/drawing/2014/main" id="{8D714AB5-3D19-4BD6-B981-B2ED9D036DA1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8;p43">
              <a:extLst>
                <a:ext uri="{FF2B5EF4-FFF2-40B4-BE49-F238E27FC236}">
                  <a16:creationId xmlns:a16="http://schemas.microsoft.com/office/drawing/2014/main" id="{1ADDDB55-584D-4048-A804-B39F46D35136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9;p43">
              <a:extLst>
                <a:ext uri="{FF2B5EF4-FFF2-40B4-BE49-F238E27FC236}">
                  <a16:creationId xmlns:a16="http://schemas.microsoft.com/office/drawing/2014/main" id="{0A3777B9-8D19-4AD8-AE42-849A7258E7A0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0;p43">
              <a:extLst>
                <a:ext uri="{FF2B5EF4-FFF2-40B4-BE49-F238E27FC236}">
                  <a16:creationId xmlns:a16="http://schemas.microsoft.com/office/drawing/2014/main" id="{9209F42E-867A-4A65-BDF2-D197A6ECD77E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1;p43">
              <a:extLst>
                <a:ext uri="{FF2B5EF4-FFF2-40B4-BE49-F238E27FC236}">
                  <a16:creationId xmlns:a16="http://schemas.microsoft.com/office/drawing/2014/main" id="{087C43EE-177A-4383-A911-FDB91AA0CDFE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2;p43">
              <a:extLst>
                <a:ext uri="{FF2B5EF4-FFF2-40B4-BE49-F238E27FC236}">
                  <a16:creationId xmlns:a16="http://schemas.microsoft.com/office/drawing/2014/main" id="{8A6B466E-2330-458B-AA25-714C2D82B8EA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3;p43">
              <a:extLst>
                <a:ext uri="{FF2B5EF4-FFF2-40B4-BE49-F238E27FC236}">
                  <a16:creationId xmlns:a16="http://schemas.microsoft.com/office/drawing/2014/main" id="{3B4A5C06-E1E0-4F15-BB02-B7421ED2FC4F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4;p43">
              <a:extLst>
                <a:ext uri="{FF2B5EF4-FFF2-40B4-BE49-F238E27FC236}">
                  <a16:creationId xmlns:a16="http://schemas.microsoft.com/office/drawing/2014/main" id="{3AA2B30A-6CA5-4D6B-8531-F5537949DF4C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5;p43">
              <a:extLst>
                <a:ext uri="{FF2B5EF4-FFF2-40B4-BE49-F238E27FC236}">
                  <a16:creationId xmlns:a16="http://schemas.microsoft.com/office/drawing/2014/main" id="{A8EAC8E0-0743-4A4B-93E3-EAD4F466EC11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6;p43">
              <a:extLst>
                <a:ext uri="{FF2B5EF4-FFF2-40B4-BE49-F238E27FC236}">
                  <a16:creationId xmlns:a16="http://schemas.microsoft.com/office/drawing/2014/main" id="{CEA2F3EC-9AC0-4866-8198-3910D7B77262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7;p43">
              <a:extLst>
                <a:ext uri="{FF2B5EF4-FFF2-40B4-BE49-F238E27FC236}">
                  <a16:creationId xmlns:a16="http://schemas.microsoft.com/office/drawing/2014/main" id="{D89A94A2-0808-4B55-99E5-9F060A4D2F06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8;p43">
              <a:extLst>
                <a:ext uri="{FF2B5EF4-FFF2-40B4-BE49-F238E27FC236}">
                  <a16:creationId xmlns:a16="http://schemas.microsoft.com/office/drawing/2014/main" id="{E2E8446D-39EA-43A8-A7E4-0DC07A33BFD7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E372944-4E92-475D-B580-113EDD53F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8"/>
          <a:stretch/>
        </p:blipFill>
        <p:spPr>
          <a:xfrm>
            <a:off x="5481896" y="2084831"/>
            <a:ext cx="2690329" cy="219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4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Internal CSS</a:t>
            </a:r>
            <a:endParaRPr dirty="0"/>
          </a:p>
        </p:txBody>
      </p:sp>
      <p:sp>
        <p:nvSpPr>
          <p:cNvPr id="734" name="Google Shape;734;p54"/>
          <p:cNvSpPr txBox="1"/>
          <p:nvPr/>
        </p:nvSpPr>
        <p:spPr>
          <a:xfrm>
            <a:off x="827154" y="1397196"/>
            <a:ext cx="5113157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Internal or embedded CSS requires you to add </a:t>
            </a:r>
            <a:r>
              <a:rPr lang="en-US" b="1" dirty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&lt;style&gt;</a:t>
            </a:r>
            <a:r>
              <a:rPr lang="en-US" dirty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 tag in the </a:t>
            </a:r>
            <a:r>
              <a:rPr lang="en-US" b="1" dirty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&lt;head&gt;</a:t>
            </a:r>
            <a:r>
              <a:rPr lang="en-US" dirty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 section of your HTML document.</a:t>
            </a:r>
          </a:p>
          <a:p>
            <a:pPr lvl="0">
              <a:lnSpc>
                <a:spcPct val="115000"/>
              </a:lnSpc>
            </a:pPr>
            <a:endParaRPr lang="en-US" dirty="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lvl="0">
              <a:lnSpc>
                <a:spcPct val="115000"/>
              </a:lnSpc>
            </a:pPr>
            <a:r>
              <a:rPr lang="en-US" dirty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This CSS style is an effective method of styling a single page. However, using this style for multiple pages is time-consuming as you need to put CSS rules on every page of your website.</a:t>
            </a:r>
            <a:endParaRPr dirty="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cxnSp>
        <p:nvCxnSpPr>
          <p:cNvPr id="735" name="Google Shape;735;p54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6" name="Google Shape;736;p54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272;p34">
            <a:extLst>
              <a:ext uri="{FF2B5EF4-FFF2-40B4-BE49-F238E27FC236}">
                <a16:creationId xmlns:a16="http://schemas.microsoft.com/office/drawing/2014/main" id="{6AE0936F-19E6-4057-99BC-E463548E3A56}"/>
              </a:ext>
            </a:extLst>
          </p:cNvPr>
          <p:cNvSpPr txBox="1">
            <a:spLocks/>
          </p:cNvSpPr>
          <p:nvPr/>
        </p:nvSpPr>
        <p:spPr>
          <a:xfrm>
            <a:off x="7297168" y="4413250"/>
            <a:ext cx="901200" cy="385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r>
              <a:rPr lang="en" dirty="0">
                <a:solidFill>
                  <a:srgbClr val="C8F119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26555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Internal CSS</a:t>
            </a:r>
            <a:endParaRPr dirty="0"/>
          </a:p>
        </p:txBody>
      </p:sp>
      <p:sp>
        <p:nvSpPr>
          <p:cNvPr id="311" name="Google Shape;311;p36"/>
          <p:cNvSpPr txBox="1">
            <a:spLocks noGrp="1"/>
          </p:cNvSpPr>
          <p:nvPr>
            <p:ph type="subTitle" idx="1"/>
          </p:nvPr>
        </p:nvSpPr>
        <p:spPr>
          <a:xfrm>
            <a:off x="1098595" y="1874189"/>
            <a:ext cx="3154376" cy="233599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-IN" dirty="0"/>
              <a:t>head</a:t>
            </a:r>
            <a:r>
              <a:rPr lang="en" dirty="0"/>
              <a:t>&gt;</a:t>
            </a:r>
          </a:p>
          <a:p>
            <a:pPr marL="0" lvl="0" indent="0"/>
            <a:r>
              <a:rPr lang="en" dirty="0"/>
              <a:t>   </a:t>
            </a:r>
            <a:r>
              <a:rPr lang="en-IN" dirty="0"/>
              <a:t>&lt;style&gt;</a:t>
            </a:r>
          </a:p>
          <a:p>
            <a:pPr marL="0" lvl="0" indent="0"/>
            <a:r>
              <a:rPr lang="en-US" dirty="0"/>
              <a:t>      </a:t>
            </a:r>
            <a:r>
              <a:rPr lang="en-IN" dirty="0"/>
              <a:t>h1 { </a:t>
            </a:r>
          </a:p>
          <a:p>
            <a:pPr marL="0" lvl="0" indent="0"/>
            <a:r>
              <a:rPr lang="en-IN" dirty="0"/>
              <a:t>         </a:t>
            </a:r>
            <a:r>
              <a:rPr lang="en-IN" dirty="0" err="1"/>
              <a:t>color</a:t>
            </a:r>
            <a:r>
              <a:rPr lang="en-IN" dirty="0"/>
              <a:t>: red; </a:t>
            </a:r>
          </a:p>
          <a:p>
            <a:pPr marL="0" lvl="0" indent="0"/>
            <a:r>
              <a:rPr lang="en-IN" dirty="0"/>
              <a:t>         background-</a:t>
            </a:r>
            <a:r>
              <a:rPr lang="en-IN" dirty="0" err="1"/>
              <a:t>color</a:t>
            </a:r>
            <a:r>
              <a:rPr lang="en-IN" dirty="0"/>
              <a:t>: black;</a:t>
            </a:r>
          </a:p>
          <a:p>
            <a:pPr marL="0" lvl="0" indent="0"/>
            <a:r>
              <a:rPr lang="en-US" dirty="0"/>
              <a:t>         width: fit-content;</a:t>
            </a:r>
            <a:endParaRPr lang="en-IN" dirty="0"/>
          </a:p>
          <a:p>
            <a:pPr marL="0" lvl="0" indent="0"/>
            <a:r>
              <a:rPr lang="en-IN" dirty="0"/>
              <a:t>       }</a:t>
            </a:r>
          </a:p>
          <a:p>
            <a:pPr marL="0" lvl="0" indent="0"/>
            <a:r>
              <a:rPr lang="en-IN" dirty="0"/>
              <a:t>   &lt;/style&gt;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&lt;/</a:t>
            </a:r>
            <a:r>
              <a:rPr lang="en-IN" dirty="0"/>
              <a:t>head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314" name="Google Shape;314;p36"/>
          <p:cNvSpPr txBox="1">
            <a:spLocks noGrp="1"/>
          </p:cNvSpPr>
          <p:nvPr>
            <p:ph type="subTitle" idx="4"/>
          </p:nvPr>
        </p:nvSpPr>
        <p:spPr>
          <a:xfrm>
            <a:off x="720025" y="116832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Here’s how you can use internal CSS :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317" name="Google Shape;317;p36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36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357;p39">
            <a:extLst>
              <a:ext uri="{FF2B5EF4-FFF2-40B4-BE49-F238E27FC236}">
                <a16:creationId xmlns:a16="http://schemas.microsoft.com/office/drawing/2014/main" id="{D40045B1-6709-48ED-9E9A-3AD639397C1F}"/>
              </a:ext>
            </a:extLst>
          </p:cNvPr>
          <p:cNvSpPr/>
          <p:nvPr/>
        </p:nvSpPr>
        <p:spPr>
          <a:xfrm>
            <a:off x="1014684" y="4385655"/>
            <a:ext cx="472038" cy="472210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DBF7BE-3AA5-468F-A9F7-7303F1CF5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" t="528"/>
          <a:stretch/>
        </p:blipFill>
        <p:spPr>
          <a:xfrm>
            <a:off x="5124587" y="1878057"/>
            <a:ext cx="2920818" cy="233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4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External CSS</a:t>
            </a:r>
            <a:endParaRPr dirty="0"/>
          </a:p>
        </p:txBody>
      </p:sp>
      <p:sp>
        <p:nvSpPr>
          <p:cNvPr id="734" name="Google Shape;734;p54"/>
          <p:cNvSpPr txBox="1"/>
          <p:nvPr/>
        </p:nvSpPr>
        <p:spPr>
          <a:xfrm>
            <a:off x="827154" y="1397196"/>
            <a:ext cx="5113157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With external CSS, you’ll link your web pages to an external .</a:t>
            </a:r>
            <a:r>
              <a:rPr lang="en-US" dirty="0" err="1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css</a:t>
            </a:r>
            <a:r>
              <a:rPr lang="en-US" dirty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 file, which can be created by any text editor in your device.</a:t>
            </a:r>
          </a:p>
          <a:p>
            <a:pPr lvl="0">
              <a:lnSpc>
                <a:spcPct val="115000"/>
              </a:lnSpc>
            </a:pPr>
            <a:endParaRPr lang="en-US" dirty="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  <a:p>
            <a:pPr lvl="0">
              <a:lnSpc>
                <a:spcPct val="115000"/>
              </a:lnSpc>
            </a:pPr>
            <a:r>
              <a:rPr lang="en-US" dirty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This CSS type is a more efficient method, especially for styling a large website. By editing one .</a:t>
            </a:r>
            <a:r>
              <a:rPr lang="en-US" dirty="0" err="1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css</a:t>
            </a:r>
            <a:r>
              <a:rPr lang="en-US" dirty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 file, you can change your entire site at once.</a:t>
            </a:r>
            <a:endParaRPr dirty="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cxnSp>
        <p:nvCxnSpPr>
          <p:cNvPr id="735" name="Google Shape;735;p54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6" name="Google Shape;736;p54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272;p34">
            <a:extLst>
              <a:ext uri="{FF2B5EF4-FFF2-40B4-BE49-F238E27FC236}">
                <a16:creationId xmlns:a16="http://schemas.microsoft.com/office/drawing/2014/main" id="{A2C3B004-048C-4F6B-AE1C-771C6E321928}"/>
              </a:ext>
            </a:extLst>
          </p:cNvPr>
          <p:cNvSpPr txBox="1">
            <a:spLocks/>
          </p:cNvSpPr>
          <p:nvPr/>
        </p:nvSpPr>
        <p:spPr>
          <a:xfrm>
            <a:off x="7297168" y="4413250"/>
            <a:ext cx="901200" cy="385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r>
              <a:rPr lang="en" dirty="0">
                <a:solidFill>
                  <a:srgbClr val="C8F119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1077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259</Words>
  <Application>Microsoft Office PowerPoint</Application>
  <PresentationFormat>On-screen Show (16:9)</PresentationFormat>
  <Paragraphs>66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Anek Gurmukhi ExtraBold</vt:lpstr>
      <vt:lpstr>Arial</vt:lpstr>
      <vt:lpstr>Monda</vt:lpstr>
      <vt:lpstr>Alexandria Light</vt:lpstr>
      <vt:lpstr>Detecting Cyber Attacks Thesis Defense by Slidesgo</vt:lpstr>
      <vt:lpstr>PowerPoint Presentation</vt:lpstr>
      <vt:lpstr>Different Types Of CSS</vt:lpstr>
      <vt:lpstr>What is CSS ?</vt:lpstr>
      <vt:lpstr>Types of CSS</vt:lpstr>
      <vt:lpstr>Inline CSS</vt:lpstr>
      <vt:lpstr>Inline CSS</vt:lpstr>
      <vt:lpstr>Internal CSS</vt:lpstr>
      <vt:lpstr>Internal CSS</vt:lpstr>
      <vt:lpstr>External CSS</vt:lpstr>
      <vt:lpstr>External CSS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Cyber Attacks  Thesis Defense</dc:title>
  <dc:creator>Rahul Gorai</dc:creator>
  <cp:lastModifiedBy>Rahul Gorai</cp:lastModifiedBy>
  <cp:revision>43</cp:revision>
  <dcterms:modified xsi:type="dcterms:W3CDTF">2023-08-07T16:58:12Z</dcterms:modified>
</cp:coreProperties>
</file>