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58" r:id="rId4"/>
    <p:sldId id="259" r:id="rId5"/>
    <p:sldId id="285" r:id="rId6"/>
    <p:sldId id="287" r:id="rId7"/>
    <p:sldId id="288" r:id="rId8"/>
    <p:sldId id="261" r:id="rId9"/>
    <p:sldId id="286" r:id="rId10"/>
    <p:sldId id="264" r:id="rId11"/>
    <p:sldId id="266" r:id="rId12"/>
    <p:sldId id="271" r:id="rId13"/>
    <p:sldId id="292" r:id="rId14"/>
    <p:sldId id="277" r:id="rId15"/>
    <p:sldId id="278" r:id="rId16"/>
    <p:sldId id="279" r:id="rId17"/>
    <p:sldId id="283" r:id="rId18"/>
    <p:sldId id="280" r:id="rId19"/>
    <p:sldId id="281"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985C6-382B-49A4-BA00-B57F5D3F37F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8A9E88DB-0C41-4542-8C7C-43754563A593}">
      <dgm:prSet custT="1"/>
      <dgm:spPr/>
      <dgm:t>
        <a:bodyPr/>
        <a:lstStyle/>
        <a:p>
          <a:r>
            <a:rPr lang="en-IN" sz="2800" b="1" dirty="0"/>
            <a:t>Gradescope</a:t>
          </a:r>
          <a:endParaRPr lang="en-US" sz="2800" dirty="0"/>
        </a:p>
      </dgm:t>
    </dgm:pt>
    <dgm:pt modelId="{CB01D82A-A8B7-4C04-ACA1-8CF5A0C1D451}" type="sibTrans" cxnId="{FDFFD6AC-CB5A-43D2-9989-1A1B25FEDD70}">
      <dgm:prSet/>
      <dgm:spPr/>
      <dgm:t>
        <a:bodyPr/>
        <a:lstStyle/>
        <a:p>
          <a:endParaRPr lang="en-US"/>
        </a:p>
      </dgm:t>
    </dgm:pt>
    <dgm:pt modelId="{72C5E594-2977-4E55-81A0-64A4AB8D98E3}" type="parTrans" cxnId="{FDFFD6AC-CB5A-43D2-9989-1A1B25FEDD70}">
      <dgm:prSet/>
      <dgm:spPr/>
      <dgm:t>
        <a:bodyPr/>
        <a:lstStyle/>
        <a:p>
          <a:endParaRPr lang="en-US"/>
        </a:p>
      </dgm:t>
    </dgm:pt>
    <dgm:pt modelId="{C23FA9AE-D068-4504-82B7-7ABC5A21B458}">
      <dgm:prSet custT="1"/>
      <dgm:spPr/>
      <dgm:t>
        <a:bodyPr/>
        <a:lstStyle/>
        <a:p>
          <a:r>
            <a:rPr lang="en-IN" sz="2800" b="1" dirty="0"/>
            <a:t>eMetric’s Deepscore</a:t>
          </a:r>
          <a:endParaRPr lang="en-US" sz="2800" b="1" dirty="0"/>
        </a:p>
      </dgm:t>
    </dgm:pt>
    <dgm:pt modelId="{33EB604E-A7C9-408E-874A-CD544904BA8E}" type="parTrans" cxnId="{0F0F4075-9C36-4A13-8FDA-6B079FBD2818}">
      <dgm:prSet/>
      <dgm:spPr/>
      <dgm:t>
        <a:bodyPr/>
        <a:lstStyle/>
        <a:p>
          <a:endParaRPr lang="en-IN"/>
        </a:p>
      </dgm:t>
    </dgm:pt>
    <dgm:pt modelId="{6C6EB782-6642-44DE-8651-B2CDBFE87701}" type="sibTrans" cxnId="{0F0F4075-9C36-4A13-8FDA-6B079FBD2818}">
      <dgm:prSet/>
      <dgm:spPr/>
      <dgm:t>
        <a:bodyPr/>
        <a:lstStyle/>
        <a:p>
          <a:endParaRPr lang="en-IN"/>
        </a:p>
      </dgm:t>
    </dgm:pt>
    <dgm:pt modelId="{36A48F5A-BF92-469B-9F69-C14888E4B06A}">
      <dgm:prSet custT="1"/>
      <dgm:spPr/>
      <dgm:t>
        <a:bodyPr/>
        <a:lstStyle/>
        <a:p>
          <a:r>
            <a:rPr lang="en-IN" sz="2800" b="1" dirty="0"/>
            <a:t>e-rater Scoring Engine</a:t>
          </a:r>
        </a:p>
      </dgm:t>
    </dgm:pt>
    <dgm:pt modelId="{0EC1A002-66E9-491E-991B-A99B43E9F0AE}" type="parTrans" cxnId="{4DDE7320-4EA3-4EF8-8241-DA5A2587D52B}">
      <dgm:prSet/>
      <dgm:spPr/>
      <dgm:t>
        <a:bodyPr/>
        <a:lstStyle/>
        <a:p>
          <a:endParaRPr lang="en-IN"/>
        </a:p>
      </dgm:t>
    </dgm:pt>
    <dgm:pt modelId="{19A8B59D-5167-4DBE-9B00-84CEC008B9A4}" type="sibTrans" cxnId="{4DDE7320-4EA3-4EF8-8241-DA5A2587D52B}">
      <dgm:prSet/>
      <dgm:spPr/>
      <dgm:t>
        <a:bodyPr/>
        <a:lstStyle/>
        <a:p>
          <a:endParaRPr lang="en-IN"/>
        </a:p>
      </dgm:t>
    </dgm:pt>
    <dgm:pt modelId="{5D090A63-AB54-4E86-950C-9E61E84B9A1B}" type="pres">
      <dgm:prSet presAssocID="{B14985C6-382B-49A4-BA00-B57F5D3F37F9}" presName="hierChild1" presStyleCnt="0">
        <dgm:presLayoutVars>
          <dgm:chPref val="1"/>
          <dgm:dir/>
          <dgm:animOne val="branch"/>
          <dgm:animLvl val="lvl"/>
          <dgm:resizeHandles/>
        </dgm:presLayoutVars>
      </dgm:prSet>
      <dgm:spPr/>
    </dgm:pt>
    <dgm:pt modelId="{AB70E199-9E62-4D1E-917B-6879A6170C9E}" type="pres">
      <dgm:prSet presAssocID="{36A48F5A-BF92-469B-9F69-C14888E4B06A}" presName="hierRoot1" presStyleCnt="0"/>
      <dgm:spPr/>
    </dgm:pt>
    <dgm:pt modelId="{F8ECCD43-D250-454C-8D9E-A3AB1F6CEB04}" type="pres">
      <dgm:prSet presAssocID="{36A48F5A-BF92-469B-9F69-C14888E4B06A}" presName="composite" presStyleCnt="0"/>
      <dgm:spPr/>
    </dgm:pt>
    <dgm:pt modelId="{389DA6D4-8ACD-4556-910D-0CA9612DDBF1}" type="pres">
      <dgm:prSet presAssocID="{36A48F5A-BF92-469B-9F69-C14888E4B06A}" presName="background" presStyleLbl="node0" presStyleIdx="0" presStyleCnt="3"/>
      <dgm:spPr/>
    </dgm:pt>
    <dgm:pt modelId="{BB0632C4-B1FA-4B6D-8CC8-777B72562DD7}" type="pres">
      <dgm:prSet presAssocID="{36A48F5A-BF92-469B-9F69-C14888E4B06A}" presName="text" presStyleLbl="fgAcc0" presStyleIdx="0" presStyleCnt="3">
        <dgm:presLayoutVars>
          <dgm:chPref val="3"/>
        </dgm:presLayoutVars>
      </dgm:prSet>
      <dgm:spPr/>
    </dgm:pt>
    <dgm:pt modelId="{7613AE9C-1008-4E54-8979-0A9F765AA3E3}" type="pres">
      <dgm:prSet presAssocID="{36A48F5A-BF92-469B-9F69-C14888E4B06A}" presName="hierChild2" presStyleCnt="0"/>
      <dgm:spPr/>
    </dgm:pt>
    <dgm:pt modelId="{6730F78F-A873-4D1A-9548-D81DA469E777}" type="pres">
      <dgm:prSet presAssocID="{C23FA9AE-D068-4504-82B7-7ABC5A21B458}" presName="hierRoot1" presStyleCnt="0"/>
      <dgm:spPr/>
    </dgm:pt>
    <dgm:pt modelId="{6338786C-D997-453F-B2BA-60AFD10D7619}" type="pres">
      <dgm:prSet presAssocID="{C23FA9AE-D068-4504-82B7-7ABC5A21B458}" presName="composite" presStyleCnt="0"/>
      <dgm:spPr/>
    </dgm:pt>
    <dgm:pt modelId="{2087BC43-FBEB-4C70-ADE3-3FD5732C48D0}" type="pres">
      <dgm:prSet presAssocID="{C23FA9AE-D068-4504-82B7-7ABC5A21B458}" presName="background" presStyleLbl="node0" presStyleIdx="1" presStyleCnt="3"/>
      <dgm:spPr/>
    </dgm:pt>
    <dgm:pt modelId="{F958ED87-709B-4B28-8EA3-0229A7362A04}" type="pres">
      <dgm:prSet presAssocID="{C23FA9AE-D068-4504-82B7-7ABC5A21B458}" presName="text" presStyleLbl="fgAcc0" presStyleIdx="1" presStyleCnt="3" custLinFactNeighborY="627">
        <dgm:presLayoutVars>
          <dgm:chPref val="3"/>
        </dgm:presLayoutVars>
      </dgm:prSet>
      <dgm:spPr/>
    </dgm:pt>
    <dgm:pt modelId="{098AEAC8-BA9A-4773-88FF-996199CF8FC3}" type="pres">
      <dgm:prSet presAssocID="{C23FA9AE-D068-4504-82B7-7ABC5A21B458}" presName="hierChild2" presStyleCnt="0"/>
      <dgm:spPr/>
    </dgm:pt>
    <dgm:pt modelId="{66004C99-4F48-4F36-9F93-6618656E555A}" type="pres">
      <dgm:prSet presAssocID="{8A9E88DB-0C41-4542-8C7C-43754563A593}" presName="hierRoot1" presStyleCnt="0"/>
      <dgm:spPr/>
    </dgm:pt>
    <dgm:pt modelId="{014A0534-7919-4594-AEF5-02C74DA588A6}" type="pres">
      <dgm:prSet presAssocID="{8A9E88DB-0C41-4542-8C7C-43754563A593}" presName="composite" presStyleCnt="0"/>
      <dgm:spPr/>
    </dgm:pt>
    <dgm:pt modelId="{58A74A7A-1BFC-49B8-865C-B4238288B336}" type="pres">
      <dgm:prSet presAssocID="{8A9E88DB-0C41-4542-8C7C-43754563A593}" presName="background" presStyleLbl="node0" presStyleIdx="2" presStyleCnt="3"/>
      <dgm:spPr/>
    </dgm:pt>
    <dgm:pt modelId="{757E11F2-DE45-4C42-9344-B932984EB9BD}" type="pres">
      <dgm:prSet presAssocID="{8A9E88DB-0C41-4542-8C7C-43754563A593}" presName="text" presStyleLbl="fgAcc0" presStyleIdx="2" presStyleCnt="3">
        <dgm:presLayoutVars>
          <dgm:chPref val="3"/>
        </dgm:presLayoutVars>
      </dgm:prSet>
      <dgm:spPr/>
    </dgm:pt>
    <dgm:pt modelId="{8D9D7667-9B57-49A2-AB97-1F64E516DB9D}" type="pres">
      <dgm:prSet presAssocID="{8A9E88DB-0C41-4542-8C7C-43754563A593}" presName="hierChild2" presStyleCnt="0"/>
      <dgm:spPr/>
    </dgm:pt>
  </dgm:ptLst>
  <dgm:cxnLst>
    <dgm:cxn modelId="{4DDE7320-4EA3-4EF8-8241-DA5A2587D52B}" srcId="{B14985C6-382B-49A4-BA00-B57F5D3F37F9}" destId="{36A48F5A-BF92-469B-9F69-C14888E4B06A}" srcOrd="0" destOrd="0" parTransId="{0EC1A002-66E9-491E-991B-A99B43E9F0AE}" sibTransId="{19A8B59D-5167-4DBE-9B00-84CEC008B9A4}"/>
    <dgm:cxn modelId="{7A9ED832-3EA9-48C7-ABBB-B3F98B1CFED3}" type="presOf" srcId="{C23FA9AE-D068-4504-82B7-7ABC5A21B458}" destId="{F958ED87-709B-4B28-8EA3-0229A7362A04}" srcOrd="0" destOrd="0" presId="urn:microsoft.com/office/officeart/2005/8/layout/hierarchy1"/>
    <dgm:cxn modelId="{8C828548-4975-46EB-8F31-4B4461206E4C}" type="presOf" srcId="{B14985C6-382B-49A4-BA00-B57F5D3F37F9}" destId="{5D090A63-AB54-4E86-950C-9E61E84B9A1B}" srcOrd="0" destOrd="0" presId="urn:microsoft.com/office/officeart/2005/8/layout/hierarchy1"/>
    <dgm:cxn modelId="{0F0F4075-9C36-4A13-8FDA-6B079FBD2818}" srcId="{B14985C6-382B-49A4-BA00-B57F5D3F37F9}" destId="{C23FA9AE-D068-4504-82B7-7ABC5A21B458}" srcOrd="1" destOrd="0" parTransId="{33EB604E-A7C9-408E-874A-CD544904BA8E}" sibTransId="{6C6EB782-6642-44DE-8651-B2CDBFE87701}"/>
    <dgm:cxn modelId="{FDFFD6AC-CB5A-43D2-9989-1A1B25FEDD70}" srcId="{B14985C6-382B-49A4-BA00-B57F5D3F37F9}" destId="{8A9E88DB-0C41-4542-8C7C-43754563A593}" srcOrd="2" destOrd="0" parTransId="{72C5E594-2977-4E55-81A0-64A4AB8D98E3}" sibTransId="{CB01D82A-A8B7-4C04-ACA1-8CF5A0C1D451}"/>
    <dgm:cxn modelId="{B22B51BF-DC7E-4FC7-B1A0-7F5873885D48}" type="presOf" srcId="{36A48F5A-BF92-469B-9F69-C14888E4B06A}" destId="{BB0632C4-B1FA-4B6D-8CC8-777B72562DD7}" srcOrd="0" destOrd="0" presId="urn:microsoft.com/office/officeart/2005/8/layout/hierarchy1"/>
    <dgm:cxn modelId="{930A17FF-0D57-4638-B5A8-571EB5068A72}" type="presOf" srcId="{8A9E88DB-0C41-4542-8C7C-43754563A593}" destId="{757E11F2-DE45-4C42-9344-B932984EB9BD}" srcOrd="0" destOrd="0" presId="urn:microsoft.com/office/officeart/2005/8/layout/hierarchy1"/>
    <dgm:cxn modelId="{A3B03140-5AAC-414C-A09D-7BBBE3CF98D0}" type="presParOf" srcId="{5D090A63-AB54-4E86-950C-9E61E84B9A1B}" destId="{AB70E199-9E62-4D1E-917B-6879A6170C9E}" srcOrd="0" destOrd="0" presId="urn:microsoft.com/office/officeart/2005/8/layout/hierarchy1"/>
    <dgm:cxn modelId="{EC373AEC-B580-4F49-BA39-395A99A96519}" type="presParOf" srcId="{AB70E199-9E62-4D1E-917B-6879A6170C9E}" destId="{F8ECCD43-D250-454C-8D9E-A3AB1F6CEB04}" srcOrd="0" destOrd="0" presId="urn:microsoft.com/office/officeart/2005/8/layout/hierarchy1"/>
    <dgm:cxn modelId="{BE320C7E-F465-4144-911C-379D06A8EE4B}" type="presParOf" srcId="{F8ECCD43-D250-454C-8D9E-A3AB1F6CEB04}" destId="{389DA6D4-8ACD-4556-910D-0CA9612DDBF1}" srcOrd="0" destOrd="0" presId="urn:microsoft.com/office/officeart/2005/8/layout/hierarchy1"/>
    <dgm:cxn modelId="{DD98FB81-B26C-4838-BDEF-AEA6EF0F7D51}" type="presParOf" srcId="{F8ECCD43-D250-454C-8D9E-A3AB1F6CEB04}" destId="{BB0632C4-B1FA-4B6D-8CC8-777B72562DD7}" srcOrd="1" destOrd="0" presId="urn:microsoft.com/office/officeart/2005/8/layout/hierarchy1"/>
    <dgm:cxn modelId="{86EE47BF-7762-40F5-8A8E-6467E828C126}" type="presParOf" srcId="{AB70E199-9E62-4D1E-917B-6879A6170C9E}" destId="{7613AE9C-1008-4E54-8979-0A9F765AA3E3}" srcOrd="1" destOrd="0" presId="urn:microsoft.com/office/officeart/2005/8/layout/hierarchy1"/>
    <dgm:cxn modelId="{F3337C27-302B-4C4C-B274-86CE572A7896}" type="presParOf" srcId="{5D090A63-AB54-4E86-950C-9E61E84B9A1B}" destId="{6730F78F-A873-4D1A-9548-D81DA469E777}" srcOrd="1" destOrd="0" presId="urn:microsoft.com/office/officeart/2005/8/layout/hierarchy1"/>
    <dgm:cxn modelId="{F20F7AFF-4D55-4467-BF6D-9525A494FB1A}" type="presParOf" srcId="{6730F78F-A873-4D1A-9548-D81DA469E777}" destId="{6338786C-D997-453F-B2BA-60AFD10D7619}" srcOrd="0" destOrd="0" presId="urn:microsoft.com/office/officeart/2005/8/layout/hierarchy1"/>
    <dgm:cxn modelId="{A5551B4D-7BD8-49DE-862A-49D7659CE27C}" type="presParOf" srcId="{6338786C-D997-453F-B2BA-60AFD10D7619}" destId="{2087BC43-FBEB-4C70-ADE3-3FD5732C48D0}" srcOrd="0" destOrd="0" presId="urn:microsoft.com/office/officeart/2005/8/layout/hierarchy1"/>
    <dgm:cxn modelId="{034EA607-0155-4DE2-9541-C753ED9632C7}" type="presParOf" srcId="{6338786C-D997-453F-B2BA-60AFD10D7619}" destId="{F958ED87-709B-4B28-8EA3-0229A7362A04}" srcOrd="1" destOrd="0" presId="urn:microsoft.com/office/officeart/2005/8/layout/hierarchy1"/>
    <dgm:cxn modelId="{6FBFBD65-7636-4415-8F18-76F5DE9149C8}" type="presParOf" srcId="{6730F78F-A873-4D1A-9548-D81DA469E777}" destId="{098AEAC8-BA9A-4773-88FF-996199CF8FC3}" srcOrd="1" destOrd="0" presId="urn:microsoft.com/office/officeart/2005/8/layout/hierarchy1"/>
    <dgm:cxn modelId="{9CC72C92-5A48-47EF-BD5C-01760CABD35B}" type="presParOf" srcId="{5D090A63-AB54-4E86-950C-9E61E84B9A1B}" destId="{66004C99-4F48-4F36-9F93-6618656E555A}" srcOrd="2" destOrd="0" presId="urn:microsoft.com/office/officeart/2005/8/layout/hierarchy1"/>
    <dgm:cxn modelId="{77FAF4DD-1D5B-4571-B9EC-F61548C29455}" type="presParOf" srcId="{66004C99-4F48-4F36-9F93-6618656E555A}" destId="{014A0534-7919-4594-AEF5-02C74DA588A6}" srcOrd="0" destOrd="0" presId="urn:microsoft.com/office/officeart/2005/8/layout/hierarchy1"/>
    <dgm:cxn modelId="{5346BA57-3A00-4E3D-87A9-D4D1BFB297DD}" type="presParOf" srcId="{014A0534-7919-4594-AEF5-02C74DA588A6}" destId="{58A74A7A-1BFC-49B8-865C-B4238288B336}" srcOrd="0" destOrd="0" presId="urn:microsoft.com/office/officeart/2005/8/layout/hierarchy1"/>
    <dgm:cxn modelId="{4935C3A8-9160-49DA-957C-77CEDB890D99}" type="presParOf" srcId="{014A0534-7919-4594-AEF5-02C74DA588A6}" destId="{757E11F2-DE45-4C42-9344-B932984EB9BD}" srcOrd="1" destOrd="0" presId="urn:microsoft.com/office/officeart/2005/8/layout/hierarchy1"/>
    <dgm:cxn modelId="{6F7C588F-FAA2-42BB-92AC-58CA9A6772FB}" type="presParOf" srcId="{66004C99-4F48-4F36-9F93-6618656E555A}" destId="{8D9D7667-9B57-49A2-AB97-1F64E516DB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96B47-5ED1-4A9B-A889-C54D8B42D5E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0611E6A1-5947-4261-BB31-A0062B0408CB}">
      <dgm:prSet/>
      <dgm:spPr/>
      <dgm:t>
        <a:bodyPr/>
        <a:lstStyle/>
        <a:p>
          <a:r>
            <a:rPr lang="en-US" dirty="0"/>
            <a:t>e-rater has been used by </a:t>
          </a:r>
          <a:r>
            <a:rPr lang="en-US" b="1" dirty="0"/>
            <a:t>Educational Testing Service (ETS) </a:t>
          </a:r>
          <a:r>
            <a:rPr lang="en-US" dirty="0"/>
            <a:t>for automated essay scoring (AES).</a:t>
          </a:r>
        </a:p>
      </dgm:t>
    </dgm:pt>
    <dgm:pt modelId="{AD85E7FD-CBC1-432B-A366-13DA220C7C1A}" type="parTrans" cxnId="{322E6884-A350-43AE-BB1F-732C282FC0D2}">
      <dgm:prSet/>
      <dgm:spPr/>
      <dgm:t>
        <a:bodyPr/>
        <a:lstStyle/>
        <a:p>
          <a:endParaRPr lang="en-US"/>
        </a:p>
      </dgm:t>
    </dgm:pt>
    <dgm:pt modelId="{C161C22C-B277-4FDA-A6FF-8E7C180339DE}" type="sibTrans" cxnId="{322E6884-A350-43AE-BB1F-732C282FC0D2}">
      <dgm:prSet/>
      <dgm:spPr/>
      <dgm:t>
        <a:bodyPr/>
        <a:lstStyle/>
        <a:p>
          <a:endParaRPr lang="en-US"/>
        </a:p>
      </dgm:t>
    </dgm:pt>
    <dgm:pt modelId="{B85959A1-7583-4E7D-9EFC-A2716A0AB488}">
      <dgm:prSet/>
      <dgm:spPr/>
      <dgm:t>
        <a:bodyPr/>
        <a:lstStyle/>
        <a:p>
          <a:r>
            <a:rPr lang="en-US" dirty="0"/>
            <a:t>Vocabulary usage features were used in e-rater V.1.3, </a:t>
          </a:r>
          <a:r>
            <a:rPr lang="en-US" b="1" dirty="0"/>
            <a:t>content vector analysis</a:t>
          </a:r>
          <a:r>
            <a:rPr lang="en-US" dirty="0"/>
            <a:t> was used. </a:t>
          </a:r>
        </a:p>
      </dgm:t>
    </dgm:pt>
    <dgm:pt modelId="{E6CD68D3-4023-4D86-AAF6-203FFB82AF4B}" type="parTrans" cxnId="{5FEF9E44-1A46-4B7F-84E8-09DBAE7C34C0}">
      <dgm:prSet/>
      <dgm:spPr/>
      <dgm:t>
        <a:bodyPr/>
        <a:lstStyle/>
        <a:p>
          <a:endParaRPr lang="en-US"/>
        </a:p>
      </dgm:t>
    </dgm:pt>
    <dgm:pt modelId="{DEE690A4-FDC5-47FD-97D2-0683D956E9F5}" type="sibTrans" cxnId="{5FEF9E44-1A46-4B7F-84E8-09DBAE7C34C0}">
      <dgm:prSet/>
      <dgm:spPr/>
      <dgm:t>
        <a:bodyPr/>
        <a:lstStyle/>
        <a:p>
          <a:endParaRPr lang="en-US"/>
        </a:p>
      </dgm:t>
    </dgm:pt>
    <dgm:pt modelId="{3932CD3F-C4B0-40CE-990A-15A0EB05B350}">
      <dgm:prSet/>
      <dgm:spPr/>
      <dgm:t>
        <a:bodyPr/>
        <a:lstStyle/>
        <a:p>
          <a:r>
            <a:rPr lang="en-IN" dirty="0"/>
            <a:t>e-</a:t>
          </a:r>
          <a:r>
            <a:rPr lang="en-IN" dirty="0" err="1"/>
            <a:t>rater</a:t>
          </a:r>
          <a:r>
            <a:rPr lang="en-IN" dirty="0"/>
            <a:t> V.1.3 </a:t>
          </a:r>
          <a:r>
            <a:rPr lang="en-US" dirty="0"/>
            <a:t>feature set included approximately </a:t>
          </a:r>
          <a:r>
            <a:rPr lang="en-US" b="1" dirty="0"/>
            <a:t>50 features </a:t>
          </a:r>
          <a:r>
            <a:rPr lang="en-US" dirty="0"/>
            <a:t>and typically </a:t>
          </a:r>
          <a:r>
            <a:rPr lang="en-US" b="1" dirty="0"/>
            <a:t>8 to 12 features were selected </a:t>
          </a:r>
          <a:r>
            <a:rPr lang="en-US" dirty="0"/>
            <a:t>and weighted for a specific model using </a:t>
          </a:r>
          <a:r>
            <a:rPr lang="en-US" b="1" dirty="0"/>
            <a:t>stepwise linear regression</a:t>
          </a:r>
          <a:r>
            <a:rPr lang="en-US" dirty="0"/>
            <a:t>.</a:t>
          </a:r>
          <a:r>
            <a:rPr lang="en-IN" dirty="0"/>
            <a:t> </a:t>
          </a:r>
          <a:endParaRPr lang="en-US" dirty="0"/>
        </a:p>
      </dgm:t>
    </dgm:pt>
    <dgm:pt modelId="{CFABB69A-17B2-43FA-A83D-34F76412DC02}" type="parTrans" cxnId="{0799E48C-9CA3-4759-B5D1-AF5E397B42A1}">
      <dgm:prSet/>
      <dgm:spPr/>
      <dgm:t>
        <a:bodyPr/>
        <a:lstStyle/>
        <a:p>
          <a:endParaRPr lang="en-IN"/>
        </a:p>
      </dgm:t>
    </dgm:pt>
    <dgm:pt modelId="{DC6E185F-6904-43CE-9512-65CE773F0D1C}" type="sibTrans" cxnId="{0799E48C-9CA3-4759-B5D1-AF5E397B42A1}">
      <dgm:prSet/>
      <dgm:spPr/>
      <dgm:t>
        <a:bodyPr/>
        <a:lstStyle/>
        <a:p>
          <a:endParaRPr lang="en-IN"/>
        </a:p>
      </dgm:t>
    </dgm:pt>
    <dgm:pt modelId="{6122A553-FBF8-4F88-B0C9-E91B0918CE1F}">
      <dgm:prSet/>
      <dgm:spPr/>
      <dgm:t>
        <a:bodyPr/>
        <a:lstStyle/>
        <a:p>
          <a:r>
            <a:rPr lang="en-US" dirty="0"/>
            <a:t>At least </a:t>
          </a:r>
          <a:r>
            <a:rPr lang="en-US" b="1" dirty="0"/>
            <a:t>265 essays </a:t>
          </a:r>
          <a:r>
            <a:rPr lang="en-US" dirty="0"/>
            <a:t>are used for </a:t>
          </a:r>
          <a:r>
            <a:rPr lang="en-US" b="1" dirty="0"/>
            <a:t>model building </a:t>
          </a:r>
          <a:r>
            <a:rPr lang="en-US" dirty="0"/>
            <a:t>and the remaining set is used for </a:t>
          </a:r>
          <a:r>
            <a:rPr lang="en-US" b="1" dirty="0"/>
            <a:t>cross-validating the model</a:t>
          </a:r>
          <a:r>
            <a:rPr lang="en-US" dirty="0"/>
            <a:t>.</a:t>
          </a:r>
          <a:endParaRPr lang="en-IN" dirty="0"/>
        </a:p>
        <a:p>
          <a:endParaRPr lang="en-US" dirty="0"/>
        </a:p>
      </dgm:t>
    </dgm:pt>
    <dgm:pt modelId="{FE9AFBB3-D951-418C-9EDA-71534AC051B8}" type="parTrans" cxnId="{CE8D85D4-6396-48FB-9DEF-C370A955F393}">
      <dgm:prSet/>
      <dgm:spPr/>
      <dgm:t>
        <a:bodyPr/>
        <a:lstStyle/>
        <a:p>
          <a:endParaRPr lang="en-IN"/>
        </a:p>
      </dgm:t>
    </dgm:pt>
    <dgm:pt modelId="{AD41F77C-249E-40E7-B71C-2AF03B7EFCDD}" type="sibTrans" cxnId="{CE8D85D4-6396-48FB-9DEF-C370A955F393}">
      <dgm:prSet/>
      <dgm:spPr/>
      <dgm:t>
        <a:bodyPr/>
        <a:lstStyle/>
        <a:p>
          <a:endParaRPr lang="en-IN"/>
        </a:p>
      </dgm:t>
    </dgm:pt>
    <dgm:pt modelId="{5B7E78C9-E15E-45B8-9E99-D20174E7F624}" type="pres">
      <dgm:prSet presAssocID="{CB896B47-5ED1-4A9B-A889-C54D8B42D5E9}" presName="linear" presStyleCnt="0">
        <dgm:presLayoutVars>
          <dgm:animLvl val="lvl"/>
          <dgm:resizeHandles val="exact"/>
        </dgm:presLayoutVars>
      </dgm:prSet>
      <dgm:spPr/>
    </dgm:pt>
    <dgm:pt modelId="{332CAECB-D177-4394-863C-CF4316D47520}" type="pres">
      <dgm:prSet presAssocID="{0611E6A1-5947-4261-BB31-A0062B0408CB}" presName="parentText" presStyleLbl="node1" presStyleIdx="0" presStyleCnt="4">
        <dgm:presLayoutVars>
          <dgm:chMax val="0"/>
          <dgm:bulletEnabled val="1"/>
        </dgm:presLayoutVars>
      </dgm:prSet>
      <dgm:spPr/>
    </dgm:pt>
    <dgm:pt modelId="{73A00B23-5745-4FC2-B14F-495C8A240F9A}" type="pres">
      <dgm:prSet presAssocID="{C161C22C-B277-4FDA-A6FF-8E7C180339DE}" presName="spacer" presStyleCnt="0"/>
      <dgm:spPr/>
    </dgm:pt>
    <dgm:pt modelId="{10563BD9-A6AE-4138-9855-78FACFC1F252}" type="pres">
      <dgm:prSet presAssocID="{3932CD3F-C4B0-40CE-990A-15A0EB05B350}" presName="parentText" presStyleLbl="node1" presStyleIdx="1" presStyleCnt="4">
        <dgm:presLayoutVars>
          <dgm:chMax val="0"/>
          <dgm:bulletEnabled val="1"/>
        </dgm:presLayoutVars>
      </dgm:prSet>
      <dgm:spPr/>
    </dgm:pt>
    <dgm:pt modelId="{AED527EE-B64C-43B9-BA73-493C63A8361A}" type="pres">
      <dgm:prSet presAssocID="{DC6E185F-6904-43CE-9512-65CE773F0D1C}" presName="spacer" presStyleCnt="0"/>
      <dgm:spPr/>
    </dgm:pt>
    <dgm:pt modelId="{CCC05364-C7B3-479F-9643-E30F2D74898F}" type="pres">
      <dgm:prSet presAssocID="{B85959A1-7583-4E7D-9EFC-A2716A0AB488}" presName="parentText" presStyleLbl="node1" presStyleIdx="2" presStyleCnt="4">
        <dgm:presLayoutVars>
          <dgm:chMax val="0"/>
          <dgm:bulletEnabled val="1"/>
        </dgm:presLayoutVars>
      </dgm:prSet>
      <dgm:spPr/>
    </dgm:pt>
    <dgm:pt modelId="{7D90F743-7645-40AE-BD6C-238EFAA057EF}" type="pres">
      <dgm:prSet presAssocID="{DEE690A4-FDC5-47FD-97D2-0683D956E9F5}" presName="spacer" presStyleCnt="0"/>
      <dgm:spPr/>
    </dgm:pt>
    <dgm:pt modelId="{B7BB8AF8-EBA5-4CA3-A6C0-345CD92ED1EE}" type="pres">
      <dgm:prSet presAssocID="{6122A553-FBF8-4F88-B0C9-E91B0918CE1F}" presName="parentText" presStyleLbl="node1" presStyleIdx="3" presStyleCnt="4">
        <dgm:presLayoutVars>
          <dgm:chMax val="0"/>
          <dgm:bulletEnabled val="1"/>
        </dgm:presLayoutVars>
      </dgm:prSet>
      <dgm:spPr/>
    </dgm:pt>
  </dgm:ptLst>
  <dgm:cxnLst>
    <dgm:cxn modelId="{D19F9901-D667-4600-83EB-87D9193BCFEA}" type="presOf" srcId="{0611E6A1-5947-4261-BB31-A0062B0408CB}" destId="{332CAECB-D177-4394-863C-CF4316D47520}" srcOrd="0" destOrd="0" presId="urn:microsoft.com/office/officeart/2005/8/layout/vList2"/>
    <dgm:cxn modelId="{8CD93C21-AC4F-4850-9BE9-1DAB697FEBCD}" type="presOf" srcId="{CB896B47-5ED1-4A9B-A889-C54D8B42D5E9}" destId="{5B7E78C9-E15E-45B8-9E99-D20174E7F624}" srcOrd="0" destOrd="0" presId="urn:microsoft.com/office/officeart/2005/8/layout/vList2"/>
    <dgm:cxn modelId="{5FEF9E44-1A46-4B7F-84E8-09DBAE7C34C0}" srcId="{CB896B47-5ED1-4A9B-A889-C54D8B42D5E9}" destId="{B85959A1-7583-4E7D-9EFC-A2716A0AB488}" srcOrd="2" destOrd="0" parTransId="{E6CD68D3-4023-4D86-AAF6-203FFB82AF4B}" sibTransId="{DEE690A4-FDC5-47FD-97D2-0683D956E9F5}"/>
    <dgm:cxn modelId="{3AC20578-5EDC-48BF-B5C0-826CCFC59E2A}" type="presOf" srcId="{B85959A1-7583-4E7D-9EFC-A2716A0AB488}" destId="{CCC05364-C7B3-479F-9643-E30F2D74898F}" srcOrd="0" destOrd="0" presId="urn:microsoft.com/office/officeart/2005/8/layout/vList2"/>
    <dgm:cxn modelId="{1E10435A-2A84-4D97-AA51-9375BEFB50DB}" type="presOf" srcId="{3932CD3F-C4B0-40CE-990A-15A0EB05B350}" destId="{10563BD9-A6AE-4138-9855-78FACFC1F252}" srcOrd="0" destOrd="0" presId="urn:microsoft.com/office/officeart/2005/8/layout/vList2"/>
    <dgm:cxn modelId="{322E6884-A350-43AE-BB1F-732C282FC0D2}" srcId="{CB896B47-5ED1-4A9B-A889-C54D8B42D5E9}" destId="{0611E6A1-5947-4261-BB31-A0062B0408CB}" srcOrd="0" destOrd="0" parTransId="{AD85E7FD-CBC1-432B-A366-13DA220C7C1A}" sibTransId="{C161C22C-B277-4FDA-A6FF-8E7C180339DE}"/>
    <dgm:cxn modelId="{0799E48C-9CA3-4759-B5D1-AF5E397B42A1}" srcId="{CB896B47-5ED1-4A9B-A889-C54D8B42D5E9}" destId="{3932CD3F-C4B0-40CE-990A-15A0EB05B350}" srcOrd="1" destOrd="0" parTransId="{CFABB69A-17B2-43FA-A83D-34F76412DC02}" sibTransId="{DC6E185F-6904-43CE-9512-65CE773F0D1C}"/>
    <dgm:cxn modelId="{CE8D85D4-6396-48FB-9DEF-C370A955F393}" srcId="{CB896B47-5ED1-4A9B-A889-C54D8B42D5E9}" destId="{6122A553-FBF8-4F88-B0C9-E91B0918CE1F}" srcOrd="3" destOrd="0" parTransId="{FE9AFBB3-D951-418C-9EDA-71534AC051B8}" sibTransId="{AD41F77C-249E-40E7-B71C-2AF03B7EFCDD}"/>
    <dgm:cxn modelId="{30D4C8F4-8E15-4372-874D-4771DDA56349}" type="presOf" srcId="{6122A553-FBF8-4F88-B0C9-E91B0918CE1F}" destId="{B7BB8AF8-EBA5-4CA3-A6C0-345CD92ED1EE}" srcOrd="0" destOrd="0" presId="urn:microsoft.com/office/officeart/2005/8/layout/vList2"/>
    <dgm:cxn modelId="{8DB98EEF-409B-45C4-A026-BCB73DEF1FEC}" type="presParOf" srcId="{5B7E78C9-E15E-45B8-9E99-D20174E7F624}" destId="{332CAECB-D177-4394-863C-CF4316D47520}" srcOrd="0" destOrd="0" presId="urn:microsoft.com/office/officeart/2005/8/layout/vList2"/>
    <dgm:cxn modelId="{069F8F78-5503-4D2A-BC02-F9A12B2CBD5A}" type="presParOf" srcId="{5B7E78C9-E15E-45B8-9E99-D20174E7F624}" destId="{73A00B23-5745-4FC2-B14F-495C8A240F9A}" srcOrd="1" destOrd="0" presId="urn:microsoft.com/office/officeart/2005/8/layout/vList2"/>
    <dgm:cxn modelId="{9869884C-E42F-4F94-B3FE-F8D4D2EF73AB}" type="presParOf" srcId="{5B7E78C9-E15E-45B8-9E99-D20174E7F624}" destId="{10563BD9-A6AE-4138-9855-78FACFC1F252}" srcOrd="2" destOrd="0" presId="urn:microsoft.com/office/officeart/2005/8/layout/vList2"/>
    <dgm:cxn modelId="{83FCD404-33FC-41D4-A73D-F2194C67C3C5}" type="presParOf" srcId="{5B7E78C9-E15E-45B8-9E99-D20174E7F624}" destId="{AED527EE-B64C-43B9-BA73-493C63A8361A}" srcOrd="3" destOrd="0" presId="urn:microsoft.com/office/officeart/2005/8/layout/vList2"/>
    <dgm:cxn modelId="{8D5092BA-1C77-4DE0-A38D-B7A2DB7B4CC5}" type="presParOf" srcId="{5B7E78C9-E15E-45B8-9E99-D20174E7F624}" destId="{CCC05364-C7B3-479F-9643-E30F2D74898F}" srcOrd="4" destOrd="0" presId="urn:microsoft.com/office/officeart/2005/8/layout/vList2"/>
    <dgm:cxn modelId="{4E3CBD90-2D0B-42D3-9988-F734AB98C41C}" type="presParOf" srcId="{5B7E78C9-E15E-45B8-9E99-D20174E7F624}" destId="{7D90F743-7645-40AE-BD6C-238EFAA057EF}" srcOrd="5" destOrd="0" presId="urn:microsoft.com/office/officeart/2005/8/layout/vList2"/>
    <dgm:cxn modelId="{67595E84-53DF-493A-9927-1E7F1760BAC4}" type="presParOf" srcId="{5B7E78C9-E15E-45B8-9E99-D20174E7F624}" destId="{B7BB8AF8-EBA5-4CA3-A6C0-345CD92ED1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896B47-5ED1-4A9B-A889-C54D8B42D5E9}"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0611E6A1-5947-4261-BB31-A0062B0408CB}">
      <dgm:prSet custT="1"/>
      <dgm:spPr/>
      <dgm:t>
        <a:bodyPr/>
        <a:lstStyle/>
        <a:p>
          <a:pPr>
            <a:lnSpc>
              <a:spcPct val="100000"/>
            </a:lnSpc>
          </a:pPr>
          <a:r>
            <a:rPr lang="en-US" sz="2000"/>
            <a:t>E-rater V.2.0 models are more </a:t>
          </a:r>
          <a:r>
            <a:rPr lang="en-US" sz="2000" b="1"/>
            <a:t>standardized</a:t>
          </a:r>
          <a:r>
            <a:rPr lang="en-US" sz="2000"/>
            <a:t> across prompts and testing programs. It is </a:t>
          </a:r>
          <a:r>
            <a:rPr lang="en-IN" sz="2000" b="1"/>
            <a:t>built for each topic </a:t>
          </a:r>
          <a:r>
            <a:rPr lang="en-IN" sz="2000" b="0"/>
            <a:t>making it e</a:t>
          </a:r>
          <a:r>
            <a:rPr lang="en-US" sz="2000" b="0"/>
            <a:t>asier for any audience to understand and interpret these models.</a:t>
          </a:r>
          <a:endParaRPr lang="en-US" sz="2000" b="1"/>
        </a:p>
      </dgm:t>
    </dgm:pt>
    <dgm:pt modelId="{AD85E7FD-CBC1-432B-A366-13DA220C7C1A}" type="parTrans" cxnId="{322E6884-A350-43AE-BB1F-732C282FC0D2}">
      <dgm:prSet/>
      <dgm:spPr/>
      <dgm:t>
        <a:bodyPr/>
        <a:lstStyle/>
        <a:p>
          <a:endParaRPr lang="en-US"/>
        </a:p>
      </dgm:t>
    </dgm:pt>
    <dgm:pt modelId="{C161C22C-B277-4FDA-A6FF-8E7C180339DE}" type="sibTrans" cxnId="{322E6884-A350-43AE-BB1F-732C282FC0D2}">
      <dgm:prSet/>
      <dgm:spPr/>
      <dgm:t>
        <a:bodyPr/>
        <a:lstStyle/>
        <a:p>
          <a:endParaRPr lang="en-US"/>
        </a:p>
      </dgm:t>
    </dgm:pt>
    <dgm:pt modelId="{B85959A1-7583-4E7D-9EFC-A2716A0AB488}">
      <dgm:prSet/>
      <dgm:spPr/>
      <dgm:t>
        <a:bodyPr/>
        <a:lstStyle/>
        <a:p>
          <a:pPr>
            <a:lnSpc>
              <a:spcPct val="100000"/>
            </a:lnSpc>
          </a:pPr>
          <a:r>
            <a:rPr lang="en-US" dirty="0"/>
            <a:t>A significant aspect of this new system is that it offers </a:t>
          </a:r>
          <a:r>
            <a:rPr lang="en-IN" b="1" dirty="0"/>
            <a:t>reduced feature set</a:t>
          </a:r>
          <a:r>
            <a:rPr lang="en-IN" b="0" dirty="0"/>
            <a:t>, making it </a:t>
          </a:r>
          <a:r>
            <a:rPr lang="en-US" b="0" dirty="0"/>
            <a:t>possible to use a </a:t>
          </a:r>
          <a:r>
            <a:rPr lang="en-US" b="1" dirty="0"/>
            <a:t>multiple regression approach </a:t>
          </a:r>
          <a:r>
            <a:rPr lang="en-US" b="0" dirty="0"/>
            <a:t>for modeling. </a:t>
          </a:r>
          <a:r>
            <a:rPr lang="en-US" b="1" dirty="0"/>
            <a:t>   </a:t>
          </a:r>
        </a:p>
      </dgm:t>
    </dgm:pt>
    <dgm:pt modelId="{E6CD68D3-4023-4D86-AAF6-203FFB82AF4B}" type="parTrans" cxnId="{5FEF9E44-1A46-4B7F-84E8-09DBAE7C34C0}">
      <dgm:prSet/>
      <dgm:spPr/>
      <dgm:t>
        <a:bodyPr/>
        <a:lstStyle/>
        <a:p>
          <a:endParaRPr lang="en-US"/>
        </a:p>
      </dgm:t>
    </dgm:pt>
    <dgm:pt modelId="{DEE690A4-FDC5-47FD-97D2-0683D956E9F5}" type="sibTrans" cxnId="{5FEF9E44-1A46-4B7F-84E8-09DBAE7C34C0}">
      <dgm:prSet/>
      <dgm:spPr/>
      <dgm:t>
        <a:bodyPr/>
        <a:lstStyle/>
        <a:p>
          <a:endParaRPr lang="en-US"/>
        </a:p>
      </dgm:t>
    </dgm:pt>
    <dgm:pt modelId="{3932CD3F-C4B0-40CE-990A-15A0EB05B350}">
      <dgm:prSet/>
      <dgm:spPr/>
      <dgm:t>
        <a:bodyPr/>
        <a:lstStyle/>
        <a:p>
          <a:pPr>
            <a:lnSpc>
              <a:spcPct val="100000"/>
            </a:lnSpc>
          </a:pPr>
          <a:r>
            <a:rPr lang="en-US"/>
            <a:t>In e-rater V.2.0 the development score is defined as </a:t>
          </a:r>
          <a:r>
            <a:rPr lang="en-US" b="1"/>
            <a:t>8 minus the above sum</a:t>
          </a:r>
          <a:r>
            <a:rPr lang="en-US"/>
            <a:t>. Writing ability measured by e-rater V.2.0. are </a:t>
          </a:r>
          <a:r>
            <a:rPr lang="en-US" b="1"/>
            <a:t>topic-independent</a:t>
          </a:r>
          <a:r>
            <a:rPr lang="en-US"/>
            <a:t>.</a:t>
          </a:r>
        </a:p>
      </dgm:t>
    </dgm:pt>
    <dgm:pt modelId="{CFABB69A-17B2-43FA-A83D-34F76412DC02}" type="parTrans" cxnId="{0799E48C-9CA3-4759-B5D1-AF5E397B42A1}">
      <dgm:prSet/>
      <dgm:spPr/>
      <dgm:t>
        <a:bodyPr/>
        <a:lstStyle/>
        <a:p>
          <a:endParaRPr lang="en-IN"/>
        </a:p>
      </dgm:t>
    </dgm:pt>
    <dgm:pt modelId="{DC6E185F-6904-43CE-9512-65CE773F0D1C}" type="sibTrans" cxnId="{0799E48C-9CA3-4759-B5D1-AF5E397B42A1}">
      <dgm:prSet/>
      <dgm:spPr/>
      <dgm:t>
        <a:bodyPr/>
        <a:lstStyle/>
        <a:p>
          <a:endParaRPr lang="en-IN"/>
        </a:p>
      </dgm:t>
    </dgm:pt>
    <dgm:pt modelId="{EF0C9217-7609-4A5C-889D-30DF8F250EE5}">
      <dgm:prSet/>
      <dgm:spPr/>
      <dgm:t>
        <a:bodyPr/>
        <a:lstStyle/>
        <a:p>
          <a:pPr>
            <a:lnSpc>
              <a:spcPct val="100000"/>
            </a:lnSpc>
          </a:pPr>
          <a:r>
            <a:rPr lang="en-US" dirty="0"/>
            <a:t>Feedback about a total of 33 errors in </a:t>
          </a:r>
          <a:r>
            <a:rPr lang="en-US" b="1" dirty="0"/>
            <a:t>grammar, usage, and mechanics, and comments about style </a:t>
          </a:r>
          <a:r>
            <a:rPr lang="en-US" dirty="0"/>
            <a:t>are output from Criterion. These counts formed the </a:t>
          </a:r>
          <a:r>
            <a:rPr lang="en-US" b="1" dirty="0"/>
            <a:t>basis of four features in e-rater V.2.0</a:t>
          </a:r>
          <a:r>
            <a:rPr lang="en-US" dirty="0"/>
            <a:t>.</a:t>
          </a:r>
        </a:p>
      </dgm:t>
    </dgm:pt>
    <dgm:pt modelId="{2236D548-5D51-4E97-AF60-75BB8B97A02D}" type="parTrans" cxnId="{3F9DDEFD-9D16-4123-9F11-CE202FD4E376}">
      <dgm:prSet/>
      <dgm:spPr/>
      <dgm:t>
        <a:bodyPr/>
        <a:lstStyle/>
        <a:p>
          <a:endParaRPr lang="en-IN"/>
        </a:p>
      </dgm:t>
    </dgm:pt>
    <dgm:pt modelId="{2312B0EC-FB61-4DA8-9764-54FAB8E434DC}" type="sibTrans" cxnId="{3F9DDEFD-9D16-4123-9F11-CE202FD4E376}">
      <dgm:prSet/>
      <dgm:spPr/>
      <dgm:t>
        <a:bodyPr/>
        <a:lstStyle/>
        <a:p>
          <a:endParaRPr lang="en-IN"/>
        </a:p>
      </dgm:t>
    </dgm:pt>
    <dgm:pt modelId="{9BFFED22-7546-402D-897A-2FF8E11960B9}">
      <dgm:prSet/>
      <dgm:spPr/>
      <dgm:t>
        <a:bodyPr/>
        <a:lstStyle/>
        <a:p>
          <a:pPr>
            <a:lnSpc>
              <a:spcPct val="100000"/>
            </a:lnSpc>
          </a:pPr>
          <a:r>
            <a:rPr lang="en-US"/>
            <a:t>The </a:t>
          </a:r>
          <a:r>
            <a:rPr lang="en-US" b="1"/>
            <a:t>Criterion feedback application </a:t>
          </a:r>
          <a:r>
            <a:rPr lang="en-US"/>
            <a:t>automatically identifies sentences in the essay using natural language processing: Background, Thesis, Main Ideas, Supporting Ideas, and Conclusion methods.</a:t>
          </a:r>
        </a:p>
      </dgm:t>
    </dgm:pt>
    <dgm:pt modelId="{D6CDA926-4741-4C7E-84B2-69D1457DFF2C}" type="parTrans" cxnId="{EBCCECBD-0CBD-41BB-A191-F2B7F9A49B9D}">
      <dgm:prSet/>
      <dgm:spPr/>
      <dgm:t>
        <a:bodyPr/>
        <a:lstStyle/>
        <a:p>
          <a:endParaRPr lang="en-IN"/>
        </a:p>
      </dgm:t>
    </dgm:pt>
    <dgm:pt modelId="{9A3C0E59-DB46-4127-A76D-06E22F262B75}" type="sibTrans" cxnId="{EBCCECBD-0CBD-41BB-A191-F2B7F9A49B9D}">
      <dgm:prSet/>
      <dgm:spPr/>
      <dgm:t>
        <a:bodyPr/>
        <a:lstStyle/>
        <a:p>
          <a:endParaRPr lang="en-IN"/>
        </a:p>
      </dgm:t>
    </dgm:pt>
    <dgm:pt modelId="{3D40787D-20EE-4152-9783-9182834A886B}" type="pres">
      <dgm:prSet presAssocID="{CB896B47-5ED1-4A9B-A889-C54D8B42D5E9}" presName="root" presStyleCnt="0">
        <dgm:presLayoutVars>
          <dgm:dir/>
          <dgm:resizeHandles val="exact"/>
        </dgm:presLayoutVars>
      </dgm:prSet>
      <dgm:spPr/>
    </dgm:pt>
    <dgm:pt modelId="{0DE10745-72B0-4D8A-8C05-20E91EC0688E}" type="pres">
      <dgm:prSet presAssocID="{0611E6A1-5947-4261-BB31-A0062B0408CB}" presName="compNode" presStyleCnt="0"/>
      <dgm:spPr/>
    </dgm:pt>
    <dgm:pt modelId="{8802E026-1A4E-465A-A428-0C247564937A}" type="pres">
      <dgm:prSet presAssocID="{0611E6A1-5947-4261-BB31-A0062B0408CB}" presName="bgRect" presStyleLbl="bgShp" presStyleIdx="0" presStyleCnt="5"/>
      <dgm:spPr/>
    </dgm:pt>
    <dgm:pt modelId="{E8793B7D-F057-4BCC-B29B-8FC7873BEA6F}" type="pres">
      <dgm:prSet presAssocID="{0611E6A1-5947-4261-BB31-A0062B0408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306BAED6-1D70-4884-AC6A-6A202F30A74B}" type="pres">
      <dgm:prSet presAssocID="{0611E6A1-5947-4261-BB31-A0062B0408CB}" presName="spaceRect" presStyleCnt="0"/>
      <dgm:spPr/>
    </dgm:pt>
    <dgm:pt modelId="{3355DF6A-6919-4F0A-9CAB-E862CE669F3C}" type="pres">
      <dgm:prSet presAssocID="{0611E6A1-5947-4261-BB31-A0062B0408CB}" presName="parTx" presStyleLbl="revTx" presStyleIdx="0" presStyleCnt="5">
        <dgm:presLayoutVars>
          <dgm:chMax val="0"/>
          <dgm:chPref val="0"/>
        </dgm:presLayoutVars>
      </dgm:prSet>
      <dgm:spPr/>
    </dgm:pt>
    <dgm:pt modelId="{A038CB5A-6E0A-4C9A-8C86-A8E2808B423D}" type="pres">
      <dgm:prSet presAssocID="{C161C22C-B277-4FDA-A6FF-8E7C180339DE}" presName="sibTrans" presStyleCnt="0"/>
      <dgm:spPr/>
    </dgm:pt>
    <dgm:pt modelId="{3DA8B2FC-EB5D-4318-A27C-EF30D1E0AA58}" type="pres">
      <dgm:prSet presAssocID="{EF0C9217-7609-4A5C-889D-30DF8F250EE5}" presName="compNode" presStyleCnt="0"/>
      <dgm:spPr/>
    </dgm:pt>
    <dgm:pt modelId="{229C3939-6920-4C62-A82C-07376CE6786B}" type="pres">
      <dgm:prSet presAssocID="{EF0C9217-7609-4A5C-889D-30DF8F250EE5}" presName="bgRect" presStyleLbl="bgShp" presStyleIdx="1" presStyleCnt="5"/>
      <dgm:spPr/>
    </dgm:pt>
    <dgm:pt modelId="{CE067601-9860-46D2-A8DF-9FBC7C830B38}" type="pres">
      <dgm:prSet presAssocID="{EF0C9217-7609-4A5C-889D-30DF8F250E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8ED3A570-822E-4D97-AA62-94F345C1EB20}" type="pres">
      <dgm:prSet presAssocID="{EF0C9217-7609-4A5C-889D-30DF8F250EE5}" presName="spaceRect" presStyleCnt="0"/>
      <dgm:spPr/>
    </dgm:pt>
    <dgm:pt modelId="{E354DB5C-54A8-4111-8118-934FFE1FB47A}" type="pres">
      <dgm:prSet presAssocID="{EF0C9217-7609-4A5C-889D-30DF8F250EE5}" presName="parTx" presStyleLbl="revTx" presStyleIdx="1" presStyleCnt="5">
        <dgm:presLayoutVars>
          <dgm:chMax val="0"/>
          <dgm:chPref val="0"/>
        </dgm:presLayoutVars>
      </dgm:prSet>
      <dgm:spPr/>
    </dgm:pt>
    <dgm:pt modelId="{2C97DE85-1146-441C-8AEA-F3FCB0E736F1}" type="pres">
      <dgm:prSet presAssocID="{2312B0EC-FB61-4DA8-9764-54FAB8E434DC}" presName="sibTrans" presStyleCnt="0"/>
      <dgm:spPr/>
    </dgm:pt>
    <dgm:pt modelId="{D685F06C-FBD9-4063-A797-3675797A4C4C}" type="pres">
      <dgm:prSet presAssocID="{9BFFED22-7546-402D-897A-2FF8E11960B9}" presName="compNode" presStyleCnt="0"/>
      <dgm:spPr/>
    </dgm:pt>
    <dgm:pt modelId="{50391C2D-0E5A-4DEA-807C-3A2217B44C99}" type="pres">
      <dgm:prSet presAssocID="{9BFFED22-7546-402D-897A-2FF8E11960B9}" presName="bgRect" presStyleLbl="bgShp" presStyleIdx="2" presStyleCnt="5"/>
      <dgm:spPr/>
    </dgm:pt>
    <dgm:pt modelId="{42DD8DF8-8F17-45C1-95D7-0557E1EC9B7E}" type="pres">
      <dgm:prSet presAssocID="{9BFFED22-7546-402D-897A-2FF8E11960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C046D43E-C8B5-4752-BBF9-4659A24778F0}" type="pres">
      <dgm:prSet presAssocID="{9BFFED22-7546-402D-897A-2FF8E11960B9}" presName="spaceRect" presStyleCnt="0"/>
      <dgm:spPr/>
    </dgm:pt>
    <dgm:pt modelId="{B77EB6B2-B8AE-4DF9-AED7-63C2A891B532}" type="pres">
      <dgm:prSet presAssocID="{9BFFED22-7546-402D-897A-2FF8E11960B9}" presName="parTx" presStyleLbl="revTx" presStyleIdx="2" presStyleCnt="5">
        <dgm:presLayoutVars>
          <dgm:chMax val="0"/>
          <dgm:chPref val="0"/>
        </dgm:presLayoutVars>
      </dgm:prSet>
      <dgm:spPr/>
    </dgm:pt>
    <dgm:pt modelId="{4FCD267B-2A82-43D1-91AC-2E9F3A4206DF}" type="pres">
      <dgm:prSet presAssocID="{9A3C0E59-DB46-4127-A76D-06E22F262B75}" presName="sibTrans" presStyleCnt="0"/>
      <dgm:spPr/>
    </dgm:pt>
    <dgm:pt modelId="{41D41C96-18F8-44ED-AB3B-63308ECD7F1C}" type="pres">
      <dgm:prSet presAssocID="{3932CD3F-C4B0-40CE-990A-15A0EB05B350}" presName="compNode" presStyleCnt="0"/>
      <dgm:spPr/>
    </dgm:pt>
    <dgm:pt modelId="{616F78B7-B293-45CA-8171-9040B63965A2}" type="pres">
      <dgm:prSet presAssocID="{3932CD3F-C4B0-40CE-990A-15A0EB05B350}" presName="bgRect" presStyleLbl="bgShp" presStyleIdx="3" presStyleCnt="5"/>
      <dgm:spPr/>
    </dgm:pt>
    <dgm:pt modelId="{DA647F84-99AF-40D9-875A-7F079E979A27}" type="pres">
      <dgm:prSet presAssocID="{3932CD3F-C4B0-40CE-990A-15A0EB05B35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15AC28E8-A278-457A-B250-C6811FEBEA15}" type="pres">
      <dgm:prSet presAssocID="{3932CD3F-C4B0-40CE-990A-15A0EB05B350}" presName="spaceRect" presStyleCnt="0"/>
      <dgm:spPr/>
    </dgm:pt>
    <dgm:pt modelId="{F3D0C09D-7967-4C84-8FDB-22423604C1F8}" type="pres">
      <dgm:prSet presAssocID="{3932CD3F-C4B0-40CE-990A-15A0EB05B350}" presName="parTx" presStyleLbl="revTx" presStyleIdx="3" presStyleCnt="5">
        <dgm:presLayoutVars>
          <dgm:chMax val="0"/>
          <dgm:chPref val="0"/>
        </dgm:presLayoutVars>
      </dgm:prSet>
      <dgm:spPr/>
    </dgm:pt>
    <dgm:pt modelId="{5CCA7A21-123B-4467-BFE7-DB86413BBC00}" type="pres">
      <dgm:prSet presAssocID="{DC6E185F-6904-43CE-9512-65CE773F0D1C}" presName="sibTrans" presStyleCnt="0"/>
      <dgm:spPr/>
    </dgm:pt>
    <dgm:pt modelId="{229CC289-4B85-42D8-B232-C43A024DD14D}" type="pres">
      <dgm:prSet presAssocID="{B85959A1-7583-4E7D-9EFC-A2716A0AB488}" presName="compNode" presStyleCnt="0"/>
      <dgm:spPr/>
    </dgm:pt>
    <dgm:pt modelId="{05406E8E-CC14-41DD-9D3F-DDC0243D7524}" type="pres">
      <dgm:prSet presAssocID="{B85959A1-7583-4E7D-9EFC-A2716A0AB488}" presName="bgRect" presStyleLbl="bgShp" presStyleIdx="4" presStyleCnt="5"/>
      <dgm:spPr/>
    </dgm:pt>
    <dgm:pt modelId="{4C9785B4-D5F6-41C1-97EF-F313B0D4F3F4}" type="pres">
      <dgm:prSet presAssocID="{B85959A1-7583-4E7D-9EFC-A2716A0AB4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Quotation Mark"/>
        </a:ext>
      </dgm:extLst>
    </dgm:pt>
    <dgm:pt modelId="{87F77CDD-D5B7-49C9-AD3B-EC07B8EF352A}" type="pres">
      <dgm:prSet presAssocID="{B85959A1-7583-4E7D-9EFC-A2716A0AB488}" presName="spaceRect" presStyleCnt="0"/>
      <dgm:spPr/>
    </dgm:pt>
    <dgm:pt modelId="{6A0DED82-A344-4E2A-A382-9A52932EE78C}" type="pres">
      <dgm:prSet presAssocID="{B85959A1-7583-4E7D-9EFC-A2716A0AB488}" presName="parTx" presStyleLbl="revTx" presStyleIdx="4" presStyleCnt="5">
        <dgm:presLayoutVars>
          <dgm:chMax val="0"/>
          <dgm:chPref val="0"/>
        </dgm:presLayoutVars>
      </dgm:prSet>
      <dgm:spPr/>
    </dgm:pt>
  </dgm:ptLst>
  <dgm:cxnLst>
    <dgm:cxn modelId="{494B161A-151C-41D9-9209-0559ABC7CF27}" type="presOf" srcId="{3932CD3F-C4B0-40CE-990A-15A0EB05B350}" destId="{F3D0C09D-7967-4C84-8FDB-22423604C1F8}" srcOrd="0" destOrd="0" presId="urn:microsoft.com/office/officeart/2018/2/layout/IconVerticalSolidList"/>
    <dgm:cxn modelId="{902C253F-1FB6-44ED-AA27-FB8989A58B47}" type="presOf" srcId="{EF0C9217-7609-4A5C-889D-30DF8F250EE5}" destId="{E354DB5C-54A8-4111-8118-934FFE1FB47A}" srcOrd="0" destOrd="0" presId="urn:microsoft.com/office/officeart/2018/2/layout/IconVerticalSolidList"/>
    <dgm:cxn modelId="{5FEF9E44-1A46-4B7F-84E8-09DBAE7C34C0}" srcId="{CB896B47-5ED1-4A9B-A889-C54D8B42D5E9}" destId="{B85959A1-7583-4E7D-9EFC-A2716A0AB488}" srcOrd="4" destOrd="0" parTransId="{E6CD68D3-4023-4D86-AAF6-203FFB82AF4B}" sibTransId="{DEE690A4-FDC5-47FD-97D2-0683D956E9F5}"/>
    <dgm:cxn modelId="{2F313352-C82E-44C7-99AB-A08DC17CD6ED}" type="presOf" srcId="{CB896B47-5ED1-4A9B-A889-C54D8B42D5E9}" destId="{3D40787D-20EE-4152-9783-9182834A886B}" srcOrd="0" destOrd="0" presId="urn:microsoft.com/office/officeart/2018/2/layout/IconVerticalSolidList"/>
    <dgm:cxn modelId="{91256159-3928-4EB1-92E3-EA303E7FDB6F}" type="presOf" srcId="{B85959A1-7583-4E7D-9EFC-A2716A0AB488}" destId="{6A0DED82-A344-4E2A-A382-9A52932EE78C}" srcOrd="0" destOrd="0" presId="urn:microsoft.com/office/officeart/2018/2/layout/IconVerticalSolidList"/>
    <dgm:cxn modelId="{322E6884-A350-43AE-BB1F-732C282FC0D2}" srcId="{CB896B47-5ED1-4A9B-A889-C54D8B42D5E9}" destId="{0611E6A1-5947-4261-BB31-A0062B0408CB}" srcOrd="0" destOrd="0" parTransId="{AD85E7FD-CBC1-432B-A366-13DA220C7C1A}" sibTransId="{C161C22C-B277-4FDA-A6FF-8E7C180339DE}"/>
    <dgm:cxn modelId="{C10E5789-D4ED-4487-8E13-4BFDE296FFC7}" type="presOf" srcId="{0611E6A1-5947-4261-BB31-A0062B0408CB}" destId="{3355DF6A-6919-4F0A-9CAB-E862CE669F3C}" srcOrd="0" destOrd="0" presId="urn:microsoft.com/office/officeart/2018/2/layout/IconVerticalSolidList"/>
    <dgm:cxn modelId="{0799E48C-9CA3-4759-B5D1-AF5E397B42A1}" srcId="{CB896B47-5ED1-4A9B-A889-C54D8B42D5E9}" destId="{3932CD3F-C4B0-40CE-990A-15A0EB05B350}" srcOrd="3" destOrd="0" parTransId="{CFABB69A-17B2-43FA-A83D-34F76412DC02}" sibTransId="{DC6E185F-6904-43CE-9512-65CE773F0D1C}"/>
    <dgm:cxn modelId="{EBCCECBD-0CBD-41BB-A191-F2B7F9A49B9D}" srcId="{CB896B47-5ED1-4A9B-A889-C54D8B42D5E9}" destId="{9BFFED22-7546-402D-897A-2FF8E11960B9}" srcOrd="2" destOrd="0" parTransId="{D6CDA926-4741-4C7E-84B2-69D1457DFF2C}" sibTransId="{9A3C0E59-DB46-4127-A76D-06E22F262B75}"/>
    <dgm:cxn modelId="{665E9DDB-D4B3-4C0B-8BFF-5B6A823B9CF0}" type="presOf" srcId="{9BFFED22-7546-402D-897A-2FF8E11960B9}" destId="{B77EB6B2-B8AE-4DF9-AED7-63C2A891B532}" srcOrd="0" destOrd="0" presId="urn:microsoft.com/office/officeart/2018/2/layout/IconVerticalSolidList"/>
    <dgm:cxn modelId="{3F9DDEFD-9D16-4123-9F11-CE202FD4E376}" srcId="{CB896B47-5ED1-4A9B-A889-C54D8B42D5E9}" destId="{EF0C9217-7609-4A5C-889D-30DF8F250EE5}" srcOrd="1" destOrd="0" parTransId="{2236D548-5D51-4E97-AF60-75BB8B97A02D}" sibTransId="{2312B0EC-FB61-4DA8-9764-54FAB8E434DC}"/>
    <dgm:cxn modelId="{F53C409F-13B1-41CF-9340-2FA83DE3426F}" type="presParOf" srcId="{3D40787D-20EE-4152-9783-9182834A886B}" destId="{0DE10745-72B0-4D8A-8C05-20E91EC0688E}" srcOrd="0" destOrd="0" presId="urn:microsoft.com/office/officeart/2018/2/layout/IconVerticalSolidList"/>
    <dgm:cxn modelId="{41D7AFA5-8D8A-4BE3-8161-52A44D2F45E1}" type="presParOf" srcId="{0DE10745-72B0-4D8A-8C05-20E91EC0688E}" destId="{8802E026-1A4E-465A-A428-0C247564937A}" srcOrd="0" destOrd="0" presId="urn:microsoft.com/office/officeart/2018/2/layout/IconVerticalSolidList"/>
    <dgm:cxn modelId="{75ABB330-8891-46CC-85EA-24608CFE211D}" type="presParOf" srcId="{0DE10745-72B0-4D8A-8C05-20E91EC0688E}" destId="{E8793B7D-F057-4BCC-B29B-8FC7873BEA6F}" srcOrd="1" destOrd="0" presId="urn:microsoft.com/office/officeart/2018/2/layout/IconVerticalSolidList"/>
    <dgm:cxn modelId="{353260FE-617E-4BA8-A954-D8BA258401B8}" type="presParOf" srcId="{0DE10745-72B0-4D8A-8C05-20E91EC0688E}" destId="{306BAED6-1D70-4884-AC6A-6A202F30A74B}" srcOrd="2" destOrd="0" presId="urn:microsoft.com/office/officeart/2018/2/layout/IconVerticalSolidList"/>
    <dgm:cxn modelId="{19E484E6-9279-4F67-B014-879F575DDF47}" type="presParOf" srcId="{0DE10745-72B0-4D8A-8C05-20E91EC0688E}" destId="{3355DF6A-6919-4F0A-9CAB-E862CE669F3C}" srcOrd="3" destOrd="0" presId="urn:microsoft.com/office/officeart/2018/2/layout/IconVerticalSolidList"/>
    <dgm:cxn modelId="{B12BD8CF-5C70-482D-B24B-1218E15A3AEF}" type="presParOf" srcId="{3D40787D-20EE-4152-9783-9182834A886B}" destId="{A038CB5A-6E0A-4C9A-8C86-A8E2808B423D}" srcOrd="1" destOrd="0" presId="urn:microsoft.com/office/officeart/2018/2/layout/IconVerticalSolidList"/>
    <dgm:cxn modelId="{5E4B6ECA-6EC3-49DD-931D-5159DB383297}" type="presParOf" srcId="{3D40787D-20EE-4152-9783-9182834A886B}" destId="{3DA8B2FC-EB5D-4318-A27C-EF30D1E0AA58}" srcOrd="2" destOrd="0" presId="urn:microsoft.com/office/officeart/2018/2/layout/IconVerticalSolidList"/>
    <dgm:cxn modelId="{9F647DDF-0057-47FB-AAFE-B6925E2E1E1A}" type="presParOf" srcId="{3DA8B2FC-EB5D-4318-A27C-EF30D1E0AA58}" destId="{229C3939-6920-4C62-A82C-07376CE6786B}" srcOrd="0" destOrd="0" presId="urn:microsoft.com/office/officeart/2018/2/layout/IconVerticalSolidList"/>
    <dgm:cxn modelId="{81C13A65-5683-42DB-9313-217BC58BB353}" type="presParOf" srcId="{3DA8B2FC-EB5D-4318-A27C-EF30D1E0AA58}" destId="{CE067601-9860-46D2-A8DF-9FBC7C830B38}" srcOrd="1" destOrd="0" presId="urn:microsoft.com/office/officeart/2018/2/layout/IconVerticalSolidList"/>
    <dgm:cxn modelId="{E9423529-F332-4884-AEAE-FC8A857DB41D}" type="presParOf" srcId="{3DA8B2FC-EB5D-4318-A27C-EF30D1E0AA58}" destId="{8ED3A570-822E-4D97-AA62-94F345C1EB20}" srcOrd="2" destOrd="0" presId="urn:microsoft.com/office/officeart/2018/2/layout/IconVerticalSolidList"/>
    <dgm:cxn modelId="{46EFEAB3-2AD2-4C2C-8793-FEFE7F34EF6B}" type="presParOf" srcId="{3DA8B2FC-EB5D-4318-A27C-EF30D1E0AA58}" destId="{E354DB5C-54A8-4111-8118-934FFE1FB47A}" srcOrd="3" destOrd="0" presId="urn:microsoft.com/office/officeart/2018/2/layout/IconVerticalSolidList"/>
    <dgm:cxn modelId="{C4162768-9D3B-478F-855A-A4633E69E851}" type="presParOf" srcId="{3D40787D-20EE-4152-9783-9182834A886B}" destId="{2C97DE85-1146-441C-8AEA-F3FCB0E736F1}" srcOrd="3" destOrd="0" presId="urn:microsoft.com/office/officeart/2018/2/layout/IconVerticalSolidList"/>
    <dgm:cxn modelId="{8440C973-0414-4A76-B0ED-CC750E008F44}" type="presParOf" srcId="{3D40787D-20EE-4152-9783-9182834A886B}" destId="{D685F06C-FBD9-4063-A797-3675797A4C4C}" srcOrd="4" destOrd="0" presId="urn:microsoft.com/office/officeart/2018/2/layout/IconVerticalSolidList"/>
    <dgm:cxn modelId="{B90F3D4A-F9E2-4C7B-AA1A-E71C5384A249}" type="presParOf" srcId="{D685F06C-FBD9-4063-A797-3675797A4C4C}" destId="{50391C2D-0E5A-4DEA-807C-3A2217B44C99}" srcOrd="0" destOrd="0" presId="urn:microsoft.com/office/officeart/2018/2/layout/IconVerticalSolidList"/>
    <dgm:cxn modelId="{1D397847-677C-435A-B154-86DF1C4EF830}" type="presParOf" srcId="{D685F06C-FBD9-4063-A797-3675797A4C4C}" destId="{42DD8DF8-8F17-45C1-95D7-0557E1EC9B7E}" srcOrd="1" destOrd="0" presId="urn:microsoft.com/office/officeart/2018/2/layout/IconVerticalSolidList"/>
    <dgm:cxn modelId="{E667AE4E-B7D0-40D3-BF74-761CB905FDB3}" type="presParOf" srcId="{D685F06C-FBD9-4063-A797-3675797A4C4C}" destId="{C046D43E-C8B5-4752-BBF9-4659A24778F0}" srcOrd="2" destOrd="0" presId="urn:microsoft.com/office/officeart/2018/2/layout/IconVerticalSolidList"/>
    <dgm:cxn modelId="{7FB5CD20-A2A9-451D-81A9-E554E50F2CB3}" type="presParOf" srcId="{D685F06C-FBD9-4063-A797-3675797A4C4C}" destId="{B77EB6B2-B8AE-4DF9-AED7-63C2A891B532}" srcOrd="3" destOrd="0" presId="urn:microsoft.com/office/officeart/2018/2/layout/IconVerticalSolidList"/>
    <dgm:cxn modelId="{806F8346-D63F-4F93-BC8A-6BD19D42D370}" type="presParOf" srcId="{3D40787D-20EE-4152-9783-9182834A886B}" destId="{4FCD267B-2A82-43D1-91AC-2E9F3A4206DF}" srcOrd="5" destOrd="0" presId="urn:microsoft.com/office/officeart/2018/2/layout/IconVerticalSolidList"/>
    <dgm:cxn modelId="{9DCD0DFE-5B16-462E-B0F6-C77DE9C42181}" type="presParOf" srcId="{3D40787D-20EE-4152-9783-9182834A886B}" destId="{41D41C96-18F8-44ED-AB3B-63308ECD7F1C}" srcOrd="6" destOrd="0" presId="urn:microsoft.com/office/officeart/2018/2/layout/IconVerticalSolidList"/>
    <dgm:cxn modelId="{10379B78-8E02-4264-84CA-CD2EB4843875}" type="presParOf" srcId="{41D41C96-18F8-44ED-AB3B-63308ECD7F1C}" destId="{616F78B7-B293-45CA-8171-9040B63965A2}" srcOrd="0" destOrd="0" presId="urn:microsoft.com/office/officeart/2018/2/layout/IconVerticalSolidList"/>
    <dgm:cxn modelId="{4D6EF220-1227-4A92-A3EC-45D60B629FFF}" type="presParOf" srcId="{41D41C96-18F8-44ED-AB3B-63308ECD7F1C}" destId="{DA647F84-99AF-40D9-875A-7F079E979A27}" srcOrd="1" destOrd="0" presId="urn:microsoft.com/office/officeart/2018/2/layout/IconVerticalSolidList"/>
    <dgm:cxn modelId="{DCBDF540-A02D-4B3D-9347-0A210B7C98F0}" type="presParOf" srcId="{41D41C96-18F8-44ED-AB3B-63308ECD7F1C}" destId="{15AC28E8-A278-457A-B250-C6811FEBEA15}" srcOrd="2" destOrd="0" presId="urn:microsoft.com/office/officeart/2018/2/layout/IconVerticalSolidList"/>
    <dgm:cxn modelId="{F6D7F56B-7E52-4F91-83DE-6015746108A1}" type="presParOf" srcId="{41D41C96-18F8-44ED-AB3B-63308ECD7F1C}" destId="{F3D0C09D-7967-4C84-8FDB-22423604C1F8}" srcOrd="3" destOrd="0" presId="urn:microsoft.com/office/officeart/2018/2/layout/IconVerticalSolidList"/>
    <dgm:cxn modelId="{E46ECA35-FA10-4A15-8952-2812D5EC7753}" type="presParOf" srcId="{3D40787D-20EE-4152-9783-9182834A886B}" destId="{5CCA7A21-123B-4467-BFE7-DB86413BBC00}" srcOrd="7" destOrd="0" presId="urn:microsoft.com/office/officeart/2018/2/layout/IconVerticalSolidList"/>
    <dgm:cxn modelId="{1E39EB35-D8B3-4F5E-BFF0-520619AEF321}" type="presParOf" srcId="{3D40787D-20EE-4152-9783-9182834A886B}" destId="{229CC289-4B85-42D8-B232-C43A024DD14D}" srcOrd="8" destOrd="0" presId="urn:microsoft.com/office/officeart/2018/2/layout/IconVerticalSolidList"/>
    <dgm:cxn modelId="{4AEF37C8-978F-4592-B4CA-5C3CFDCDF246}" type="presParOf" srcId="{229CC289-4B85-42D8-B232-C43A024DD14D}" destId="{05406E8E-CC14-41DD-9D3F-DDC0243D7524}" srcOrd="0" destOrd="0" presId="urn:microsoft.com/office/officeart/2018/2/layout/IconVerticalSolidList"/>
    <dgm:cxn modelId="{A2F8EDC2-B56A-491E-A7AD-DAA1B24ED75A}" type="presParOf" srcId="{229CC289-4B85-42D8-B232-C43A024DD14D}" destId="{4C9785B4-D5F6-41C1-97EF-F313B0D4F3F4}" srcOrd="1" destOrd="0" presId="urn:microsoft.com/office/officeart/2018/2/layout/IconVerticalSolidList"/>
    <dgm:cxn modelId="{999E884F-AC70-4F84-AE6C-33DF9A0C6DD5}" type="presParOf" srcId="{229CC289-4B85-42D8-B232-C43A024DD14D}" destId="{87F77CDD-D5B7-49C9-AD3B-EC07B8EF352A}" srcOrd="2" destOrd="0" presId="urn:microsoft.com/office/officeart/2018/2/layout/IconVerticalSolidList"/>
    <dgm:cxn modelId="{9F4F63EC-0890-431A-AB94-0939C4369E95}" type="presParOf" srcId="{229CC289-4B85-42D8-B232-C43A024DD14D}" destId="{6A0DED82-A344-4E2A-A382-9A52932EE7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0CECD2-2495-4F4F-8672-692F45DC539B}"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3DEA606-1873-4331-9E17-A3EDBBCA0B9E}">
      <dgm:prSet custT="1"/>
      <dgm:spPr/>
      <dgm:t>
        <a:bodyPr/>
        <a:lstStyle/>
        <a:p>
          <a:pPr>
            <a:lnSpc>
              <a:spcPct val="100000"/>
            </a:lnSpc>
          </a:pPr>
          <a:r>
            <a:rPr lang="en-IN" sz="2000"/>
            <a:t>To solve some of these problems like vanishing gradient, researchers created a technique for paying attention to specific words.</a:t>
          </a:r>
          <a:endParaRPr lang="en-US" sz="2000"/>
        </a:p>
      </dgm:t>
    </dgm:pt>
    <dgm:pt modelId="{7CAF64E2-2FF2-4B48-9BCB-87EE987FA509}" type="parTrans" cxnId="{076EFFDE-3484-4A3B-A16A-77C13D0CF7C9}">
      <dgm:prSet/>
      <dgm:spPr/>
      <dgm:t>
        <a:bodyPr/>
        <a:lstStyle/>
        <a:p>
          <a:endParaRPr lang="en-US"/>
        </a:p>
      </dgm:t>
    </dgm:pt>
    <dgm:pt modelId="{BF319E51-F6BC-493F-AB64-344BFA975E5B}" type="sibTrans" cxnId="{076EFFDE-3484-4A3B-A16A-77C13D0CF7C9}">
      <dgm:prSet/>
      <dgm:spPr/>
      <dgm:t>
        <a:bodyPr/>
        <a:lstStyle/>
        <a:p>
          <a:endParaRPr lang="en-US"/>
        </a:p>
      </dgm:t>
    </dgm:pt>
    <dgm:pt modelId="{3A52D69D-C0DF-4E06-BC0C-F2F9D87183D4}">
      <dgm:prSet custT="1"/>
      <dgm:spPr/>
      <dgm:t>
        <a:bodyPr/>
        <a:lstStyle/>
        <a:p>
          <a:pPr>
            <a:lnSpc>
              <a:spcPct val="100000"/>
            </a:lnSpc>
          </a:pPr>
          <a:r>
            <a:rPr lang="en-IN" sz="2000" dirty="0"/>
            <a:t>Attention in neural networks is somewhat similar to what we find in humans. ‘</a:t>
          </a:r>
          <a:r>
            <a:rPr lang="en-IN" sz="2000" b="1" dirty="0"/>
            <a:t>It means they focus on certain parts of the inputs while the rest gets less emphasis</a:t>
          </a:r>
          <a:r>
            <a:rPr lang="en-IN" sz="2000" dirty="0"/>
            <a:t>’. Attention highly improved the quality of machine translation by allowing the model to focus on the relevant part of the input sequence.</a:t>
          </a:r>
          <a:endParaRPr lang="en-US" sz="2000" dirty="0"/>
        </a:p>
      </dgm:t>
    </dgm:pt>
    <dgm:pt modelId="{36483344-02CB-461D-B3DE-8689CF3D6998}" type="parTrans" cxnId="{D39F43F9-A06E-4573-91EC-B6FDB2777700}">
      <dgm:prSet/>
      <dgm:spPr/>
      <dgm:t>
        <a:bodyPr/>
        <a:lstStyle/>
        <a:p>
          <a:endParaRPr lang="en-US"/>
        </a:p>
      </dgm:t>
    </dgm:pt>
    <dgm:pt modelId="{DC8DB88E-A7D1-406E-B4A4-89812BE4ACD7}" type="sibTrans" cxnId="{D39F43F9-A06E-4573-91EC-B6FDB2777700}">
      <dgm:prSet/>
      <dgm:spPr/>
      <dgm:t>
        <a:bodyPr/>
        <a:lstStyle/>
        <a:p>
          <a:endParaRPr lang="en-US"/>
        </a:p>
      </dgm:t>
    </dgm:pt>
    <dgm:pt modelId="{5EEBCF9A-8014-4FAF-AF7C-43894E34C871}" type="pres">
      <dgm:prSet presAssocID="{120CECD2-2495-4F4F-8672-692F45DC539B}" presName="root" presStyleCnt="0">
        <dgm:presLayoutVars>
          <dgm:dir/>
          <dgm:resizeHandles val="exact"/>
        </dgm:presLayoutVars>
      </dgm:prSet>
      <dgm:spPr/>
    </dgm:pt>
    <dgm:pt modelId="{23239D9A-477A-4DD3-8050-28507DC3AB0E}" type="pres">
      <dgm:prSet presAssocID="{73DEA606-1873-4331-9E17-A3EDBBCA0B9E}" presName="compNode" presStyleCnt="0"/>
      <dgm:spPr/>
    </dgm:pt>
    <dgm:pt modelId="{BF460D24-5A2A-4E57-BE01-EB939D1C7EC2}" type="pres">
      <dgm:prSet presAssocID="{73DEA606-1873-4331-9E17-A3EDBBCA0B9E}" presName="bgRect" presStyleLbl="bgShp" presStyleIdx="0" presStyleCnt="2"/>
      <dgm:spPr/>
    </dgm:pt>
    <dgm:pt modelId="{F37B161D-376B-4225-A322-156D4D980303}" type="pres">
      <dgm:prSet presAssocID="{73DEA606-1873-4331-9E17-A3EDBBCA0B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A673499F-AE68-4307-9FB9-7E780B92054F}" type="pres">
      <dgm:prSet presAssocID="{73DEA606-1873-4331-9E17-A3EDBBCA0B9E}" presName="spaceRect" presStyleCnt="0"/>
      <dgm:spPr/>
    </dgm:pt>
    <dgm:pt modelId="{90E8CBFB-49B3-4931-93A5-C42CC6788AC3}" type="pres">
      <dgm:prSet presAssocID="{73DEA606-1873-4331-9E17-A3EDBBCA0B9E}" presName="parTx" presStyleLbl="revTx" presStyleIdx="0" presStyleCnt="2">
        <dgm:presLayoutVars>
          <dgm:chMax val="0"/>
          <dgm:chPref val="0"/>
        </dgm:presLayoutVars>
      </dgm:prSet>
      <dgm:spPr/>
    </dgm:pt>
    <dgm:pt modelId="{23C506C2-2CFB-47D9-A89C-EA9116E5123E}" type="pres">
      <dgm:prSet presAssocID="{BF319E51-F6BC-493F-AB64-344BFA975E5B}" presName="sibTrans" presStyleCnt="0"/>
      <dgm:spPr/>
    </dgm:pt>
    <dgm:pt modelId="{7752149C-374C-4270-BCD5-42A5C84FDC25}" type="pres">
      <dgm:prSet presAssocID="{3A52D69D-C0DF-4E06-BC0C-F2F9D87183D4}" presName="compNode" presStyleCnt="0"/>
      <dgm:spPr/>
    </dgm:pt>
    <dgm:pt modelId="{9723C9C3-1B25-4E1D-BDBB-681B7D247F90}" type="pres">
      <dgm:prSet presAssocID="{3A52D69D-C0DF-4E06-BC0C-F2F9D87183D4}" presName="bgRect" presStyleLbl="bgShp" presStyleIdx="1" presStyleCnt="2"/>
      <dgm:spPr/>
    </dgm:pt>
    <dgm:pt modelId="{8443B0F6-C0E4-4EC5-B138-5D65C2939FFC}" type="pres">
      <dgm:prSet presAssocID="{3A52D69D-C0DF-4E06-BC0C-F2F9D87183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ACE32B40-93FD-409B-916E-BF23E74DE03A}" type="pres">
      <dgm:prSet presAssocID="{3A52D69D-C0DF-4E06-BC0C-F2F9D87183D4}" presName="spaceRect" presStyleCnt="0"/>
      <dgm:spPr/>
    </dgm:pt>
    <dgm:pt modelId="{8D7468FB-7BF7-4B33-87F8-277EE6FF7C81}" type="pres">
      <dgm:prSet presAssocID="{3A52D69D-C0DF-4E06-BC0C-F2F9D87183D4}" presName="parTx" presStyleLbl="revTx" presStyleIdx="1" presStyleCnt="2">
        <dgm:presLayoutVars>
          <dgm:chMax val="0"/>
          <dgm:chPref val="0"/>
        </dgm:presLayoutVars>
      </dgm:prSet>
      <dgm:spPr/>
    </dgm:pt>
  </dgm:ptLst>
  <dgm:cxnLst>
    <dgm:cxn modelId="{68FBC96E-0F12-4B5F-9419-6C555D2A7F78}" type="presOf" srcId="{3A52D69D-C0DF-4E06-BC0C-F2F9D87183D4}" destId="{8D7468FB-7BF7-4B33-87F8-277EE6FF7C81}" srcOrd="0" destOrd="0" presId="urn:microsoft.com/office/officeart/2018/2/layout/IconVerticalSolidList"/>
    <dgm:cxn modelId="{EFD2E556-2F34-40B1-B4D1-F9CA4512D9FD}" type="presOf" srcId="{73DEA606-1873-4331-9E17-A3EDBBCA0B9E}" destId="{90E8CBFB-49B3-4931-93A5-C42CC6788AC3}" srcOrd="0" destOrd="0" presId="urn:microsoft.com/office/officeart/2018/2/layout/IconVerticalSolidList"/>
    <dgm:cxn modelId="{B3C41E7E-D5B5-4802-A720-F5D61F6A6601}" type="presOf" srcId="{120CECD2-2495-4F4F-8672-692F45DC539B}" destId="{5EEBCF9A-8014-4FAF-AF7C-43894E34C871}" srcOrd="0" destOrd="0" presId="urn:microsoft.com/office/officeart/2018/2/layout/IconVerticalSolidList"/>
    <dgm:cxn modelId="{076EFFDE-3484-4A3B-A16A-77C13D0CF7C9}" srcId="{120CECD2-2495-4F4F-8672-692F45DC539B}" destId="{73DEA606-1873-4331-9E17-A3EDBBCA0B9E}" srcOrd="0" destOrd="0" parTransId="{7CAF64E2-2FF2-4B48-9BCB-87EE987FA509}" sibTransId="{BF319E51-F6BC-493F-AB64-344BFA975E5B}"/>
    <dgm:cxn modelId="{D39F43F9-A06E-4573-91EC-B6FDB2777700}" srcId="{120CECD2-2495-4F4F-8672-692F45DC539B}" destId="{3A52D69D-C0DF-4E06-BC0C-F2F9D87183D4}" srcOrd="1" destOrd="0" parTransId="{36483344-02CB-461D-B3DE-8689CF3D6998}" sibTransId="{DC8DB88E-A7D1-406E-B4A4-89812BE4ACD7}"/>
    <dgm:cxn modelId="{E8F23A39-CA76-4C74-9781-5F345A1B0159}" type="presParOf" srcId="{5EEBCF9A-8014-4FAF-AF7C-43894E34C871}" destId="{23239D9A-477A-4DD3-8050-28507DC3AB0E}" srcOrd="0" destOrd="0" presId="urn:microsoft.com/office/officeart/2018/2/layout/IconVerticalSolidList"/>
    <dgm:cxn modelId="{3BF05574-D55D-4498-9E9B-94B70D0278B1}" type="presParOf" srcId="{23239D9A-477A-4DD3-8050-28507DC3AB0E}" destId="{BF460D24-5A2A-4E57-BE01-EB939D1C7EC2}" srcOrd="0" destOrd="0" presId="urn:microsoft.com/office/officeart/2018/2/layout/IconVerticalSolidList"/>
    <dgm:cxn modelId="{4069A9AF-4344-425E-8E58-E777B6A09095}" type="presParOf" srcId="{23239D9A-477A-4DD3-8050-28507DC3AB0E}" destId="{F37B161D-376B-4225-A322-156D4D980303}" srcOrd="1" destOrd="0" presId="urn:microsoft.com/office/officeart/2018/2/layout/IconVerticalSolidList"/>
    <dgm:cxn modelId="{9B77A5C9-60A5-4605-B02B-CD4097894486}" type="presParOf" srcId="{23239D9A-477A-4DD3-8050-28507DC3AB0E}" destId="{A673499F-AE68-4307-9FB9-7E780B92054F}" srcOrd="2" destOrd="0" presId="urn:microsoft.com/office/officeart/2018/2/layout/IconVerticalSolidList"/>
    <dgm:cxn modelId="{3E3B00E9-1606-410D-B79B-01DFC241E5A0}" type="presParOf" srcId="{23239D9A-477A-4DD3-8050-28507DC3AB0E}" destId="{90E8CBFB-49B3-4931-93A5-C42CC6788AC3}" srcOrd="3" destOrd="0" presId="urn:microsoft.com/office/officeart/2018/2/layout/IconVerticalSolidList"/>
    <dgm:cxn modelId="{61A7E95A-ADEC-4115-8BCC-1CF18B4B8653}" type="presParOf" srcId="{5EEBCF9A-8014-4FAF-AF7C-43894E34C871}" destId="{23C506C2-2CFB-47D9-A89C-EA9116E5123E}" srcOrd="1" destOrd="0" presId="urn:microsoft.com/office/officeart/2018/2/layout/IconVerticalSolidList"/>
    <dgm:cxn modelId="{10C43FF1-F1F2-4CEF-A187-35391A5A1691}" type="presParOf" srcId="{5EEBCF9A-8014-4FAF-AF7C-43894E34C871}" destId="{7752149C-374C-4270-BCD5-42A5C84FDC25}" srcOrd="2" destOrd="0" presId="urn:microsoft.com/office/officeart/2018/2/layout/IconVerticalSolidList"/>
    <dgm:cxn modelId="{65638542-EC2C-46FB-95AC-A3B24CAE95D5}" type="presParOf" srcId="{7752149C-374C-4270-BCD5-42A5C84FDC25}" destId="{9723C9C3-1B25-4E1D-BDBB-681B7D247F90}" srcOrd="0" destOrd="0" presId="urn:microsoft.com/office/officeart/2018/2/layout/IconVerticalSolidList"/>
    <dgm:cxn modelId="{96FD0C04-8130-4496-ACC1-5521590F6905}" type="presParOf" srcId="{7752149C-374C-4270-BCD5-42A5C84FDC25}" destId="{8443B0F6-C0E4-4EC5-B138-5D65C2939FFC}" srcOrd="1" destOrd="0" presId="urn:microsoft.com/office/officeart/2018/2/layout/IconVerticalSolidList"/>
    <dgm:cxn modelId="{13A09805-8280-4AD0-A57E-854430C6A127}" type="presParOf" srcId="{7752149C-374C-4270-BCD5-42A5C84FDC25}" destId="{ACE32B40-93FD-409B-916E-BF23E74DE03A}" srcOrd="2" destOrd="0" presId="urn:microsoft.com/office/officeart/2018/2/layout/IconVerticalSolidList"/>
    <dgm:cxn modelId="{13EB7E2C-2CCD-4753-B14D-26D184873798}" type="presParOf" srcId="{7752149C-374C-4270-BCD5-42A5C84FDC25}" destId="{8D7468FB-7BF7-4B33-87F8-277EE6FF7C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2F22C1-D5ED-4EAB-8560-98CF04B72D9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D2B4DF0-0847-4BFE-BD72-DB01F135A952}">
      <dgm:prSet/>
      <dgm:spPr/>
      <dgm:t>
        <a:bodyPr/>
        <a:lstStyle/>
        <a:p>
          <a:r>
            <a:rPr lang="en-US" dirty="0"/>
            <a:t>A </a:t>
          </a:r>
          <a:r>
            <a:rPr lang="en-US" b="1" dirty="0"/>
            <a:t>transformer</a:t>
          </a:r>
          <a:r>
            <a:rPr lang="en-US" dirty="0"/>
            <a:t> uses Encoder stack to model input and uses Decoder stack to model output (using input information from encoder side).</a:t>
          </a:r>
        </a:p>
      </dgm:t>
    </dgm:pt>
    <dgm:pt modelId="{56F9C4CA-5E9E-45ED-AF95-D013640CD412}" type="parTrans" cxnId="{A9964F16-D558-49AE-B24A-0C9EB2E74821}">
      <dgm:prSet/>
      <dgm:spPr/>
      <dgm:t>
        <a:bodyPr/>
        <a:lstStyle/>
        <a:p>
          <a:endParaRPr lang="en-US"/>
        </a:p>
      </dgm:t>
    </dgm:pt>
    <dgm:pt modelId="{A8ED6166-0395-4B4B-A0C0-1BC78A537B9C}" type="sibTrans" cxnId="{A9964F16-D558-49AE-B24A-0C9EB2E74821}">
      <dgm:prSet/>
      <dgm:spPr/>
      <dgm:t>
        <a:bodyPr/>
        <a:lstStyle/>
        <a:p>
          <a:endParaRPr lang="en-US"/>
        </a:p>
      </dgm:t>
    </dgm:pt>
    <dgm:pt modelId="{C6DCA9A5-53A1-4F57-937C-6AB23F7D46CE}">
      <dgm:prSet/>
      <dgm:spPr/>
      <dgm:t>
        <a:bodyPr/>
        <a:lstStyle/>
        <a:p>
          <a:r>
            <a:rPr lang="en-US" dirty="0"/>
            <a:t>But if we do not have input, we just want to model the “next word”, we can get rid of the Encoder side of a transformer and output “next word” one by one. This gives us </a:t>
          </a:r>
          <a:r>
            <a:rPr lang="en-US" b="1" dirty="0"/>
            <a:t>GPT</a:t>
          </a:r>
          <a:r>
            <a:rPr lang="en-US" dirty="0"/>
            <a:t>.</a:t>
          </a:r>
        </a:p>
      </dgm:t>
    </dgm:pt>
    <dgm:pt modelId="{776DD213-6DA9-49A9-9AC2-2D4E7DDFAC33}" type="parTrans" cxnId="{C607FDC4-3373-41CA-8031-12ED690DD361}">
      <dgm:prSet/>
      <dgm:spPr/>
      <dgm:t>
        <a:bodyPr/>
        <a:lstStyle/>
        <a:p>
          <a:endParaRPr lang="en-US"/>
        </a:p>
      </dgm:t>
    </dgm:pt>
    <dgm:pt modelId="{1AA00D55-4828-46DC-878A-5B8D586959F6}" type="sibTrans" cxnId="{C607FDC4-3373-41CA-8031-12ED690DD361}">
      <dgm:prSet/>
      <dgm:spPr/>
      <dgm:t>
        <a:bodyPr/>
        <a:lstStyle/>
        <a:p>
          <a:endParaRPr lang="en-US"/>
        </a:p>
      </dgm:t>
    </dgm:pt>
    <dgm:pt modelId="{5691FCE7-1996-4164-B6DB-D0B732039034}">
      <dgm:prSet/>
      <dgm:spPr/>
      <dgm:t>
        <a:bodyPr/>
        <a:lstStyle/>
        <a:p>
          <a:r>
            <a:rPr lang="en-US" dirty="0"/>
            <a:t>If we are only interested in training a language model for the input for some other tasks, then we do not need the Decoder of the transformer, that gives us </a:t>
          </a:r>
          <a:r>
            <a:rPr lang="en-US" b="1" dirty="0"/>
            <a:t>BERT</a:t>
          </a:r>
          <a:r>
            <a:rPr lang="en-US" dirty="0"/>
            <a:t>.</a:t>
          </a:r>
        </a:p>
      </dgm:t>
    </dgm:pt>
    <dgm:pt modelId="{9DE389D5-82CD-4621-A501-0DF81E43F3B9}" type="parTrans" cxnId="{84AC5E0B-F46E-45FB-A430-44F5CA5FFFD3}">
      <dgm:prSet/>
      <dgm:spPr/>
      <dgm:t>
        <a:bodyPr/>
        <a:lstStyle/>
        <a:p>
          <a:endParaRPr lang="en-US"/>
        </a:p>
      </dgm:t>
    </dgm:pt>
    <dgm:pt modelId="{2FCAB410-C546-4499-8224-67C00C7B517D}" type="sibTrans" cxnId="{84AC5E0B-F46E-45FB-A430-44F5CA5FFFD3}">
      <dgm:prSet/>
      <dgm:spPr/>
      <dgm:t>
        <a:bodyPr/>
        <a:lstStyle/>
        <a:p>
          <a:endParaRPr lang="en-US"/>
        </a:p>
      </dgm:t>
    </dgm:pt>
    <dgm:pt modelId="{F4E3BCAA-921F-4F8F-89F0-125CE6E7F263}" type="pres">
      <dgm:prSet presAssocID="{E52F22C1-D5ED-4EAB-8560-98CF04B72D9C}" presName="linear" presStyleCnt="0">
        <dgm:presLayoutVars>
          <dgm:animLvl val="lvl"/>
          <dgm:resizeHandles val="exact"/>
        </dgm:presLayoutVars>
      </dgm:prSet>
      <dgm:spPr/>
    </dgm:pt>
    <dgm:pt modelId="{54C11B94-0B67-4293-95BF-8DE44E2095EB}" type="pres">
      <dgm:prSet presAssocID="{FD2B4DF0-0847-4BFE-BD72-DB01F135A952}" presName="parentText" presStyleLbl="node1" presStyleIdx="0" presStyleCnt="3">
        <dgm:presLayoutVars>
          <dgm:chMax val="0"/>
          <dgm:bulletEnabled val="1"/>
        </dgm:presLayoutVars>
      </dgm:prSet>
      <dgm:spPr/>
    </dgm:pt>
    <dgm:pt modelId="{1062EF9A-DB5A-41D1-8224-E52D3616A3D3}" type="pres">
      <dgm:prSet presAssocID="{A8ED6166-0395-4B4B-A0C0-1BC78A537B9C}" presName="spacer" presStyleCnt="0"/>
      <dgm:spPr/>
    </dgm:pt>
    <dgm:pt modelId="{39BC9C9C-9F46-40E5-A708-12D6731530C7}" type="pres">
      <dgm:prSet presAssocID="{C6DCA9A5-53A1-4F57-937C-6AB23F7D46CE}" presName="parentText" presStyleLbl="node1" presStyleIdx="1" presStyleCnt="3">
        <dgm:presLayoutVars>
          <dgm:chMax val="0"/>
          <dgm:bulletEnabled val="1"/>
        </dgm:presLayoutVars>
      </dgm:prSet>
      <dgm:spPr/>
    </dgm:pt>
    <dgm:pt modelId="{AD4842B8-66EF-4A6B-B854-D720CD57B3D7}" type="pres">
      <dgm:prSet presAssocID="{1AA00D55-4828-46DC-878A-5B8D586959F6}" presName="spacer" presStyleCnt="0"/>
      <dgm:spPr/>
    </dgm:pt>
    <dgm:pt modelId="{F8F6AF49-9519-489C-BD9B-C27B685A4FA2}" type="pres">
      <dgm:prSet presAssocID="{5691FCE7-1996-4164-B6DB-D0B732039034}" presName="parentText" presStyleLbl="node1" presStyleIdx="2" presStyleCnt="3">
        <dgm:presLayoutVars>
          <dgm:chMax val="0"/>
          <dgm:bulletEnabled val="1"/>
        </dgm:presLayoutVars>
      </dgm:prSet>
      <dgm:spPr/>
    </dgm:pt>
  </dgm:ptLst>
  <dgm:cxnLst>
    <dgm:cxn modelId="{84AC5E0B-F46E-45FB-A430-44F5CA5FFFD3}" srcId="{E52F22C1-D5ED-4EAB-8560-98CF04B72D9C}" destId="{5691FCE7-1996-4164-B6DB-D0B732039034}" srcOrd="2" destOrd="0" parTransId="{9DE389D5-82CD-4621-A501-0DF81E43F3B9}" sibTransId="{2FCAB410-C546-4499-8224-67C00C7B517D}"/>
    <dgm:cxn modelId="{A9964F16-D558-49AE-B24A-0C9EB2E74821}" srcId="{E52F22C1-D5ED-4EAB-8560-98CF04B72D9C}" destId="{FD2B4DF0-0847-4BFE-BD72-DB01F135A952}" srcOrd="0" destOrd="0" parTransId="{56F9C4CA-5E9E-45ED-AF95-D013640CD412}" sibTransId="{A8ED6166-0395-4B4B-A0C0-1BC78A537B9C}"/>
    <dgm:cxn modelId="{AD07E320-DCBF-440B-A8A2-036A538FC0EA}" type="presOf" srcId="{E52F22C1-D5ED-4EAB-8560-98CF04B72D9C}" destId="{F4E3BCAA-921F-4F8F-89F0-125CE6E7F263}" srcOrd="0" destOrd="0" presId="urn:microsoft.com/office/officeart/2005/8/layout/vList2"/>
    <dgm:cxn modelId="{FF823A41-BA0A-4B7C-8B16-6F137365C526}" type="presOf" srcId="{C6DCA9A5-53A1-4F57-937C-6AB23F7D46CE}" destId="{39BC9C9C-9F46-40E5-A708-12D6731530C7}" srcOrd="0" destOrd="0" presId="urn:microsoft.com/office/officeart/2005/8/layout/vList2"/>
    <dgm:cxn modelId="{C607FDC4-3373-41CA-8031-12ED690DD361}" srcId="{E52F22C1-D5ED-4EAB-8560-98CF04B72D9C}" destId="{C6DCA9A5-53A1-4F57-937C-6AB23F7D46CE}" srcOrd="1" destOrd="0" parTransId="{776DD213-6DA9-49A9-9AC2-2D4E7DDFAC33}" sibTransId="{1AA00D55-4828-46DC-878A-5B8D586959F6}"/>
    <dgm:cxn modelId="{A26D27E8-313E-4D15-8A35-08CE7F4D1C30}" type="presOf" srcId="{5691FCE7-1996-4164-B6DB-D0B732039034}" destId="{F8F6AF49-9519-489C-BD9B-C27B685A4FA2}" srcOrd="0" destOrd="0" presId="urn:microsoft.com/office/officeart/2005/8/layout/vList2"/>
    <dgm:cxn modelId="{1D115BFA-C807-41EF-92A2-B1CE033BC206}" type="presOf" srcId="{FD2B4DF0-0847-4BFE-BD72-DB01F135A952}" destId="{54C11B94-0B67-4293-95BF-8DE44E2095EB}" srcOrd="0" destOrd="0" presId="urn:microsoft.com/office/officeart/2005/8/layout/vList2"/>
    <dgm:cxn modelId="{DEE449CD-7429-4D1C-9539-62889F81495E}" type="presParOf" srcId="{F4E3BCAA-921F-4F8F-89F0-125CE6E7F263}" destId="{54C11B94-0B67-4293-95BF-8DE44E2095EB}" srcOrd="0" destOrd="0" presId="urn:microsoft.com/office/officeart/2005/8/layout/vList2"/>
    <dgm:cxn modelId="{3F5C3FEE-66E0-4C19-8BF4-195EF81117CF}" type="presParOf" srcId="{F4E3BCAA-921F-4F8F-89F0-125CE6E7F263}" destId="{1062EF9A-DB5A-41D1-8224-E52D3616A3D3}" srcOrd="1" destOrd="0" presId="urn:microsoft.com/office/officeart/2005/8/layout/vList2"/>
    <dgm:cxn modelId="{1AB53823-B693-41B0-B4DD-8979E7635958}" type="presParOf" srcId="{F4E3BCAA-921F-4F8F-89F0-125CE6E7F263}" destId="{39BC9C9C-9F46-40E5-A708-12D6731530C7}" srcOrd="2" destOrd="0" presId="urn:microsoft.com/office/officeart/2005/8/layout/vList2"/>
    <dgm:cxn modelId="{AC10BBCD-9508-4527-B5A3-CF9C37757D3B}" type="presParOf" srcId="{F4E3BCAA-921F-4F8F-89F0-125CE6E7F263}" destId="{AD4842B8-66EF-4A6B-B854-D720CD57B3D7}" srcOrd="3" destOrd="0" presId="urn:microsoft.com/office/officeart/2005/8/layout/vList2"/>
    <dgm:cxn modelId="{2DEB0A44-964C-4A55-B8F9-C2D282DCC9CB}" type="presParOf" srcId="{F4E3BCAA-921F-4F8F-89F0-125CE6E7F263}" destId="{F8F6AF49-9519-489C-BD9B-C27B685A4FA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DA6D4-8ACD-4556-910D-0CA9612DDBF1}">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632C4-B1FA-4B6D-8CC8-777B72562DD7}">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e-rater Scoring Engine</a:t>
          </a:r>
        </a:p>
      </dsp:txBody>
      <dsp:txXfrm>
        <a:off x="378614" y="886531"/>
        <a:ext cx="2810360" cy="1744948"/>
      </dsp:txXfrm>
    </dsp:sp>
    <dsp:sp modelId="{2087BC43-FBEB-4C70-ADE3-3FD5732C48D0}">
      <dsp:nvSpPr>
        <dsp:cNvPr id="0" name=""/>
        <dsp:cNvSpPr/>
      </dsp:nvSpPr>
      <dsp:spPr>
        <a:xfrm>
          <a:off x="3567588" y="535755"/>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8ED87-709B-4B28-8EA3-0229A7362A04}">
      <dsp:nvSpPr>
        <dsp:cNvPr id="0" name=""/>
        <dsp:cNvSpPr/>
      </dsp:nvSpPr>
      <dsp:spPr>
        <a:xfrm>
          <a:off x="3891915" y="843865"/>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eMetric’s Deepscore</a:t>
          </a:r>
          <a:endParaRPr lang="en-US" sz="2800" b="1" kern="1200" dirty="0"/>
        </a:p>
      </dsp:txBody>
      <dsp:txXfrm>
        <a:off x="3946203" y="898153"/>
        <a:ext cx="2810360" cy="1744948"/>
      </dsp:txXfrm>
    </dsp:sp>
    <dsp:sp modelId="{58A74A7A-1BFC-49B8-865C-B4238288B336}">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7E11F2-DE45-4C42-9344-B932984EB9BD}">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Gradescope</a:t>
          </a:r>
          <a:endParaRPr lang="en-US" sz="2800" kern="1200" dirty="0"/>
        </a:p>
      </dsp:txBody>
      <dsp:txXfrm>
        <a:off x="7513791" y="886531"/>
        <a:ext cx="2810360" cy="1744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CAECB-D177-4394-863C-CF4316D47520}">
      <dsp:nvSpPr>
        <dsp:cNvPr id="0" name=""/>
        <dsp:cNvSpPr/>
      </dsp:nvSpPr>
      <dsp:spPr>
        <a:xfrm>
          <a:off x="0" y="205611"/>
          <a:ext cx="6853084" cy="12848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e-rater has been used by </a:t>
          </a:r>
          <a:r>
            <a:rPr lang="en-US" sz="2100" b="1" kern="1200" dirty="0"/>
            <a:t>Educational Testing Service (ETS) </a:t>
          </a:r>
          <a:r>
            <a:rPr lang="en-US" sz="2100" kern="1200" dirty="0"/>
            <a:t>for automated essay scoring (AES).</a:t>
          </a:r>
        </a:p>
      </dsp:txBody>
      <dsp:txXfrm>
        <a:off x="62723" y="268334"/>
        <a:ext cx="6727638" cy="1159440"/>
      </dsp:txXfrm>
    </dsp:sp>
    <dsp:sp modelId="{10563BD9-A6AE-4138-9855-78FACFC1F252}">
      <dsp:nvSpPr>
        <dsp:cNvPr id="0" name=""/>
        <dsp:cNvSpPr/>
      </dsp:nvSpPr>
      <dsp:spPr>
        <a:xfrm>
          <a:off x="0" y="1550977"/>
          <a:ext cx="6853084" cy="12848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e-</a:t>
          </a:r>
          <a:r>
            <a:rPr lang="en-IN" sz="2100" kern="1200" dirty="0" err="1"/>
            <a:t>rater</a:t>
          </a:r>
          <a:r>
            <a:rPr lang="en-IN" sz="2100" kern="1200" dirty="0"/>
            <a:t> V.1.3 </a:t>
          </a:r>
          <a:r>
            <a:rPr lang="en-US" sz="2100" kern="1200" dirty="0"/>
            <a:t>feature set included approximately </a:t>
          </a:r>
          <a:r>
            <a:rPr lang="en-US" sz="2100" b="1" kern="1200" dirty="0"/>
            <a:t>50 features </a:t>
          </a:r>
          <a:r>
            <a:rPr lang="en-US" sz="2100" kern="1200" dirty="0"/>
            <a:t>and typically </a:t>
          </a:r>
          <a:r>
            <a:rPr lang="en-US" sz="2100" b="1" kern="1200" dirty="0"/>
            <a:t>8 to 12 features were selected </a:t>
          </a:r>
          <a:r>
            <a:rPr lang="en-US" sz="2100" kern="1200" dirty="0"/>
            <a:t>and weighted for a specific model using </a:t>
          </a:r>
          <a:r>
            <a:rPr lang="en-US" sz="2100" b="1" kern="1200" dirty="0"/>
            <a:t>stepwise linear regression</a:t>
          </a:r>
          <a:r>
            <a:rPr lang="en-US" sz="2100" kern="1200" dirty="0"/>
            <a:t>.</a:t>
          </a:r>
          <a:r>
            <a:rPr lang="en-IN" sz="2100" kern="1200" dirty="0"/>
            <a:t> </a:t>
          </a:r>
          <a:endParaRPr lang="en-US" sz="2100" kern="1200" dirty="0"/>
        </a:p>
      </dsp:txBody>
      <dsp:txXfrm>
        <a:off x="62723" y="1613700"/>
        <a:ext cx="6727638" cy="1159440"/>
      </dsp:txXfrm>
    </dsp:sp>
    <dsp:sp modelId="{CCC05364-C7B3-479F-9643-E30F2D74898F}">
      <dsp:nvSpPr>
        <dsp:cNvPr id="0" name=""/>
        <dsp:cNvSpPr/>
      </dsp:nvSpPr>
      <dsp:spPr>
        <a:xfrm>
          <a:off x="0" y="2896343"/>
          <a:ext cx="6853084" cy="12848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Vocabulary usage features were used in e-rater V.1.3, </a:t>
          </a:r>
          <a:r>
            <a:rPr lang="en-US" sz="2100" b="1" kern="1200" dirty="0"/>
            <a:t>content vector analysis</a:t>
          </a:r>
          <a:r>
            <a:rPr lang="en-US" sz="2100" kern="1200" dirty="0"/>
            <a:t> was used. </a:t>
          </a:r>
        </a:p>
      </dsp:txBody>
      <dsp:txXfrm>
        <a:off x="62723" y="2959066"/>
        <a:ext cx="6727638" cy="1159440"/>
      </dsp:txXfrm>
    </dsp:sp>
    <dsp:sp modelId="{B7BB8AF8-EBA5-4CA3-A6C0-345CD92ED1EE}">
      <dsp:nvSpPr>
        <dsp:cNvPr id="0" name=""/>
        <dsp:cNvSpPr/>
      </dsp:nvSpPr>
      <dsp:spPr>
        <a:xfrm>
          <a:off x="0" y="4241709"/>
          <a:ext cx="6853084" cy="12848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At least </a:t>
          </a:r>
          <a:r>
            <a:rPr lang="en-US" sz="2100" b="1" kern="1200" dirty="0"/>
            <a:t>265 essays </a:t>
          </a:r>
          <a:r>
            <a:rPr lang="en-US" sz="2100" kern="1200" dirty="0"/>
            <a:t>are used for </a:t>
          </a:r>
          <a:r>
            <a:rPr lang="en-US" sz="2100" b="1" kern="1200" dirty="0"/>
            <a:t>model building </a:t>
          </a:r>
          <a:r>
            <a:rPr lang="en-US" sz="2100" kern="1200" dirty="0"/>
            <a:t>and the remaining set is used for </a:t>
          </a:r>
          <a:r>
            <a:rPr lang="en-US" sz="2100" b="1" kern="1200" dirty="0"/>
            <a:t>cross-validating the model</a:t>
          </a:r>
          <a:r>
            <a:rPr lang="en-US" sz="2100" kern="1200" dirty="0"/>
            <a:t>.</a:t>
          </a:r>
          <a:endParaRPr lang="en-IN" sz="2100" kern="1200" dirty="0"/>
        </a:p>
        <a:p>
          <a:pPr marL="0" lvl="0" indent="0" algn="l" defTabSz="933450">
            <a:lnSpc>
              <a:spcPct val="90000"/>
            </a:lnSpc>
            <a:spcBef>
              <a:spcPct val="0"/>
            </a:spcBef>
            <a:spcAft>
              <a:spcPct val="35000"/>
            </a:spcAft>
            <a:buNone/>
          </a:pPr>
          <a:endParaRPr lang="en-US" sz="2100" kern="1200" dirty="0"/>
        </a:p>
      </dsp:txBody>
      <dsp:txXfrm>
        <a:off x="62723" y="4304432"/>
        <a:ext cx="6727638" cy="1159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2E026-1A4E-465A-A428-0C247564937A}">
      <dsp:nvSpPr>
        <dsp:cNvPr id="0" name=""/>
        <dsp:cNvSpPr/>
      </dsp:nvSpPr>
      <dsp:spPr>
        <a:xfrm>
          <a:off x="0" y="5520"/>
          <a:ext cx="10515600" cy="66137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93B7D-F057-4BCC-B29B-8FC7873BEA6F}">
      <dsp:nvSpPr>
        <dsp:cNvPr id="0" name=""/>
        <dsp:cNvSpPr/>
      </dsp:nvSpPr>
      <dsp:spPr>
        <a:xfrm>
          <a:off x="200066" y="154330"/>
          <a:ext cx="364113" cy="3637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5DF6A-6919-4F0A-9CAB-E862CE669F3C}">
      <dsp:nvSpPr>
        <dsp:cNvPr id="0" name=""/>
        <dsp:cNvSpPr/>
      </dsp:nvSpPr>
      <dsp:spPr>
        <a:xfrm>
          <a:off x="764247" y="5520"/>
          <a:ext cx="971682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a:t>E-rater V.2.0 models are more </a:t>
          </a:r>
          <a:r>
            <a:rPr lang="en-US" sz="2000" b="1" kern="1200"/>
            <a:t>standardized</a:t>
          </a:r>
          <a:r>
            <a:rPr lang="en-US" sz="2000" kern="1200"/>
            <a:t> across prompts and testing programs. It is </a:t>
          </a:r>
          <a:r>
            <a:rPr lang="en-IN" sz="2000" b="1" kern="1200"/>
            <a:t>built for each topic </a:t>
          </a:r>
          <a:r>
            <a:rPr lang="en-IN" sz="2000" b="0" kern="1200"/>
            <a:t>making it e</a:t>
          </a:r>
          <a:r>
            <a:rPr lang="en-US" sz="2000" b="0" kern="1200"/>
            <a:t>asier for any audience to understand and interpret these models.</a:t>
          </a:r>
          <a:endParaRPr lang="en-US" sz="2000" b="1" kern="1200"/>
        </a:p>
      </dsp:txBody>
      <dsp:txXfrm>
        <a:off x="764247" y="5520"/>
        <a:ext cx="9716825" cy="723382"/>
      </dsp:txXfrm>
    </dsp:sp>
    <dsp:sp modelId="{229C3939-6920-4C62-A82C-07376CE6786B}">
      <dsp:nvSpPr>
        <dsp:cNvPr id="0" name=""/>
        <dsp:cNvSpPr/>
      </dsp:nvSpPr>
      <dsp:spPr>
        <a:xfrm>
          <a:off x="0" y="909749"/>
          <a:ext cx="10515600" cy="66137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67601-9860-46D2-A8DF-9FBC7C830B38}">
      <dsp:nvSpPr>
        <dsp:cNvPr id="0" name=""/>
        <dsp:cNvSpPr/>
      </dsp:nvSpPr>
      <dsp:spPr>
        <a:xfrm>
          <a:off x="200066" y="1058559"/>
          <a:ext cx="364113" cy="3637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4DB5C-54A8-4111-8118-934FFE1FB47A}">
      <dsp:nvSpPr>
        <dsp:cNvPr id="0" name=""/>
        <dsp:cNvSpPr/>
      </dsp:nvSpPr>
      <dsp:spPr>
        <a:xfrm>
          <a:off x="764247" y="909749"/>
          <a:ext cx="971682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dirty="0"/>
            <a:t>Feedback about a total of 33 errors in </a:t>
          </a:r>
          <a:r>
            <a:rPr lang="en-US" sz="1800" b="1" kern="1200" dirty="0"/>
            <a:t>grammar, usage, and mechanics, and comments about style </a:t>
          </a:r>
          <a:r>
            <a:rPr lang="en-US" sz="1800" kern="1200" dirty="0"/>
            <a:t>are output from Criterion. These counts formed the </a:t>
          </a:r>
          <a:r>
            <a:rPr lang="en-US" sz="1800" b="1" kern="1200" dirty="0"/>
            <a:t>basis of four features in e-rater V.2.0</a:t>
          </a:r>
          <a:r>
            <a:rPr lang="en-US" sz="1800" kern="1200" dirty="0"/>
            <a:t>.</a:t>
          </a:r>
        </a:p>
      </dsp:txBody>
      <dsp:txXfrm>
        <a:off x="764247" y="909749"/>
        <a:ext cx="9716825" cy="723382"/>
      </dsp:txXfrm>
    </dsp:sp>
    <dsp:sp modelId="{50391C2D-0E5A-4DEA-807C-3A2217B44C99}">
      <dsp:nvSpPr>
        <dsp:cNvPr id="0" name=""/>
        <dsp:cNvSpPr/>
      </dsp:nvSpPr>
      <dsp:spPr>
        <a:xfrm>
          <a:off x="0" y="1813977"/>
          <a:ext cx="10515600" cy="66137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D8DF8-8F17-45C1-95D7-0557E1EC9B7E}">
      <dsp:nvSpPr>
        <dsp:cNvPr id="0" name=""/>
        <dsp:cNvSpPr/>
      </dsp:nvSpPr>
      <dsp:spPr>
        <a:xfrm>
          <a:off x="200066" y="1962787"/>
          <a:ext cx="364113" cy="363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EB6B2-B8AE-4DF9-AED7-63C2A891B532}">
      <dsp:nvSpPr>
        <dsp:cNvPr id="0" name=""/>
        <dsp:cNvSpPr/>
      </dsp:nvSpPr>
      <dsp:spPr>
        <a:xfrm>
          <a:off x="764247" y="1813977"/>
          <a:ext cx="971682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a:t>The </a:t>
          </a:r>
          <a:r>
            <a:rPr lang="en-US" sz="1800" b="1" kern="1200"/>
            <a:t>Criterion feedback application </a:t>
          </a:r>
          <a:r>
            <a:rPr lang="en-US" sz="1800" kern="1200"/>
            <a:t>automatically identifies sentences in the essay using natural language processing: Background, Thesis, Main Ideas, Supporting Ideas, and Conclusion methods.</a:t>
          </a:r>
        </a:p>
      </dsp:txBody>
      <dsp:txXfrm>
        <a:off x="764247" y="1813977"/>
        <a:ext cx="9716825" cy="723382"/>
      </dsp:txXfrm>
    </dsp:sp>
    <dsp:sp modelId="{616F78B7-B293-45CA-8171-9040B63965A2}">
      <dsp:nvSpPr>
        <dsp:cNvPr id="0" name=""/>
        <dsp:cNvSpPr/>
      </dsp:nvSpPr>
      <dsp:spPr>
        <a:xfrm>
          <a:off x="0" y="2718206"/>
          <a:ext cx="10515600" cy="66137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47F84-99AF-40D9-875A-7F079E979A27}">
      <dsp:nvSpPr>
        <dsp:cNvPr id="0" name=""/>
        <dsp:cNvSpPr/>
      </dsp:nvSpPr>
      <dsp:spPr>
        <a:xfrm>
          <a:off x="200066" y="2867016"/>
          <a:ext cx="364113" cy="3637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D0C09D-7967-4C84-8FDB-22423604C1F8}">
      <dsp:nvSpPr>
        <dsp:cNvPr id="0" name=""/>
        <dsp:cNvSpPr/>
      </dsp:nvSpPr>
      <dsp:spPr>
        <a:xfrm>
          <a:off x="764247" y="2718206"/>
          <a:ext cx="971682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a:t>In e-rater V.2.0 the development score is defined as </a:t>
          </a:r>
          <a:r>
            <a:rPr lang="en-US" sz="1800" b="1" kern="1200"/>
            <a:t>8 minus the above sum</a:t>
          </a:r>
          <a:r>
            <a:rPr lang="en-US" sz="1800" kern="1200"/>
            <a:t>. Writing ability measured by e-rater V.2.0. are </a:t>
          </a:r>
          <a:r>
            <a:rPr lang="en-US" sz="1800" b="1" kern="1200"/>
            <a:t>topic-independent</a:t>
          </a:r>
          <a:r>
            <a:rPr lang="en-US" sz="1800" kern="1200"/>
            <a:t>.</a:t>
          </a:r>
        </a:p>
      </dsp:txBody>
      <dsp:txXfrm>
        <a:off x="764247" y="2718206"/>
        <a:ext cx="9716825" cy="723382"/>
      </dsp:txXfrm>
    </dsp:sp>
    <dsp:sp modelId="{05406E8E-CC14-41DD-9D3F-DDC0243D7524}">
      <dsp:nvSpPr>
        <dsp:cNvPr id="0" name=""/>
        <dsp:cNvSpPr/>
      </dsp:nvSpPr>
      <dsp:spPr>
        <a:xfrm>
          <a:off x="0" y="3622434"/>
          <a:ext cx="10515600" cy="66137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785B4-D5F6-41C1-97EF-F313B0D4F3F4}">
      <dsp:nvSpPr>
        <dsp:cNvPr id="0" name=""/>
        <dsp:cNvSpPr/>
      </dsp:nvSpPr>
      <dsp:spPr>
        <a:xfrm>
          <a:off x="200066" y="3771244"/>
          <a:ext cx="364113" cy="3637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DED82-A344-4E2A-A382-9A52932EE78C}">
      <dsp:nvSpPr>
        <dsp:cNvPr id="0" name=""/>
        <dsp:cNvSpPr/>
      </dsp:nvSpPr>
      <dsp:spPr>
        <a:xfrm>
          <a:off x="764247" y="3622434"/>
          <a:ext cx="971682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dirty="0"/>
            <a:t>A significant aspect of this new system is that it offers </a:t>
          </a:r>
          <a:r>
            <a:rPr lang="en-IN" sz="1800" b="1" kern="1200" dirty="0"/>
            <a:t>reduced feature set</a:t>
          </a:r>
          <a:r>
            <a:rPr lang="en-IN" sz="1800" b="0" kern="1200" dirty="0"/>
            <a:t>, making it </a:t>
          </a:r>
          <a:r>
            <a:rPr lang="en-US" sz="1800" b="0" kern="1200" dirty="0"/>
            <a:t>possible to use a </a:t>
          </a:r>
          <a:r>
            <a:rPr lang="en-US" sz="1800" b="1" kern="1200" dirty="0"/>
            <a:t>multiple regression approach </a:t>
          </a:r>
          <a:r>
            <a:rPr lang="en-US" sz="1800" b="0" kern="1200" dirty="0"/>
            <a:t>for modeling. </a:t>
          </a:r>
          <a:r>
            <a:rPr lang="en-US" sz="1800" b="1" kern="1200" dirty="0"/>
            <a:t>   </a:t>
          </a:r>
        </a:p>
      </dsp:txBody>
      <dsp:txXfrm>
        <a:off x="764247" y="3622434"/>
        <a:ext cx="9716825" cy="723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60D24-5A2A-4E57-BE01-EB939D1C7EC2}">
      <dsp:nvSpPr>
        <dsp:cNvPr id="0" name=""/>
        <dsp:cNvSpPr/>
      </dsp:nvSpPr>
      <dsp:spPr>
        <a:xfrm>
          <a:off x="0" y="476372"/>
          <a:ext cx="11661058" cy="1597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B161D-376B-4225-A322-156D4D980303}">
      <dsp:nvSpPr>
        <dsp:cNvPr id="0" name=""/>
        <dsp:cNvSpPr/>
      </dsp:nvSpPr>
      <dsp:spPr>
        <a:xfrm>
          <a:off x="483168" y="835754"/>
          <a:ext cx="878487" cy="8784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E8CBFB-49B3-4931-93A5-C42CC6788AC3}">
      <dsp:nvSpPr>
        <dsp:cNvPr id="0" name=""/>
        <dsp:cNvSpPr/>
      </dsp:nvSpPr>
      <dsp:spPr>
        <a:xfrm>
          <a:off x="1844823" y="476372"/>
          <a:ext cx="9816234" cy="15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42" tIns="169042" rIns="169042" bIns="169042" numCol="1" spcCol="1270" anchor="ctr" anchorCtr="0">
          <a:noAutofit/>
        </a:bodyPr>
        <a:lstStyle/>
        <a:p>
          <a:pPr marL="0" lvl="0" indent="0" algn="l" defTabSz="889000">
            <a:lnSpc>
              <a:spcPct val="100000"/>
            </a:lnSpc>
            <a:spcBef>
              <a:spcPct val="0"/>
            </a:spcBef>
            <a:spcAft>
              <a:spcPct val="35000"/>
            </a:spcAft>
            <a:buNone/>
          </a:pPr>
          <a:r>
            <a:rPr lang="en-IN" sz="2000" kern="1200"/>
            <a:t>To solve some of these problems like vanishing gradient, researchers created a technique for paying attention to specific words.</a:t>
          </a:r>
          <a:endParaRPr lang="en-US" sz="2000" kern="1200"/>
        </a:p>
      </dsp:txBody>
      <dsp:txXfrm>
        <a:off x="1844823" y="476372"/>
        <a:ext cx="9816234" cy="1597250"/>
      </dsp:txXfrm>
    </dsp:sp>
    <dsp:sp modelId="{9723C9C3-1B25-4E1D-BDBB-681B7D247F90}">
      <dsp:nvSpPr>
        <dsp:cNvPr id="0" name=""/>
        <dsp:cNvSpPr/>
      </dsp:nvSpPr>
      <dsp:spPr>
        <a:xfrm>
          <a:off x="0" y="2409886"/>
          <a:ext cx="11661058" cy="1597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B0F6-C0E4-4EC5-B138-5D65C2939FFC}">
      <dsp:nvSpPr>
        <dsp:cNvPr id="0" name=""/>
        <dsp:cNvSpPr/>
      </dsp:nvSpPr>
      <dsp:spPr>
        <a:xfrm>
          <a:off x="483168" y="2769267"/>
          <a:ext cx="878487" cy="8784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7468FB-7BF7-4B33-87F8-277EE6FF7C81}">
      <dsp:nvSpPr>
        <dsp:cNvPr id="0" name=""/>
        <dsp:cNvSpPr/>
      </dsp:nvSpPr>
      <dsp:spPr>
        <a:xfrm>
          <a:off x="1844823" y="2409886"/>
          <a:ext cx="9816234" cy="15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042" tIns="169042" rIns="169042" bIns="169042" numCol="1" spcCol="1270" anchor="ctr" anchorCtr="0">
          <a:noAutofit/>
        </a:bodyPr>
        <a:lstStyle/>
        <a:p>
          <a:pPr marL="0" lvl="0" indent="0" algn="l" defTabSz="889000">
            <a:lnSpc>
              <a:spcPct val="100000"/>
            </a:lnSpc>
            <a:spcBef>
              <a:spcPct val="0"/>
            </a:spcBef>
            <a:spcAft>
              <a:spcPct val="35000"/>
            </a:spcAft>
            <a:buNone/>
          </a:pPr>
          <a:r>
            <a:rPr lang="en-IN" sz="2000" kern="1200" dirty="0"/>
            <a:t>Attention in neural networks is somewhat similar to what we find in humans. ‘</a:t>
          </a:r>
          <a:r>
            <a:rPr lang="en-IN" sz="2000" b="1" kern="1200" dirty="0"/>
            <a:t>It means they focus on certain parts of the inputs while the rest gets less emphasis</a:t>
          </a:r>
          <a:r>
            <a:rPr lang="en-IN" sz="2000" kern="1200" dirty="0"/>
            <a:t>’. Attention highly improved the quality of machine translation by allowing the model to focus on the relevant part of the input sequence.</a:t>
          </a:r>
          <a:endParaRPr lang="en-US" sz="2000" kern="1200" dirty="0"/>
        </a:p>
      </dsp:txBody>
      <dsp:txXfrm>
        <a:off x="1844823" y="2409886"/>
        <a:ext cx="9816234" cy="1597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11B94-0B67-4293-95BF-8DE44E2095EB}">
      <dsp:nvSpPr>
        <dsp:cNvPr id="0" name=""/>
        <dsp:cNvSpPr/>
      </dsp:nvSpPr>
      <dsp:spPr>
        <a:xfrm>
          <a:off x="0" y="3968"/>
          <a:ext cx="6263640"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 </a:t>
          </a:r>
          <a:r>
            <a:rPr lang="en-US" sz="2500" b="1" kern="1200" dirty="0"/>
            <a:t>transformer</a:t>
          </a:r>
          <a:r>
            <a:rPr lang="en-US" sz="2500" kern="1200" dirty="0"/>
            <a:t> uses Encoder stack to model input and uses Decoder stack to model output (using input information from encoder side).</a:t>
          </a:r>
        </a:p>
      </dsp:txBody>
      <dsp:txXfrm>
        <a:off x="87100" y="91068"/>
        <a:ext cx="6089440" cy="1610050"/>
      </dsp:txXfrm>
    </dsp:sp>
    <dsp:sp modelId="{39BC9C9C-9F46-40E5-A708-12D6731530C7}">
      <dsp:nvSpPr>
        <dsp:cNvPr id="0" name=""/>
        <dsp:cNvSpPr/>
      </dsp:nvSpPr>
      <dsp:spPr>
        <a:xfrm>
          <a:off x="0" y="1860218"/>
          <a:ext cx="6263640" cy="1784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But if we do not have input, we just want to model the “next word”, we can get rid of the Encoder side of a transformer and output “next word” one by one. This gives us </a:t>
          </a:r>
          <a:r>
            <a:rPr lang="en-US" sz="2500" b="1" kern="1200" dirty="0"/>
            <a:t>GPT</a:t>
          </a:r>
          <a:r>
            <a:rPr lang="en-US" sz="2500" kern="1200" dirty="0"/>
            <a:t>.</a:t>
          </a:r>
        </a:p>
      </dsp:txBody>
      <dsp:txXfrm>
        <a:off x="87100" y="1947318"/>
        <a:ext cx="6089440" cy="1610050"/>
      </dsp:txXfrm>
    </dsp:sp>
    <dsp:sp modelId="{F8F6AF49-9519-489C-BD9B-C27B685A4FA2}">
      <dsp:nvSpPr>
        <dsp:cNvPr id="0" name=""/>
        <dsp:cNvSpPr/>
      </dsp:nvSpPr>
      <dsp:spPr>
        <a:xfrm>
          <a:off x="0" y="3716469"/>
          <a:ext cx="6263640"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If we are only interested in training a language model for the input for some other tasks, then we do not need the Decoder of the transformer, that gives us </a:t>
          </a:r>
          <a:r>
            <a:rPr lang="en-US" sz="2500" b="1" kern="1200" dirty="0"/>
            <a:t>BERT</a:t>
          </a:r>
          <a:r>
            <a:rPr lang="en-US" sz="2500" kern="1200" dirty="0"/>
            <a:t>.</a:t>
          </a:r>
        </a:p>
      </dsp:txBody>
      <dsp:txXfrm>
        <a:off x="87100" y="3803569"/>
        <a:ext cx="6089440"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6370-4952-E04A-919C-8C7C231B7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A96ED5-8182-7D89-918D-C8C0C8D5D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E9DB9E-89B4-6517-5460-3D3416B02E67}"/>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5" name="Footer Placeholder 4">
            <a:extLst>
              <a:ext uri="{FF2B5EF4-FFF2-40B4-BE49-F238E27FC236}">
                <a16:creationId xmlns:a16="http://schemas.microsoft.com/office/drawing/2014/main" id="{8E5DD4B6-485D-BF58-7E6D-56D4974A9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33BFF-5E7A-A960-DA08-B0654021D458}"/>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45132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2C78-FFAA-B061-74FA-18CD29F173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B378F-8EED-F426-FDD2-CDE4CA2BD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18D49-4175-5784-FFC8-7B4955E4DD2C}"/>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5" name="Footer Placeholder 4">
            <a:extLst>
              <a:ext uri="{FF2B5EF4-FFF2-40B4-BE49-F238E27FC236}">
                <a16:creationId xmlns:a16="http://schemas.microsoft.com/office/drawing/2014/main" id="{5DAE7DF8-B725-0CA5-03E8-AFA789F905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508CB-39F0-F716-789C-73DE45B7BFAE}"/>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50404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253F0-43BB-6377-F5B6-A0EEE69FE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37E10-4A33-FF8E-CCDA-CFC87C4703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CF3CA-46CE-5F2B-ED95-981178A3889E}"/>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5" name="Footer Placeholder 4">
            <a:extLst>
              <a:ext uri="{FF2B5EF4-FFF2-40B4-BE49-F238E27FC236}">
                <a16:creationId xmlns:a16="http://schemas.microsoft.com/office/drawing/2014/main" id="{830C92ED-3957-D87D-11E8-6A63ECB1F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C80B4-7473-6B50-CA28-CB1FC76AC68B}"/>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287012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8BDD-BBDF-813A-340B-D0F28634EC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640EDF-005B-5A2D-DDC9-A27772F0C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120E6-5152-FB25-22DC-F33512204D04}"/>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5" name="Footer Placeholder 4">
            <a:extLst>
              <a:ext uri="{FF2B5EF4-FFF2-40B4-BE49-F238E27FC236}">
                <a16:creationId xmlns:a16="http://schemas.microsoft.com/office/drawing/2014/main" id="{44A443B3-536D-CA2E-EA18-2724147BA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18C07B-6DF0-F6A3-63A0-0F6BFC8358D0}"/>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7660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5202-5F23-1B41-D46C-F26BC7101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D13116-3D8A-B3A1-D4EF-3627771B8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8D253-1A31-783B-F01C-DD5F1640FBEF}"/>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5" name="Footer Placeholder 4">
            <a:extLst>
              <a:ext uri="{FF2B5EF4-FFF2-40B4-BE49-F238E27FC236}">
                <a16:creationId xmlns:a16="http://schemas.microsoft.com/office/drawing/2014/main" id="{36B9CAF3-DC12-B0B8-1D29-9D4E6C65C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D88CF-61F8-173D-BEF3-A4AA273C2373}"/>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64173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52B6-6839-1E86-A46C-867DA85DDB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BF532-8BA3-9B1C-4B40-A2D230742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0D8D64-E80F-A1EA-3D73-CE8DB611B5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EA2611-E6FA-364E-ECBE-E66E19FFDA27}"/>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6" name="Footer Placeholder 5">
            <a:extLst>
              <a:ext uri="{FF2B5EF4-FFF2-40B4-BE49-F238E27FC236}">
                <a16:creationId xmlns:a16="http://schemas.microsoft.com/office/drawing/2014/main" id="{814054BA-8750-CF22-F4D0-D52ED795F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6AD534-E661-49F3-65BD-F2B4FFD07161}"/>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320329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0C3B-F5AC-F8D7-16D1-09EBE968EF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880E71-1059-B0EF-DF43-342E22D70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52A76-857D-E5B1-A774-3C993C20D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7D3153-94AD-E9A8-5EB2-AA9B2858B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753B7-24A3-0335-F69A-25A741B85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F0B1FA-A2C9-CEE7-D716-33AB84107ACE}"/>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8" name="Footer Placeholder 7">
            <a:extLst>
              <a:ext uri="{FF2B5EF4-FFF2-40B4-BE49-F238E27FC236}">
                <a16:creationId xmlns:a16="http://schemas.microsoft.com/office/drawing/2014/main" id="{6BC6EFB4-E58D-C1E9-50D4-2732C3803A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4A0727-DA1A-DDC8-48A0-26233D1C743C}"/>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39293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B624-ECF6-F3C6-8D6C-CFA44BCE96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8EDBDB-D658-7E21-4015-697B11AD75C6}"/>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4" name="Footer Placeholder 3">
            <a:extLst>
              <a:ext uri="{FF2B5EF4-FFF2-40B4-BE49-F238E27FC236}">
                <a16:creationId xmlns:a16="http://schemas.microsoft.com/office/drawing/2014/main" id="{BFB733EF-DA8F-FEA1-441F-A797A2437F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29F41F-5212-2F22-949B-E7E9E03D75EE}"/>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29117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7CD84-BFF7-FCDC-178E-5E3CD37D434A}"/>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3" name="Footer Placeholder 2">
            <a:extLst>
              <a:ext uri="{FF2B5EF4-FFF2-40B4-BE49-F238E27FC236}">
                <a16:creationId xmlns:a16="http://schemas.microsoft.com/office/drawing/2014/main" id="{57E32AE5-3520-AE08-097C-188C7B3D1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44F206-A386-4808-82E7-6A3818731B8F}"/>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95208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09B5-3102-73B5-DF1A-62A8871CB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329435-953A-4D3C-31D6-7B501D2C1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A7F03E-5C86-23CD-26FF-1C5AD73C6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50326-E00D-AADF-8E41-5C020ADCF053}"/>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6" name="Footer Placeholder 5">
            <a:extLst>
              <a:ext uri="{FF2B5EF4-FFF2-40B4-BE49-F238E27FC236}">
                <a16:creationId xmlns:a16="http://schemas.microsoft.com/office/drawing/2014/main" id="{283F4399-F9B6-018F-D751-73446CE65C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4105D-4BFE-A3DB-002D-93EE041ADBF4}"/>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288274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F2D0-A892-BDB7-A8BE-A7D9D1DFC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07DF35-A6E1-6EF4-F874-06D1E30DA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CEA65D-A221-48A3-AFCC-1909C1B5B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15C99-7B8F-7FBA-EB3A-D7F8BB9D33DC}"/>
              </a:ext>
            </a:extLst>
          </p:cNvPr>
          <p:cNvSpPr>
            <a:spLocks noGrp="1"/>
          </p:cNvSpPr>
          <p:nvPr>
            <p:ph type="dt" sz="half" idx="10"/>
          </p:nvPr>
        </p:nvSpPr>
        <p:spPr/>
        <p:txBody>
          <a:bodyPr/>
          <a:lstStyle/>
          <a:p>
            <a:fld id="{A6B0DFF3-97D0-49DE-89C5-DFDC51112DAC}" type="datetimeFigureOut">
              <a:rPr lang="en-IN" smtClean="0"/>
              <a:t>09-03-2023</a:t>
            </a:fld>
            <a:endParaRPr lang="en-IN"/>
          </a:p>
        </p:txBody>
      </p:sp>
      <p:sp>
        <p:nvSpPr>
          <p:cNvPr id="6" name="Footer Placeholder 5">
            <a:extLst>
              <a:ext uri="{FF2B5EF4-FFF2-40B4-BE49-F238E27FC236}">
                <a16:creationId xmlns:a16="http://schemas.microsoft.com/office/drawing/2014/main" id="{3DC9F22E-B496-49BB-BC00-FDD9F98212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FC0BA7-E3BF-ECAA-2938-45FE86B06806}"/>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353230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721C4-2261-BF63-11CB-D2B56F056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7FB11-95F4-155F-0EF8-196480BD3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9C38E-93C9-9688-78B8-0CBC0817F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0DFF3-97D0-49DE-89C5-DFDC51112DAC}" type="datetimeFigureOut">
              <a:rPr lang="en-IN" smtClean="0"/>
              <a:t>09-03-2023</a:t>
            </a:fld>
            <a:endParaRPr lang="en-IN"/>
          </a:p>
        </p:txBody>
      </p:sp>
      <p:sp>
        <p:nvSpPr>
          <p:cNvPr id="5" name="Footer Placeholder 4">
            <a:extLst>
              <a:ext uri="{FF2B5EF4-FFF2-40B4-BE49-F238E27FC236}">
                <a16:creationId xmlns:a16="http://schemas.microsoft.com/office/drawing/2014/main" id="{DCBA9719-93CE-6A69-965C-1096E1F40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C42D1C-2DE6-AF7E-93C2-E21CC74E1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C45FF-75B3-4B8A-A968-E853BBE8C470}" type="slidenum">
              <a:rPr lang="en-IN" smtClean="0"/>
              <a:t>‹#›</a:t>
            </a:fld>
            <a:endParaRPr lang="en-IN"/>
          </a:p>
        </p:txBody>
      </p:sp>
    </p:spTree>
    <p:extLst>
      <p:ext uri="{BB962C8B-B14F-4D97-AF65-F5344CB8AC3E}">
        <p14:creationId xmlns:p14="http://schemas.microsoft.com/office/powerpoint/2010/main" val="2584241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7BBA5F-1DC9-F3B9-0A91-EC6B846A4A52}"/>
              </a:ext>
            </a:extLst>
          </p:cNvPr>
          <p:cNvPicPr>
            <a:picLocks noChangeAspect="1"/>
          </p:cNvPicPr>
          <p:nvPr/>
        </p:nvPicPr>
        <p:blipFill rotWithShape="1">
          <a:blip r:embed="rId2">
            <a:extLst>
              <a:ext uri="{28A0092B-C50C-407E-A947-70E740481C1C}">
                <a14:useLocalDpi xmlns:a14="http://schemas.microsoft.com/office/drawing/2010/main" val="0"/>
              </a:ext>
            </a:extLst>
          </a:blip>
          <a:srcRect r="10084"/>
          <a:stretch/>
        </p:blipFill>
        <p:spPr>
          <a:xfrm>
            <a:off x="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5"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E5485F5-0636-0976-C4A7-477C08D33F35}"/>
              </a:ext>
            </a:extLst>
          </p:cNvPr>
          <p:cNvPicPr>
            <a:picLocks noChangeAspect="1"/>
          </p:cNvPicPr>
          <p:nvPr/>
        </p:nvPicPr>
        <p:blipFill>
          <a:blip r:embed="rId3"/>
          <a:stretch>
            <a:fillRect/>
          </a:stretch>
        </p:blipFill>
        <p:spPr>
          <a:xfrm>
            <a:off x="9572108" y="2414628"/>
            <a:ext cx="2301439" cy="1051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AE41A85D-54D0-AB0A-AD9F-DD29EF1B8DD6}"/>
              </a:ext>
            </a:extLst>
          </p:cNvPr>
          <p:cNvSpPr txBox="1"/>
          <p:nvPr/>
        </p:nvSpPr>
        <p:spPr>
          <a:xfrm>
            <a:off x="9903381" y="6253316"/>
            <a:ext cx="2104103" cy="369332"/>
          </a:xfrm>
          <a:prstGeom prst="rect">
            <a:avLst/>
          </a:prstGeom>
          <a:noFill/>
        </p:spPr>
        <p:txBody>
          <a:bodyPr wrap="square" rtlCol="0">
            <a:spAutoFit/>
          </a:bodyPr>
          <a:lstStyle/>
          <a:p>
            <a:r>
              <a:rPr lang="en-US" b="1" dirty="0"/>
              <a:t>By, Rahul Kumar</a:t>
            </a:r>
            <a:endParaRPr lang="en-IN" b="1" dirty="0"/>
          </a:p>
        </p:txBody>
      </p:sp>
      <p:sp>
        <p:nvSpPr>
          <p:cNvPr id="9" name="Rectangle 8">
            <a:extLst>
              <a:ext uri="{FF2B5EF4-FFF2-40B4-BE49-F238E27FC236}">
                <a16:creationId xmlns:a16="http://schemas.microsoft.com/office/drawing/2014/main" id="{D6C38D14-790E-A60D-4DAE-A85643AFFBF5}"/>
              </a:ext>
            </a:extLst>
          </p:cNvPr>
          <p:cNvSpPr/>
          <p:nvPr/>
        </p:nvSpPr>
        <p:spPr>
          <a:xfrm>
            <a:off x="10176018" y="4086667"/>
            <a:ext cx="126316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AES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3644664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AF58384-FCE7-5A04-1B3F-87B037F9E0E6}"/>
              </a:ext>
            </a:extLst>
          </p:cNvPr>
          <p:cNvGraphicFramePr>
            <a:graphicFrameLocks noGrp="1"/>
          </p:cNvGraphicFramePr>
          <p:nvPr>
            <p:ph idx="1"/>
            <p:extLst>
              <p:ext uri="{D42A27DB-BD31-4B8C-83A1-F6EECF244321}">
                <p14:modId xmlns:p14="http://schemas.microsoft.com/office/powerpoint/2010/main" val="1514081590"/>
              </p:ext>
            </p:extLst>
          </p:nvPr>
        </p:nvGraphicFramePr>
        <p:xfrm>
          <a:off x="265471" y="2153264"/>
          <a:ext cx="11661058" cy="448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C1F365E5-82B3-6D80-EABB-6FB2DEB7948E}"/>
              </a:ext>
            </a:extLst>
          </p:cNvPr>
          <p:cNvSpPr/>
          <p:nvPr/>
        </p:nvSpPr>
        <p:spPr>
          <a:xfrm>
            <a:off x="4638421" y="725581"/>
            <a:ext cx="2915158"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Attention</a:t>
            </a:r>
          </a:p>
        </p:txBody>
      </p:sp>
    </p:spTree>
    <p:extLst>
      <p:ext uri="{BB962C8B-B14F-4D97-AF65-F5344CB8AC3E}">
        <p14:creationId xmlns:p14="http://schemas.microsoft.com/office/powerpoint/2010/main" val="326728306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C239C-7C50-26F5-1989-CCFF5B00414D}"/>
              </a:ext>
            </a:extLst>
          </p:cNvPr>
          <p:cNvSpPr>
            <a:spLocks noGrp="1"/>
          </p:cNvSpPr>
          <p:nvPr>
            <p:ph type="title"/>
          </p:nvPr>
        </p:nvSpPr>
        <p:spPr>
          <a:xfrm>
            <a:off x="640080" y="325369"/>
            <a:ext cx="4368602" cy="1956841"/>
          </a:xfrm>
        </p:spPr>
        <p:txBody>
          <a:bodyPr anchor="b">
            <a:normAutofit/>
          </a:bodyPr>
          <a:lstStyle/>
          <a:p>
            <a:pPr>
              <a:spcBef>
                <a:spcPts val="200"/>
              </a:spcBef>
            </a:pPr>
            <a:r>
              <a:rPr lang="en-IN" sz="5400" b="1">
                <a:effectLst/>
                <a:latin typeface="Calibri Light" panose="020F0302020204030204" pitchFamily="34" charset="0"/>
                <a:ea typeface="Times New Roman" panose="02020603050405020304" pitchFamily="18" charset="0"/>
                <a:cs typeface="Times New Roman" panose="02020603050405020304" pitchFamily="18" charset="0"/>
              </a:rPr>
              <a:t>Why Transformers?</a:t>
            </a:r>
          </a:p>
        </p:txBody>
      </p:sp>
      <p:sp>
        <p:nvSpPr>
          <p:cNvPr id="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D08260-C381-2BF2-70F9-86ACE90D5EF9}"/>
              </a:ext>
            </a:extLst>
          </p:cNvPr>
          <p:cNvSpPr>
            <a:spLocks noGrp="1"/>
          </p:cNvSpPr>
          <p:nvPr>
            <p:ph idx="1"/>
          </p:nvPr>
        </p:nvSpPr>
        <p:spPr>
          <a:xfrm>
            <a:off x="640080" y="2872899"/>
            <a:ext cx="4243589" cy="3320668"/>
          </a:xfrm>
        </p:spPr>
        <p:txBody>
          <a:bodyPr>
            <a:normAutofit/>
          </a:bodyPr>
          <a:lstStyle/>
          <a:p>
            <a:pPr marL="0" indent="0">
              <a:spcAft>
                <a:spcPts val="800"/>
              </a:spcAft>
              <a:buNone/>
            </a:pPr>
            <a:r>
              <a:rPr lang="en-IN" sz="2200">
                <a:effectLst/>
                <a:latin typeface="Calibri" panose="020F0502020204030204" pitchFamily="34" charset="0"/>
                <a:ea typeface="Calibri" panose="020F0502020204030204" pitchFamily="34" charset="0"/>
                <a:cs typeface="Times New Roman" panose="02020603050405020304" pitchFamily="18" charset="0"/>
              </a:rPr>
              <a:t>The problem is that Convolutional Neural Networks do not necessarily help with the problem of figuring out the problem of dependencies when translating sentences. That’s why </a:t>
            </a:r>
            <a:r>
              <a:rPr lang="en-IN" sz="2200" b="1">
                <a:effectLst/>
                <a:latin typeface="Calibri" panose="020F0502020204030204" pitchFamily="34" charset="0"/>
                <a:ea typeface="Calibri" panose="020F0502020204030204" pitchFamily="34" charset="0"/>
                <a:cs typeface="Times New Roman" panose="02020603050405020304" pitchFamily="18" charset="0"/>
              </a:rPr>
              <a:t>Transformers </a:t>
            </a:r>
            <a:r>
              <a:rPr lang="en-IN" sz="2200">
                <a:effectLst/>
                <a:latin typeface="Calibri" panose="020F0502020204030204" pitchFamily="34" charset="0"/>
                <a:ea typeface="Calibri" panose="020F0502020204030204" pitchFamily="34" charset="0"/>
                <a:cs typeface="Times New Roman" panose="02020603050405020304" pitchFamily="18" charset="0"/>
              </a:rPr>
              <a:t>were created, </a:t>
            </a:r>
            <a:r>
              <a:rPr lang="en-IN" sz="2200" b="1">
                <a:effectLst/>
                <a:latin typeface="Calibri" panose="020F0502020204030204" pitchFamily="34" charset="0"/>
                <a:ea typeface="Calibri" panose="020F0502020204030204" pitchFamily="34" charset="0"/>
                <a:cs typeface="Times New Roman" panose="02020603050405020304" pitchFamily="18" charset="0"/>
              </a:rPr>
              <a:t>they are a combination of both CNNs with attention.</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a:p>
        </p:txBody>
      </p:sp>
      <p:pic>
        <p:nvPicPr>
          <p:cNvPr id="12" name="Picture 11" descr="Angle view of circuit shaped like a brain">
            <a:extLst>
              <a:ext uri="{FF2B5EF4-FFF2-40B4-BE49-F238E27FC236}">
                <a16:creationId xmlns:a16="http://schemas.microsoft.com/office/drawing/2014/main" id="{7D81A53F-B0DF-116C-5608-A09D5EFF8DA0}"/>
              </a:ext>
            </a:extLst>
          </p:cNvPr>
          <p:cNvPicPr>
            <a:picLocks noChangeAspect="1"/>
          </p:cNvPicPr>
          <p:nvPr/>
        </p:nvPicPr>
        <p:blipFill rotWithShape="1">
          <a:blip r:embed="rId2"/>
          <a:srcRect l="15976" r="14063"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5332639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C947-9C74-14D5-B2BD-7E37B2283B33}"/>
              </a:ext>
            </a:extLst>
          </p:cNvPr>
          <p:cNvSpPr>
            <a:spLocks noGrp="1"/>
          </p:cNvSpPr>
          <p:nvPr>
            <p:ph type="title"/>
          </p:nvPr>
        </p:nvSpPr>
        <p:spPr>
          <a:xfrm>
            <a:off x="838199" y="267884"/>
            <a:ext cx="10515600" cy="1325563"/>
          </a:xfrm>
        </p:spPr>
        <p:txBody>
          <a:bodyPr>
            <a:normAutofit/>
          </a:bodyPr>
          <a:lstStyle/>
          <a:p>
            <a:r>
              <a:rPr lang="en-US" b="1" dirty="0">
                <a:solidFill>
                  <a:schemeClr val="accent1">
                    <a:lumMod val="75000"/>
                  </a:schemeClr>
                </a:solidFill>
              </a:rPr>
              <a:t>Transformers (Attention is all you need(2017))</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00FC6A34-FF4E-188B-F9F5-B34E8496C6B0}"/>
              </a:ext>
            </a:extLst>
          </p:cNvPr>
          <p:cNvSpPr>
            <a:spLocks noGrp="1"/>
          </p:cNvSpPr>
          <p:nvPr>
            <p:ph idx="1"/>
          </p:nvPr>
        </p:nvSpPr>
        <p:spPr>
          <a:xfrm>
            <a:off x="838199" y="1697805"/>
            <a:ext cx="10872020" cy="4657418"/>
          </a:xfrm>
          <a:effectLst/>
        </p:spPr>
        <p:txBody>
          <a:bodyPr>
            <a:normAutofit/>
          </a:bodyPr>
          <a:lstStyle/>
          <a:p>
            <a:pPr marL="514350" indent="-514350">
              <a:buAutoNum type="arabicPeriod"/>
            </a:pPr>
            <a:r>
              <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t>
            </a:r>
            <a:r>
              <a:rPr lang="en-IN" sz="28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olves the problem of parallelization</a:t>
            </a: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sz="28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r>
              <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O</a:t>
            </a:r>
            <a:r>
              <a:rPr lang="en-IN"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vercomes vanishing gradient issue</a:t>
            </a:r>
          </a:p>
          <a:p>
            <a:pPr marL="514350" indent="-514350">
              <a:buAutoNum type="arabicPeriod"/>
            </a:pPr>
            <a:endParaRPr lang="en-IN"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sz="2800"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r>
              <a:rPr lang="en-IN" sz="2800"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Transformers uses self-attention</a:t>
            </a: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n w="0"/>
              <a:effectLst>
                <a:outerShdw blurRad="38100" dist="19050" dir="2700000" algn="tl" rotWithShape="0">
                  <a:schemeClr val="dk1">
                    <a:alpha val="40000"/>
                  </a:schemeClr>
                </a:outerShdw>
              </a:effectLst>
            </a:endParaRPr>
          </a:p>
        </p:txBody>
      </p:sp>
      <p:cxnSp>
        <p:nvCxnSpPr>
          <p:cNvPr id="6" name="Connector: Elbow 5">
            <a:extLst>
              <a:ext uri="{FF2B5EF4-FFF2-40B4-BE49-F238E27FC236}">
                <a16:creationId xmlns:a16="http://schemas.microsoft.com/office/drawing/2014/main" id="{C55457A5-020F-9ADD-1488-52B3BAD4E281}"/>
              </a:ext>
            </a:extLst>
          </p:cNvPr>
          <p:cNvCxnSpPr/>
          <p:nvPr/>
        </p:nvCxnSpPr>
        <p:spPr>
          <a:xfrm>
            <a:off x="2802194" y="2153264"/>
            <a:ext cx="1170038" cy="698090"/>
          </a:xfrm>
          <a:prstGeom prst="bentConnector3">
            <a:avLst>
              <a:gd name="adj1" fmla="val 420"/>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1C019183-01B1-B290-9C21-6B091D0674ED}"/>
              </a:ext>
            </a:extLst>
          </p:cNvPr>
          <p:cNvSpPr txBox="1"/>
          <p:nvPr/>
        </p:nvSpPr>
        <p:spPr>
          <a:xfrm>
            <a:off x="4060723" y="2684206"/>
            <a:ext cx="5329083"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Convolutional Neural Networks (CNN) + Attention</a:t>
            </a:r>
            <a:endParaRPr lang="en-IN" dirty="0"/>
          </a:p>
        </p:txBody>
      </p:sp>
      <p:sp>
        <p:nvSpPr>
          <p:cNvPr id="9" name="TextBox 8">
            <a:extLst>
              <a:ext uri="{FF2B5EF4-FFF2-40B4-BE49-F238E27FC236}">
                <a16:creationId xmlns:a16="http://schemas.microsoft.com/office/drawing/2014/main" id="{9D4F23C3-9131-5E2A-1908-609838E27BB0}"/>
              </a:ext>
            </a:extLst>
          </p:cNvPr>
          <p:cNvSpPr txBox="1"/>
          <p:nvPr/>
        </p:nvSpPr>
        <p:spPr>
          <a:xfrm>
            <a:off x="2989007" y="2482645"/>
            <a:ext cx="983225" cy="369332"/>
          </a:xfrm>
          <a:prstGeom prst="rect">
            <a:avLst/>
          </a:prstGeom>
          <a:noFill/>
        </p:spPr>
        <p:txBody>
          <a:bodyPr wrap="square" rtlCol="0">
            <a:spAutoFit/>
          </a:bodyPr>
          <a:lstStyle/>
          <a:p>
            <a:r>
              <a:rPr lang="en-US" dirty="0"/>
              <a:t>Using</a:t>
            </a:r>
            <a:endParaRPr lang="en-IN" dirty="0"/>
          </a:p>
        </p:txBody>
      </p:sp>
      <p:cxnSp>
        <p:nvCxnSpPr>
          <p:cNvPr id="11" name="Connector: Elbow 10">
            <a:extLst>
              <a:ext uri="{FF2B5EF4-FFF2-40B4-BE49-F238E27FC236}">
                <a16:creationId xmlns:a16="http://schemas.microsoft.com/office/drawing/2014/main" id="{E128565A-6B51-DB58-92C6-AB1A1B166B73}"/>
              </a:ext>
            </a:extLst>
          </p:cNvPr>
          <p:cNvCxnSpPr/>
          <p:nvPr/>
        </p:nvCxnSpPr>
        <p:spPr>
          <a:xfrm>
            <a:off x="2821856" y="4129548"/>
            <a:ext cx="1160207" cy="1022555"/>
          </a:xfrm>
          <a:prstGeom prst="bentConnector3">
            <a:avLst>
              <a:gd name="adj1" fmla="val 0"/>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D6A8B71D-9FA4-84A3-DB96-1584BCB67964}"/>
              </a:ext>
            </a:extLst>
          </p:cNvPr>
          <p:cNvSpPr txBox="1"/>
          <p:nvPr/>
        </p:nvSpPr>
        <p:spPr>
          <a:xfrm>
            <a:off x="2821856" y="4782771"/>
            <a:ext cx="1160207" cy="369332"/>
          </a:xfrm>
          <a:prstGeom prst="rect">
            <a:avLst/>
          </a:prstGeom>
          <a:noFill/>
        </p:spPr>
        <p:txBody>
          <a:bodyPr wrap="square" rtlCol="0">
            <a:spAutoFit/>
          </a:bodyPr>
          <a:lstStyle/>
          <a:p>
            <a:r>
              <a:rPr lang="en-US" dirty="0"/>
              <a:t>Based on</a:t>
            </a:r>
            <a:endParaRPr lang="en-IN" dirty="0"/>
          </a:p>
        </p:txBody>
      </p:sp>
      <p:sp>
        <p:nvSpPr>
          <p:cNvPr id="16" name="TextBox 15">
            <a:extLst>
              <a:ext uri="{FF2B5EF4-FFF2-40B4-BE49-F238E27FC236}">
                <a16:creationId xmlns:a16="http://schemas.microsoft.com/office/drawing/2014/main" id="{561F4904-E46E-347A-5CC9-B4270BBAB3E8}"/>
              </a:ext>
            </a:extLst>
          </p:cNvPr>
          <p:cNvSpPr txBox="1"/>
          <p:nvPr/>
        </p:nvSpPr>
        <p:spPr>
          <a:xfrm>
            <a:off x="4060723" y="4967437"/>
            <a:ext cx="3731341" cy="369332"/>
          </a:xfrm>
          <a:prstGeom prst="rect">
            <a:avLst/>
          </a:prstGeom>
          <a:noFill/>
        </p:spPr>
        <p:txBody>
          <a:bodyPr wrap="square" rtlCol="0">
            <a:spAutoFit/>
          </a:bodyPr>
          <a:lstStyle/>
          <a:p>
            <a:r>
              <a:rPr lang="en-US" dirty="0"/>
              <a:t>Multi-headed Attention layer</a:t>
            </a:r>
            <a:endParaRPr lang="en-IN" dirty="0"/>
          </a:p>
        </p:txBody>
      </p:sp>
    </p:spTree>
    <p:extLst>
      <p:ext uri="{BB962C8B-B14F-4D97-AF65-F5344CB8AC3E}">
        <p14:creationId xmlns:p14="http://schemas.microsoft.com/office/powerpoint/2010/main" val="345200913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4B0A7-0961-1395-29CF-B80CA88D114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Complete Architecture Of Transformer</a:t>
            </a:r>
          </a:p>
        </p:txBody>
      </p:sp>
      <p:pic>
        <p:nvPicPr>
          <p:cNvPr id="4" name="Content Placeholder 3">
            <a:extLst>
              <a:ext uri="{FF2B5EF4-FFF2-40B4-BE49-F238E27FC236}">
                <a16:creationId xmlns:a16="http://schemas.microsoft.com/office/drawing/2014/main" id="{5B72802B-EE71-D9D0-720D-235CD0E95290}"/>
              </a:ext>
            </a:extLst>
          </p:cNvPr>
          <p:cNvPicPr>
            <a:picLocks noGrp="1" noChangeAspect="1"/>
          </p:cNvPicPr>
          <p:nvPr>
            <p:ph idx="1"/>
          </p:nvPr>
        </p:nvPicPr>
        <p:blipFill>
          <a:blip r:embed="rId2"/>
          <a:stretch>
            <a:fillRect/>
          </a:stretch>
        </p:blipFill>
        <p:spPr>
          <a:xfrm>
            <a:off x="3565218" y="688259"/>
            <a:ext cx="8316269" cy="4853372"/>
          </a:xfrm>
          <a:prstGeom prst="rect">
            <a:avLst/>
          </a:prstGeom>
        </p:spPr>
      </p:pic>
      <p:sp>
        <p:nvSpPr>
          <p:cNvPr id="5" name="TextBox 4">
            <a:extLst>
              <a:ext uri="{FF2B5EF4-FFF2-40B4-BE49-F238E27FC236}">
                <a16:creationId xmlns:a16="http://schemas.microsoft.com/office/drawing/2014/main" id="{9CADB246-602C-8977-4F4D-0BC4F9CE4DCF}"/>
              </a:ext>
            </a:extLst>
          </p:cNvPr>
          <p:cNvSpPr txBox="1"/>
          <p:nvPr/>
        </p:nvSpPr>
        <p:spPr>
          <a:xfrm>
            <a:off x="3894258" y="6012039"/>
            <a:ext cx="7987230" cy="375552"/>
          </a:xfrm>
          <a:prstGeom prst="rect">
            <a:avLst/>
          </a:prstGeom>
          <a:noFill/>
        </p:spPr>
        <p:txBody>
          <a:bodyPr wrap="square" rtlCol="0">
            <a:spAutoFit/>
          </a:bodyPr>
          <a:lstStyle/>
          <a:p>
            <a:pPr algn="just">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Word → Embedding → Positional Embedding → Final Vector, framed as Context.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125172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BDF68A-61AB-1180-1074-57CC8CCC2AD1}"/>
              </a:ext>
            </a:extLst>
          </p:cNvPr>
          <p:cNvSpPr>
            <a:spLocks noGrp="1"/>
          </p:cNvSpPr>
          <p:nvPr>
            <p:ph type="title"/>
          </p:nvPr>
        </p:nvSpPr>
        <p:spPr>
          <a:xfrm>
            <a:off x="524741" y="620392"/>
            <a:ext cx="3808268" cy="5504688"/>
          </a:xfrm>
        </p:spPr>
        <p:txBody>
          <a:bodyPr>
            <a:normAutofit/>
          </a:bodyPr>
          <a:lstStyle/>
          <a:p>
            <a:pPr marL="0" marR="0" lvl="0" indent="0" defTabSz="914400" rtl="0" eaLnBrk="1" fontAlgn="auto" latinLnBrk="0" hangingPunct="1">
              <a:spcBef>
                <a:spcPts val="0"/>
              </a:spcBef>
              <a:spcAft>
                <a:spcPts val="0"/>
              </a:spcAft>
              <a:tabLst/>
              <a:defRPr/>
            </a:pPr>
            <a:r>
              <a:rPr kumimoji="0" lang="en-US" altLang="zh-CN" sz="5100" b="1" i="0" u="none" strike="noStrike" kern="1200" cap="none" spc="0" normalizeH="0" baseline="0" noProof="0">
                <a:ln>
                  <a:noFill/>
                </a:ln>
                <a:solidFill>
                  <a:schemeClr val="bg1"/>
                </a:solidFill>
                <a:effectLst/>
                <a:uLnTx/>
                <a:uFillTx/>
                <a:ea typeface="Microsoft YaHei" panose="020B0503020204020204" pitchFamily="34" charset="-122"/>
                <a:cs typeface="+mn-cs"/>
              </a:rPr>
              <a:t>Transformers, GPT-2, and BERT</a:t>
            </a:r>
            <a:br>
              <a:rPr kumimoji="0" lang="en-US" altLang="zh-CN" sz="5100" b="1" i="0" u="none" strike="noStrike" kern="1200" cap="none" spc="0" normalizeH="0" baseline="0" noProof="0">
                <a:ln>
                  <a:noFill/>
                </a:ln>
                <a:solidFill>
                  <a:schemeClr val="bg1"/>
                </a:solidFill>
                <a:effectLst/>
                <a:uLnTx/>
                <a:uFillTx/>
                <a:ea typeface="Microsoft YaHei" panose="020B0503020204020204" pitchFamily="34" charset="-122"/>
                <a:cs typeface="+mn-cs"/>
              </a:rPr>
            </a:br>
            <a:endParaRPr lang="en-IN" sz="5100" b="1">
              <a:solidFill>
                <a:schemeClr val="bg1"/>
              </a:solidFill>
            </a:endParaRPr>
          </a:p>
        </p:txBody>
      </p:sp>
      <p:graphicFrame>
        <p:nvGraphicFramePr>
          <p:cNvPr id="5" name="Content Placeholder 2">
            <a:extLst>
              <a:ext uri="{FF2B5EF4-FFF2-40B4-BE49-F238E27FC236}">
                <a16:creationId xmlns:a16="http://schemas.microsoft.com/office/drawing/2014/main" id="{444427CC-50E2-3612-9C88-414596C05916}"/>
              </a:ext>
            </a:extLst>
          </p:cNvPr>
          <p:cNvGraphicFramePr>
            <a:graphicFrameLocks noGrp="1"/>
          </p:cNvGraphicFramePr>
          <p:nvPr>
            <p:ph idx="1"/>
            <p:extLst>
              <p:ext uri="{D42A27DB-BD31-4B8C-83A1-F6EECF244321}">
                <p14:modId xmlns:p14="http://schemas.microsoft.com/office/powerpoint/2010/main" val="45724575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8607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2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F5B8E-55A2-8EE0-4A8D-551E258BE13B}"/>
              </a:ext>
            </a:extLst>
          </p:cNvPr>
          <p:cNvSpPr>
            <a:spLocks noGrp="1"/>
          </p:cNvSpPr>
          <p:nvPr>
            <p:ph type="title"/>
          </p:nvPr>
        </p:nvSpPr>
        <p:spPr>
          <a:xfrm>
            <a:off x="603938" y="640081"/>
            <a:ext cx="2608655" cy="5257799"/>
          </a:xfrm>
          <a:prstGeom prst="ellipse">
            <a:avLst/>
          </a:prstGeom>
        </p:spPr>
        <p:txBody>
          <a:bodyPr vert="horz" lIns="91440" tIns="45720" rIns="91440" bIns="45720" rtlCol="0" anchor="ctr">
            <a:normAutofit/>
          </a:bodyPr>
          <a:lstStyle/>
          <a:p>
            <a:br>
              <a:rPr lang="en-US" sz="3600" b="1">
                <a:solidFill>
                  <a:srgbClr val="2C2C2C"/>
                </a:solidFill>
              </a:rPr>
            </a:br>
            <a:r>
              <a:rPr lang="en-US" sz="3600" b="1">
                <a:solidFill>
                  <a:srgbClr val="2C2C2C"/>
                </a:solidFill>
              </a:rPr>
              <a:t>GPT-2, BERT</a:t>
            </a:r>
            <a:br>
              <a:rPr lang="en-US" sz="3600" b="1">
                <a:solidFill>
                  <a:srgbClr val="2C2C2C"/>
                </a:solidFill>
              </a:rPr>
            </a:br>
            <a:endParaRPr lang="en-US" sz="3600" b="1" dirty="0">
              <a:solidFill>
                <a:srgbClr val="2C2C2C"/>
              </a:solidFill>
            </a:endParaRPr>
          </a:p>
        </p:txBody>
      </p:sp>
      <p:sp>
        <p:nvSpPr>
          <p:cNvPr id="3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23572E4-A497-0FEE-0AF0-CF2F9B8C95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080" r="2789" b="-1"/>
          <a:stretch/>
        </p:blipFill>
        <p:spPr>
          <a:xfrm>
            <a:off x="4062964" y="942538"/>
            <a:ext cx="7163222" cy="4808332"/>
          </a:xfrm>
          <a:prstGeom prst="rect">
            <a:avLst/>
          </a:prstGeom>
          <a:effectLst/>
        </p:spPr>
      </p:pic>
    </p:spTree>
    <p:extLst>
      <p:ext uri="{BB962C8B-B14F-4D97-AF65-F5344CB8AC3E}">
        <p14:creationId xmlns:p14="http://schemas.microsoft.com/office/powerpoint/2010/main" val="130184562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EF0752-7CBD-0B6E-1196-8434FFA446CD}"/>
              </a:ext>
            </a:extLst>
          </p:cNvPr>
          <p:cNvPicPr>
            <a:picLocks noChangeAspect="1"/>
          </p:cNvPicPr>
          <p:nvPr/>
        </p:nvPicPr>
        <p:blipFill>
          <a:blip r:embed="rId2"/>
          <a:stretch>
            <a:fillRect/>
          </a:stretch>
        </p:blipFill>
        <p:spPr>
          <a:xfrm>
            <a:off x="199070" y="464922"/>
            <a:ext cx="11742277" cy="5561273"/>
          </a:xfrm>
          <a:prstGeom prst="rect">
            <a:avLst/>
          </a:prstGeom>
        </p:spPr>
      </p:pic>
      <p:sp>
        <p:nvSpPr>
          <p:cNvPr id="5" name="TextBox 2">
            <a:extLst>
              <a:ext uri="{FF2B5EF4-FFF2-40B4-BE49-F238E27FC236}">
                <a16:creationId xmlns:a16="http://schemas.microsoft.com/office/drawing/2014/main" id="{D9409A70-02C9-E629-21CF-FB56673E243E}"/>
              </a:ext>
            </a:extLst>
          </p:cNvPr>
          <p:cNvSpPr txBox="1"/>
          <p:nvPr/>
        </p:nvSpPr>
        <p:spPr>
          <a:xfrm>
            <a:off x="10044150" y="6045438"/>
            <a:ext cx="1069524"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1542M</a:t>
            </a:r>
            <a:endParaRPr lang="en-US" sz="2800" dirty="0"/>
          </a:p>
        </p:txBody>
      </p:sp>
      <p:sp>
        <p:nvSpPr>
          <p:cNvPr id="6" name="TextBox 5">
            <a:extLst>
              <a:ext uri="{FF2B5EF4-FFF2-40B4-BE49-F238E27FC236}">
                <a16:creationId xmlns:a16="http://schemas.microsoft.com/office/drawing/2014/main" id="{BAE350B7-3A0A-9D2C-D472-8D267955CA05}"/>
              </a:ext>
            </a:extLst>
          </p:cNvPr>
          <p:cNvSpPr txBox="1"/>
          <p:nvPr/>
        </p:nvSpPr>
        <p:spPr>
          <a:xfrm>
            <a:off x="7137125" y="6063610"/>
            <a:ext cx="91403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762M</a:t>
            </a:r>
            <a:endParaRPr lang="en-US" sz="2800" dirty="0"/>
          </a:p>
        </p:txBody>
      </p:sp>
      <p:sp>
        <p:nvSpPr>
          <p:cNvPr id="7" name="TextBox 6">
            <a:extLst>
              <a:ext uri="{FF2B5EF4-FFF2-40B4-BE49-F238E27FC236}">
                <a16:creationId xmlns:a16="http://schemas.microsoft.com/office/drawing/2014/main" id="{DC04DA34-B902-2F90-2DAD-CD5F556C8D35}"/>
              </a:ext>
            </a:extLst>
          </p:cNvPr>
          <p:cNvSpPr txBox="1"/>
          <p:nvPr/>
        </p:nvSpPr>
        <p:spPr>
          <a:xfrm>
            <a:off x="4140843" y="6045438"/>
            <a:ext cx="91403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345M</a:t>
            </a:r>
            <a:endParaRPr lang="en-US" sz="2800" dirty="0"/>
          </a:p>
        </p:txBody>
      </p:sp>
      <p:sp>
        <p:nvSpPr>
          <p:cNvPr id="8" name="TextBox 7">
            <a:extLst>
              <a:ext uri="{FF2B5EF4-FFF2-40B4-BE49-F238E27FC236}">
                <a16:creationId xmlns:a16="http://schemas.microsoft.com/office/drawing/2014/main" id="{A0372588-91B0-2BF4-614F-643D5F7F84B2}"/>
              </a:ext>
            </a:extLst>
          </p:cNvPr>
          <p:cNvSpPr txBox="1"/>
          <p:nvPr/>
        </p:nvSpPr>
        <p:spPr>
          <a:xfrm>
            <a:off x="492041" y="6063610"/>
            <a:ext cx="2413931"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117M parameters</a:t>
            </a:r>
          </a:p>
        </p:txBody>
      </p:sp>
      <p:sp>
        <p:nvSpPr>
          <p:cNvPr id="9" name="TextBox 8">
            <a:extLst>
              <a:ext uri="{FF2B5EF4-FFF2-40B4-BE49-F238E27FC236}">
                <a16:creationId xmlns:a16="http://schemas.microsoft.com/office/drawing/2014/main" id="{4BADF79A-15DB-8D76-F335-DC89BD46EC7E}"/>
              </a:ext>
            </a:extLst>
          </p:cNvPr>
          <p:cNvSpPr txBox="1"/>
          <p:nvPr/>
        </p:nvSpPr>
        <p:spPr>
          <a:xfrm>
            <a:off x="246235" y="509122"/>
            <a:ext cx="6209905"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GPT: Released June 2018</a:t>
            </a:r>
          </a:p>
          <a:p>
            <a:r>
              <a:rPr lang="en-US" sz="2400" dirty="0"/>
              <a:t>GPT-2: Released Nov. 2019 with 1.5B parameters</a:t>
            </a:r>
          </a:p>
          <a:p>
            <a:r>
              <a:rPr lang="en-US" sz="2400" dirty="0"/>
              <a:t>GPT-3: 175B parameters trained on 45TB texts </a:t>
            </a:r>
          </a:p>
        </p:txBody>
      </p:sp>
    </p:spTree>
    <p:extLst>
      <p:ext uri="{BB962C8B-B14F-4D97-AF65-F5344CB8AC3E}">
        <p14:creationId xmlns:p14="http://schemas.microsoft.com/office/powerpoint/2010/main" val="139532587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D5338E-39C8-8B64-3F6C-E5CA5F656271}"/>
              </a:ext>
            </a:extLst>
          </p:cNvPr>
          <p:cNvSpPr>
            <a:spLocks noGrp="1"/>
          </p:cNvSpPr>
          <p:nvPr>
            <p:ph type="title"/>
          </p:nvPr>
        </p:nvSpPr>
        <p:spPr>
          <a:xfrm>
            <a:off x="526073" y="800390"/>
            <a:ext cx="11139854" cy="930447"/>
          </a:xfrm>
        </p:spPr>
        <p:txBody>
          <a:bodyPr vert="horz" lIns="91440" tIns="45720" rIns="91440" bIns="45720" rtlCol="0" anchor="b">
            <a:normAutofit/>
          </a:bodyPr>
          <a:lstStyle/>
          <a:p>
            <a:pPr algn="ctr"/>
            <a:r>
              <a:rPr lang="en-US" sz="3000" b="1" kern="1200" dirty="0">
                <a:solidFill>
                  <a:srgbClr val="FFFFFF"/>
                </a:solidFill>
                <a:latin typeface="+mj-lt"/>
                <a:ea typeface="+mj-ea"/>
                <a:cs typeface="+mj-cs"/>
              </a:rPr>
              <a:t>BERT (Bidirectional Encoder Representation from Transformers)</a:t>
            </a:r>
            <a:br>
              <a:rPr lang="en-US" sz="3000" kern="1200" dirty="0">
                <a:solidFill>
                  <a:srgbClr val="FFFFFF"/>
                </a:solidFill>
                <a:latin typeface="+mj-lt"/>
                <a:ea typeface="+mj-ea"/>
                <a:cs typeface="+mj-cs"/>
              </a:rPr>
            </a:br>
            <a:endParaRPr lang="en-US" sz="30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216489B-3223-394D-ED31-B6D10CB2541E}"/>
              </a:ext>
            </a:extLst>
          </p:cNvPr>
          <p:cNvPicPr>
            <a:picLocks noGrp="1" noChangeAspect="1"/>
          </p:cNvPicPr>
          <p:nvPr>
            <p:ph idx="1"/>
          </p:nvPr>
        </p:nvPicPr>
        <p:blipFill>
          <a:blip r:embed="rId2"/>
          <a:stretch>
            <a:fillRect/>
          </a:stretch>
        </p:blipFill>
        <p:spPr>
          <a:xfrm>
            <a:off x="1309358" y="2509911"/>
            <a:ext cx="9518185" cy="3997637"/>
          </a:xfrm>
          <a:prstGeom prst="rect">
            <a:avLst/>
          </a:prstGeom>
        </p:spPr>
      </p:pic>
    </p:spTree>
    <p:extLst>
      <p:ext uri="{BB962C8B-B14F-4D97-AF65-F5344CB8AC3E}">
        <p14:creationId xmlns:p14="http://schemas.microsoft.com/office/powerpoint/2010/main" val="240978324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7C075-8734-5A2A-C619-08C1EFDAD9BB}"/>
              </a:ext>
            </a:extLst>
          </p:cNvPr>
          <p:cNvSpPr>
            <a:spLocks noGrp="1"/>
          </p:cNvSpPr>
          <p:nvPr>
            <p:ph type="title"/>
          </p:nvPr>
        </p:nvSpPr>
        <p:spPr>
          <a:xfrm>
            <a:off x="4654296" y="329184"/>
            <a:ext cx="6894576" cy="1783080"/>
          </a:xfrm>
        </p:spPr>
        <p:txBody>
          <a:bodyPr anchor="b">
            <a:normAutofit/>
          </a:bodyPr>
          <a:lstStyle/>
          <a:p>
            <a:r>
              <a:rPr lang="en-US" sz="5400" b="1"/>
              <a:t>GPT-3</a:t>
            </a:r>
            <a:endParaRPr lang="en-IN" sz="5400" b="1"/>
          </a:p>
        </p:txBody>
      </p:sp>
      <p:pic>
        <p:nvPicPr>
          <p:cNvPr id="5" name="Picture 4" descr="Computer script on a screen">
            <a:extLst>
              <a:ext uri="{FF2B5EF4-FFF2-40B4-BE49-F238E27FC236}">
                <a16:creationId xmlns:a16="http://schemas.microsoft.com/office/drawing/2014/main" id="{D7A0898B-6376-D8E5-3973-18501977FDA5}"/>
              </a:ext>
            </a:extLst>
          </p:cNvPr>
          <p:cNvPicPr>
            <a:picLocks noChangeAspect="1"/>
          </p:cNvPicPr>
          <p:nvPr/>
        </p:nvPicPr>
        <p:blipFill rotWithShape="1">
          <a:blip r:embed="rId2"/>
          <a:srcRect l="10065" r="5049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F094F520-FBA3-E300-1A20-7F78FE3CCB07}"/>
              </a:ext>
            </a:extLst>
          </p:cNvPr>
          <p:cNvSpPr>
            <a:spLocks noGrp="1"/>
          </p:cNvSpPr>
          <p:nvPr>
            <p:ph idx="1"/>
          </p:nvPr>
        </p:nvSpPr>
        <p:spPr>
          <a:xfrm>
            <a:off x="4654296" y="2706624"/>
            <a:ext cx="6894576" cy="3483864"/>
          </a:xfrm>
        </p:spPr>
        <p:txBody>
          <a:bodyPr>
            <a:normAutofit/>
          </a:bodyPr>
          <a:lstStyle/>
          <a:p>
            <a:r>
              <a:rPr lang="en-US" sz="2200"/>
              <a:t>OpenAI's third-generation Generative Pretrained Transformer, GPT-3, is a general-purpose language algorithm that uses machine learning to translate text, answer questions, and write text predictively. </a:t>
            </a:r>
          </a:p>
          <a:p>
            <a:endParaRPr lang="en-US" sz="2200"/>
          </a:p>
          <a:p>
            <a:r>
              <a:rPr lang="en-US" sz="2200"/>
              <a:t>It analyzes a series of terms, text and other data, then elaborates on those examples in order to generate fully original production in the form of an article or an image.</a:t>
            </a:r>
          </a:p>
          <a:p>
            <a:endParaRPr lang="en-IN" sz="2200"/>
          </a:p>
        </p:txBody>
      </p:sp>
    </p:spTree>
    <p:extLst>
      <p:ext uri="{BB962C8B-B14F-4D97-AF65-F5344CB8AC3E}">
        <p14:creationId xmlns:p14="http://schemas.microsoft.com/office/powerpoint/2010/main" val="166515469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B4F562-154D-4C33-E7CA-DFA043ED49E4}"/>
              </a:ext>
            </a:extLst>
          </p:cNvPr>
          <p:cNvSpPr>
            <a:spLocks noGrp="1"/>
          </p:cNvSpPr>
          <p:nvPr>
            <p:ph type="title"/>
          </p:nvPr>
        </p:nvSpPr>
        <p:spPr>
          <a:xfrm>
            <a:off x="340128" y="551906"/>
            <a:ext cx="4202375" cy="1330839"/>
          </a:xfrm>
        </p:spPr>
        <p:txBody>
          <a:bodyPr>
            <a:normAutofit/>
          </a:bodyPr>
          <a:lstStyle/>
          <a:p>
            <a:r>
              <a:rPr lang="en-US" b="1" dirty="0"/>
              <a:t>Working of GPT-3</a:t>
            </a:r>
            <a:endParaRPr lang="en-IN" b="1" dirty="0"/>
          </a:p>
        </p:txBody>
      </p:sp>
      <p:sp>
        <p:nvSpPr>
          <p:cNvPr id="3" name="Content Placeholder 2">
            <a:extLst>
              <a:ext uri="{FF2B5EF4-FFF2-40B4-BE49-F238E27FC236}">
                <a16:creationId xmlns:a16="http://schemas.microsoft.com/office/drawing/2014/main" id="{E74CEEDE-6B99-EAF9-1E40-15F5597B8F5E}"/>
              </a:ext>
            </a:extLst>
          </p:cNvPr>
          <p:cNvSpPr>
            <a:spLocks noGrp="1"/>
          </p:cNvSpPr>
          <p:nvPr>
            <p:ph idx="1"/>
          </p:nvPr>
        </p:nvSpPr>
        <p:spPr>
          <a:xfrm>
            <a:off x="862366" y="2194102"/>
            <a:ext cx="3427001" cy="3908586"/>
          </a:xfrm>
        </p:spPr>
        <p:txBody>
          <a:bodyPr>
            <a:normAutofit/>
          </a:bodyPr>
          <a:lstStyle/>
          <a:p>
            <a:r>
              <a:rPr lang="en-US" sz="2000"/>
              <a:t>GPT-3 has 175 billion learning parameters that allow it to perform almost any task assigned to it, making it larger than the second most effective language model, Microsoft Corp.'s Turing-NLG algorithm, which has 17 billion parameters for learning.</a:t>
            </a:r>
          </a:p>
          <a:p>
            <a:endParaRPr lang="en-IN" sz="2000"/>
          </a:p>
        </p:txBody>
      </p:sp>
      <p:pic>
        <p:nvPicPr>
          <p:cNvPr id="5" name="Picture 4">
            <a:extLst>
              <a:ext uri="{FF2B5EF4-FFF2-40B4-BE49-F238E27FC236}">
                <a16:creationId xmlns:a16="http://schemas.microsoft.com/office/drawing/2014/main" id="{69486637-009D-4DFD-97C9-ED6B92CEE86E}"/>
              </a:ext>
            </a:extLst>
          </p:cNvPr>
          <p:cNvPicPr>
            <a:picLocks noChangeAspect="1"/>
          </p:cNvPicPr>
          <p:nvPr/>
        </p:nvPicPr>
        <p:blipFill>
          <a:blip r:embed="rId2"/>
          <a:stretch>
            <a:fillRect/>
          </a:stretch>
        </p:blipFill>
        <p:spPr>
          <a:xfrm>
            <a:off x="5445457" y="1217326"/>
            <a:ext cx="6155141" cy="4447088"/>
          </a:xfrm>
          <a:prstGeom prst="rect">
            <a:avLst/>
          </a:prstGeom>
        </p:spPr>
      </p:pic>
      <p:sp>
        <p:nvSpPr>
          <p:cNvPr id="4" name="TextBox 5">
            <a:extLst>
              <a:ext uri="{FF2B5EF4-FFF2-40B4-BE49-F238E27FC236}">
                <a16:creationId xmlns:a16="http://schemas.microsoft.com/office/drawing/2014/main" id="{3B10A5B8-F016-4987-980D-735F27BD23A1}"/>
              </a:ext>
            </a:extLst>
          </p:cNvPr>
          <p:cNvSpPr txBox="1"/>
          <p:nvPr/>
        </p:nvSpPr>
        <p:spPr>
          <a:xfrm>
            <a:off x="5445457" y="5219706"/>
            <a:ext cx="6155141" cy="444708"/>
          </a:xfrm>
          <a:prstGeom prst="rect">
            <a:avLst/>
          </a:prstGeom>
          <a:solidFill>
            <a:srgbClr val="000000">
              <a:alpha val="50000"/>
            </a:srgbClr>
          </a:solidFill>
          <a:ln>
            <a:noFill/>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300" dirty="0">
                <a:solidFill>
                  <a:srgbClr val="FFFFFF"/>
                </a:solidFill>
              </a:rPr>
              <a:t>Source: OpenAI</a:t>
            </a:r>
          </a:p>
        </p:txBody>
      </p:sp>
    </p:spTree>
    <p:extLst>
      <p:ext uri="{BB962C8B-B14F-4D97-AF65-F5344CB8AC3E}">
        <p14:creationId xmlns:p14="http://schemas.microsoft.com/office/powerpoint/2010/main" val="3576769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E8559-1AB2-AD27-5FBD-33FE1AB0D4B5}"/>
              </a:ext>
            </a:extLst>
          </p:cNvPr>
          <p:cNvSpPr>
            <a:spLocks noGrp="1"/>
          </p:cNvSpPr>
          <p:nvPr>
            <p:ph type="title"/>
          </p:nvPr>
        </p:nvSpPr>
        <p:spPr>
          <a:xfrm>
            <a:off x="686834" y="1153572"/>
            <a:ext cx="3200400" cy="4461163"/>
          </a:xfrm>
        </p:spPr>
        <p:txBody>
          <a:bodyPr>
            <a:normAutofit/>
          </a:bodyPr>
          <a:lstStyle/>
          <a:p>
            <a:pPr>
              <a:spcBef>
                <a:spcPts val="200"/>
              </a:spcBef>
            </a:pPr>
            <a:r>
              <a:rPr lang="en-US" b="1">
                <a:solidFill>
                  <a:srgbClr val="FFFFFF"/>
                </a:solidFill>
                <a:latin typeface="Calibri Light" panose="020F0302020204030204" pitchFamily="34" charset="0"/>
                <a:cs typeface="Times New Roman" panose="02020603050405020304" pitchFamily="18" charset="0"/>
              </a:rPr>
              <a:t>A</a:t>
            </a:r>
            <a:r>
              <a:rPr lang="en-IN" b="1">
                <a:solidFill>
                  <a:srgbClr val="FFFFFF"/>
                </a:solidFill>
                <a:latin typeface="Calibri Light" panose="020F0302020204030204" pitchFamily="34" charset="0"/>
                <a:cs typeface="Times New Roman" panose="02020603050405020304" pitchFamily="18" charset="0"/>
              </a:rPr>
              <a:t>ES (Automatic Essay Scoring)</a:t>
            </a:r>
            <a:endParaRPr lang="en-IN">
              <a:solidFill>
                <a:srgbClr val="FFFFFF"/>
              </a:solidFill>
            </a:endParaRPr>
          </a:p>
        </p:txBody>
      </p:sp>
      <p:sp>
        <p:nvSpPr>
          <p:cNvPr id="61" name="Arc 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F94893-F96A-68AE-1F94-4E44D510D671}"/>
              </a:ext>
            </a:extLst>
          </p:cNvPr>
          <p:cNvSpPr>
            <a:spLocks noGrp="1"/>
          </p:cNvSpPr>
          <p:nvPr>
            <p:ph idx="1"/>
          </p:nvPr>
        </p:nvSpPr>
        <p:spPr>
          <a:xfrm>
            <a:off x="4447308" y="591344"/>
            <a:ext cx="6906491" cy="5585619"/>
          </a:xfrm>
        </p:spPr>
        <p:txBody>
          <a:bodyPr anchor="ctr">
            <a:normAutofit/>
          </a:bodyPr>
          <a:lstStyle/>
          <a:p>
            <a:r>
              <a:rPr lang="en-US" sz="2400"/>
              <a:t>In the area of psychometrics and assessment, Automated Essay Scoring (AES) is a significant application of machine learning and applied artificial intelligence.</a:t>
            </a:r>
          </a:p>
          <a:p>
            <a:endParaRPr lang="en-US" sz="2400"/>
          </a:p>
          <a:p>
            <a:r>
              <a:rPr lang="en-US" sz="2400"/>
              <a:t>It was presented to reduce the assessor's burden and enhance the teaching-learning process's feedback cycle.</a:t>
            </a:r>
          </a:p>
          <a:p>
            <a:endParaRPr lang="en-US" sz="2400"/>
          </a:p>
          <a:p>
            <a:r>
              <a:rPr lang="en-US" sz="2400"/>
              <a:t>AES seeks to automatically grade essays by analyzing and determining the key elements necessary for rating them (like topic relevance, organization and coherence, word usage and sentence complexity, and grammar and mechanics).</a:t>
            </a:r>
            <a:endParaRPr lang="en-IN" sz="2400"/>
          </a:p>
        </p:txBody>
      </p:sp>
    </p:spTree>
    <p:extLst>
      <p:ext uri="{BB962C8B-B14F-4D97-AF65-F5344CB8AC3E}">
        <p14:creationId xmlns:p14="http://schemas.microsoft.com/office/powerpoint/2010/main" val="34055252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3CAAB3E5-86E4-B4F4-E18D-8EACD9AC7E0C}"/>
              </a:ext>
            </a:extLst>
          </p:cNvPr>
          <p:cNvPicPr>
            <a:picLocks noChangeAspect="1"/>
          </p:cNvPicPr>
          <p:nvPr/>
        </p:nvPicPr>
        <p:blipFill rotWithShape="1">
          <a:blip r:embed="rId2">
            <a:grayscl/>
          </a:blip>
          <a:srcRect t="11833" b="13167"/>
          <a:stretch/>
        </p:blipFill>
        <p:spPr>
          <a:xfrm>
            <a:off x="20" y="10"/>
            <a:ext cx="12191980" cy="6857990"/>
          </a:xfrm>
          <a:prstGeom prst="rect">
            <a:avLst/>
          </a:prstGeom>
        </p:spPr>
      </p:pic>
      <p:sp>
        <p:nvSpPr>
          <p:cNvPr id="8" name="Freeform 12">
            <a:extLst>
              <a:ext uri="{FF2B5EF4-FFF2-40B4-BE49-F238E27FC236}">
                <a16:creationId xmlns:a16="http://schemas.microsoft.com/office/drawing/2014/main" id="{5625EBD2-B0F5-41AE-B3A7-8EC468264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1594" y="2311110"/>
            <a:ext cx="7028812" cy="2235780"/>
          </a:xfrm>
          <a:custGeom>
            <a:avLst/>
            <a:gdLst>
              <a:gd name="connsiteX0" fmla="*/ 0 w 8935452"/>
              <a:gd name="connsiteY0" fmla="*/ 0 h 3735526"/>
              <a:gd name="connsiteX1" fmla="*/ 8935452 w 8935452"/>
              <a:gd name="connsiteY1" fmla="*/ 0 h 3735526"/>
              <a:gd name="connsiteX2" fmla="*/ 8935452 w 8935452"/>
              <a:gd name="connsiteY2" fmla="*/ 3384463 h 3735526"/>
              <a:gd name="connsiteX3" fmla="*/ 4674433 w 8935452"/>
              <a:gd name="connsiteY3" fmla="*/ 3384463 h 3735526"/>
              <a:gd name="connsiteX4" fmla="*/ 4470816 w 8935452"/>
              <a:gd name="connsiteY4" fmla="*/ 3735526 h 3735526"/>
              <a:gd name="connsiteX5" fmla="*/ 4267200 w 8935452"/>
              <a:gd name="connsiteY5" fmla="*/ 3384463 h 3735526"/>
              <a:gd name="connsiteX6" fmla="*/ 0 w 8935452"/>
              <a:gd name="connsiteY6" fmla="*/ 3384463 h 373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35452" h="3735526">
                <a:moveTo>
                  <a:pt x="0" y="0"/>
                </a:moveTo>
                <a:lnTo>
                  <a:pt x="8935452" y="0"/>
                </a:lnTo>
                <a:lnTo>
                  <a:pt x="8935452" y="3384463"/>
                </a:lnTo>
                <a:lnTo>
                  <a:pt x="4674433" y="3384463"/>
                </a:lnTo>
                <a:lnTo>
                  <a:pt x="4470816" y="3735526"/>
                </a:lnTo>
                <a:lnTo>
                  <a:pt x="4267200" y="3384463"/>
                </a:lnTo>
                <a:lnTo>
                  <a:pt x="0" y="3384463"/>
                </a:lnTo>
                <a:close/>
              </a:path>
            </a:pathLst>
          </a:custGeom>
          <a:solidFill>
            <a:schemeClr val="bg2"/>
          </a:solidFill>
          <a:ln w="1905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535062-A892-07C7-B421-EF5B22CCA46F}"/>
              </a:ext>
            </a:extLst>
          </p:cNvPr>
          <p:cNvSpPr>
            <a:spLocks noGrp="1"/>
          </p:cNvSpPr>
          <p:nvPr>
            <p:ph type="title"/>
          </p:nvPr>
        </p:nvSpPr>
        <p:spPr>
          <a:xfrm>
            <a:off x="3167062" y="2486025"/>
            <a:ext cx="5857875" cy="1676400"/>
          </a:xfrm>
        </p:spPr>
        <p:txBody>
          <a:bodyPr vert="horz" lIns="91440" tIns="45720" rIns="91440" bIns="45720" rtlCol="0" anchor="ctr">
            <a:normAutofit/>
          </a:bodyPr>
          <a:lstStyle/>
          <a:p>
            <a:pPr algn="ctr"/>
            <a:r>
              <a:rPr lang="en-US" b="1">
                <a:solidFill>
                  <a:schemeClr val="tx2"/>
                </a:solidFill>
              </a:rPr>
              <a:t>THANK YOU</a:t>
            </a:r>
          </a:p>
        </p:txBody>
      </p:sp>
    </p:spTree>
    <p:extLst>
      <p:ext uri="{BB962C8B-B14F-4D97-AF65-F5344CB8AC3E}">
        <p14:creationId xmlns:p14="http://schemas.microsoft.com/office/powerpoint/2010/main" val="217149944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A7A10-CFDB-94DA-8044-440ABC165685}"/>
              </a:ext>
            </a:extLst>
          </p:cNvPr>
          <p:cNvSpPr>
            <a:spLocks noGrp="1"/>
          </p:cNvSpPr>
          <p:nvPr>
            <p:ph type="title"/>
          </p:nvPr>
        </p:nvSpPr>
        <p:spPr>
          <a:xfrm>
            <a:off x="1043631" y="809898"/>
            <a:ext cx="10173010" cy="1554480"/>
          </a:xfrm>
        </p:spPr>
        <p:txBody>
          <a:bodyPr anchor="ctr">
            <a:normAutofit/>
          </a:bodyPr>
          <a:lstStyle/>
          <a:p>
            <a:pPr algn="ctr">
              <a:spcAft>
                <a:spcPts val="800"/>
              </a:spcAft>
            </a:pPr>
            <a:r>
              <a:rPr lang="en-IN" sz="4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Commercial Tools for AES</a:t>
            </a:r>
            <a:endParaRPr lang="en-IN" sz="4800" dirty="0">
              <a:solidFill>
                <a:schemeClr val="accent1">
                  <a:lumMod val="75000"/>
                </a:schemeClr>
              </a:solidFill>
            </a:endParaRPr>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08650775-ACB6-6F4E-A3E3-710F5CDEAC3B}"/>
              </a:ext>
            </a:extLst>
          </p:cNvPr>
          <p:cNvGraphicFramePr>
            <a:graphicFrameLocks noGrp="1"/>
          </p:cNvGraphicFramePr>
          <p:nvPr>
            <p:ph idx="1"/>
            <p:extLst>
              <p:ext uri="{D42A27DB-BD31-4B8C-83A1-F6EECF244321}">
                <p14:modId xmlns:p14="http://schemas.microsoft.com/office/powerpoint/2010/main" val="60256072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298C2-27E3-78FE-11B7-62101D4CE9E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effectLst/>
                <a:latin typeface="+mj-lt"/>
                <a:ea typeface="+mj-ea"/>
                <a:cs typeface="+mj-cs"/>
              </a:rPr>
              <a:t>e-rater Scoring Engine</a:t>
            </a:r>
          </a:p>
        </p:txBody>
      </p:sp>
      <p:graphicFrame>
        <p:nvGraphicFramePr>
          <p:cNvPr id="18" name="Content Placeholder 2">
            <a:extLst>
              <a:ext uri="{FF2B5EF4-FFF2-40B4-BE49-F238E27FC236}">
                <a16:creationId xmlns:a16="http://schemas.microsoft.com/office/drawing/2014/main" id="{3A7D51D0-BCAD-EBE7-AADF-C8A6CF44A3D0}"/>
              </a:ext>
            </a:extLst>
          </p:cNvPr>
          <p:cNvGraphicFramePr>
            <a:graphicFrameLocks noGrp="1"/>
          </p:cNvGraphicFramePr>
          <p:nvPr>
            <p:ph idx="1"/>
            <p:extLst>
              <p:ext uri="{D42A27DB-BD31-4B8C-83A1-F6EECF244321}">
                <p14:modId xmlns:p14="http://schemas.microsoft.com/office/powerpoint/2010/main" val="1037767594"/>
              </p:ext>
            </p:extLst>
          </p:nvPr>
        </p:nvGraphicFramePr>
        <p:xfrm>
          <a:off x="4483510" y="570758"/>
          <a:ext cx="6853084" cy="5732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60735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4BD21055-2B81-123B-C988-FCE280590511}"/>
              </a:ext>
            </a:extLst>
          </p:cNvPr>
          <p:cNvGraphicFramePr>
            <a:graphicFrameLocks noGrp="1"/>
          </p:cNvGraphicFramePr>
          <p:nvPr>
            <p:ph idx="1"/>
            <p:extLst>
              <p:ext uri="{D42A27DB-BD31-4B8C-83A1-F6EECF244321}">
                <p14:modId xmlns:p14="http://schemas.microsoft.com/office/powerpoint/2010/main" val="3630253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851657EE-A961-D272-63BE-E7F21A168B88}"/>
              </a:ext>
            </a:extLst>
          </p:cNvPr>
          <p:cNvSpPr txBox="1"/>
          <p:nvPr/>
        </p:nvSpPr>
        <p:spPr>
          <a:xfrm>
            <a:off x="4955458" y="796414"/>
            <a:ext cx="2281084" cy="523220"/>
          </a:xfrm>
          <a:prstGeom prst="rect">
            <a:avLst/>
          </a:prstGeom>
          <a:noFill/>
        </p:spPr>
        <p:txBody>
          <a:bodyPr wrap="square" rtlCol="0">
            <a:spAutoFit/>
          </a:bodyPr>
          <a:lstStyle/>
          <a:p>
            <a:r>
              <a:rPr lang="en-IN" sz="2800" b="1"/>
              <a:t>e-rater V.2.0</a:t>
            </a:r>
            <a:endParaRPr lang="en-IN" sz="2800" b="1" dirty="0"/>
          </a:p>
        </p:txBody>
      </p:sp>
    </p:spTree>
    <p:extLst>
      <p:ext uri="{BB962C8B-B14F-4D97-AF65-F5344CB8AC3E}">
        <p14:creationId xmlns:p14="http://schemas.microsoft.com/office/powerpoint/2010/main" val="364325566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6C239C-7C50-26F5-1989-CCFF5B00414D}"/>
              </a:ext>
            </a:extLst>
          </p:cNvPr>
          <p:cNvSpPr>
            <a:spLocks noGrp="1"/>
          </p:cNvSpPr>
          <p:nvPr>
            <p:ph type="title"/>
          </p:nvPr>
        </p:nvSpPr>
        <p:spPr>
          <a:xfrm>
            <a:off x="1137034" y="609597"/>
            <a:ext cx="9392421" cy="1330841"/>
          </a:xfrm>
        </p:spPr>
        <p:txBody>
          <a:bodyPr>
            <a:normAutofit/>
          </a:bodyPr>
          <a:lstStyle/>
          <a:p>
            <a:pPr>
              <a:spcBef>
                <a:spcPts val="200"/>
              </a:spcBef>
            </a:pPr>
            <a:r>
              <a:rPr lang="en-IN" b="1" dirty="0">
                <a:latin typeface="Calibri Light" panose="020F0302020204030204" pitchFamily="34" charset="0"/>
                <a:ea typeface="Times New Roman" panose="02020603050405020304" pitchFamily="18" charset="0"/>
                <a:cs typeface="Times New Roman" panose="02020603050405020304" pitchFamily="18" charset="0"/>
              </a:rPr>
              <a:t>e</a:t>
            </a:r>
            <a:r>
              <a:rPr lang="en-IN" b="1" dirty="0">
                <a:effectLst/>
                <a:latin typeface="Calibri Light" panose="020F0302020204030204" pitchFamily="34" charset="0"/>
                <a:ea typeface="Times New Roman" panose="02020603050405020304" pitchFamily="18" charset="0"/>
                <a:cs typeface="Times New Roman" panose="02020603050405020304" pitchFamily="18" charset="0"/>
              </a:rPr>
              <a:t>-Metric’s Deepscore</a:t>
            </a:r>
            <a:endParaRPr lang="en-IN" dirty="0"/>
          </a:p>
        </p:txBody>
      </p:sp>
      <p:sp>
        <p:nvSpPr>
          <p:cNvPr id="3" name="Content Placeholder 2">
            <a:extLst>
              <a:ext uri="{FF2B5EF4-FFF2-40B4-BE49-F238E27FC236}">
                <a16:creationId xmlns:a16="http://schemas.microsoft.com/office/drawing/2014/main" id="{B2D08260-C381-2BF2-70F9-86ACE90D5EF9}"/>
              </a:ext>
            </a:extLst>
          </p:cNvPr>
          <p:cNvSpPr>
            <a:spLocks noGrp="1"/>
          </p:cNvSpPr>
          <p:nvPr>
            <p:ph idx="1"/>
          </p:nvPr>
        </p:nvSpPr>
        <p:spPr>
          <a:xfrm>
            <a:off x="981300" y="2330630"/>
            <a:ext cx="4958966" cy="3917773"/>
          </a:xfrm>
        </p:spPr>
        <p:txBody>
          <a:bodyPr>
            <a:normAutofit/>
          </a:bodyPr>
          <a:lstStyle/>
          <a:p>
            <a:pPr marL="0" lvl="0" indent="0">
              <a:spcAft>
                <a:spcPts val="800"/>
              </a:spcAft>
              <a:buSzPts val="1000"/>
              <a:buNone/>
              <a:tabLst>
                <a:tab pos="4572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eMetric’s Deepscore employs the </a:t>
            </a:r>
            <a:r>
              <a:rPr lang="en-US" sz="2000" b="1" dirty="0">
                <a:latin typeface="Calibri" panose="020F0502020204030204" pitchFamily="34" charset="0"/>
                <a:ea typeface="Calibri" panose="020F0502020204030204" pitchFamily="34" charset="0"/>
                <a:cs typeface="Times New Roman" panose="02020603050405020304" pitchFamily="18" charset="0"/>
              </a:rPr>
              <a:t>Deep Learning Essay Scoring (DLES) engine</a:t>
            </a:r>
            <a:r>
              <a:rPr lang="en-US" sz="2000" dirty="0">
                <a:latin typeface="Calibri" panose="020F0502020204030204" pitchFamily="34" charset="0"/>
                <a:ea typeface="Calibri" panose="020F0502020204030204" pitchFamily="34" charset="0"/>
                <a:cs typeface="Times New Roman" panose="02020603050405020304" pitchFamily="18" charset="0"/>
              </a:rPr>
              <a:t>, which creates contextual representations of words, sentences, and paragraphs using the state-of-the-art deep neural networks in natural language processing to deliver reliable and accurate essay scores.</a:t>
            </a:r>
          </a:p>
          <a:p>
            <a:pPr marL="0" lvl="0" indent="0">
              <a:spcAft>
                <a:spcPts val="800"/>
              </a:spcAft>
              <a:buSzPts val="1000"/>
              <a:buNone/>
              <a:tabLst>
                <a:tab pos="45720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800"/>
              </a:spcAft>
              <a:buSzPts val="1000"/>
              <a:buNone/>
              <a:tabLst>
                <a:tab pos="457200" algn="l"/>
              </a:tabLst>
            </a:pPr>
            <a:r>
              <a:rPr lang="en-IN" sz="2000" dirty="0"/>
              <a:t>eMetric provides Predictive Analytics using</a:t>
            </a:r>
            <a:r>
              <a:rPr lang="en-US" sz="2000" dirty="0"/>
              <a:t> a powerful </a:t>
            </a:r>
            <a:r>
              <a:rPr lang="en-US" sz="2000" b="1" dirty="0"/>
              <a:t>regression-tree</a:t>
            </a:r>
            <a:r>
              <a:rPr lang="en-US" sz="2000" dirty="0"/>
              <a:t> based approach to model student performance. </a:t>
            </a:r>
            <a:endParaRPr lang="en-IN" sz="2000" dirty="0"/>
          </a:p>
          <a:p>
            <a:pPr marL="0" lvl="0" indent="0">
              <a:spcAft>
                <a:spcPts val="800"/>
              </a:spcAft>
              <a:buSzPts val="1000"/>
              <a:buNone/>
              <a:tabLst>
                <a:tab pos="457200" algn="l"/>
              </a:tabLst>
            </a:pPr>
            <a:endParaRPr lang="en-IN" sz="2000" dirty="0"/>
          </a:p>
        </p:txBody>
      </p:sp>
      <p:pic>
        <p:nvPicPr>
          <p:cNvPr id="4" name="Picture 3">
            <a:extLst>
              <a:ext uri="{FF2B5EF4-FFF2-40B4-BE49-F238E27FC236}">
                <a16:creationId xmlns:a16="http://schemas.microsoft.com/office/drawing/2014/main" id="{EF0E2D12-72E7-291D-F2DF-355BD0D27BB3}"/>
              </a:ext>
            </a:extLst>
          </p:cNvPr>
          <p:cNvPicPr>
            <a:picLocks noChangeAspect="1"/>
          </p:cNvPicPr>
          <p:nvPr/>
        </p:nvPicPr>
        <p:blipFill>
          <a:blip r:embed="rId2"/>
          <a:stretch>
            <a:fillRect/>
          </a:stretch>
        </p:blipFill>
        <p:spPr>
          <a:xfrm>
            <a:off x="6921565" y="1940438"/>
            <a:ext cx="4444869" cy="375591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88587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Content Placeholder 2">
            <a:extLst>
              <a:ext uri="{FF2B5EF4-FFF2-40B4-BE49-F238E27FC236}">
                <a16:creationId xmlns:a16="http://schemas.microsoft.com/office/drawing/2014/main" id="{403F7958-7B6A-6F65-3C2E-A1F2796C1651}"/>
              </a:ext>
            </a:extLst>
          </p:cNvPr>
          <p:cNvSpPr>
            <a:spLocks noGrp="1"/>
          </p:cNvSpPr>
          <p:nvPr>
            <p:ph idx="1"/>
          </p:nvPr>
        </p:nvSpPr>
        <p:spPr>
          <a:xfrm>
            <a:off x="838200" y="1825625"/>
            <a:ext cx="5558489" cy="4351338"/>
          </a:xfrm>
        </p:spPr>
        <p:txBody>
          <a:bodyPr>
            <a:normAutofit/>
          </a:bodyPr>
          <a:lstStyle/>
          <a:p>
            <a:r>
              <a:rPr lang="en-US" sz="2000" dirty="0"/>
              <a:t>e-Metric provides </a:t>
            </a:r>
            <a:r>
              <a:rPr lang="en-US" sz="2000" b="1" dirty="0"/>
              <a:t>Real-Time Test Engagement Detection </a:t>
            </a:r>
            <a:r>
              <a:rPr lang="en-US" sz="2000" dirty="0"/>
              <a:t>which utilizes powerful </a:t>
            </a:r>
            <a:r>
              <a:rPr lang="en-US" sz="2000" dirty="0">
                <a:latin typeface="Calibri" panose="020F0502020204030204" pitchFamily="34" charset="0"/>
                <a:ea typeface="Calibri" panose="020F0502020204030204" pitchFamily="34" charset="0"/>
                <a:cs typeface="Times New Roman" panose="02020603050405020304" pitchFamily="18" charset="0"/>
              </a:rPr>
              <a:t>state-of-the-art ML/DL algorithms incorporated with </a:t>
            </a:r>
            <a:r>
              <a:rPr lang="en-US" sz="2000" b="1" dirty="0">
                <a:latin typeface="Calibri" panose="020F0502020204030204" pitchFamily="34" charset="0"/>
                <a:ea typeface="Calibri" panose="020F0502020204030204" pitchFamily="34" charset="0"/>
                <a:cs typeface="Times New Roman" panose="02020603050405020304" pitchFamily="18" charset="0"/>
              </a:rPr>
              <a:t>real-time streaming analytics </a:t>
            </a:r>
            <a:r>
              <a:rPr lang="en-US" sz="2000" dirty="0">
                <a:latin typeface="Calibri" panose="020F0502020204030204" pitchFamily="34" charset="0"/>
                <a:ea typeface="Calibri" panose="020F0502020204030204" pitchFamily="34" charset="0"/>
                <a:cs typeface="Times New Roman" panose="02020603050405020304" pitchFamily="18" charset="0"/>
              </a:rPr>
              <a:t>to deliver insightful notifications regarding student-test engagement to proctors and test administrators.</a:t>
            </a:r>
          </a:p>
          <a:p>
            <a:endParaRPr lang="en-US" sz="2000" b="1"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cs typeface="Times New Roman" panose="02020603050405020304" pitchFamily="18" charset="0"/>
              </a:rPr>
              <a:t>e-Metric provides </a:t>
            </a:r>
            <a:r>
              <a:rPr lang="en-US" sz="2000" b="1" dirty="0">
                <a:latin typeface="Calibri" panose="020F0502020204030204" pitchFamily="34" charset="0"/>
                <a:ea typeface="Calibri" panose="020F0502020204030204" pitchFamily="34" charset="0"/>
                <a:cs typeface="Times New Roman" panose="02020603050405020304" pitchFamily="18" charset="0"/>
              </a:rPr>
              <a:t>Aberrant Test-Taking Behavior Detection </a:t>
            </a:r>
            <a:r>
              <a:rPr lang="en-US" sz="2000" dirty="0">
                <a:latin typeface="Calibri" panose="020F0502020204030204" pitchFamily="34" charset="0"/>
                <a:ea typeface="Calibri" panose="020F0502020204030204" pitchFamily="34" charset="0"/>
                <a:cs typeface="Times New Roman" panose="02020603050405020304" pitchFamily="18" charset="0"/>
              </a:rPr>
              <a:t>system to ensure fairness and validity of the assessments by utilizing state-of-the-art advances in AI/ML to detect aberrant test-taking performance and behavior.</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25"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8595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0">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344E5-7503-C7E9-066A-425C4CCFA521}"/>
              </a:ext>
            </a:extLst>
          </p:cNvPr>
          <p:cNvSpPr>
            <a:spLocks noGrp="1"/>
          </p:cNvSpPr>
          <p:nvPr>
            <p:ph type="title"/>
          </p:nvPr>
        </p:nvSpPr>
        <p:spPr>
          <a:xfrm>
            <a:off x="1548180" y="1233241"/>
            <a:ext cx="3240506" cy="4064628"/>
          </a:xfrm>
        </p:spPr>
        <p:txBody>
          <a:bodyPr vert="horz" lIns="91440" tIns="45720" rIns="91440" bIns="45720" rtlCol="0">
            <a:normAutofit/>
          </a:bodyPr>
          <a:lstStyle/>
          <a:p>
            <a:pPr marL="0" marR="0" lvl="0" indent="0" fontAlgn="auto">
              <a:spcAft>
                <a:spcPts val="0"/>
              </a:spcAft>
              <a:tabLst/>
              <a:defRPr/>
            </a:pPr>
            <a:r>
              <a:rPr kumimoji="0" lang="en-US" altLang="zh-CN" b="1" i="0" u="none" strike="noStrike" kern="1200" cap="none" spc="0" normalizeH="0" baseline="0" noProof="0">
                <a:ln>
                  <a:noFill/>
                </a:ln>
                <a:solidFill>
                  <a:srgbClr val="FFFFFF"/>
                </a:solidFill>
                <a:effectLst/>
                <a:uLnTx/>
                <a:uFillTx/>
                <a:latin typeface="+mj-lt"/>
                <a:ea typeface="+mj-ea"/>
                <a:cs typeface="+mj-cs"/>
              </a:rPr>
              <a:t>Gradescope (By Turnitin)</a:t>
            </a:r>
            <a:endParaRPr lang="en-US" kern="1200" dirty="0">
              <a:solidFill>
                <a:srgbClr val="FFFFFF"/>
              </a:solidFill>
              <a:latin typeface="+mj-lt"/>
              <a:ea typeface="+mj-ea"/>
              <a:cs typeface="+mj-cs"/>
            </a:endParaRPr>
          </a:p>
        </p:txBody>
      </p:sp>
      <p:sp>
        <p:nvSpPr>
          <p:cNvPr id="38"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BD8DB1B9-CEE9-D592-681C-44056BB29642}"/>
              </a:ext>
            </a:extLst>
          </p:cNvPr>
          <p:cNvSpPr>
            <a:spLocks noGrp="1"/>
          </p:cNvSpPr>
          <p:nvPr>
            <p:ph idx="1"/>
          </p:nvPr>
        </p:nvSpPr>
        <p:spPr>
          <a:xfrm>
            <a:off x="6096000" y="820880"/>
            <a:ext cx="5257799" cy="4889350"/>
          </a:xfrm>
        </p:spPr>
        <p:txBody>
          <a:bodyPr anchor="t">
            <a:normAutofit/>
          </a:bodyPr>
          <a:lstStyle/>
          <a:p>
            <a:pPr marL="0" indent="0">
              <a:buNone/>
            </a:pPr>
            <a:r>
              <a:rPr lang="en-US" sz="2400" dirty="0"/>
              <a:t>Gradescope assists educators in creating, delivering, organizing, grading, and reporting on tests and assignments across every subject and assessment format, including paper-based, digital, and code.</a:t>
            </a:r>
          </a:p>
          <a:p>
            <a:endParaRPr lang="en-IN" dirty="0"/>
          </a:p>
          <a:p>
            <a:pPr marL="0" indent="0">
              <a:buNone/>
            </a:pPr>
            <a:r>
              <a:rPr lang="en-US" sz="2400" dirty="0"/>
              <a:t>The platform digitizes handwritten work and enhances learning, efficiency, fairness, and scalability, reducing grading time in half and relieving the stresses of expanding class sizes.</a:t>
            </a:r>
            <a:endParaRPr lang="en-IN" sz="2400" dirty="0"/>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0"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1930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15F007-4BE9-2B67-69BD-85F763794D12}"/>
              </a:ext>
            </a:extLst>
          </p:cNvPr>
          <p:cNvSpPr>
            <a:spLocks noGrp="1"/>
          </p:cNvSpPr>
          <p:nvPr>
            <p:ph idx="1"/>
          </p:nvPr>
        </p:nvSpPr>
        <p:spPr>
          <a:xfrm>
            <a:off x="478274" y="898662"/>
            <a:ext cx="10042242" cy="5462810"/>
          </a:xfrm>
        </p:spPr>
        <p:txBody>
          <a:bodyPr>
            <a:normAutofit fontScale="92500" lnSpcReduction="10000"/>
          </a:bodyPr>
          <a:lstStyle/>
          <a:p>
            <a:r>
              <a:rPr lang="en-IN" sz="2400" dirty="0"/>
              <a:t>Gradescope offers </a:t>
            </a:r>
            <a:r>
              <a:rPr lang="en-IN" sz="2400" b="1" dirty="0"/>
              <a:t>AI-Assisted Grading </a:t>
            </a:r>
            <a:r>
              <a:rPr lang="en-IN" sz="2400" dirty="0"/>
              <a:t>by </a:t>
            </a:r>
            <a:r>
              <a:rPr lang="en-US" sz="2400" dirty="0"/>
              <a:t>auto-grouping similar responses so that graders can quickly grade and give feedback.</a:t>
            </a:r>
          </a:p>
          <a:p>
            <a:endParaRPr lang="en-US" sz="2400" b="1" dirty="0"/>
          </a:p>
          <a:p>
            <a:r>
              <a:rPr lang="en-US" sz="2400" dirty="0"/>
              <a:t>Utilization of </a:t>
            </a:r>
            <a:r>
              <a:rPr lang="en-US" sz="2400" b="1" dirty="0"/>
              <a:t>dynamic rubric </a:t>
            </a:r>
            <a:r>
              <a:rPr lang="en-US" sz="2400" dirty="0"/>
              <a:t>allows instructors to adjust scales as they grade and automatically apply new criterion to already graded assignments. By eliminating the time and error issues associated with manual grading, this contributes to the production of more reliable and consistent feedback at a larger scale.</a:t>
            </a:r>
            <a:endParaRPr lang="en-IN" sz="2400" dirty="0"/>
          </a:p>
          <a:p>
            <a:endParaRPr lang="en-IN" sz="2400" dirty="0"/>
          </a:p>
          <a:p>
            <a:r>
              <a:rPr lang="en-IN" sz="2400" dirty="0"/>
              <a:t>To quickly examine the efficacy of assessments, Gradescope automatically delivers frequently used statistics as </a:t>
            </a:r>
            <a:r>
              <a:rPr lang="en-IN" sz="2400" b="1" dirty="0" err="1"/>
              <a:t>Chronbach's</a:t>
            </a:r>
            <a:r>
              <a:rPr lang="en-IN" sz="2400" b="1" dirty="0"/>
              <a:t> Alpha </a:t>
            </a:r>
            <a:r>
              <a:rPr lang="en-IN" sz="2400" dirty="0"/>
              <a:t>(Reliability Score), </a:t>
            </a:r>
            <a:r>
              <a:rPr lang="en-IN" sz="2400" b="1" dirty="0"/>
              <a:t>Standard Error of Measurement, Standard Deviation, Discriminatory Score </a:t>
            </a:r>
            <a:r>
              <a:rPr lang="en-IN" sz="2400" dirty="0"/>
              <a:t>(Point Biserial Coefficient), and </a:t>
            </a:r>
            <a:r>
              <a:rPr lang="en-IN" sz="2400" b="1" dirty="0"/>
              <a:t>Distractor Analysis</a:t>
            </a:r>
            <a:r>
              <a:rPr lang="en-IN" sz="2400" dirty="0"/>
              <a:t>.</a:t>
            </a:r>
          </a:p>
          <a:p>
            <a:endParaRPr lang="en-IN" sz="2400" dirty="0"/>
          </a:p>
          <a:p>
            <a:r>
              <a:rPr lang="en-US" sz="2400" dirty="0"/>
              <a:t>Gradescope </a:t>
            </a:r>
            <a:r>
              <a:rPr lang="en-US" sz="2400" b="1" dirty="0"/>
              <a:t>modernized Bubble Sheet assignment type </a:t>
            </a:r>
            <a:r>
              <a:rPr lang="en-US" sz="2400" dirty="0"/>
              <a:t>by adding </a:t>
            </a:r>
            <a:r>
              <a:rPr lang="en-US" sz="2400" b="1" dirty="0"/>
              <a:t>item analysis </a:t>
            </a:r>
            <a:r>
              <a:rPr lang="en-US" sz="2400" dirty="0"/>
              <a:t>feature, which supports exam design, offers the advantages of security and mobility to grade anytime and anywhere.</a:t>
            </a:r>
          </a:p>
          <a:p>
            <a:endParaRPr lang="en-US" sz="2400" dirty="0"/>
          </a:p>
          <a:p>
            <a:endParaRPr lang="en-IN" sz="2400" dirty="0"/>
          </a:p>
        </p:txBody>
      </p:sp>
      <p:sp>
        <p:nvSpPr>
          <p:cNvPr id="30" name="Freeform: Shape 22">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428203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7530</TotalTime>
  <Words>1117</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AES (Automatic Essay Scoring)</vt:lpstr>
      <vt:lpstr>Commercial Tools for AES</vt:lpstr>
      <vt:lpstr>e-rater Scoring Engine</vt:lpstr>
      <vt:lpstr>PowerPoint Presentation</vt:lpstr>
      <vt:lpstr>e-Metric’s Deepscore</vt:lpstr>
      <vt:lpstr>PowerPoint Presentation</vt:lpstr>
      <vt:lpstr>Gradescope (By Turnitin)</vt:lpstr>
      <vt:lpstr>PowerPoint Presentation</vt:lpstr>
      <vt:lpstr>PowerPoint Presentation</vt:lpstr>
      <vt:lpstr>Why Transformers?</vt:lpstr>
      <vt:lpstr>Transformers (Attention is all you need(2017))</vt:lpstr>
      <vt:lpstr>Complete Architecture Of Transformer</vt:lpstr>
      <vt:lpstr>Transformers, GPT-2, and BERT </vt:lpstr>
      <vt:lpstr> GPT-2, BERT </vt:lpstr>
      <vt:lpstr>PowerPoint Presentation</vt:lpstr>
      <vt:lpstr>BERT (Bidirectional Encoder Representation from Transformers) </vt:lpstr>
      <vt:lpstr>GPT-3</vt:lpstr>
      <vt:lpstr>Working of GPT-3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AI</dc:title>
  <dc:creator>Rahul Kumar</dc:creator>
  <cp:lastModifiedBy>Rahul Kumar</cp:lastModifiedBy>
  <cp:revision>62</cp:revision>
  <dcterms:created xsi:type="dcterms:W3CDTF">2022-07-25T04:59:17Z</dcterms:created>
  <dcterms:modified xsi:type="dcterms:W3CDTF">2023-03-10T02:30:31Z</dcterms:modified>
</cp:coreProperties>
</file>