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1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D36C69-F7FD-4BBA-90D4-4121D3C995B0}" type="doc">
      <dgm:prSet loTypeId="urn:microsoft.com/office/officeart/2005/8/layout/hierarchy4" loCatId="hierarchy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2BEBCC6-CFF6-4878-839F-E2D2A77958D4}">
      <dgm:prSet/>
      <dgm:spPr/>
      <dgm:t>
        <a:bodyPr/>
        <a:lstStyle/>
        <a:p>
          <a:r>
            <a:rPr lang="en-US" dirty="0"/>
            <a:t>ELMo </a:t>
          </a:r>
          <a:endParaRPr lang="en-IN" dirty="0"/>
        </a:p>
      </dgm:t>
    </dgm:pt>
    <dgm:pt modelId="{9CF0318F-DD9C-4937-8B10-B8E836296DDE}" type="parTrans" cxnId="{C2BE2FAF-B64E-405C-BB72-88F4C823B4E2}">
      <dgm:prSet/>
      <dgm:spPr/>
      <dgm:t>
        <a:bodyPr/>
        <a:lstStyle/>
        <a:p>
          <a:endParaRPr lang="en-IN"/>
        </a:p>
      </dgm:t>
    </dgm:pt>
    <dgm:pt modelId="{69384173-0C65-4BBA-8F00-54FECDDC3447}" type="sibTrans" cxnId="{C2BE2FAF-B64E-405C-BB72-88F4C823B4E2}">
      <dgm:prSet/>
      <dgm:spPr/>
      <dgm:t>
        <a:bodyPr/>
        <a:lstStyle/>
        <a:p>
          <a:endParaRPr lang="en-IN"/>
        </a:p>
      </dgm:t>
    </dgm:pt>
    <dgm:pt modelId="{3FC6E249-BAB2-402E-B72A-B52EC280FCEE}">
      <dgm:prSet/>
      <dgm:spPr/>
      <dgm:t>
        <a:bodyPr/>
        <a:lstStyle/>
        <a:p>
          <a:r>
            <a:rPr lang="en-US" dirty="0"/>
            <a:t>OpenAI GPT</a:t>
          </a:r>
          <a:endParaRPr lang="en-IN" dirty="0"/>
        </a:p>
      </dgm:t>
    </dgm:pt>
    <dgm:pt modelId="{D26E3EF9-D76E-4587-B116-D497EACD5412}" type="parTrans" cxnId="{13574136-CAD0-4DF7-AE15-ECBA92CB8EDF}">
      <dgm:prSet/>
      <dgm:spPr/>
      <dgm:t>
        <a:bodyPr/>
        <a:lstStyle/>
        <a:p>
          <a:endParaRPr lang="en-IN"/>
        </a:p>
      </dgm:t>
    </dgm:pt>
    <dgm:pt modelId="{F704237A-6193-43CE-8F08-F156276105E4}" type="sibTrans" cxnId="{13574136-CAD0-4DF7-AE15-ECBA92CB8EDF}">
      <dgm:prSet/>
      <dgm:spPr/>
      <dgm:t>
        <a:bodyPr/>
        <a:lstStyle/>
        <a:p>
          <a:endParaRPr lang="en-IN"/>
        </a:p>
      </dgm:t>
    </dgm:pt>
    <dgm:pt modelId="{B6E338C0-ED14-42C3-85A3-70BC396AB350}">
      <dgm:prSet/>
      <dgm:spPr/>
      <dgm:t>
        <a:bodyPr/>
        <a:lstStyle/>
        <a:p>
          <a:r>
            <a:rPr lang="en-US"/>
            <a:t>ULMFit</a:t>
          </a:r>
          <a:endParaRPr lang="en-IN"/>
        </a:p>
      </dgm:t>
    </dgm:pt>
    <dgm:pt modelId="{9C8D7C24-FD08-4BF3-952E-3058DA19FD11}" type="parTrans" cxnId="{64B1359E-5B71-40DA-B804-89D19C8782E7}">
      <dgm:prSet/>
      <dgm:spPr/>
      <dgm:t>
        <a:bodyPr/>
        <a:lstStyle/>
        <a:p>
          <a:endParaRPr lang="en-IN"/>
        </a:p>
      </dgm:t>
    </dgm:pt>
    <dgm:pt modelId="{EBD54C5D-6A11-4C8A-BECB-2B7A139B8E1F}" type="sibTrans" cxnId="{64B1359E-5B71-40DA-B804-89D19C8782E7}">
      <dgm:prSet/>
      <dgm:spPr/>
      <dgm:t>
        <a:bodyPr/>
        <a:lstStyle/>
        <a:p>
          <a:endParaRPr lang="en-IN"/>
        </a:p>
      </dgm:t>
    </dgm:pt>
    <dgm:pt modelId="{C3340EF1-5333-4863-A2EA-27C3A4D46CC8}" type="pres">
      <dgm:prSet presAssocID="{B9D36C69-F7FD-4BBA-90D4-4121D3C995B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9C2FA1-394D-43D4-B97B-BA432BFB0C94}" type="pres">
      <dgm:prSet presAssocID="{F2BEBCC6-CFF6-4878-839F-E2D2A77958D4}" presName="vertOne" presStyleCnt="0"/>
      <dgm:spPr/>
    </dgm:pt>
    <dgm:pt modelId="{94266578-73CD-4E19-89DB-17660E93E352}" type="pres">
      <dgm:prSet presAssocID="{F2BEBCC6-CFF6-4878-839F-E2D2A77958D4}" presName="txOne" presStyleLbl="node0" presStyleIdx="0" presStyleCnt="3">
        <dgm:presLayoutVars>
          <dgm:chPref val="3"/>
        </dgm:presLayoutVars>
      </dgm:prSet>
      <dgm:spPr/>
    </dgm:pt>
    <dgm:pt modelId="{A998B279-D02E-455F-BC15-1C256D51A14D}" type="pres">
      <dgm:prSet presAssocID="{F2BEBCC6-CFF6-4878-839F-E2D2A77958D4}" presName="horzOne" presStyleCnt="0"/>
      <dgm:spPr/>
    </dgm:pt>
    <dgm:pt modelId="{C9EE3E5B-3D28-4B13-A20F-FFCB1C6E8468}" type="pres">
      <dgm:prSet presAssocID="{69384173-0C65-4BBA-8F00-54FECDDC3447}" presName="sibSpaceOne" presStyleCnt="0"/>
      <dgm:spPr/>
    </dgm:pt>
    <dgm:pt modelId="{E7F0B33D-F7A1-462E-8A20-79C10B72B6EA}" type="pres">
      <dgm:prSet presAssocID="{3FC6E249-BAB2-402E-B72A-B52EC280FCEE}" presName="vertOne" presStyleCnt="0"/>
      <dgm:spPr/>
    </dgm:pt>
    <dgm:pt modelId="{63540829-D10B-410E-A40B-ACBE694E561B}" type="pres">
      <dgm:prSet presAssocID="{3FC6E249-BAB2-402E-B72A-B52EC280FCEE}" presName="txOne" presStyleLbl="node0" presStyleIdx="1" presStyleCnt="3">
        <dgm:presLayoutVars>
          <dgm:chPref val="3"/>
        </dgm:presLayoutVars>
      </dgm:prSet>
      <dgm:spPr/>
    </dgm:pt>
    <dgm:pt modelId="{1D56F913-30D7-44B5-8AD7-628F0DD6FC08}" type="pres">
      <dgm:prSet presAssocID="{3FC6E249-BAB2-402E-B72A-B52EC280FCEE}" presName="horzOne" presStyleCnt="0"/>
      <dgm:spPr/>
    </dgm:pt>
    <dgm:pt modelId="{E8067A78-A59F-4FBA-ACCE-106D3E3419FC}" type="pres">
      <dgm:prSet presAssocID="{F704237A-6193-43CE-8F08-F156276105E4}" presName="sibSpaceOne" presStyleCnt="0"/>
      <dgm:spPr/>
    </dgm:pt>
    <dgm:pt modelId="{F68B65F1-75E4-4E61-9DAA-BEB513B9B35F}" type="pres">
      <dgm:prSet presAssocID="{B6E338C0-ED14-42C3-85A3-70BC396AB350}" presName="vertOne" presStyleCnt="0"/>
      <dgm:spPr/>
    </dgm:pt>
    <dgm:pt modelId="{C2B4D333-57BB-49EA-B8BF-D80993291EAA}" type="pres">
      <dgm:prSet presAssocID="{B6E338C0-ED14-42C3-85A3-70BC396AB350}" presName="txOne" presStyleLbl="node0" presStyleIdx="2" presStyleCnt="3">
        <dgm:presLayoutVars>
          <dgm:chPref val="3"/>
        </dgm:presLayoutVars>
      </dgm:prSet>
      <dgm:spPr/>
    </dgm:pt>
    <dgm:pt modelId="{B89CC209-E361-4A92-89B9-0169657655C1}" type="pres">
      <dgm:prSet presAssocID="{B6E338C0-ED14-42C3-85A3-70BC396AB350}" presName="horzOne" presStyleCnt="0"/>
      <dgm:spPr/>
    </dgm:pt>
  </dgm:ptLst>
  <dgm:cxnLst>
    <dgm:cxn modelId="{13574136-CAD0-4DF7-AE15-ECBA92CB8EDF}" srcId="{B9D36C69-F7FD-4BBA-90D4-4121D3C995B0}" destId="{3FC6E249-BAB2-402E-B72A-B52EC280FCEE}" srcOrd="1" destOrd="0" parTransId="{D26E3EF9-D76E-4587-B116-D497EACD5412}" sibTransId="{F704237A-6193-43CE-8F08-F156276105E4}"/>
    <dgm:cxn modelId="{8D874F7D-876F-4BF7-9AF3-4F8EF22BA8E2}" type="presOf" srcId="{3FC6E249-BAB2-402E-B72A-B52EC280FCEE}" destId="{63540829-D10B-410E-A40B-ACBE694E561B}" srcOrd="0" destOrd="0" presId="urn:microsoft.com/office/officeart/2005/8/layout/hierarchy4"/>
    <dgm:cxn modelId="{64B1359E-5B71-40DA-B804-89D19C8782E7}" srcId="{B9D36C69-F7FD-4BBA-90D4-4121D3C995B0}" destId="{B6E338C0-ED14-42C3-85A3-70BC396AB350}" srcOrd="2" destOrd="0" parTransId="{9C8D7C24-FD08-4BF3-952E-3058DA19FD11}" sibTransId="{EBD54C5D-6A11-4C8A-BECB-2B7A139B8E1F}"/>
    <dgm:cxn modelId="{C2BE2FAF-B64E-405C-BB72-88F4C823B4E2}" srcId="{B9D36C69-F7FD-4BBA-90D4-4121D3C995B0}" destId="{F2BEBCC6-CFF6-4878-839F-E2D2A77958D4}" srcOrd="0" destOrd="0" parTransId="{9CF0318F-DD9C-4937-8B10-B8E836296DDE}" sibTransId="{69384173-0C65-4BBA-8F00-54FECDDC3447}"/>
    <dgm:cxn modelId="{413A5ABB-0295-4215-B759-89B85D550166}" type="presOf" srcId="{B9D36C69-F7FD-4BBA-90D4-4121D3C995B0}" destId="{C3340EF1-5333-4863-A2EA-27C3A4D46CC8}" srcOrd="0" destOrd="0" presId="urn:microsoft.com/office/officeart/2005/8/layout/hierarchy4"/>
    <dgm:cxn modelId="{D05C22C4-C33E-4000-8D6F-193286C03465}" type="presOf" srcId="{F2BEBCC6-CFF6-4878-839F-E2D2A77958D4}" destId="{94266578-73CD-4E19-89DB-17660E93E352}" srcOrd="0" destOrd="0" presId="urn:microsoft.com/office/officeart/2005/8/layout/hierarchy4"/>
    <dgm:cxn modelId="{D9C29AF0-0A5E-4E82-9E35-BBA4C3E50D51}" type="presOf" srcId="{B6E338C0-ED14-42C3-85A3-70BC396AB350}" destId="{C2B4D333-57BB-49EA-B8BF-D80993291EAA}" srcOrd="0" destOrd="0" presId="urn:microsoft.com/office/officeart/2005/8/layout/hierarchy4"/>
    <dgm:cxn modelId="{A316C142-B278-41A9-A5D3-17E220BE0E16}" type="presParOf" srcId="{C3340EF1-5333-4863-A2EA-27C3A4D46CC8}" destId="{8E9C2FA1-394D-43D4-B97B-BA432BFB0C94}" srcOrd="0" destOrd="0" presId="urn:microsoft.com/office/officeart/2005/8/layout/hierarchy4"/>
    <dgm:cxn modelId="{B33343D6-E6DF-42C0-B51F-F78303343BC1}" type="presParOf" srcId="{8E9C2FA1-394D-43D4-B97B-BA432BFB0C94}" destId="{94266578-73CD-4E19-89DB-17660E93E352}" srcOrd="0" destOrd="0" presId="urn:microsoft.com/office/officeart/2005/8/layout/hierarchy4"/>
    <dgm:cxn modelId="{3FA08DD8-25FB-4C95-801B-879975FE2CC3}" type="presParOf" srcId="{8E9C2FA1-394D-43D4-B97B-BA432BFB0C94}" destId="{A998B279-D02E-455F-BC15-1C256D51A14D}" srcOrd="1" destOrd="0" presId="urn:microsoft.com/office/officeart/2005/8/layout/hierarchy4"/>
    <dgm:cxn modelId="{E7AABF8D-E84E-4F8E-BA0C-00917ECB643B}" type="presParOf" srcId="{C3340EF1-5333-4863-A2EA-27C3A4D46CC8}" destId="{C9EE3E5B-3D28-4B13-A20F-FFCB1C6E8468}" srcOrd="1" destOrd="0" presId="urn:microsoft.com/office/officeart/2005/8/layout/hierarchy4"/>
    <dgm:cxn modelId="{D4419211-8A56-4A6A-979D-4B47785B4648}" type="presParOf" srcId="{C3340EF1-5333-4863-A2EA-27C3A4D46CC8}" destId="{E7F0B33D-F7A1-462E-8A20-79C10B72B6EA}" srcOrd="2" destOrd="0" presId="urn:microsoft.com/office/officeart/2005/8/layout/hierarchy4"/>
    <dgm:cxn modelId="{A4646F39-6DBC-4FC6-9ABD-CF5C105D617F}" type="presParOf" srcId="{E7F0B33D-F7A1-462E-8A20-79C10B72B6EA}" destId="{63540829-D10B-410E-A40B-ACBE694E561B}" srcOrd="0" destOrd="0" presId="urn:microsoft.com/office/officeart/2005/8/layout/hierarchy4"/>
    <dgm:cxn modelId="{164CE657-F716-4448-9A94-B0FECCEFB456}" type="presParOf" srcId="{E7F0B33D-F7A1-462E-8A20-79C10B72B6EA}" destId="{1D56F913-30D7-44B5-8AD7-628F0DD6FC08}" srcOrd="1" destOrd="0" presId="urn:microsoft.com/office/officeart/2005/8/layout/hierarchy4"/>
    <dgm:cxn modelId="{D0146E8E-7CC3-4A36-903D-429BD14D0B12}" type="presParOf" srcId="{C3340EF1-5333-4863-A2EA-27C3A4D46CC8}" destId="{E8067A78-A59F-4FBA-ACCE-106D3E3419FC}" srcOrd="3" destOrd="0" presId="urn:microsoft.com/office/officeart/2005/8/layout/hierarchy4"/>
    <dgm:cxn modelId="{3B51517A-A193-4E98-B5DE-9513AD7823CF}" type="presParOf" srcId="{C3340EF1-5333-4863-A2EA-27C3A4D46CC8}" destId="{F68B65F1-75E4-4E61-9DAA-BEB513B9B35F}" srcOrd="4" destOrd="0" presId="urn:microsoft.com/office/officeart/2005/8/layout/hierarchy4"/>
    <dgm:cxn modelId="{E49CF78D-58C5-42C7-9D1C-E15DB677832C}" type="presParOf" srcId="{F68B65F1-75E4-4E61-9DAA-BEB513B9B35F}" destId="{C2B4D333-57BB-49EA-B8BF-D80993291EAA}" srcOrd="0" destOrd="0" presId="urn:microsoft.com/office/officeart/2005/8/layout/hierarchy4"/>
    <dgm:cxn modelId="{A02B58A7-5B20-4193-BB02-C97D28EBB2CA}" type="presParOf" srcId="{F68B65F1-75E4-4E61-9DAA-BEB513B9B35F}" destId="{B89CC209-E361-4A92-89B9-0169657655C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43B2DA-D44B-4B6F-B476-AFD2B6125D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81CADC-A2F4-4203-B736-309607416B9A}">
      <dgm:prSet/>
      <dgm:spPr/>
      <dgm:t>
        <a:bodyPr/>
        <a:lstStyle/>
        <a:p>
          <a:r>
            <a:rPr lang="en-US" dirty="0"/>
            <a:t>There are two methods for utilizing pre-trained language representations for downstream task:</a:t>
          </a:r>
        </a:p>
      </dgm:t>
    </dgm:pt>
    <dgm:pt modelId="{2D6B4580-6430-4306-A8D3-41237A7B6C88}" type="parTrans" cxnId="{C584EB29-788B-4A2C-8813-61EF9E838156}">
      <dgm:prSet/>
      <dgm:spPr/>
      <dgm:t>
        <a:bodyPr/>
        <a:lstStyle/>
        <a:p>
          <a:endParaRPr lang="en-US"/>
        </a:p>
      </dgm:t>
    </dgm:pt>
    <dgm:pt modelId="{7731C76F-F16D-4104-B1A7-EE3BB02755EB}" type="sibTrans" cxnId="{C584EB29-788B-4A2C-8813-61EF9E838156}">
      <dgm:prSet/>
      <dgm:spPr/>
      <dgm:t>
        <a:bodyPr/>
        <a:lstStyle/>
        <a:p>
          <a:endParaRPr lang="en-US"/>
        </a:p>
      </dgm:t>
    </dgm:pt>
    <dgm:pt modelId="{60048458-9863-4130-998E-8324D895807D}">
      <dgm:prSet/>
      <dgm:spPr/>
      <dgm:t>
        <a:bodyPr/>
        <a:lstStyle/>
        <a:p>
          <a:r>
            <a:rPr lang="en-US" b="1" dirty="0"/>
            <a:t>Feature Based</a:t>
          </a:r>
          <a:r>
            <a:rPr lang="en-US" dirty="0"/>
            <a:t>: Utilizes task-specific architectures with the pre-trained representations added as extra features (e.g., ELMo (Peters et al., 2018a)).</a:t>
          </a:r>
        </a:p>
      </dgm:t>
    </dgm:pt>
    <dgm:pt modelId="{015827F1-210F-4D6C-8074-8CCF19B88828}" type="parTrans" cxnId="{4A5AD4F5-0086-47D7-804A-F7063593E881}">
      <dgm:prSet/>
      <dgm:spPr/>
      <dgm:t>
        <a:bodyPr/>
        <a:lstStyle/>
        <a:p>
          <a:endParaRPr lang="en-US"/>
        </a:p>
      </dgm:t>
    </dgm:pt>
    <dgm:pt modelId="{F2CC6392-F4EB-48BE-AE43-00F502028E21}" type="sibTrans" cxnId="{4A5AD4F5-0086-47D7-804A-F7063593E881}">
      <dgm:prSet/>
      <dgm:spPr/>
      <dgm:t>
        <a:bodyPr/>
        <a:lstStyle/>
        <a:p>
          <a:endParaRPr lang="en-US"/>
        </a:p>
      </dgm:t>
    </dgm:pt>
    <dgm:pt modelId="{B5F5D075-AB7D-4B61-90FB-F7E91EF97121}">
      <dgm:prSet/>
      <dgm:spPr/>
      <dgm:t>
        <a:bodyPr/>
        <a:lstStyle/>
        <a:p>
          <a:r>
            <a:rPr lang="en-US" b="1" dirty="0"/>
            <a:t>Fine-tuning</a:t>
          </a:r>
          <a:r>
            <a:rPr lang="en-US" dirty="0"/>
            <a:t>: employs task-specific architectures with the pre-trained representations added as extra features.</a:t>
          </a:r>
        </a:p>
      </dgm:t>
    </dgm:pt>
    <dgm:pt modelId="{0B2E1BC1-6DD4-495B-A95C-5DD3E1722B53}" type="parTrans" cxnId="{942CD3D3-FEB2-4279-9742-56BC672A26D2}">
      <dgm:prSet/>
      <dgm:spPr/>
      <dgm:t>
        <a:bodyPr/>
        <a:lstStyle/>
        <a:p>
          <a:endParaRPr lang="en-US"/>
        </a:p>
      </dgm:t>
    </dgm:pt>
    <dgm:pt modelId="{71122131-405D-4A0A-BE2D-2C87CD8987EC}" type="sibTrans" cxnId="{942CD3D3-FEB2-4279-9742-56BC672A26D2}">
      <dgm:prSet/>
      <dgm:spPr/>
      <dgm:t>
        <a:bodyPr/>
        <a:lstStyle/>
        <a:p>
          <a:endParaRPr lang="en-US"/>
        </a:p>
      </dgm:t>
    </dgm:pt>
    <dgm:pt modelId="{BC803A5F-6610-48E7-B9AD-F6970654EAD0}" type="pres">
      <dgm:prSet presAssocID="{D543B2DA-D44B-4B6F-B476-AFD2B6125D35}" presName="linear" presStyleCnt="0">
        <dgm:presLayoutVars>
          <dgm:animLvl val="lvl"/>
          <dgm:resizeHandles val="exact"/>
        </dgm:presLayoutVars>
      </dgm:prSet>
      <dgm:spPr/>
    </dgm:pt>
    <dgm:pt modelId="{2047C1BD-4AB7-4103-9DF7-7A08AC43D0F7}" type="pres">
      <dgm:prSet presAssocID="{4E81CADC-A2F4-4203-B736-309607416B9A}" presName="parentText" presStyleLbl="node1" presStyleIdx="0" presStyleCnt="1" custLinFactNeighborX="993" custLinFactNeighborY="-80272">
        <dgm:presLayoutVars>
          <dgm:chMax val="0"/>
          <dgm:bulletEnabled val="1"/>
        </dgm:presLayoutVars>
      </dgm:prSet>
      <dgm:spPr/>
    </dgm:pt>
    <dgm:pt modelId="{76E00084-9DF2-4BC6-BED3-F062B21D4BE9}" type="pres">
      <dgm:prSet presAssocID="{4E81CADC-A2F4-4203-B736-309607416B9A}" presName="childText" presStyleLbl="revTx" presStyleIdx="0" presStyleCnt="1" custLinFactNeighborY="22888">
        <dgm:presLayoutVars>
          <dgm:bulletEnabled val="1"/>
        </dgm:presLayoutVars>
      </dgm:prSet>
      <dgm:spPr/>
    </dgm:pt>
  </dgm:ptLst>
  <dgm:cxnLst>
    <dgm:cxn modelId="{C9383A0C-9657-463A-BC93-25035E17D368}" type="presOf" srcId="{60048458-9863-4130-998E-8324D895807D}" destId="{76E00084-9DF2-4BC6-BED3-F062B21D4BE9}" srcOrd="0" destOrd="0" presId="urn:microsoft.com/office/officeart/2005/8/layout/vList2"/>
    <dgm:cxn modelId="{55B08F1D-F3D8-4595-88C7-5F7989D46326}" type="presOf" srcId="{B5F5D075-AB7D-4B61-90FB-F7E91EF97121}" destId="{76E00084-9DF2-4BC6-BED3-F062B21D4BE9}" srcOrd="0" destOrd="1" presId="urn:microsoft.com/office/officeart/2005/8/layout/vList2"/>
    <dgm:cxn modelId="{C584EB29-788B-4A2C-8813-61EF9E838156}" srcId="{D543B2DA-D44B-4B6F-B476-AFD2B6125D35}" destId="{4E81CADC-A2F4-4203-B736-309607416B9A}" srcOrd="0" destOrd="0" parTransId="{2D6B4580-6430-4306-A8D3-41237A7B6C88}" sibTransId="{7731C76F-F16D-4104-B1A7-EE3BB02755EB}"/>
    <dgm:cxn modelId="{A6BF127F-19CC-4C0D-83BD-5453FC71749B}" type="presOf" srcId="{4E81CADC-A2F4-4203-B736-309607416B9A}" destId="{2047C1BD-4AB7-4103-9DF7-7A08AC43D0F7}" srcOrd="0" destOrd="0" presId="urn:microsoft.com/office/officeart/2005/8/layout/vList2"/>
    <dgm:cxn modelId="{942CD3D3-FEB2-4279-9742-56BC672A26D2}" srcId="{4E81CADC-A2F4-4203-B736-309607416B9A}" destId="{B5F5D075-AB7D-4B61-90FB-F7E91EF97121}" srcOrd="1" destOrd="0" parTransId="{0B2E1BC1-6DD4-495B-A95C-5DD3E1722B53}" sibTransId="{71122131-405D-4A0A-BE2D-2C87CD8987EC}"/>
    <dgm:cxn modelId="{4A5AD4F5-0086-47D7-804A-F7063593E881}" srcId="{4E81CADC-A2F4-4203-B736-309607416B9A}" destId="{60048458-9863-4130-998E-8324D895807D}" srcOrd="0" destOrd="0" parTransId="{015827F1-210F-4D6C-8074-8CCF19B88828}" sibTransId="{F2CC6392-F4EB-48BE-AE43-00F502028E21}"/>
    <dgm:cxn modelId="{E7443FFE-A96E-4C68-8BAE-BD59148C8297}" type="presOf" srcId="{D543B2DA-D44B-4B6F-B476-AFD2B6125D35}" destId="{BC803A5F-6610-48E7-B9AD-F6970654EAD0}" srcOrd="0" destOrd="0" presId="urn:microsoft.com/office/officeart/2005/8/layout/vList2"/>
    <dgm:cxn modelId="{4BEE67AC-0567-4CB9-91E9-EB8CFCD6A449}" type="presParOf" srcId="{BC803A5F-6610-48E7-B9AD-F6970654EAD0}" destId="{2047C1BD-4AB7-4103-9DF7-7A08AC43D0F7}" srcOrd="0" destOrd="0" presId="urn:microsoft.com/office/officeart/2005/8/layout/vList2"/>
    <dgm:cxn modelId="{23F8050D-BF53-4DEE-80DA-C62DB86C30FD}" type="presParOf" srcId="{BC803A5F-6610-48E7-B9AD-F6970654EAD0}" destId="{76E00084-9DF2-4BC6-BED3-F062B21D4BE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8E0EC5-AE93-4EE0-9B8D-03D600574095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7AE617-F04F-47C8-9E4B-73878C00070F}">
      <dgm:prSet custT="1"/>
      <dgm:spPr/>
      <dgm:t>
        <a:bodyPr/>
        <a:lstStyle/>
        <a:p>
          <a:r>
            <a:rPr lang="en-US" sz="2800" dirty="0"/>
            <a:t>Model Architecture: Multi-layer Bidirectional Transformer Encoder</a:t>
          </a:r>
        </a:p>
      </dgm:t>
    </dgm:pt>
    <dgm:pt modelId="{9DDA85C3-BC05-423F-8AA9-E1E593B12B6D}" type="parTrans" cxnId="{BEC39F7D-3452-4E15-9254-3120894011AF}">
      <dgm:prSet/>
      <dgm:spPr/>
      <dgm:t>
        <a:bodyPr/>
        <a:lstStyle/>
        <a:p>
          <a:endParaRPr lang="en-US"/>
        </a:p>
      </dgm:t>
    </dgm:pt>
    <dgm:pt modelId="{B020A416-2EB0-40A1-88D4-3AC109B274E5}" type="sibTrans" cxnId="{BEC39F7D-3452-4E15-9254-3120894011AF}">
      <dgm:prSet/>
      <dgm:spPr/>
      <dgm:t>
        <a:bodyPr/>
        <a:lstStyle/>
        <a:p>
          <a:endParaRPr lang="en-US"/>
        </a:p>
      </dgm:t>
    </dgm:pt>
    <dgm:pt modelId="{4CB21400-E402-4FA0-970A-5C025D20D71B}">
      <dgm:prSet custT="1"/>
      <dgm:spPr/>
      <dgm:t>
        <a:bodyPr/>
        <a:lstStyle/>
        <a:p>
          <a:r>
            <a:rPr lang="en-US" sz="2800" dirty="0"/>
            <a:t>Objective: Masked Language Model (MLM) and Next Sentence Prediction (NSP)</a:t>
          </a:r>
        </a:p>
      </dgm:t>
    </dgm:pt>
    <dgm:pt modelId="{3EEC459A-8BF2-4F48-865D-E4A747539D80}" type="parTrans" cxnId="{D1A1A2E3-6D60-4FA9-91AA-4D43832EE187}">
      <dgm:prSet/>
      <dgm:spPr/>
      <dgm:t>
        <a:bodyPr/>
        <a:lstStyle/>
        <a:p>
          <a:endParaRPr lang="en-US"/>
        </a:p>
      </dgm:t>
    </dgm:pt>
    <dgm:pt modelId="{977DF348-CE0F-4B83-A4D0-90EE9764E188}" type="sibTrans" cxnId="{D1A1A2E3-6D60-4FA9-91AA-4D43832EE187}">
      <dgm:prSet/>
      <dgm:spPr/>
      <dgm:t>
        <a:bodyPr/>
        <a:lstStyle/>
        <a:p>
          <a:endParaRPr lang="en-US"/>
        </a:p>
      </dgm:t>
    </dgm:pt>
    <dgm:pt modelId="{48FF1A4C-703F-40EB-851D-02835FFEB2E9}">
      <dgm:prSet custT="1"/>
      <dgm:spPr/>
      <dgm:t>
        <a:bodyPr/>
        <a:lstStyle/>
        <a:p>
          <a:r>
            <a:rPr lang="en-US" sz="2800" dirty="0"/>
            <a:t>Data: BookCorpus (800M words) and Wikipedia (2500M Words)</a:t>
          </a:r>
        </a:p>
      </dgm:t>
    </dgm:pt>
    <dgm:pt modelId="{6E16A6FE-9051-4AE9-A9DB-504E350C4B95}" type="parTrans" cxnId="{5F88A427-BB4C-4C20-AEE6-F4C994E5B737}">
      <dgm:prSet/>
      <dgm:spPr/>
      <dgm:t>
        <a:bodyPr/>
        <a:lstStyle/>
        <a:p>
          <a:endParaRPr lang="en-US"/>
        </a:p>
      </dgm:t>
    </dgm:pt>
    <dgm:pt modelId="{88CB469A-6049-479C-8FB7-51DB905CC4B5}" type="sibTrans" cxnId="{5F88A427-BB4C-4C20-AEE6-F4C994E5B737}">
      <dgm:prSet/>
      <dgm:spPr/>
      <dgm:t>
        <a:bodyPr/>
        <a:lstStyle/>
        <a:p>
          <a:endParaRPr lang="en-US"/>
        </a:p>
      </dgm:t>
    </dgm:pt>
    <dgm:pt modelId="{B3A36B5E-72E3-46D1-B637-612A3A5B9C35}" type="pres">
      <dgm:prSet presAssocID="{1E8E0EC5-AE93-4EE0-9B8D-03D600574095}" presName="linear" presStyleCnt="0">
        <dgm:presLayoutVars>
          <dgm:animLvl val="lvl"/>
          <dgm:resizeHandles val="exact"/>
        </dgm:presLayoutVars>
      </dgm:prSet>
      <dgm:spPr/>
    </dgm:pt>
    <dgm:pt modelId="{B03FFB77-7589-4C00-936C-022F0FF5B952}" type="pres">
      <dgm:prSet presAssocID="{FD7AE617-F04F-47C8-9E4B-73878C00070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4BCE53-FCC7-4272-8EBC-BCCB9D4A1A1A}" type="pres">
      <dgm:prSet presAssocID="{B020A416-2EB0-40A1-88D4-3AC109B274E5}" presName="spacer" presStyleCnt="0"/>
      <dgm:spPr/>
    </dgm:pt>
    <dgm:pt modelId="{73C2D554-DE78-497D-A10F-4E18C4A4FB2C}" type="pres">
      <dgm:prSet presAssocID="{4CB21400-E402-4FA0-970A-5C025D20D7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5D1493-1BB3-453C-8A02-FC99DE01065C}" type="pres">
      <dgm:prSet presAssocID="{977DF348-CE0F-4B83-A4D0-90EE9764E188}" presName="spacer" presStyleCnt="0"/>
      <dgm:spPr/>
    </dgm:pt>
    <dgm:pt modelId="{524A7A5C-C732-4F12-BED3-2BBBD178E177}" type="pres">
      <dgm:prSet presAssocID="{48FF1A4C-703F-40EB-851D-02835FFEB2E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F88A427-BB4C-4C20-AEE6-F4C994E5B737}" srcId="{1E8E0EC5-AE93-4EE0-9B8D-03D600574095}" destId="{48FF1A4C-703F-40EB-851D-02835FFEB2E9}" srcOrd="2" destOrd="0" parTransId="{6E16A6FE-9051-4AE9-A9DB-504E350C4B95}" sibTransId="{88CB469A-6049-479C-8FB7-51DB905CC4B5}"/>
    <dgm:cxn modelId="{BEC39F7D-3452-4E15-9254-3120894011AF}" srcId="{1E8E0EC5-AE93-4EE0-9B8D-03D600574095}" destId="{FD7AE617-F04F-47C8-9E4B-73878C00070F}" srcOrd="0" destOrd="0" parTransId="{9DDA85C3-BC05-423F-8AA9-E1E593B12B6D}" sibTransId="{B020A416-2EB0-40A1-88D4-3AC109B274E5}"/>
    <dgm:cxn modelId="{DD78E7A8-74F2-4B00-B8E3-F7D2293333C3}" type="presOf" srcId="{FD7AE617-F04F-47C8-9E4B-73878C00070F}" destId="{B03FFB77-7589-4C00-936C-022F0FF5B952}" srcOrd="0" destOrd="0" presId="urn:microsoft.com/office/officeart/2005/8/layout/vList2"/>
    <dgm:cxn modelId="{4B33CEB6-242A-4C7F-8E05-C3EBB900F03B}" type="presOf" srcId="{4CB21400-E402-4FA0-970A-5C025D20D71B}" destId="{73C2D554-DE78-497D-A10F-4E18C4A4FB2C}" srcOrd="0" destOrd="0" presId="urn:microsoft.com/office/officeart/2005/8/layout/vList2"/>
    <dgm:cxn modelId="{6F9D5DC2-980D-4B76-ABF4-D5B0470ABDD4}" type="presOf" srcId="{48FF1A4C-703F-40EB-851D-02835FFEB2E9}" destId="{524A7A5C-C732-4F12-BED3-2BBBD178E177}" srcOrd="0" destOrd="0" presId="urn:microsoft.com/office/officeart/2005/8/layout/vList2"/>
    <dgm:cxn modelId="{D1A1A2E3-6D60-4FA9-91AA-4D43832EE187}" srcId="{1E8E0EC5-AE93-4EE0-9B8D-03D600574095}" destId="{4CB21400-E402-4FA0-970A-5C025D20D71B}" srcOrd="1" destOrd="0" parTransId="{3EEC459A-8BF2-4F48-865D-E4A747539D80}" sibTransId="{977DF348-CE0F-4B83-A4D0-90EE9764E188}"/>
    <dgm:cxn modelId="{4DDDD3E8-5960-4263-9B22-139AA023D2A6}" type="presOf" srcId="{1E8E0EC5-AE93-4EE0-9B8D-03D600574095}" destId="{B3A36B5E-72E3-46D1-B637-612A3A5B9C35}" srcOrd="0" destOrd="0" presId="urn:microsoft.com/office/officeart/2005/8/layout/vList2"/>
    <dgm:cxn modelId="{DB0DA227-98BB-41DA-851E-3DBEEA37BAE1}" type="presParOf" srcId="{B3A36B5E-72E3-46D1-B637-612A3A5B9C35}" destId="{B03FFB77-7589-4C00-936C-022F0FF5B952}" srcOrd="0" destOrd="0" presId="urn:microsoft.com/office/officeart/2005/8/layout/vList2"/>
    <dgm:cxn modelId="{5E667AF8-1D7B-47F4-83BC-A905D1D4695D}" type="presParOf" srcId="{B3A36B5E-72E3-46D1-B637-612A3A5B9C35}" destId="{F84BCE53-FCC7-4272-8EBC-BCCB9D4A1A1A}" srcOrd="1" destOrd="0" presId="urn:microsoft.com/office/officeart/2005/8/layout/vList2"/>
    <dgm:cxn modelId="{FAC12F85-E73F-4FCD-8BE5-D19810B73F77}" type="presParOf" srcId="{B3A36B5E-72E3-46D1-B637-612A3A5B9C35}" destId="{73C2D554-DE78-497D-A10F-4E18C4A4FB2C}" srcOrd="2" destOrd="0" presId="urn:microsoft.com/office/officeart/2005/8/layout/vList2"/>
    <dgm:cxn modelId="{8A121A69-212C-40DF-869C-F4B83B904C62}" type="presParOf" srcId="{B3A36B5E-72E3-46D1-B637-612A3A5B9C35}" destId="{AB5D1493-1BB3-453C-8A02-FC99DE01065C}" srcOrd="3" destOrd="0" presId="urn:microsoft.com/office/officeart/2005/8/layout/vList2"/>
    <dgm:cxn modelId="{756A4C9E-40DA-4FDD-90D8-3BF55CFAB0FE}" type="presParOf" srcId="{B3A36B5E-72E3-46D1-B637-612A3A5B9C35}" destId="{524A7A5C-C732-4F12-BED3-2BBBD178E17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945977-DBF3-43CF-A031-A7C44C10648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57174D-25E7-485C-9C12-4DE85B9EE5F4}">
      <dgm:prSet/>
      <dgm:spPr/>
      <dgm:t>
        <a:bodyPr/>
        <a:lstStyle/>
        <a:p>
          <a:r>
            <a:rPr lang="en-US" dirty="0"/>
            <a:t>Masked Language Model (MLM)</a:t>
          </a:r>
        </a:p>
      </dgm:t>
    </dgm:pt>
    <dgm:pt modelId="{B784C9EC-2425-4AA1-9E57-B6025204AF53}" type="parTrans" cxnId="{373F2278-07AF-44FC-9E37-EA2B997EFB95}">
      <dgm:prSet/>
      <dgm:spPr/>
      <dgm:t>
        <a:bodyPr/>
        <a:lstStyle/>
        <a:p>
          <a:endParaRPr lang="en-US"/>
        </a:p>
      </dgm:t>
    </dgm:pt>
    <dgm:pt modelId="{9A1B2864-6E85-4B52-819F-9B868159A84C}" type="sibTrans" cxnId="{373F2278-07AF-44FC-9E37-EA2B997EFB95}">
      <dgm:prSet/>
      <dgm:spPr/>
      <dgm:t>
        <a:bodyPr/>
        <a:lstStyle/>
        <a:p>
          <a:endParaRPr lang="en-US"/>
        </a:p>
      </dgm:t>
    </dgm:pt>
    <dgm:pt modelId="{62D51BAA-8B07-4BC9-9847-95BEBAC6E91F}">
      <dgm:prSet/>
      <dgm:spPr/>
      <dgm:t>
        <a:bodyPr/>
        <a:lstStyle/>
        <a:p>
          <a:r>
            <a:rPr lang="en-US"/>
            <a:t>Next Sentence Prediction (NSP)</a:t>
          </a:r>
        </a:p>
      </dgm:t>
    </dgm:pt>
    <dgm:pt modelId="{8099A2EA-0E55-4D0E-B60A-C55393507193}" type="parTrans" cxnId="{82B2DBF9-346B-4BE2-9B7C-7A10F3E5D804}">
      <dgm:prSet/>
      <dgm:spPr/>
      <dgm:t>
        <a:bodyPr/>
        <a:lstStyle/>
        <a:p>
          <a:endParaRPr lang="en-US"/>
        </a:p>
      </dgm:t>
    </dgm:pt>
    <dgm:pt modelId="{FC1CA2E8-F153-46E6-AE9E-EC1ECE259006}" type="sibTrans" cxnId="{82B2DBF9-346B-4BE2-9B7C-7A10F3E5D804}">
      <dgm:prSet/>
      <dgm:spPr/>
      <dgm:t>
        <a:bodyPr/>
        <a:lstStyle/>
        <a:p>
          <a:endParaRPr lang="en-US"/>
        </a:p>
      </dgm:t>
    </dgm:pt>
    <dgm:pt modelId="{02591C51-3172-4D67-9E22-690234EA09A0}" type="pres">
      <dgm:prSet presAssocID="{75945977-DBF3-43CF-A031-A7C44C1064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09E58A-1376-414F-8FF0-6C91B862909D}" type="pres">
      <dgm:prSet presAssocID="{CF57174D-25E7-485C-9C12-4DE85B9EE5F4}" presName="hierRoot1" presStyleCnt="0"/>
      <dgm:spPr/>
    </dgm:pt>
    <dgm:pt modelId="{F10D9186-20B7-4FDA-9DC8-6D7D66EF1552}" type="pres">
      <dgm:prSet presAssocID="{CF57174D-25E7-485C-9C12-4DE85B9EE5F4}" presName="composite" presStyleCnt="0"/>
      <dgm:spPr/>
    </dgm:pt>
    <dgm:pt modelId="{A964A59C-A70C-4D41-878D-B7EBC48734B1}" type="pres">
      <dgm:prSet presAssocID="{CF57174D-25E7-485C-9C12-4DE85B9EE5F4}" presName="background" presStyleLbl="node0" presStyleIdx="0" presStyleCnt="2"/>
      <dgm:spPr/>
    </dgm:pt>
    <dgm:pt modelId="{D337928B-63EE-4F01-8ABA-6FC466E35E7E}" type="pres">
      <dgm:prSet presAssocID="{CF57174D-25E7-485C-9C12-4DE85B9EE5F4}" presName="text" presStyleLbl="fgAcc0" presStyleIdx="0" presStyleCnt="2">
        <dgm:presLayoutVars>
          <dgm:chPref val="3"/>
        </dgm:presLayoutVars>
      </dgm:prSet>
      <dgm:spPr/>
    </dgm:pt>
    <dgm:pt modelId="{052AF8A2-6BA5-493C-82AB-3CCD9309DC17}" type="pres">
      <dgm:prSet presAssocID="{CF57174D-25E7-485C-9C12-4DE85B9EE5F4}" presName="hierChild2" presStyleCnt="0"/>
      <dgm:spPr/>
    </dgm:pt>
    <dgm:pt modelId="{A75A72D8-41A2-4425-AA85-890FF1298716}" type="pres">
      <dgm:prSet presAssocID="{62D51BAA-8B07-4BC9-9847-95BEBAC6E91F}" presName="hierRoot1" presStyleCnt="0"/>
      <dgm:spPr/>
    </dgm:pt>
    <dgm:pt modelId="{7044CEEE-5206-4FD6-9881-1621E8767126}" type="pres">
      <dgm:prSet presAssocID="{62D51BAA-8B07-4BC9-9847-95BEBAC6E91F}" presName="composite" presStyleCnt="0"/>
      <dgm:spPr/>
    </dgm:pt>
    <dgm:pt modelId="{FBE55396-A1EF-4EAD-94F4-2AF5FB77B306}" type="pres">
      <dgm:prSet presAssocID="{62D51BAA-8B07-4BC9-9847-95BEBAC6E91F}" presName="background" presStyleLbl="node0" presStyleIdx="1" presStyleCnt="2"/>
      <dgm:spPr/>
    </dgm:pt>
    <dgm:pt modelId="{0D868594-4496-4A53-8ECD-9ACCB290E019}" type="pres">
      <dgm:prSet presAssocID="{62D51BAA-8B07-4BC9-9847-95BEBAC6E91F}" presName="text" presStyleLbl="fgAcc0" presStyleIdx="1" presStyleCnt="2">
        <dgm:presLayoutVars>
          <dgm:chPref val="3"/>
        </dgm:presLayoutVars>
      </dgm:prSet>
      <dgm:spPr/>
    </dgm:pt>
    <dgm:pt modelId="{8A405569-7D54-4ED9-BF86-B628B5B2FB9D}" type="pres">
      <dgm:prSet presAssocID="{62D51BAA-8B07-4BC9-9847-95BEBAC6E91F}" presName="hierChild2" presStyleCnt="0"/>
      <dgm:spPr/>
    </dgm:pt>
  </dgm:ptLst>
  <dgm:cxnLst>
    <dgm:cxn modelId="{373F2278-07AF-44FC-9E37-EA2B997EFB95}" srcId="{75945977-DBF3-43CF-A031-A7C44C106489}" destId="{CF57174D-25E7-485C-9C12-4DE85B9EE5F4}" srcOrd="0" destOrd="0" parTransId="{B784C9EC-2425-4AA1-9E57-B6025204AF53}" sibTransId="{9A1B2864-6E85-4B52-819F-9B868159A84C}"/>
    <dgm:cxn modelId="{CF550C8B-4110-426A-B192-D8008E701924}" type="presOf" srcId="{62D51BAA-8B07-4BC9-9847-95BEBAC6E91F}" destId="{0D868594-4496-4A53-8ECD-9ACCB290E019}" srcOrd="0" destOrd="0" presId="urn:microsoft.com/office/officeart/2005/8/layout/hierarchy1"/>
    <dgm:cxn modelId="{C3CC8F92-DCF0-49F3-B983-AAA607C78BEA}" type="presOf" srcId="{CF57174D-25E7-485C-9C12-4DE85B9EE5F4}" destId="{D337928B-63EE-4F01-8ABA-6FC466E35E7E}" srcOrd="0" destOrd="0" presId="urn:microsoft.com/office/officeart/2005/8/layout/hierarchy1"/>
    <dgm:cxn modelId="{73D5EEE5-B1D3-42FB-A8C2-65E7CE50C913}" type="presOf" srcId="{75945977-DBF3-43CF-A031-A7C44C106489}" destId="{02591C51-3172-4D67-9E22-690234EA09A0}" srcOrd="0" destOrd="0" presId="urn:microsoft.com/office/officeart/2005/8/layout/hierarchy1"/>
    <dgm:cxn modelId="{82B2DBF9-346B-4BE2-9B7C-7A10F3E5D804}" srcId="{75945977-DBF3-43CF-A031-A7C44C106489}" destId="{62D51BAA-8B07-4BC9-9847-95BEBAC6E91F}" srcOrd="1" destOrd="0" parTransId="{8099A2EA-0E55-4D0E-B60A-C55393507193}" sibTransId="{FC1CA2E8-F153-46E6-AE9E-EC1ECE259006}"/>
    <dgm:cxn modelId="{F90FD6AF-678D-4E61-90C8-F25DE40890AF}" type="presParOf" srcId="{02591C51-3172-4D67-9E22-690234EA09A0}" destId="{C209E58A-1376-414F-8FF0-6C91B862909D}" srcOrd="0" destOrd="0" presId="urn:microsoft.com/office/officeart/2005/8/layout/hierarchy1"/>
    <dgm:cxn modelId="{4DFADF94-4D6E-43C5-B3D7-6734806FB41F}" type="presParOf" srcId="{C209E58A-1376-414F-8FF0-6C91B862909D}" destId="{F10D9186-20B7-4FDA-9DC8-6D7D66EF1552}" srcOrd="0" destOrd="0" presId="urn:microsoft.com/office/officeart/2005/8/layout/hierarchy1"/>
    <dgm:cxn modelId="{C4B13372-E153-49D0-B2AA-ABD8A4817083}" type="presParOf" srcId="{F10D9186-20B7-4FDA-9DC8-6D7D66EF1552}" destId="{A964A59C-A70C-4D41-878D-B7EBC48734B1}" srcOrd="0" destOrd="0" presId="urn:microsoft.com/office/officeart/2005/8/layout/hierarchy1"/>
    <dgm:cxn modelId="{9BAFC43A-31E5-4928-BD8D-A04BE16C3AC5}" type="presParOf" srcId="{F10D9186-20B7-4FDA-9DC8-6D7D66EF1552}" destId="{D337928B-63EE-4F01-8ABA-6FC466E35E7E}" srcOrd="1" destOrd="0" presId="urn:microsoft.com/office/officeart/2005/8/layout/hierarchy1"/>
    <dgm:cxn modelId="{617563CA-1AB3-4AE2-BC4B-A76C9F2AEC63}" type="presParOf" srcId="{C209E58A-1376-414F-8FF0-6C91B862909D}" destId="{052AF8A2-6BA5-493C-82AB-3CCD9309DC17}" srcOrd="1" destOrd="0" presId="urn:microsoft.com/office/officeart/2005/8/layout/hierarchy1"/>
    <dgm:cxn modelId="{CB48B374-0B6B-43C0-A56A-BAC8765AAD29}" type="presParOf" srcId="{02591C51-3172-4D67-9E22-690234EA09A0}" destId="{A75A72D8-41A2-4425-AA85-890FF1298716}" srcOrd="1" destOrd="0" presId="urn:microsoft.com/office/officeart/2005/8/layout/hierarchy1"/>
    <dgm:cxn modelId="{922AFD21-8317-4A17-A510-C8CC07FF499D}" type="presParOf" srcId="{A75A72D8-41A2-4425-AA85-890FF1298716}" destId="{7044CEEE-5206-4FD6-9881-1621E8767126}" srcOrd="0" destOrd="0" presId="urn:microsoft.com/office/officeart/2005/8/layout/hierarchy1"/>
    <dgm:cxn modelId="{1F57DBA4-0D50-4723-9B35-63548F39FD0B}" type="presParOf" srcId="{7044CEEE-5206-4FD6-9881-1621E8767126}" destId="{FBE55396-A1EF-4EAD-94F4-2AF5FB77B306}" srcOrd="0" destOrd="0" presId="urn:microsoft.com/office/officeart/2005/8/layout/hierarchy1"/>
    <dgm:cxn modelId="{06066DE1-E644-4008-A5E2-E6A4988EC1E4}" type="presParOf" srcId="{7044CEEE-5206-4FD6-9881-1621E8767126}" destId="{0D868594-4496-4A53-8ECD-9ACCB290E019}" srcOrd="1" destOrd="0" presId="urn:microsoft.com/office/officeart/2005/8/layout/hierarchy1"/>
    <dgm:cxn modelId="{FD3ECA9A-BCC8-4B94-BA1C-D2DD19A54A1D}" type="presParOf" srcId="{A75A72D8-41A2-4425-AA85-890FF1298716}" destId="{8A405569-7D54-4ED9-BF86-B628B5B2FB9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6704C1-CC19-4F09-B4D3-06BEFA3628B7}" type="doc">
      <dgm:prSet loTypeId="urn:microsoft.com/office/officeart/2005/8/layout/vProcess5" loCatId="process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DFC59CFE-4912-4FA7-AA5A-8D4D78079190}">
      <dgm:prSet/>
      <dgm:spPr/>
      <dgm:t>
        <a:bodyPr/>
        <a:lstStyle/>
        <a:p>
          <a:r>
            <a:rPr lang="en-US"/>
            <a:t>Standard conditional language models can only be trained </a:t>
          </a:r>
          <a:r>
            <a:rPr lang="en-US" b="1"/>
            <a:t>left-to-right or right-to-left</a:t>
          </a:r>
          <a:r>
            <a:rPr lang="en-US"/>
            <a:t>. </a:t>
          </a:r>
        </a:p>
      </dgm:t>
    </dgm:pt>
    <dgm:pt modelId="{79DAC810-C2DA-43FE-8DCF-D836FA0A075D}" type="parTrans" cxnId="{925667E4-98F5-4ACF-96B6-266126E1E6B1}">
      <dgm:prSet/>
      <dgm:spPr/>
      <dgm:t>
        <a:bodyPr/>
        <a:lstStyle/>
        <a:p>
          <a:endParaRPr lang="en-US"/>
        </a:p>
      </dgm:t>
    </dgm:pt>
    <dgm:pt modelId="{5D38C3C3-C56B-4763-B372-C6198DE5023B}" type="sibTrans" cxnId="{925667E4-98F5-4ACF-96B6-266126E1E6B1}">
      <dgm:prSet/>
      <dgm:spPr/>
      <dgm:t>
        <a:bodyPr/>
        <a:lstStyle/>
        <a:p>
          <a:endParaRPr lang="en-US"/>
        </a:p>
      </dgm:t>
    </dgm:pt>
    <dgm:pt modelId="{F4A80F80-6197-441E-8269-463ED861E178}">
      <dgm:prSet/>
      <dgm:spPr/>
      <dgm:t>
        <a:bodyPr/>
        <a:lstStyle/>
        <a:p>
          <a:r>
            <a:rPr lang="en-US"/>
            <a:t>BERT handled this issue by using a ‘</a:t>
          </a:r>
          <a:r>
            <a:rPr lang="en-US" b="1"/>
            <a:t>Masked Language Model</a:t>
          </a:r>
          <a:r>
            <a:rPr lang="en-US"/>
            <a:t>’ which is often referred to as a ‘</a:t>
          </a:r>
          <a:r>
            <a:rPr lang="en-US" b="1"/>
            <a:t>Cloze</a:t>
          </a:r>
          <a:r>
            <a:rPr lang="en-US"/>
            <a:t>’ task in literature (Taylor, 1953). </a:t>
          </a:r>
        </a:p>
      </dgm:t>
    </dgm:pt>
    <dgm:pt modelId="{D4EA6165-0F0A-4818-9C77-9974479534A3}" type="parTrans" cxnId="{B554176C-3528-4A7F-98C4-F277059BCA33}">
      <dgm:prSet/>
      <dgm:spPr/>
      <dgm:t>
        <a:bodyPr/>
        <a:lstStyle/>
        <a:p>
          <a:endParaRPr lang="en-US"/>
        </a:p>
      </dgm:t>
    </dgm:pt>
    <dgm:pt modelId="{CDCFA4C1-495D-4C79-BE86-A535C73F6638}" type="sibTrans" cxnId="{B554176C-3528-4A7F-98C4-F277059BCA33}">
      <dgm:prSet/>
      <dgm:spPr/>
      <dgm:t>
        <a:bodyPr/>
        <a:lstStyle/>
        <a:p>
          <a:endParaRPr lang="en-US"/>
        </a:p>
      </dgm:t>
    </dgm:pt>
    <dgm:pt modelId="{BD13AC14-4F93-42BD-896B-F8DFB80D36B1}">
      <dgm:prSet/>
      <dgm:spPr/>
      <dgm:t>
        <a:bodyPr/>
        <a:lstStyle/>
        <a:p>
          <a:r>
            <a:rPr lang="en-IN"/>
            <a:t>BERT do this by masking 15% of all </a:t>
          </a:r>
          <a:r>
            <a:rPr lang="en-IN" b="1"/>
            <a:t>WordPiece tokens</a:t>
          </a:r>
          <a:r>
            <a:rPr lang="en-IN"/>
            <a:t> in each sequence at random. Only the masked words get to be predicted rather than reconstructing the entire input.  </a:t>
          </a:r>
          <a:endParaRPr lang="en-US"/>
        </a:p>
      </dgm:t>
    </dgm:pt>
    <dgm:pt modelId="{4A7B3516-4EE2-41F6-B9E9-752495E51449}" type="parTrans" cxnId="{A6D5B458-3C09-4BDA-B9B7-E0AB33F16999}">
      <dgm:prSet/>
      <dgm:spPr/>
      <dgm:t>
        <a:bodyPr/>
        <a:lstStyle/>
        <a:p>
          <a:endParaRPr lang="en-US"/>
        </a:p>
      </dgm:t>
    </dgm:pt>
    <dgm:pt modelId="{10E95001-9DC3-4C0F-881E-B7247EEC5271}" type="sibTrans" cxnId="{A6D5B458-3C09-4BDA-B9B7-E0AB33F16999}">
      <dgm:prSet/>
      <dgm:spPr/>
      <dgm:t>
        <a:bodyPr/>
        <a:lstStyle/>
        <a:p>
          <a:endParaRPr lang="en-US"/>
        </a:p>
      </dgm:t>
    </dgm:pt>
    <dgm:pt modelId="{824F6C83-D15D-4801-81E3-80ABD779C07A}" type="pres">
      <dgm:prSet presAssocID="{B36704C1-CC19-4F09-B4D3-06BEFA3628B7}" presName="outerComposite" presStyleCnt="0">
        <dgm:presLayoutVars>
          <dgm:chMax val="5"/>
          <dgm:dir/>
          <dgm:resizeHandles val="exact"/>
        </dgm:presLayoutVars>
      </dgm:prSet>
      <dgm:spPr/>
    </dgm:pt>
    <dgm:pt modelId="{22C6225C-8281-4D3C-8C65-A9DFF1759194}" type="pres">
      <dgm:prSet presAssocID="{B36704C1-CC19-4F09-B4D3-06BEFA3628B7}" presName="dummyMaxCanvas" presStyleCnt="0">
        <dgm:presLayoutVars/>
      </dgm:prSet>
      <dgm:spPr/>
    </dgm:pt>
    <dgm:pt modelId="{AAC744A8-CCE9-4EE0-9196-FBBBFF2F2267}" type="pres">
      <dgm:prSet presAssocID="{B36704C1-CC19-4F09-B4D3-06BEFA3628B7}" presName="ThreeNodes_1" presStyleLbl="node1" presStyleIdx="0" presStyleCnt="3">
        <dgm:presLayoutVars>
          <dgm:bulletEnabled val="1"/>
        </dgm:presLayoutVars>
      </dgm:prSet>
      <dgm:spPr/>
    </dgm:pt>
    <dgm:pt modelId="{8E4073CF-83C9-4BA0-B485-3EF0B056E6AF}" type="pres">
      <dgm:prSet presAssocID="{B36704C1-CC19-4F09-B4D3-06BEFA3628B7}" presName="ThreeNodes_2" presStyleLbl="node1" presStyleIdx="1" presStyleCnt="3">
        <dgm:presLayoutVars>
          <dgm:bulletEnabled val="1"/>
        </dgm:presLayoutVars>
      </dgm:prSet>
      <dgm:spPr/>
    </dgm:pt>
    <dgm:pt modelId="{FA9DDB02-FD09-485A-9C22-949C9CCB1C33}" type="pres">
      <dgm:prSet presAssocID="{B36704C1-CC19-4F09-B4D3-06BEFA3628B7}" presName="ThreeNodes_3" presStyleLbl="node1" presStyleIdx="2" presStyleCnt="3">
        <dgm:presLayoutVars>
          <dgm:bulletEnabled val="1"/>
        </dgm:presLayoutVars>
      </dgm:prSet>
      <dgm:spPr/>
    </dgm:pt>
    <dgm:pt modelId="{2D6D5543-2173-4FC8-BCBF-3CF2A0DEA19E}" type="pres">
      <dgm:prSet presAssocID="{B36704C1-CC19-4F09-B4D3-06BEFA3628B7}" presName="ThreeConn_1-2" presStyleLbl="fgAccFollowNode1" presStyleIdx="0" presStyleCnt="2">
        <dgm:presLayoutVars>
          <dgm:bulletEnabled val="1"/>
        </dgm:presLayoutVars>
      </dgm:prSet>
      <dgm:spPr/>
    </dgm:pt>
    <dgm:pt modelId="{B6FEB0A3-A820-4179-9C71-0EFD3C73B50F}" type="pres">
      <dgm:prSet presAssocID="{B36704C1-CC19-4F09-B4D3-06BEFA3628B7}" presName="ThreeConn_2-3" presStyleLbl="fgAccFollowNode1" presStyleIdx="1" presStyleCnt="2">
        <dgm:presLayoutVars>
          <dgm:bulletEnabled val="1"/>
        </dgm:presLayoutVars>
      </dgm:prSet>
      <dgm:spPr/>
    </dgm:pt>
    <dgm:pt modelId="{46E8F37D-3875-40C1-9E89-FFF2293FF900}" type="pres">
      <dgm:prSet presAssocID="{B36704C1-CC19-4F09-B4D3-06BEFA3628B7}" presName="ThreeNodes_1_text" presStyleLbl="node1" presStyleIdx="2" presStyleCnt="3">
        <dgm:presLayoutVars>
          <dgm:bulletEnabled val="1"/>
        </dgm:presLayoutVars>
      </dgm:prSet>
      <dgm:spPr/>
    </dgm:pt>
    <dgm:pt modelId="{912FC2BA-3B90-4E4F-A708-E58797762EFB}" type="pres">
      <dgm:prSet presAssocID="{B36704C1-CC19-4F09-B4D3-06BEFA3628B7}" presName="ThreeNodes_2_text" presStyleLbl="node1" presStyleIdx="2" presStyleCnt="3">
        <dgm:presLayoutVars>
          <dgm:bulletEnabled val="1"/>
        </dgm:presLayoutVars>
      </dgm:prSet>
      <dgm:spPr/>
    </dgm:pt>
    <dgm:pt modelId="{ABCE3D0D-5A4B-42AC-A8F0-D43C2158078D}" type="pres">
      <dgm:prSet presAssocID="{B36704C1-CC19-4F09-B4D3-06BEFA3628B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C051E01-49FD-413A-82FD-777D43D4677E}" type="presOf" srcId="{DFC59CFE-4912-4FA7-AA5A-8D4D78079190}" destId="{46E8F37D-3875-40C1-9E89-FFF2293FF900}" srcOrd="1" destOrd="0" presId="urn:microsoft.com/office/officeart/2005/8/layout/vProcess5"/>
    <dgm:cxn modelId="{7E8FE54B-99E7-4174-8D54-9FEA60B2E39A}" type="presOf" srcId="{F4A80F80-6197-441E-8269-463ED861E178}" destId="{8E4073CF-83C9-4BA0-B485-3EF0B056E6AF}" srcOrd="0" destOrd="0" presId="urn:microsoft.com/office/officeart/2005/8/layout/vProcess5"/>
    <dgm:cxn modelId="{B554176C-3528-4A7F-98C4-F277059BCA33}" srcId="{B36704C1-CC19-4F09-B4D3-06BEFA3628B7}" destId="{F4A80F80-6197-441E-8269-463ED861E178}" srcOrd="1" destOrd="0" parTransId="{D4EA6165-0F0A-4818-9C77-9974479534A3}" sibTransId="{CDCFA4C1-495D-4C79-BE86-A535C73F6638}"/>
    <dgm:cxn modelId="{A6D5B458-3C09-4BDA-B9B7-E0AB33F16999}" srcId="{B36704C1-CC19-4F09-B4D3-06BEFA3628B7}" destId="{BD13AC14-4F93-42BD-896B-F8DFB80D36B1}" srcOrd="2" destOrd="0" parTransId="{4A7B3516-4EE2-41F6-B9E9-752495E51449}" sibTransId="{10E95001-9DC3-4C0F-881E-B7247EEC5271}"/>
    <dgm:cxn modelId="{74C9917B-7E9D-4ADF-85BD-DA75FB0B4464}" type="presOf" srcId="{DFC59CFE-4912-4FA7-AA5A-8D4D78079190}" destId="{AAC744A8-CCE9-4EE0-9196-FBBBFF2F2267}" srcOrd="0" destOrd="0" presId="urn:microsoft.com/office/officeart/2005/8/layout/vProcess5"/>
    <dgm:cxn modelId="{DE02439F-FBCB-4DE9-B1DD-6844C48027DA}" type="presOf" srcId="{5D38C3C3-C56B-4763-B372-C6198DE5023B}" destId="{2D6D5543-2173-4FC8-BCBF-3CF2A0DEA19E}" srcOrd="0" destOrd="0" presId="urn:microsoft.com/office/officeart/2005/8/layout/vProcess5"/>
    <dgm:cxn modelId="{925667E4-98F5-4ACF-96B6-266126E1E6B1}" srcId="{B36704C1-CC19-4F09-B4D3-06BEFA3628B7}" destId="{DFC59CFE-4912-4FA7-AA5A-8D4D78079190}" srcOrd="0" destOrd="0" parTransId="{79DAC810-C2DA-43FE-8DCF-D836FA0A075D}" sibTransId="{5D38C3C3-C56B-4763-B372-C6198DE5023B}"/>
    <dgm:cxn modelId="{E94B01E9-0C7B-40CC-B28A-3E0B6066B185}" type="presOf" srcId="{CDCFA4C1-495D-4C79-BE86-A535C73F6638}" destId="{B6FEB0A3-A820-4179-9C71-0EFD3C73B50F}" srcOrd="0" destOrd="0" presId="urn:microsoft.com/office/officeart/2005/8/layout/vProcess5"/>
    <dgm:cxn modelId="{19F7ADF5-067C-4B3C-965D-E35E0681C1DB}" type="presOf" srcId="{F4A80F80-6197-441E-8269-463ED861E178}" destId="{912FC2BA-3B90-4E4F-A708-E58797762EFB}" srcOrd="1" destOrd="0" presId="urn:microsoft.com/office/officeart/2005/8/layout/vProcess5"/>
    <dgm:cxn modelId="{F5C815FA-3AF8-403A-B0D4-D5CD734982B3}" type="presOf" srcId="{BD13AC14-4F93-42BD-896B-F8DFB80D36B1}" destId="{FA9DDB02-FD09-485A-9C22-949C9CCB1C33}" srcOrd="0" destOrd="0" presId="urn:microsoft.com/office/officeart/2005/8/layout/vProcess5"/>
    <dgm:cxn modelId="{ED696AFB-D1D0-4F7B-8C33-DA3BB40633CE}" type="presOf" srcId="{BD13AC14-4F93-42BD-896B-F8DFB80D36B1}" destId="{ABCE3D0D-5A4B-42AC-A8F0-D43C2158078D}" srcOrd="1" destOrd="0" presId="urn:microsoft.com/office/officeart/2005/8/layout/vProcess5"/>
    <dgm:cxn modelId="{57C5D7FD-6B61-49A4-B21F-7CBFACA341C8}" type="presOf" srcId="{B36704C1-CC19-4F09-B4D3-06BEFA3628B7}" destId="{824F6C83-D15D-4801-81E3-80ABD779C07A}" srcOrd="0" destOrd="0" presId="urn:microsoft.com/office/officeart/2005/8/layout/vProcess5"/>
    <dgm:cxn modelId="{0E2B2540-40AA-4BAF-867C-DF50EF047DFF}" type="presParOf" srcId="{824F6C83-D15D-4801-81E3-80ABD779C07A}" destId="{22C6225C-8281-4D3C-8C65-A9DFF1759194}" srcOrd="0" destOrd="0" presId="urn:microsoft.com/office/officeart/2005/8/layout/vProcess5"/>
    <dgm:cxn modelId="{0475E45B-38B9-4BD7-A08E-9B4567569658}" type="presParOf" srcId="{824F6C83-D15D-4801-81E3-80ABD779C07A}" destId="{AAC744A8-CCE9-4EE0-9196-FBBBFF2F2267}" srcOrd="1" destOrd="0" presId="urn:microsoft.com/office/officeart/2005/8/layout/vProcess5"/>
    <dgm:cxn modelId="{548B5A47-3CAF-4F67-950C-0BEC94312AED}" type="presParOf" srcId="{824F6C83-D15D-4801-81E3-80ABD779C07A}" destId="{8E4073CF-83C9-4BA0-B485-3EF0B056E6AF}" srcOrd="2" destOrd="0" presId="urn:microsoft.com/office/officeart/2005/8/layout/vProcess5"/>
    <dgm:cxn modelId="{57401BED-FE2B-4CD9-90F5-EB823D64A3A1}" type="presParOf" srcId="{824F6C83-D15D-4801-81E3-80ABD779C07A}" destId="{FA9DDB02-FD09-485A-9C22-949C9CCB1C33}" srcOrd="3" destOrd="0" presId="urn:microsoft.com/office/officeart/2005/8/layout/vProcess5"/>
    <dgm:cxn modelId="{65DC2399-1EDE-489D-A9E8-D46B2597A17B}" type="presParOf" srcId="{824F6C83-D15D-4801-81E3-80ABD779C07A}" destId="{2D6D5543-2173-4FC8-BCBF-3CF2A0DEA19E}" srcOrd="4" destOrd="0" presId="urn:microsoft.com/office/officeart/2005/8/layout/vProcess5"/>
    <dgm:cxn modelId="{F279A151-D98D-4328-8F46-CCC8D386AFEF}" type="presParOf" srcId="{824F6C83-D15D-4801-81E3-80ABD779C07A}" destId="{B6FEB0A3-A820-4179-9C71-0EFD3C73B50F}" srcOrd="5" destOrd="0" presId="urn:microsoft.com/office/officeart/2005/8/layout/vProcess5"/>
    <dgm:cxn modelId="{949FD5F4-59FF-4380-A22D-64C18B61E440}" type="presParOf" srcId="{824F6C83-D15D-4801-81E3-80ABD779C07A}" destId="{46E8F37D-3875-40C1-9E89-FFF2293FF900}" srcOrd="6" destOrd="0" presId="urn:microsoft.com/office/officeart/2005/8/layout/vProcess5"/>
    <dgm:cxn modelId="{A1ADF591-9E46-4E52-824F-2BF850354410}" type="presParOf" srcId="{824F6C83-D15D-4801-81E3-80ABD779C07A}" destId="{912FC2BA-3B90-4E4F-A708-E58797762EFB}" srcOrd="7" destOrd="0" presId="urn:microsoft.com/office/officeart/2005/8/layout/vProcess5"/>
    <dgm:cxn modelId="{40B8A819-A187-4CF6-8035-EA9BB4510872}" type="presParOf" srcId="{824F6C83-D15D-4801-81E3-80ABD779C07A}" destId="{ABCE3D0D-5A4B-42AC-A8F0-D43C2158078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66578-73CD-4E19-89DB-17660E93E352}">
      <dsp:nvSpPr>
        <dsp:cNvPr id="0" name=""/>
        <dsp:cNvSpPr/>
      </dsp:nvSpPr>
      <dsp:spPr>
        <a:xfrm>
          <a:off x="2136" y="0"/>
          <a:ext cx="863757" cy="1418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ELMo </a:t>
          </a:r>
          <a:endParaRPr lang="en-IN" sz="1700" kern="1200" dirty="0"/>
        </a:p>
      </dsp:txBody>
      <dsp:txXfrm>
        <a:off x="27435" y="25299"/>
        <a:ext cx="813159" cy="1367962"/>
      </dsp:txXfrm>
    </dsp:sp>
    <dsp:sp modelId="{63540829-D10B-410E-A40B-ACBE694E561B}">
      <dsp:nvSpPr>
        <dsp:cNvPr id="0" name=""/>
        <dsp:cNvSpPr/>
      </dsp:nvSpPr>
      <dsp:spPr>
        <a:xfrm>
          <a:off x="1011005" y="0"/>
          <a:ext cx="863757" cy="1418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OpenAI GPT</a:t>
          </a:r>
          <a:endParaRPr lang="en-IN" sz="1700" kern="1200" dirty="0"/>
        </a:p>
      </dsp:txBody>
      <dsp:txXfrm>
        <a:off x="1036304" y="25299"/>
        <a:ext cx="813159" cy="1367962"/>
      </dsp:txXfrm>
    </dsp:sp>
    <dsp:sp modelId="{C2B4D333-57BB-49EA-B8BF-D80993291EAA}">
      <dsp:nvSpPr>
        <dsp:cNvPr id="0" name=""/>
        <dsp:cNvSpPr/>
      </dsp:nvSpPr>
      <dsp:spPr>
        <a:xfrm>
          <a:off x="2019874" y="0"/>
          <a:ext cx="863757" cy="14185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ULMFit</a:t>
          </a:r>
          <a:endParaRPr lang="en-IN" sz="1700" kern="1200"/>
        </a:p>
      </dsp:txBody>
      <dsp:txXfrm>
        <a:off x="2045173" y="25299"/>
        <a:ext cx="813159" cy="1367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7C1BD-4AB7-4103-9DF7-7A08AC43D0F7}">
      <dsp:nvSpPr>
        <dsp:cNvPr id="0" name=""/>
        <dsp:cNvSpPr/>
      </dsp:nvSpPr>
      <dsp:spPr>
        <a:xfrm>
          <a:off x="0" y="0"/>
          <a:ext cx="9901084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There are two methods for utilizing pre-trained language representations for downstream task:</a:t>
          </a:r>
        </a:p>
      </dsp:txBody>
      <dsp:txXfrm>
        <a:off x="42722" y="42722"/>
        <a:ext cx="9815640" cy="789716"/>
      </dsp:txXfrm>
    </dsp:sp>
    <dsp:sp modelId="{76E00084-9DF2-4BC6-BED3-F062B21D4BE9}">
      <dsp:nvSpPr>
        <dsp:cNvPr id="0" name=""/>
        <dsp:cNvSpPr/>
      </dsp:nvSpPr>
      <dsp:spPr>
        <a:xfrm>
          <a:off x="0" y="961134"/>
          <a:ext cx="9901084" cy="10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35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Feature Based</a:t>
          </a:r>
          <a:r>
            <a:rPr lang="en-US" sz="1700" kern="1200" dirty="0"/>
            <a:t>: Utilizes task-specific architectures with the pre-trained representations added as extra features (e.g., ELMo (Peters et al., 2018a)).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Fine-tuning</a:t>
          </a:r>
          <a:r>
            <a:rPr lang="en-US" sz="1700" kern="1200" dirty="0"/>
            <a:t>: employs task-specific architectures with the pre-trained representations added as extra features.</a:t>
          </a:r>
        </a:p>
      </dsp:txBody>
      <dsp:txXfrm>
        <a:off x="0" y="961134"/>
        <a:ext cx="9901084" cy="10701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FFB77-7589-4C00-936C-022F0FF5B952}">
      <dsp:nvSpPr>
        <dsp:cNvPr id="0" name=""/>
        <dsp:cNvSpPr/>
      </dsp:nvSpPr>
      <dsp:spPr>
        <a:xfrm>
          <a:off x="0" y="163268"/>
          <a:ext cx="10515600" cy="1216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Model Architecture: Multi-layer Bidirectional Transformer Encoder</a:t>
          </a:r>
        </a:p>
      </dsp:txBody>
      <dsp:txXfrm>
        <a:off x="59399" y="222667"/>
        <a:ext cx="10396802" cy="1098002"/>
      </dsp:txXfrm>
    </dsp:sp>
    <dsp:sp modelId="{73C2D554-DE78-497D-A10F-4E18C4A4FB2C}">
      <dsp:nvSpPr>
        <dsp:cNvPr id="0" name=""/>
        <dsp:cNvSpPr/>
      </dsp:nvSpPr>
      <dsp:spPr>
        <a:xfrm>
          <a:off x="0" y="1567269"/>
          <a:ext cx="10515600" cy="121680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Objective: Masked Language Model (MLM) and Next Sentence Prediction (NSP)</a:t>
          </a:r>
        </a:p>
      </dsp:txBody>
      <dsp:txXfrm>
        <a:off x="59399" y="1626668"/>
        <a:ext cx="10396802" cy="1098002"/>
      </dsp:txXfrm>
    </dsp:sp>
    <dsp:sp modelId="{524A7A5C-C732-4F12-BED3-2BBBD178E177}">
      <dsp:nvSpPr>
        <dsp:cNvPr id="0" name=""/>
        <dsp:cNvSpPr/>
      </dsp:nvSpPr>
      <dsp:spPr>
        <a:xfrm>
          <a:off x="0" y="2971269"/>
          <a:ext cx="10515600" cy="12168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Data: BookCorpus (800M words) and Wikipedia (2500M Words)</a:t>
          </a:r>
        </a:p>
      </dsp:txBody>
      <dsp:txXfrm>
        <a:off x="59399" y="3030668"/>
        <a:ext cx="10396802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4A59C-A70C-4D41-878D-B7EBC48734B1}">
      <dsp:nvSpPr>
        <dsp:cNvPr id="0" name=""/>
        <dsp:cNvSpPr/>
      </dsp:nvSpPr>
      <dsp:spPr>
        <a:xfrm>
          <a:off x="988" y="129289"/>
          <a:ext cx="3470817" cy="220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7928B-63EE-4F01-8ABA-6FC466E35E7E}">
      <dsp:nvSpPr>
        <dsp:cNvPr id="0" name=""/>
        <dsp:cNvSpPr/>
      </dsp:nvSpPr>
      <dsp:spPr>
        <a:xfrm>
          <a:off x="386635" y="495653"/>
          <a:ext cx="3470817" cy="220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Masked Language Model (MLM)</a:t>
          </a:r>
        </a:p>
      </dsp:txBody>
      <dsp:txXfrm>
        <a:off x="451187" y="560205"/>
        <a:ext cx="3341713" cy="2074865"/>
      </dsp:txXfrm>
    </dsp:sp>
    <dsp:sp modelId="{FBE55396-A1EF-4EAD-94F4-2AF5FB77B306}">
      <dsp:nvSpPr>
        <dsp:cNvPr id="0" name=""/>
        <dsp:cNvSpPr/>
      </dsp:nvSpPr>
      <dsp:spPr>
        <a:xfrm>
          <a:off x="4243099" y="129289"/>
          <a:ext cx="3470817" cy="2203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68594-4496-4A53-8ECD-9ACCB290E019}">
      <dsp:nvSpPr>
        <dsp:cNvPr id="0" name=""/>
        <dsp:cNvSpPr/>
      </dsp:nvSpPr>
      <dsp:spPr>
        <a:xfrm>
          <a:off x="4628745" y="495653"/>
          <a:ext cx="3470817" cy="2203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Next Sentence Prediction (NSP)</a:t>
          </a:r>
        </a:p>
      </dsp:txBody>
      <dsp:txXfrm>
        <a:off x="4693297" y="560205"/>
        <a:ext cx="3341713" cy="20748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744A8-CCE9-4EE0-9196-FBBBFF2F2267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Standard conditional language models can only be trained </a:t>
          </a:r>
          <a:r>
            <a:rPr lang="en-US" sz="2400" b="1" kern="1200"/>
            <a:t>left-to-right or right-to-left</a:t>
          </a:r>
          <a:r>
            <a:rPr lang="en-US" sz="2400" kern="1200"/>
            <a:t>. </a:t>
          </a:r>
        </a:p>
      </dsp:txBody>
      <dsp:txXfrm>
        <a:off x="38234" y="38234"/>
        <a:ext cx="7529629" cy="1228933"/>
      </dsp:txXfrm>
    </dsp:sp>
    <dsp:sp modelId="{8E4073CF-83C9-4BA0-B485-3EF0B056E6AF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BERT handled this issue by using a ‘</a:t>
          </a:r>
          <a:r>
            <a:rPr lang="en-US" sz="2400" b="1" kern="1200"/>
            <a:t>Masked Language Model</a:t>
          </a:r>
          <a:r>
            <a:rPr lang="en-US" sz="2400" kern="1200"/>
            <a:t>’ which is often referred to as a ‘</a:t>
          </a:r>
          <a:r>
            <a:rPr lang="en-US" sz="2400" b="1" kern="1200"/>
            <a:t>Cloze</a:t>
          </a:r>
          <a:r>
            <a:rPr lang="en-US" sz="2400" kern="1200"/>
            <a:t>’ task in literature (Taylor, 1953). </a:t>
          </a:r>
        </a:p>
      </dsp:txBody>
      <dsp:txXfrm>
        <a:off x="826903" y="1561202"/>
        <a:ext cx="7224611" cy="1228933"/>
      </dsp:txXfrm>
    </dsp:sp>
    <dsp:sp modelId="{FA9DDB02-FD09-485A-9C22-949C9CCB1C33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BERT do this by masking 15% of all </a:t>
          </a:r>
          <a:r>
            <a:rPr lang="en-IN" sz="2400" b="1" kern="1200"/>
            <a:t>WordPiece tokens</a:t>
          </a:r>
          <a:r>
            <a:rPr lang="en-IN" sz="2400" kern="1200"/>
            <a:t> in each sequence at random. Only the masked words get to be predicted rather than reconstructing the entire input.  </a:t>
          </a:r>
          <a:endParaRPr lang="en-US" sz="2400" kern="1200"/>
        </a:p>
      </dsp:txBody>
      <dsp:txXfrm>
        <a:off x="1615573" y="3084170"/>
        <a:ext cx="7224611" cy="1228933"/>
      </dsp:txXfrm>
    </dsp:sp>
    <dsp:sp modelId="{2D6D5543-2173-4FC8-BCBF-3CF2A0DEA19E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B6FEB0A3-A820-4179-9C71-0EFD3C73B50F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88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0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0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826F-8675-A70A-0061-6D37B7164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8AE8A-78F4-5A60-207B-9463A25A2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6C178-3995-61DE-58E2-76B6D26F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570F9-F707-4836-3FFB-1E8FB4BC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A9D59-2419-9009-F562-B4937985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49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E957-33D7-58A7-D952-C0E86455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3A7C2-BC6E-F473-3829-10E5BB2EF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23FB3-D74C-5539-334D-6204E19C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5E046-E7D7-86B7-15F5-46F3AD93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80309-AF6D-AC57-BA69-2339C86E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5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35D4-E7AC-9217-FF4D-106116A3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B1E9A-10F7-CEF1-AB94-9071376CD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35619-98BF-D1DE-B031-9F2A9B12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FAEC6-8316-CCAE-424C-8758335F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75F7-AF96-EC46-7CE0-11CD8875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0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AA2C-DBEB-79D9-B3B1-9D872AF3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2AA4-B6A6-7C40-1A5C-23576799A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F5DDA-F717-DADC-FC79-7B0C21965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9ACA5-9B76-1572-583E-5FB19681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DA425-5717-EAEE-AD38-E34FF60E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7AAB3-63E6-0F48-05BC-3E31495B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54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CFF3-A631-5A40-6DA5-A338276B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0ED5A-987C-F702-A1F2-24E6DF81D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EB673-49A2-9C50-7F3B-D1B3CBF8B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0ECC7-6854-F002-5F7F-6C67B2E6B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9D32A-2F3C-DC1A-7CE0-EEE8CE20A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A98EE-9464-A2A7-5D06-346D093A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A5BF6-8F1C-95F2-35E3-83618EEE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3A221-4011-0ECB-5AA1-377A4E29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16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C249-6182-4DF2-128B-576767CF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999C4-179B-EB1E-B019-89740734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C6A4A-E429-8559-D46C-F8E75A44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B5674-DA25-BF43-D15D-917A9A00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28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4BDC66-21F7-226D-1E27-3FA7C3FE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C0C10-2BD8-7CEC-31DB-C1578DFB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66628-ACE0-2649-84D7-A9C95E9D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39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3F5E-D33D-5CD5-CA98-3917318C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74EE9-6D3F-F130-2842-EF9CD227A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2AF27-F46D-33E9-B79A-F22D73556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C6179-A222-54C4-6EE3-B9DE68D2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886BD-1DEE-AAC1-EAE9-9FE2141D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6428B-F2DC-A651-1B12-769BB02E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7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27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21F0-4195-6AD8-1A55-284A3A82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80B1E-6AED-0612-3ACC-8B7DEEBA9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860D1-BD44-9CFB-AA4C-FB62972C2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220DC-AA7B-9B4B-15EA-6717D03A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5BFB9-E1DB-47C9-B39C-2D71AF80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73D72-0947-99CE-E694-F6E9C3D1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23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C9C9-1894-0840-B3FF-A59D8E20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8C87C-0257-4B3C-B294-8970A5B0C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C735D-D44B-4A4F-48C2-DD0F5254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67C4F-26D3-CE46-92A6-95276F60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B65E2-D75B-1DB3-2BF4-7091D306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2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8A0FC-E4CD-6B5A-9E5A-64D14BF68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7FBFD-894C-BAE1-82AC-216E98812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D982-E541-46AB-79CF-59155AD1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3BBB4-D456-8FEE-2140-BCD8F4B1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BB58-CE32-6300-54F3-9B30FB13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3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65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16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0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8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0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3A025-E1BF-00C4-BA3F-5974CD95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4ED3D-8AA0-D0F5-A758-0695CC551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892D4-891F-2355-1E58-BD944BDE5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AE28-9E53-FDD1-15F1-1AAB6308B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4ED0D-3A1C-BD97-1625-1701D9075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3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ECD13C1-B0AE-19DF-97B1-964A04241D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966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69E72-AFC8-7B05-09D8-08B1BAECB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3433" y="2151177"/>
            <a:ext cx="1985134" cy="1078289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BERT</a:t>
            </a:r>
            <a:endParaRPr lang="en-IN" sz="4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06581D4-4122-CE62-E79A-EAB02CE8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056" y="4307225"/>
            <a:ext cx="1245888" cy="5693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22196A-2662-27C1-6875-BDFE5D2DBB7A}"/>
              </a:ext>
            </a:extLst>
          </p:cNvPr>
          <p:cNvSpPr txBox="1"/>
          <p:nvPr/>
        </p:nvSpPr>
        <p:spPr>
          <a:xfrm>
            <a:off x="5212080" y="3505456"/>
            <a:ext cx="19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By, Rahul Kumar</a:t>
            </a:r>
            <a:endParaRPr lang="en-IN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7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8442A-07C3-349A-A94A-069B4E93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396" y="771236"/>
            <a:ext cx="9967920" cy="50199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Problem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: [MASK] tokens would only appear in the pre-training and not during fine-tuning.</a:t>
            </a: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To mitigate this problem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, after the training data generator chooses 15% of tokens randomly for prediction, BERT either: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Replace the token to [MASK] (80% of the time)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Replace the token to a random other token (10% of the time)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Leave the token unchanged (10% of the time)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Finally, the original token is then predicted with </a:t>
            </a:r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cross entropy loss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IN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37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8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39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74120FE-4E70-9BBB-D1F8-D4375DED5EF2}"/>
              </a:ext>
            </a:extLst>
          </p:cNvPr>
          <p:cNvSpPr txBox="1"/>
          <p:nvPr/>
        </p:nvSpPr>
        <p:spPr>
          <a:xfrm>
            <a:off x="4984955" y="1998387"/>
            <a:ext cx="5307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 mismatch between pre-training and fine-tuning</a:t>
            </a:r>
            <a:endParaRPr lang="en-IN" sz="20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CD30943-53EC-943C-C738-968BC04CA795}"/>
              </a:ext>
            </a:extLst>
          </p:cNvPr>
          <p:cNvCxnSpPr/>
          <p:nvPr/>
        </p:nvCxnSpPr>
        <p:spPr>
          <a:xfrm>
            <a:off x="3087329" y="1582994"/>
            <a:ext cx="1799303" cy="648929"/>
          </a:xfrm>
          <a:prstGeom prst="bentConnector3">
            <a:avLst>
              <a:gd name="adj1" fmla="val -2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16A214-B95A-FE46-C2AB-786A06A21BDE}"/>
              </a:ext>
            </a:extLst>
          </p:cNvPr>
          <p:cNvSpPr txBox="1"/>
          <p:nvPr/>
        </p:nvSpPr>
        <p:spPr>
          <a:xfrm>
            <a:off x="3401962" y="1862591"/>
            <a:ext cx="955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creating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18647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763AA-86EE-8829-5E72-5EE0AEA3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40" y="1198418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Next Sentence Prediction (NSP)</a:t>
            </a:r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02F4-F84E-EA89-EC05-66166384C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264" y="825911"/>
            <a:ext cx="6623815" cy="5870318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Motivation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/>
              <a:t>Many downstream tasks such as ‘</a:t>
            </a:r>
            <a:r>
              <a:rPr lang="en-US" sz="2400" b="1" dirty="0"/>
              <a:t>Question Answering (QA)</a:t>
            </a:r>
            <a:r>
              <a:rPr lang="en-US" sz="2400" dirty="0"/>
              <a:t>’ and ‘</a:t>
            </a:r>
            <a:r>
              <a:rPr lang="en-US" sz="2400" b="1" dirty="0"/>
              <a:t>Natural Language Inference (NLI)</a:t>
            </a:r>
            <a:r>
              <a:rPr lang="en-US" sz="2400" dirty="0"/>
              <a:t>’ are based on understanding the relationship between two next sentences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BERT train for a </a:t>
            </a:r>
            <a:r>
              <a:rPr lang="en-US" sz="2400" b="1" dirty="0"/>
              <a:t>binarized Next Sentence Prediction task </a:t>
            </a:r>
            <a:r>
              <a:rPr lang="en-US" sz="2400" dirty="0"/>
              <a:t>that can be trivially generated from any monolingual corpus.</a:t>
            </a:r>
          </a:p>
          <a:p>
            <a:endParaRPr lang="en-US" sz="2400" dirty="0"/>
          </a:p>
          <a:p>
            <a:endParaRPr lang="en-IN" sz="24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DF71A3E-55C9-F71F-2B75-F0C328647DE0}"/>
              </a:ext>
            </a:extLst>
          </p:cNvPr>
          <p:cNvCxnSpPr/>
          <p:nvPr/>
        </p:nvCxnSpPr>
        <p:spPr>
          <a:xfrm>
            <a:off x="5827076" y="3038168"/>
            <a:ext cx="1042220" cy="479322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52547E-C0E4-AA86-A0BB-3EFCF6FA5E23}"/>
              </a:ext>
            </a:extLst>
          </p:cNvPr>
          <p:cNvSpPr txBox="1"/>
          <p:nvPr/>
        </p:nvSpPr>
        <p:spPr>
          <a:xfrm>
            <a:off x="7020232" y="3277829"/>
            <a:ext cx="3234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 directly captured by Language Modeling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52402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3854A-9A96-AF80-11E3-1DEB320B1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87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 the pretraining phase, BERT model receives pairs of sentences A and B, and it is trained to predict if the second sentence B is the </a:t>
            </a:r>
            <a:r>
              <a:rPr lang="en-US" b="1" dirty="0"/>
              <a:t>subsequent</a:t>
            </a:r>
            <a:r>
              <a:rPr lang="en-US" dirty="0"/>
              <a:t> of the first sentence A.</a:t>
            </a:r>
          </a:p>
          <a:p>
            <a:endParaRPr lang="en-US" dirty="0"/>
          </a:p>
          <a:p>
            <a:r>
              <a:rPr lang="en-IN" dirty="0"/>
              <a:t>When selecting the sentences, A and B for each pretraining example, 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398F224-307E-B47E-837C-713CAE94AF47}"/>
              </a:ext>
            </a:extLst>
          </p:cNvPr>
          <p:cNvCxnSpPr/>
          <p:nvPr/>
        </p:nvCxnSpPr>
        <p:spPr>
          <a:xfrm>
            <a:off x="2379406" y="3883742"/>
            <a:ext cx="737420" cy="412955"/>
          </a:xfrm>
          <a:prstGeom prst="bentConnector3">
            <a:avLst>
              <a:gd name="adj1" fmla="val -66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BFB43B7-80AD-31CC-ADDD-C28396F516D4}"/>
              </a:ext>
            </a:extLst>
          </p:cNvPr>
          <p:cNvCxnSpPr/>
          <p:nvPr/>
        </p:nvCxnSpPr>
        <p:spPr>
          <a:xfrm>
            <a:off x="2379406" y="4707001"/>
            <a:ext cx="737420" cy="412955"/>
          </a:xfrm>
          <a:prstGeom prst="bentConnector3">
            <a:avLst>
              <a:gd name="adj1" fmla="val -66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C30365-FCD6-1EA1-E930-59E54F975C73}"/>
              </a:ext>
            </a:extLst>
          </p:cNvPr>
          <p:cNvSpPr txBox="1"/>
          <p:nvPr/>
        </p:nvSpPr>
        <p:spPr>
          <a:xfrm>
            <a:off x="3351194" y="3942754"/>
            <a:ext cx="646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50% of the time B is the actual next sentence that follows A (labeled as </a:t>
            </a:r>
            <a:r>
              <a:rPr lang="en-US" sz="2000" b="1" dirty="0"/>
              <a:t>[</a:t>
            </a:r>
            <a:r>
              <a:rPr lang="en-US" sz="2000" b="1" dirty="0" err="1"/>
              <a:t>IsNext</a:t>
            </a:r>
            <a:r>
              <a:rPr lang="en-US" sz="2000" b="1" dirty="0"/>
              <a:t>]</a:t>
            </a:r>
            <a:r>
              <a:rPr lang="en-US" sz="2000" dirty="0"/>
              <a:t>), and 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00428C-0F5C-FA23-4373-4D4A9F3A8FC0}"/>
              </a:ext>
            </a:extLst>
          </p:cNvPr>
          <p:cNvSpPr txBox="1"/>
          <p:nvPr/>
        </p:nvSpPr>
        <p:spPr>
          <a:xfrm>
            <a:off x="3351194" y="4942985"/>
            <a:ext cx="6327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50% of the time it is a random sentence from the corpus (labeled as </a:t>
            </a:r>
            <a:r>
              <a:rPr lang="en-US" sz="2000" b="1" dirty="0"/>
              <a:t>[</a:t>
            </a:r>
            <a:r>
              <a:rPr lang="en-US" sz="2000" b="1" dirty="0" err="1"/>
              <a:t>NotNext</a:t>
            </a:r>
            <a:r>
              <a:rPr lang="en-US" sz="2000" b="1" dirty="0"/>
              <a:t>]</a:t>
            </a:r>
            <a:r>
              <a:rPr lang="en-US" sz="2000" dirty="0"/>
              <a:t>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03173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4B22965-A5DD-A29E-655B-BDC7F8222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174" y="643467"/>
            <a:ext cx="569165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973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9B8683-5943-4698-CB84-F9AD6EB6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69" y="2844579"/>
            <a:ext cx="6389914" cy="12353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98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7BE92-44FA-588F-3DDF-0EDBC3AE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Transformer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68C743-E278-47AE-A814-4FA171234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174" y="1694892"/>
            <a:ext cx="8361652" cy="47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6491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FFE1-A9DB-3216-C673-D432A6A2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3405"/>
            <a:ext cx="10515600" cy="9962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numerous NLP tasks, </a:t>
            </a:r>
            <a:r>
              <a:rPr lang="en-US" b="1" dirty="0"/>
              <a:t>language model pre-training </a:t>
            </a:r>
            <a:r>
              <a:rPr lang="en-US" dirty="0"/>
              <a:t>has been used to improve the overall performance of the model: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DBC8A13-2F22-8F6C-0B71-89E17EA9DF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8418819"/>
              </p:ext>
            </p:extLst>
          </p:nvPr>
        </p:nvGraphicFramePr>
        <p:xfrm>
          <a:off x="4653116" y="2010440"/>
          <a:ext cx="2885768" cy="1418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970DB41E-A160-D703-E682-FECDC37BF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2238258"/>
              </p:ext>
            </p:extLst>
          </p:nvPr>
        </p:nvGraphicFramePr>
        <p:xfrm>
          <a:off x="1145458" y="3964613"/>
          <a:ext cx="9901084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0985299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7427-2FC0-C706-2641-E3807EE4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014" y="1396686"/>
            <a:ext cx="2781493" cy="40646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Limitations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of current techniques for NLP</a:t>
            </a:r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7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B5466B1-03D5-BFBA-BCD9-C6AB8391F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630" y="2059327"/>
            <a:ext cx="4971015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Standard language models are unidirectional: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1B438AB-6DEE-7EA2-F3FF-5038FDBB57EA}"/>
              </a:ext>
            </a:extLst>
          </p:cNvPr>
          <p:cNvCxnSpPr>
            <a:cxnSpLocks/>
          </p:cNvCxnSpPr>
          <p:nvPr/>
        </p:nvCxnSpPr>
        <p:spPr>
          <a:xfrm>
            <a:off x="6184755" y="2964674"/>
            <a:ext cx="392113" cy="304003"/>
          </a:xfrm>
          <a:prstGeom prst="bentConnector3">
            <a:avLst>
              <a:gd name="adj1" fmla="val 23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ED21A7-9CA7-4DC1-F0F2-8F595718CA7B}"/>
              </a:ext>
            </a:extLst>
          </p:cNvPr>
          <p:cNvSpPr txBox="1"/>
          <p:nvPr/>
        </p:nvSpPr>
        <p:spPr>
          <a:xfrm>
            <a:off x="6576868" y="3116675"/>
            <a:ext cx="3472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OpenAI GPT </a:t>
            </a:r>
          </a:p>
          <a:p>
            <a:r>
              <a:rPr lang="en-IN" dirty="0"/>
              <a:t>(utilizes a left-to-right architecture)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455F01-4A79-8780-27B2-C768941F80F5}"/>
              </a:ext>
            </a:extLst>
          </p:cNvPr>
          <p:cNvSpPr txBox="1"/>
          <p:nvPr/>
        </p:nvSpPr>
        <p:spPr>
          <a:xfrm>
            <a:off x="6573823" y="4229801"/>
            <a:ext cx="4016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ELMo </a:t>
            </a:r>
          </a:p>
          <a:p>
            <a:r>
              <a:rPr lang="en-IN" dirty="0"/>
              <a:t>(concatenates forward and backward </a:t>
            </a:r>
          </a:p>
          <a:p>
            <a:r>
              <a:rPr lang="en-IN" dirty="0"/>
              <a:t>language models)</a:t>
            </a:r>
          </a:p>
          <a:p>
            <a:endParaRPr lang="en-IN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5103B7A-1A48-9F43-D888-E6A7A420E9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59394" y="3816369"/>
            <a:ext cx="842833" cy="366775"/>
          </a:xfrm>
          <a:prstGeom prst="bentConnector3">
            <a:avLst>
              <a:gd name="adj1" fmla="val 1001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83182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3A5A2-3B92-C53D-4B90-EBD90587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2" y="458672"/>
            <a:ext cx="11130116" cy="125214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BERT (Bidirectional Encoder Representation from Transformers)</a:t>
            </a:r>
            <a:endParaRPr lang="en-IN" sz="40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318FDF-4CFF-0CBB-5D91-09FD743F6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553698"/>
              </p:ext>
            </p:extLst>
          </p:nvPr>
        </p:nvGraphicFramePr>
        <p:xfrm>
          <a:off x="838200" y="194966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041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06AF7B-79EF-B034-8556-72E53AED7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811" y="399947"/>
            <a:ext cx="8939548" cy="375909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86C069-98B5-0CB4-0DAB-EE1C795B4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306389"/>
              </p:ext>
            </p:extLst>
          </p:nvPr>
        </p:nvGraphicFramePr>
        <p:xfrm>
          <a:off x="1626226" y="4458746"/>
          <a:ext cx="8939548" cy="18448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2873">
                  <a:extLst>
                    <a:ext uri="{9D8B030D-6E8A-4147-A177-3AD203B41FA5}">
                      <a16:colId xmlns:a16="http://schemas.microsoft.com/office/drawing/2014/main" val="1017148994"/>
                    </a:ext>
                  </a:extLst>
                </a:gridCol>
                <a:gridCol w="3249813">
                  <a:extLst>
                    <a:ext uri="{9D8B030D-6E8A-4147-A177-3AD203B41FA5}">
                      <a16:colId xmlns:a16="http://schemas.microsoft.com/office/drawing/2014/main" val="3661294732"/>
                    </a:ext>
                  </a:extLst>
                </a:gridCol>
                <a:gridCol w="3536862">
                  <a:extLst>
                    <a:ext uri="{9D8B030D-6E8A-4147-A177-3AD203B41FA5}">
                      <a16:colId xmlns:a16="http://schemas.microsoft.com/office/drawing/2014/main" val="171485941"/>
                    </a:ext>
                  </a:extLst>
                </a:gridCol>
              </a:tblGrid>
              <a:tr h="594537">
                <a:tc>
                  <a:txBody>
                    <a:bodyPr/>
                    <a:lstStyle/>
                    <a:p>
                      <a:r>
                        <a:rPr lang="en-US" dirty="0"/>
                        <a:t>Layers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16316"/>
                  </a:ext>
                </a:extLst>
              </a:tr>
              <a:tr h="416758">
                <a:tc>
                  <a:txBody>
                    <a:bodyPr/>
                    <a:lstStyle/>
                    <a:p>
                      <a:r>
                        <a:rPr lang="en-US" dirty="0"/>
                        <a:t>Hidden 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03581"/>
                  </a:ext>
                </a:extLst>
              </a:tr>
              <a:tr h="416758">
                <a:tc>
                  <a:txBody>
                    <a:bodyPr/>
                    <a:lstStyle/>
                    <a:p>
                      <a:r>
                        <a:rPr lang="en-US" dirty="0"/>
                        <a:t>Self-attention Heads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9932"/>
                  </a:ext>
                </a:extLst>
              </a:tr>
              <a:tr h="416758">
                <a:tc>
                  <a:txBody>
                    <a:bodyPr/>
                    <a:lstStyle/>
                    <a:p>
                      <a:r>
                        <a:rPr lang="en-US" dirty="0"/>
                        <a:t>Total Parameters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340M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525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15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6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AE2C4-9682-6B96-5F57-651F78A2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20" y="461658"/>
            <a:ext cx="4958963" cy="9496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Transformer Encoder</a:t>
            </a:r>
            <a:br>
              <a:rPr lang="en-US" b="1" dirty="0"/>
            </a:br>
            <a:r>
              <a:rPr lang="en-US" b="1" dirty="0"/>
              <a:t>(Key concepts)</a:t>
            </a:r>
            <a:endParaRPr lang="en-IN" b="1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06E216-5DD0-C89D-5A5A-85DF9416C513}"/>
              </a:ext>
            </a:extLst>
          </p:cNvPr>
          <p:cNvSpPr/>
          <p:nvPr/>
        </p:nvSpPr>
        <p:spPr>
          <a:xfrm>
            <a:off x="4956140" y="3682494"/>
            <a:ext cx="1906776" cy="1085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Transformer Encoders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995ED5-50B7-F3B0-4E4C-16BB595B56B5}"/>
              </a:ext>
            </a:extLst>
          </p:cNvPr>
          <p:cNvSpPr/>
          <p:nvPr/>
        </p:nvSpPr>
        <p:spPr>
          <a:xfrm>
            <a:off x="1714556" y="4579959"/>
            <a:ext cx="2071757" cy="955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Muti-head Self-attention</a:t>
            </a:r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99EC26-F61F-EC55-11F2-4529B13B2C1B}"/>
              </a:ext>
            </a:extLst>
          </p:cNvPr>
          <p:cNvSpPr/>
          <p:nvPr/>
        </p:nvSpPr>
        <p:spPr>
          <a:xfrm>
            <a:off x="5143670" y="2085387"/>
            <a:ext cx="1571678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Positional Encoding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46D9DD-FB02-31F0-6EF7-CEC8946E71E1}"/>
              </a:ext>
            </a:extLst>
          </p:cNvPr>
          <p:cNvSpPr/>
          <p:nvPr/>
        </p:nvSpPr>
        <p:spPr>
          <a:xfrm>
            <a:off x="1893156" y="2711358"/>
            <a:ext cx="1446658" cy="817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Self- attention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0EC1E7-22F6-6055-036C-98641EE2468A}"/>
              </a:ext>
            </a:extLst>
          </p:cNvPr>
          <p:cNvSpPr/>
          <p:nvPr/>
        </p:nvSpPr>
        <p:spPr>
          <a:xfrm>
            <a:off x="4875770" y="5299241"/>
            <a:ext cx="2071757" cy="955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Residual connections</a:t>
            </a:r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5FA2B3-3093-F449-0A44-BE35A7C744FB}"/>
              </a:ext>
            </a:extLst>
          </p:cNvPr>
          <p:cNvSpPr/>
          <p:nvPr/>
        </p:nvSpPr>
        <p:spPr>
          <a:xfrm>
            <a:off x="8126287" y="2642151"/>
            <a:ext cx="2071757" cy="955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Position-wise Feed Forward Network</a:t>
            </a:r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C181EE-10E9-D6CE-6943-A9C4AC40604C}"/>
              </a:ext>
            </a:extLst>
          </p:cNvPr>
          <p:cNvSpPr/>
          <p:nvPr/>
        </p:nvSpPr>
        <p:spPr>
          <a:xfrm>
            <a:off x="8126287" y="4579959"/>
            <a:ext cx="2071757" cy="955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Layer Normalization</a:t>
            </a:r>
            <a:endParaRPr lang="en-IN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1BDD098-F2FA-D538-4C79-CBF0C5FCFEC7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2083412" y="3912936"/>
            <a:ext cx="1051508" cy="28253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2A9CB5C-D9C0-D433-8E77-4F4EBA4A8165}"/>
              </a:ext>
            </a:extLst>
          </p:cNvPr>
          <p:cNvCxnSpPr>
            <a:stCxn id="5" idx="6"/>
            <a:endCxn id="4" idx="2"/>
          </p:cNvCxnSpPr>
          <p:nvPr/>
        </p:nvCxnSpPr>
        <p:spPr>
          <a:xfrm flipV="1">
            <a:off x="3786313" y="4225456"/>
            <a:ext cx="1169827" cy="83225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E0E85608-F252-D6B3-D7F2-FBAA537166AC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 flipH="1">
            <a:off x="5319566" y="3092531"/>
            <a:ext cx="815917" cy="36400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34CB5B69-E19E-16A4-BC6B-A61722C7B125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37676" y="4871753"/>
            <a:ext cx="560240" cy="353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8B5D914E-92D1-E5E5-54C0-FB9BC9BD8F50}"/>
              </a:ext>
            </a:extLst>
          </p:cNvPr>
          <p:cNvCxnSpPr>
            <a:stCxn id="10" idx="2"/>
            <a:endCxn id="4" idx="6"/>
          </p:cNvCxnSpPr>
          <p:nvPr/>
        </p:nvCxnSpPr>
        <p:spPr>
          <a:xfrm rot="10800000">
            <a:off x="6862917" y="4225456"/>
            <a:ext cx="1263371" cy="83225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06A65EF6-4B70-ABBC-85C1-CCB106D5AA60}"/>
              </a:ext>
            </a:extLst>
          </p:cNvPr>
          <p:cNvCxnSpPr>
            <a:stCxn id="9" idx="2"/>
            <a:endCxn id="4" idx="7"/>
          </p:cNvCxnSpPr>
          <p:nvPr/>
        </p:nvCxnSpPr>
        <p:spPr>
          <a:xfrm rot="10800000" flipV="1">
            <a:off x="6583675" y="3119906"/>
            <a:ext cx="1542612" cy="72161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562174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FA8C2-91EA-4880-9477-26C68F6D6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969" y="920232"/>
            <a:ext cx="5946058" cy="685800"/>
          </a:xfrm>
        </p:spPr>
        <p:txBody>
          <a:bodyPr anchor="t">
            <a:normAutofit/>
          </a:bodyPr>
          <a:lstStyle/>
          <a:p>
            <a:pPr algn="ctr"/>
            <a:r>
              <a:rPr lang="en-US" sz="4000" b="1" dirty="0"/>
              <a:t>Pre-training BERT</a:t>
            </a:r>
            <a:endParaRPr lang="en-IN" sz="40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FCA13F-1465-D50A-ACDF-E642CA3A6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503518"/>
              </p:ext>
            </p:extLst>
          </p:nvPr>
        </p:nvGraphicFramePr>
        <p:xfrm>
          <a:off x="2045722" y="3024193"/>
          <a:ext cx="8100552" cy="2828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99C2AE4-960E-C673-04C0-3E82E089AA92}"/>
              </a:ext>
            </a:extLst>
          </p:cNvPr>
          <p:cNvSpPr txBox="1"/>
          <p:nvPr/>
        </p:nvSpPr>
        <p:spPr>
          <a:xfrm>
            <a:off x="1215511" y="2115057"/>
            <a:ext cx="9760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Pre-training of BERT utilizes two unsupervised tasks:</a:t>
            </a:r>
          </a:p>
        </p:txBody>
      </p:sp>
    </p:spTree>
    <p:extLst>
      <p:ext uri="{BB962C8B-B14F-4D97-AF65-F5344CB8AC3E}">
        <p14:creationId xmlns:p14="http://schemas.microsoft.com/office/powerpoint/2010/main" val="1294692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B319D6-3A1C-C871-70FE-4EC9B68BE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268" b="7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EE4B6E-EF77-85F2-E973-DF6DA953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FFFF"/>
                </a:solidFill>
              </a:rPr>
              <a:t>Masked Language Model (MLM)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82C4DE-4E45-F281-38D9-6DA86444EA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0750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2054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fterglowVTI">
  <a:themeElements>
    <a:clrScheme name="AnalogousFromDarkSeedLeftStep">
      <a:dk1>
        <a:srgbClr val="000000"/>
      </a:dk1>
      <a:lt1>
        <a:srgbClr val="FFFFFF"/>
      </a:lt1>
      <a:dk2>
        <a:srgbClr val="301B28"/>
      </a:dk2>
      <a:lt2>
        <a:srgbClr val="F0F3F3"/>
      </a:lt2>
      <a:accent1>
        <a:srgbClr val="C34D66"/>
      </a:accent1>
      <a:accent2>
        <a:srgbClr val="B13B86"/>
      </a:accent2>
      <a:accent3>
        <a:srgbClr val="BE4DC3"/>
      </a:accent3>
      <a:accent4>
        <a:srgbClr val="7A3BB1"/>
      </a:accent4>
      <a:accent5>
        <a:srgbClr val="5B4DC3"/>
      </a:accent5>
      <a:accent6>
        <a:srgbClr val="3B5EB1"/>
      </a:accent6>
      <a:hlink>
        <a:srgbClr val="7757C7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28266</TotalTime>
  <Words>550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Trade Gothic Next Cond</vt:lpstr>
      <vt:lpstr>Trade Gothic Next Light</vt:lpstr>
      <vt:lpstr>Wingdings</vt:lpstr>
      <vt:lpstr>AfterglowVTI</vt:lpstr>
      <vt:lpstr>Office Theme</vt:lpstr>
      <vt:lpstr>BERT</vt:lpstr>
      <vt:lpstr>Transformer Architecture</vt:lpstr>
      <vt:lpstr>PowerPoint Presentation</vt:lpstr>
      <vt:lpstr>Limitations  of current techniques for NLP</vt:lpstr>
      <vt:lpstr>BERT (Bidirectional Encoder Representation from Transformers)</vt:lpstr>
      <vt:lpstr>PowerPoint Presentation</vt:lpstr>
      <vt:lpstr>Transformer Encoder (Key concepts)</vt:lpstr>
      <vt:lpstr>Pre-training BERT</vt:lpstr>
      <vt:lpstr>Masked Language Model (MLM)</vt:lpstr>
      <vt:lpstr>PowerPoint Presentation</vt:lpstr>
      <vt:lpstr>Next Sentence Prediction (NSP)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</dc:title>
  <dc:creator>Rahul Kumar</dc:creator>
  <cp:lastModifiedBy>Rahul Kumar</cp:lastModifiedBy>
  <cp:revision>22</cp:revision>
  <dcterms:created xsi:type="dcterms:W3CDTF">2023-03-31T00:37:21Z</dcterms:created>
  <dcterms:modified xsi:type="dcterms:W3CDTF">2023-05-22T13:05:08Z</dcterms:modified>
</cp:coreProperties>
</file>