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39" r:id="rId2"/>
    <p:sldMasterId id="2147483751" r:id="rId3"/>
    <p:sldMasterId id="2147483769" r:id="rId4"/>
    <p:sldMasterId id="2147483781" r:id="rId5"/>
  </p:sldMasterIdLst>
  <p:sldIdLst>
    <p:sldId id="256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3" r:id="rId18"/>
    <p:sldId id="271" r:id="rId19"/>
    <p:sldId id="272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26E1E3-771D-451D-AEBF-14E73677A4C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B065E6-FA72-4E08-AC6B-67EFAFE3E5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 each item, they mostly always train a separate AS model, not scalable.</a:t>
          </a:r>
        </a:p>
      </dgm:t>
    </dgm:pt>
    <dgm:pt modelId="{3208704F-CDDD-43DA-9FD7-04DC4816FBA5}" type="parTrans" cxnId="{321DE21C-D5C3-47C9-B6CF-72F47F9C9043}">
      <dgm:prSet/>
      <dgm:spPr/>
      <dgm:t>
        <a:bodyPr/>
        <a:lstStyle/>
        <a:p>
          <a:endParaRPr lang="en-US"/>
        </a:p>
      </dgm:t>
    </dgm:pt>
    <dgm:pt modelId="{7985582C-231E-46A4-9904-8911E1ED6992}" type="sibTrans" cxnId="{321DE21C-D5C3-47C9-B6CF-72F47F9C9043}">
      <dgm:prSet/>
      <dgm:spPr/>
      <dgm:t>
        <a:bodyPr/>
        <a:lstStyle/>
        <a:p>
          <a:endParaRPr lang="en-US"/>
        </a:p>
      </dgm:t>
    </dgm:pt>
    <dgm:pt modelId="{692CC440-FB23-411B-A069-6D69673B36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Training a separate model for each item fails to leverage item linkage and shared semantics in contexts such as </a:t>
          </a:r>
          <a:r>
            <a:rPr lang="en-US" b="1" dirty="0"/>
            <a:t>reading comprehension</a:t>
          </a:r>
          <a:r>
            <a:rPr lang="en-US" dirty="0"/>
            <a:t>.</a:t>
          </a:r>
        </a:p>
      </dgm:t>
    </dgm:pt>
    <dgm:pt modelId="{2AC96FFC-CB62-4A3B-9B9B-26A5600EF229}" type="parTrans" cxnId="{5C494ECA-F498-4DE8-B135-C88F84E6295D}">
      <dgm:prSet/>
      <dgm:spPr/>
      <dgm:t>
        <a:bodyPr/>
        <a:lstStyle/>
        <a:p>
          <a:endParaRPr lang="en-US"/>
        </a:p>
      </dgm:t>
    </dgm:pt>
    <dgm:pt modelId="{CCA560AF-FCC7-4FA8-8C87-F580D2F33C90}" type="sibTrans" cxnId="{5C494ECA-F498-4DE8-B135-C88F84E6295D}">
      <dgm:prSet/>
      <dgm:spPr/>
      <dgm:t>
        <a:bodyPr/>
        <a:lstStyle/>
        <a:p>
          <a:endParaRPr lang="en-US"/>
        </a:p>
      </dgm:t>
    </dgm:pt>
    <dgm:pt modelId="{D883C2E1-69DE-42D6-BED1-B3BAECCF96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method yields a separate model for each item which poses a significant </a:t>
          </a:r>
          <a:r>
            <a:rPr lang="en-US" b="1" dirty="0"/>
            <a:t>model storage issue for LM-based models </a:t>
          </a:r>
          <a:r>
            <a:rPr lang="en-US" dirty="0"/>
            <a:t>with millions of parameters.</a:t>
          </a:r>
        </a:p>
      </dgm:t>
    </dgm:pt>
    <dgm:pt modelId="{BE075E70-360E-4CD6-9348-BB43567B2D85}" type="parTrans" cxnId="{32C148D1-519D-4B57-BC0A-F75B4ECC8AFB}">
      <dgm:prSet/>
      <dgm:spPr/>
      <dgm:t>
        <a:bodyPr/>
        <a:lstStyle/>
        <a:p>
          <a:endParaRPr lang="en-US"/>
        </a:p>
      </dgm:t>
    </dgm:pt>
    <dgm:pt modelId="{02C58ECF-4FD3-40C9-9172-A1745B2E4D72}" type="sibTrans" cxnId="{32C148D1-519D-4B57-BC0A-F75B4ECC8AFB}">
      <dgm:prSet/>
      <dgm:spPr/>
      <dgm:t>
        <a:bodyPr/>
        <a:lstStyle/>
        <a:p>
          <a:endParaRPr lang="en-US"/>
        </a:p>
      </dgm:t>
    </dgm:pt>
    <dgm:pt modelId="{33F1C099-918C-4845-A972-0C6C6EA78059}" type="pres">
      <dgm:prSet presAssocID="{9E26E1E3-771D-451D-AEBF-14E73677A4CE}" presName="root" presStyleCnt="0">
        <dgm:presLayoutVars>
          <dgm:dir/>
          <dgm:resizeHandles val="exact"/>
        </dgm:presLayoutVars>
      </dgm:prSet>
      <dgm:spPr/>
    </dgm:pt>
    <dgm:pt modelId="{1ECA34BF-D6B2-4B2C-BCDB-D73A4167EF62}" type="pres">
      <dgm:prSet presAssocID="{15B065E6-FA72-4E08-AC6B-67EFAFE3E597}" presName="compNode" presStyleCnt="0"/>
      <dgm:spPr/>
    </dgm:pt>
    <dgm:pt modelId="{8B9950AD-46DB-486A-BBB6-BF5B4EDF62DF}" type="pres">
      <dgm:prSet presAssocID="{15B065E6-FA72-4E08-AC6B-67EFAFE3E597}" presName="bgRect" presStyleLbl="bgShp" presStyleIdx="0" presStyleCnt="3"/>
      <dgm:spPr/>
    </dgm:pt>
    <dgm:pt modelId="{CDBDBAF9-B73B-42B6-858C-9AC66AF55231}" type="pres">
      <dgm:prSet presAssocID="{15B065E6-FA72-4E08-AC6B-67EFAFE3E5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1128CDCD-EB34-4B2E-AE91-4B7C406BB294}" type="pres">
      <dgm:prSet presAssocID="{15B065E6-FA72-4E08-AC6B-67EFAFE3E597}" presName="spaceRect" presStyleCnt="0"/>
      <dgm:spPr/>
    </dgm:pt>
    <dgm:pt modelId="{D133C455-B0D8-423E-8187-8D0A6C8A2F5C}" type="pres">
      <dgm:prSet presAssocID="{15B065E6-FA72-4E08-AC6B-67EFAFE3E597}" presName="parTx" presStyleLbl="revTx" presStyleIdx="0" presStyleCnt="3">
        <dgm:presLayoutVars>
          <dgm:chMax val="0"/>
          <dgm:chPref val="0"/>
        </dgm:presLayoutVars>
      </dgm:prSet>
      <dgm:spPr/>
    </dgm:pt>
    <dgm:pt modelId="{365808E4-8413-4590-B280-4258D817E57C}" type="pres">
      <dgm:prSet presAssocID="{7985582C-231E-46A4-9904-8911E1ED6992}" presName="sibTrans" presStyleCnt="0"/>
      <dgm:spPr/>
    </dgm:pt>
    <dgm:pt modelId="{3AECCE94-7C35-49EA-B00A-B0599EA92D81}" type="pres">
      <dgm:prSet presAssocID="{692CC440-FB23-411B-A069-6D69673B36B1}" presName="compNode" presStyleCnt="0"/>
      <dgm:spPr/>
    </dgm:pt>
    <dgm:pt modelId="{CAF12D9E-7A63-4236-817A-8DA56E9D2608}" type="pres">
      <dgm:prSet presAssocID="{692CC440-FB23-411B-A069-6D69673B36B1}" presName="bgRect" presStyleLbl="bgShp" presStyleIdx="1" presStyleCnt="3"/>
      <dgm:spPr/>
    </dgm:pt>
    <dgm:pt modelId="{585F3C75-8473-4096-9BFE-5E6672646D38}" type="pres">
      <dgm:prSet presAssocID="{692CC440-FB23-411B-A069-6D69673B36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24855C6-1AA0-463B-AA8D-14A10907A10D}" type="pres">
      <dgm:prSet presAssocID="{692CC440-FB23-411B-A069-6D69673B36B1}" presName="spaceRect" presStyleCnt="0"/>
      <dgm:spPr/>
    </dgm:pt>
    <dgm:pt modelId="{2C60A202-3D1F-4B0A-BD68-7E0952F126C6}" type="pres">
      <dgm:prSet presAssocID="{692CC440-FB23-411B-A069-6D69673B36B1}" presName="parTx" presStyleLbl="revTx" presStyleIdx="1" presStyleCnt="3">
        <dgm:presLayoutVars>
          <dgm:chMax val="0"/>
          <dgm:chPref val="0"/>
        </dgm:presLayoutVars>
      </dgm:prSet>
      <dgm:spPr/>
    </dgm:pt>
    <dgm:pt modelId="{3A03963F-05B2-4EFB-806A-82802AC01F3C}" type="pres">
      <dgm:prSet presAssocID="{CCA560AF-FCC7-4FA8-8C87-F580D2F33C90}" presName="sibTrans" presStyleCnt="0"/>
      <dgm:spPr/>
    </dgm:pt>
    <dgm:pt modelId="{2F2CC694-1B34-480B-8C1A-4F28F6610F5A}" type="pres">
      <dgm:prSet presAssocID="{D883C2E1-69DE-42D6-BED1-B3BAECCF961A}" presName="compNode" presStyleCnt="0"/>
      <dgm:spPr/>
    </dgm:pt>
    <dgm:pt modelId="{493F8C51-6F91-4F21-B5CC-D62933A74B9A}" type="pres">
      <dgm:prSet presAssocID="{D883C2E1-69DE-42D6-BED1-B3BAECCF961A}" presName="bgRect" presStyleLbl="bgShp" presStyleIdx="2" presStyleCnt="3"/>
      <dgm:spPr/>
    </dgm:pt>
    <dgm:pt modelId="{638AFBF6-E5CC-492B-AFD9-A71E0BD71F52}" type="pres">
      <dgm:prSet presAssocID="{D883C2E1-69DE-42D6-BED1-B3BAECCF96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8E14BA3-FF2A-4A0A-A8D7-4B8C81C233EB}" type="pres">
      <dgm:prSet presAssocID="{D883C2E1-69DE-42D6-BED1-B3BAECCF961A}" presName="spaceRect" presStyleCnt="0"/>
      <dgm:spPr/>
    </dgm:pt>
    <dgm:pt modelId="{620D29E5-4396-4F99-99BF-DB513A1B3505}" type="pres">
      <dgm:prSet presAssocID="{D883C2E1-69DE-42D6-BED1-B3BAECCF961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9C270B-5FC1-4A19-8BA0-7F58A107EFA0}" type="presOf" srcId="{692CC440-FB23-411B-A069-6D69673B36B1}" destId="{2C60A202-3D1F-4B0A-BD68-7E0952F126C6}" srcOrd="0" destOrd="0" presId="urn:microsoft.com/office/officeart/2018/2/layout/IconVerticalSolidList"/>
    <dgm:cxn modelId="{321DE21C-D5C3-47C9-B6CF-72F47F9C9043}" srcId="{9E26E1E3-771D-451D-AEBF-14E73677A4CE}" destId="{15B065E6-FA72-4E08-AC6B-67EFAFE3E597}" srcOrd="0" destOrd="0" parTransId="{3208704F-CDDD-43DA-9FD7-04DC4816FBA5}" sibTransId="{7985582C-231E-46A4-9904-8911E1ED6992}"/>
    <dgm:cxn modelId="{67FDF530-6605-4C6F-B25E-0D2F8937BCF3}" type="presOf" srcId="{15B065E6-FA72-4E08-AC6B-67EFAFE3E597}" destId="{D133C455-B0D8-423E-8187-8D0A6C8A2F5C}" srcOrd="0" destOrd="0" presId="urn:microsoft.com/office/officeart/2018/2/layout/IconVerticalSolidList"/>
    <dgm:cxn modelId="{59516A7D-7851-4751-B25C-5A2D0818C8EE}" type="presOf" srcId="{9E26E1E3-771D-451D-AEBF-14E73677A4CE}" destId="{33F1C099-918C-4845-A972-0C6C6EA78059}" srcOrd="0" destOrd="0" presId="urn:microsoft.com/office/officeart/2018/2/layout/IconVerticalSolidList"/>
    <dgm:cxn modelId="{7C21EC8D-E5E2-4B69-9343-0BA07EF9E5FF}" type="presOf" srcId="{D883C2E1-69DE-42D6-BED1-B3BAECCF961A}" destId="{620D29E5-4396-4F99-99BF-DB513A1B3505}" srcOrd="0" destOrd="0" presId="urn:microsoft.com/office/officeart/2018/2/layout/IconVerticalSolidList"/>
    <dgm:cxn modelId="{5C494ECA-F498-4DE8-B135-C88F84E6295D}" srcId="{9E26E1E3-771D-451D-AEBF-14E73677A4CE}" destId="{692CC440-FB23-411B-A069-6D69673B36B1}" srcOrd="1" destOrd="0" parTransId="{2AC96FFC-CB62-4A3B-9B9B-26A5600EF229}" sibTransId="{CCA560AF-FCC7-4FA8-8C87-F580D2F33C90}"/>
    <dgm:cxn modelId="{32C148D1-519D-4B57-BC0A-F75B4ECC8AFB}" srcId="{9E26E1E3-771D-451D-AEBF-14E73677A4CE}" destId="{D883C2E1-69DE-42D6-BED1-B3BAECCF961A}" srcOrd="2" destOrd="0" parTransId="{BE075E70-360E-4CD6-9348-BB43567B2D85}" sibTransId="{02C58ECF-4FD3-40C9-9172-A1745B2E4D72}"/>
    <dgm:cxn modelId="{142557EC-FAF3-4204-BB4B-861334C5CED1}" type="presParOf" srcId="{33F1C099-918C-4845-A972-0C6C6EA78059}" destId="{1ECA34BF-D6B2-4B2C-BCDB-D73A4167EF62}" srcOrd="0" destOrd="0" presId="urn:microsoft.com/office/officeart/2018/2/layout/IconVerticalSolidList"/>
    <dgm:cxn modelId="{BF281EB5-4698-4E7B-B106-BA52500AB093}" type="presParOf" srcId="{1ECA34BF-D6B2-4B2C-BCDB-D73A4167EF62}" destId="{8B9950AD-46DB-486A-BBB6-BF5B4EDF62DF}" srcOrd="0" destOrd="0" presId="urn:microsoft.com/office/officeart/2018/2/layout/IconVerticalSolidList"/>
    <dgm:cxn modelId="{26B2893D-5667-4F36-AB4C-7F6A5C55A209}" type="presParOf" srcId="{1ECA34BF-D6B2-4B2C-BCDB-D73A4167EF62}" destId="{CDBDBAF9-B73B-42B6-858C-9AC66AF55231}" srcOrd="1" destOrd="0" presId="urn:microsoft.com/office/officeart/2018/2/layout/IconVerticalSolidList"/>
    <dgm:cxn modelId="{DE7D134F-2764-4488-AF10-22E0C50C9907}" type="presParOf" srcId="{1ECA34BF-D6B2-4B2C-BCDB-D73A4167EF62}" destId="{1128CDCD-EB34-4B2E-AE91-4B7C406BB294}" srcOrd="2" destOrd="0" presId="urn:microsoft.com/office/officeart/2018/2/layout/IconVerticalSolidList"/>
    <dgm:cxn modelId="{EBA88F1A-A887-44F3-8F76-69CE2EC02027}" type="presParOf" srcId="{1ECA34BF-D6B2-4B2C-BCDB-D73A4167EF62}" destId="{D133C455-B0D8-423E-8187-8D0A6C8A2F5C}" srcOrd="3" destOrd="0" presId="urn:microsoft.com/office/officeart/2018/2/layout/IconVerticalSolidList"/>
    <dgm:cxn modelId="{0B627EC8-1FAD-4EC9-84DC-0F8110B50160}" type="presParOf" srcId="{33F1C099-918C-4845-A972-0C6C6EA78059}" destId="{365808E4-8413-4590-B280-4258D817E57C}" srcOrd="1" destOrd="0" presId="urn:microsoft.com/office/officeart/2018/2/layout/IconVerticalSolidList"/>
    <dgm:cxn modelId="{3AEF1899-A92F-422E-BC08-3B64E46B9ADA}" type="presParOf" srcId="{33F1C099-918C-4845-A972-0C6C6EA78059}" destId="{3AECCE94-7C35-49EA-B00A-B0599EA92D81}" srcOrd="2" destOrd="0" presId="urn:microsoft.com/office/officeart/2018/2/layout/IconVerticalSolidList"/>
    <dgm:cxn modelId="{1170FE71-FE95-47E7-B352-17CD15AE055D}" type="presParOf" srcId="{3AECCE94-7C35-49EA-B00A-B0599EA92D81}" destId="{CAF12D9E-7A63-4236-817A-8DA56E9D2608}" srcOrd="0" destOrd="0" presId="urn:microsoft.com/office/officeart/2018/2/layout/IconVerticalSolidList"/>
    <dgm:cxn modelId="{3816E111-A3D9-4640-B110-3B24A4FC79E0}" type="presParOf" srcId="{3AECCE94-7C35-49EA-B00A-B0599EA92D81}" destId="{585F3C75-8473-4096-9BFE-5E6672646D38}" srcOrd="1" destOrd="0" presId="urn:microsoft.com/office/officeart/2018/2/layout/IconVerticalSolidList"/>
    <dgm:cxn modelId="{BA778F84-153F-43D5-A356-EA0A309D55ED}" type="presParOf" srcId="{3AECCE94-7C35-49EA-B00A-B0599EA92D81}" destId="{424855C6-1AA0-463B-AA8D-14A10907A10D}" srcOrd="2" destOrd="0" presId="urn:microsoft.com/office/officeart/2018/2/layout/IconVerticalSolidList"/>
    <dgm:cxn modelId="{501A7027-70FE-4390-BBAD-E3BD4FA30656}" type="presParOf" srcId="{3AECCE94-7C35-49EA-B00A-B0599EA92D81}" destId="{2C60A202-3D1F-4B0A-BD68-7E0952F126C6}" srcOrd="3" destOrd="0" presId="urn:microsoft.com/office/officeart/2018/2/layout/IconVerticalSolidList"/>
    <dgm:cxn modelId="{36EB79A2-6B6D-4FAB-9CE6-7F56AF6FDA36}" type="presParOf" srcId="{33F1C099-918C-4845-A972-0C6C6EA78059}" destId="{3A03963F-05B2-4EFB-806A-82802AC01F3C}" srcOrd="3" destOrd="0" presId="urn:microsoft.com/office/officeart/2018/2/layout/IconVerticalSolidList"/>
    <dgm:cxn modelId="{30E63D43-9A6C-415C-B6E1-FA3E4E542ECB}" type="presParOf" srcId="{33F1C099-918C-4845-A972-0C6C6EA78059}" destId="{2F2CC694-1B34-480B-8C1A-4F28F6610F5A}" srcOrd="4" destOrd="0" presId="urn:microsoft.com/office/officeart/2018/2/layout/IconVerticalSolidList"/>
    <dgm:cxn modelId="{EB3629D7-7660-4D18-BBE4-8BD163ECFF92}" type="presParOf" srcId="{2F2CC694-1B34-480B-8C1A-4F28F6610F5A}" destId="{493F8C51-6F91-4F21-B5CC-D62933A74B9A}" srcOrd="0" destOrd="0" presId="urn:microsoft.com/office/officeart/2018/2/layout/IconVerticalSolidList"/>
    <dgm:cxn modelId="{7809F323-E00D-4918-B737-989435456912}" type="presParOf" srcId="{2F2CC694-1B34-480B-8C1A-4F28F6610F5A}" destId="{638AFBF6-E5CC-492B-AFD9-A71E0BD71F52}" srcOrd="1" destOrd="0" presId="urn:microsoft.com/office/officeart/2018/2/layout/IconVerticalSolidList"/>
    <dgm:cxn modelId="{388A2860-F1A5-45F6-85A8-D9D836F94C8A}" type="presParOf" srcId="{2F2CC694-1B34-480B-8C1A-4F28F6610F5A}" destId="{D8E14BA3-FF2A-4A0A-A8D7-4B8C81C233EB}" srcOrd="2" destOrd="0" presId="urn:microsoft.com/office/officeart/2018/2/layout/IconVerticalSolidList"/>
    <dgm:cxn modelId="{0E282B76-F141-46D2-87E6-9A5142FB1C79}" type="presParOf" srcId="{2F2CC694-1B34-480B-8C1A-4F28F6610F5A}" destId="{620D29E5-4396-4F99-99BF-DB513A1B35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EA7343-6FC8-45B5-B4C6-0A6E9444978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7D05CB0-0DF9-48F0-9ABE-7BDF1B720EF5}">
      <dgm:prSet/>
      <dgm:spPr/>
      <dgm:t>
        <a:bodyPr/>
        <a:lstStyle/>
        <a:p>
          <a:r>
            <a:rPr lang="en-US"/>
            <a:t>LM-based approaches consistently outperform non-LM-based approaches, by a significant margin.</a:t>
          </a:r>
        </a:p>
      </dgm:t>
    </dgm:pt>
    <dgm:pt modelId="{9B77DC2D-07D2-461E-A815-6D9A333DD2A3}" type="parTrans" cxnId="{0BE95FD7-E4DD-48E1-B080-6F6CD51DAB03}">
      <dgm:prSet/>
      <dgm:spPr/>
      <dgm:t>
        <a:bodyPr/>
        <a:lstStyle/>
        <a:p>
          <a:endParaRPr lang="en-US"/>
        </a:p>
      </dgm:t>
    </dgm:pt>
    <dgm:pt modelId="{5681E33B-8749-4AF5-AC8E-87C98818B43F}" type="sibTrans" cxnId="{0BE95FD7-E4DD-48E1-B080-6F6CD51DAB03}">
      <dgm:prSet/>
      <dgm:spPr/>
      <dgm:t>
        <a:bodyPr/>
        <a:lstStyle/>
        <a:p>
          <a:endParaRPr lang="en-US"/>
        </a:p>
      </dgm:t>
    </dgm:pt>
    <dgm:pt modelId="{24A023A4-51F3-4A37-B080-881A240811AD}">
      <dgm:prSet/>
      <dgm:spPr/>
      <dgm:t>
        <a:bodyPr/>
        <a:lstStyle/>
        <a:p>
          <a:r>
            <a:rPr lang="en-US"/>
            <a:t>Author's proposed method 'meta-trained BERT in-context' performed the best among all the models approaching human performance.</a:t>
          </a:r>
        </a:p>
      </dgm:t>
    </dgm:pt>
    <dgm:pt modelId="{8C378CE6-E748-42F4-B9EF-A545AF1BCEB7}" type="parTrans" cxnId="{ED545229-E293-4D3E-9517-FB4DE4799E81}">
      <dgm:prSet/>
      <dgm:spPr/>
      <dgm:t>
        <a:bodyPr/>
        <a:lstStyle/>
        <a:p>
          <a:endParaRPr lang="en-US"/>
        </a:p>
      </dgm:t>
    </dgm:pt>
    <dgm:pt modelId="{0A1343E6-5679-4B84-965A-B49FC05B7297}" type="sibTrans" cxnId="{ED545229-E293-4D3E-9517-FB4DE4799E81}">
      <dgm:prSet/>
      <dgm:spPr/>
      <dgm:t>
        <a:bodyPr/>
        <a:lstStyle/>
        <a:p>
          <a:endParaRPr lang="en-US"/>
        </a:p>
      </dgm:t>
    </dgm:pt>
    <dgm:pt modelId="{F2DF8A92-4B9A-4A11-85A8-28F2C763B5CE}">
      <dgm:prSet/>
      <dgm:spPr/>
      <dgm:t>
        <a:bodyPr/>
        <a:lstStyle/>
        <a:p>
          <a:r>
            <a:rPr lang="en-US"/>
            <a:t>Learning a single shared model across items achieves statistically significant improvement over learning one model per item.</a:t>
          </a:r>
        </a:p>
      </dgm:t>
    </dgm:pt>
    <dgm:pt modelId="{FE90EB60-6985-491F-965C-51E0039AAD0C}" type="parTrans" cxnId="{C61A3E10-147B-4A5B-AEBF-02A4A525C4DB}">
      <dgm:prSet/>
      <dgm:spPr/>
      <dgm:t>
        <a:bodyPr/>
        <a:lstStyle/>
        <a:p>
          <a:endParaRPr lang="en-US"/>
        </a:p>
      </dgm:t>
    </dgm:pt>
    <dgm:pt modelId="{1C229AC2-DB7D-442A-BBE9-184DED3F53CC}" type="sibTrans" cxnId="{C61A3E10-147B-4A5B-AEBF-02A4A525C4DB}">
      <dgm:prSet/>
      <dgm:spPr/>
      <dgm:t>
        <a:bodyPr/>
        <a:lstStyle/>
        <a:p>
          <a:endParaRPr lang="en-US"/>
        </a:p>
      </dgm:t>
    </dgm:pt>
    <dgm:pt modelId="{4DB0FA33-C307-41F9-8711-6A0FC4A9C94F}">
      <dgm:prSet/>
      <dgm:spPr/>
      <dgm:t>
        <a:bodyPr/>
        <a:lstStyle/>
        <a:p>
          <a:r>
            <a:rPr lang="en-US" dirty="0"/>
            <a:t>Feature engineering methods performed poorly and adding passage and question text as input in addition to response text doesn't improve the overall performance.</a:t>
          </a:r>
        </a:p>
      </dgm:t>
    </dgm:pt>
    <dgm:pt modelId="{FEB5A457-35AB-4C7A-9614-F824243F4D03}" type="parTrans" cxnId="{29F0FDA3-3E98-4662-A304-8639EB1A36A7}">
      <dgm:prSet/>
      <dgm:spPr/>
      <dgm:t>
        <a:bodyPr/>
        <a:lstStyle/>
        <a:p>
          <a:endParaRPr lang="en-US"/>
        </a:p>
      </dgm:t>
    </dgm:pt>
    <dgm:pt modelId="{145F3B54-2B60-4DCB-8ECE-61D74CECC0EF}" type="sibTrans" cxnId="{29F0FDA3-3E98-4662-A304-8639EB1A36A7}">
      <dgm:prSet/>
      <dgm:spPr/>
      <dgm:t>
        <a:bodyPr/>
        <a:lstStyle/>
        <a:p>
          <a:endParaRPr lang="en-US"/>
        </a:p>
      </dgm:t>
    </dgm:pt>
    <dgm:pt modelId="{E84425CE-7759-4964-8D1E-2223101397C7}">
      <dgm:prSet/>
      <dgm:spPr/>
      <dgm:t>
        <a:bodyPr/>
        <a:lstStyle/>
        <a:p>
          <a:r>
            <a:rPr lang="en-US"/>
            <a:t>According to Table-2, author’s approach may struggle to generalize to previously unseen items.</a:t>
          </a:r>
        </a:p>
      </dgm:t>
    </dgm:pt>
    <dgm:pt modelId="{81CBD036-FB80-4C8A-AFE3-42599D222C96}" type="parTrans" cxnId="{1480358F-9FFA-4E77-B042-B7B9E66F5E86}">
      <dgm:prSet/>
      <dgm:spPr/>
      <dgm:t>
        <a:bodyPr/>
        <a:lstStyle/>
        <a:p>
          <a:endParaRPr lang="en-US"/>
        </a:p>
      </dgm:t>
    </dgm:pt>
    <dgm:pt modelId="{8302457F-2DDE-492E-BA74-A78D987F1216}" type="sibTrans" cxnId="{1480358F-9FFA-4E77-B042-B7B9E66F5E86}">
      <dgm:prSet/>
      <dgm:spPr/>
      <dgm:t>
        <a:bodyPr/>
        <a:lstStyle/>
        <a:p>
          <a:endParaRPr lang="en-US"/>
        </a:p>
      </dgm:t>
    </dgm:pt>
    <dgm:pt modelId="{9E424575-D72B-4261-85DF-5176AA45123A}" type="pres">
      <dgm:prSet presAssocID="{C9EA7343-6FC8-45B5-B4C6-0A6E9444978B}" presName="linear" presStyleCnt="0">
        <dgm:presLayoutVars>
          <dgm:animLvl val="lvl"/>
          <dgm:resizeHandles val="exact"/>
        </dgm:presLayoutVars>
      </dgm:prSet>
      <dgm:spPr/>
    </dgm:pt>
    <dgm:pt modelId="{680FD3B7-3EDA-4D28-B25A-ADA6078DF1E6}" type="pres">
      <dgm:prSet presAssocID="{97D05CB0-0DF9-48F0-9ABE-7BDF1B720EF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93FB316-D0A2-4869-B121-BBB996F81E27}" type="pres">
      <dgm:prSet presAssocID="{5681E33B-8749-4AF5-AC8E-87C98818B43F}" presName="spacer" presStyleCnt="0"/>
      <dgm:spPr/>
    </dgm:pt>
    <dgm:pt modelId="{DC21AAC2-472C-4B87-8127-580120CF9D4C}" type="pres">
      <dgm:prSet presAssocID="{24A023A4-51F3-4A37-B080-881A240811A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9A0254-13F8-4CE7-AEAD-7C67BDCB1BFE}" type="pres">
      <dgm:prSet presAssocID="{0A1343E6-5679-4B84-965A-B49FC05B7297}" presName="spacer" presStyleCnt="0"/>
      <dgm:spPr/>
    </dgm:pt>
    <dgm:pt modelId="{9B4DFFA7-3EA0-4E4E-9F4B-C7968B8EAF38}" type="pres">
      <dgm:prSet presAssocID="{F2DF8A92-4B9A-4A11-85A8-28F2C763B5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3E09DE3-19D8-4BB4-982B-633B309B64EF}" type="pres">
      <dgm:prSet presAssocID="{1C229AC2-DB7D-442A-BBE9-184DED3F53CC}" presName="spacer" presStyleCnt="0"/>
      <dgm:spPr/>
    </dgm:pt>
    <dgm:pt modelId="{07C2F466-6411-47EE-B585-FEDE72DE7B83}" type="pres">
      <dgm:prSet presAssocID="{4DB0FA33-C307-41F9-8711-6A0FC4A9C94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5E70E0D-12E3-4E87-9F60-BA7B4B7BA050}" type="pres">
      <dgm:prSet presAssocID="{145F3B54-2B60-4DCB-8ECE-61D74CECC0EF}" presName="spacer" presStyleCnt="0"/>
      <dgm:spPr/>
    </dgm:pt>
    <dgm:pt modelId="{E60FDB2C-E8F4-4899-BF3D-245E9AFDF652}" type="pres">
      <dgm:prSet presAssocID="{E84425CE-7759-4964-8D1E-2223101397C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6390207-841C-4E1A-8199-1EC429852F60}" type="presOf" srcId="{F2DF8A92-4B9A-4A11-85A8-28F2C763B5CE}" destId="{9B4DFFA7-3EA0-4E4E-9F4B-C7968B8EAF38}" srcOrd="0" destOrd="0" presId="urn:microsoft.com/office/officeart/2005/8/layout/vList2"/>
    <dgm:cxn modelId="{C61A3E10-147B-4A5B-AEBF-02A4A525C4DB}" srcId="{C9EA7343-6FC8-45B5-B4C6-0A6E9444978B}" destId="{F2DF8A92-4B9A-4A11-85A8-28F2C763B5CE}" srcOrd="2" destOrd="0" parTransId="{FE90EB60-6985-491F-965C-51E0039AAD0C}" sibTransId="{1C229AC2-DB7D-442A-BBE9-184DED3F53CC}"/>
    <dgm:cxn modelId="{ED545229-E293-4D3E-9517-FB4DE4799E81}" srcId="{C9EA7343-6FC8-45B5-B4C6-0A6E9444978B}" destId="{24A023A4-51F3-4A37-B080-881A240811AD}" srcOrd="1" destOrd="0" parTransId="{8C378CE6-E748-42F4-B9EF-A545AF1BCEB7}" sibTransId="{0A1343E6-5679-4B84-965A-B49FC05B7297}"/>
    <dgm:cxn modelId="{233B305F-CA6C-4272-9AFD-C0E061C73220}" type="presOf" srcId="{24A023A4-51F3-4A37-B080-881A240811AD}" destId="{DC21AAC2-472C-4B87-8127-580120CF9D4C}" srcOrd="0" destOrd="0" presId="urn:microsoft.com/office/officeart/2005/8/layout/vList2"/>
    <dgm:cxn modelId="{EB441B68-71E3-4EBE-946D-0B2F37C21AFB}" type="presOf" srcId="{E84425CE-7759-4964-8D1E-2223101397C7}" destId="{E60FDB2C-E8F4-4899-BF3D-245E9AFDF652}" srcOrd="0" destOrd="0" presId="urn:microsoft.com/office/officeart/2005/8/layout/vList2"/>
    <dgm:cxn modelId="{416ECF74-8651-4C7C-8CE6-B15EF95FBD27}" type="presOf" srcId="{97D05CB0-0DF9-48F0-9ABE-7BDF1B720EF5}" destId="{680FD3B7-3EDA-4D28-B25A-ADA6078DF1E6}" srcOrd="0" destOrd="0" presId="urn:microsoft.com/office/officeart/2005/8/layout/vList2"/>
    <dgm:cxn modelId="{1480358F-9FFA-4E77-B042-B7B9E66F5E86}" srcId="{C9EA7343-6FC8-45B5-B4C6-0A6E9444978B}" destId="{E84425CE-7759-4964-8D1E-2223101397C7}" srcOrd="4" destOrd="0" parTransId="{81CBD036-FB80-4C8A-AFE3-42599D222C96}" sibTransId="{8302457F-2DDE-492E-BA74-A78D987F1216}"/>
    <dgm:cxn modelId="{29F0FDA3-3E98-4662-A304-8639EB1A36A7}" srcId="{C9EA7343-6FC8-45B5-B4C6-0A6E9444978B}" destId="{4DB0FA33-C307-41F9-8711-6A0FC4A9C94F}" srcOrd="3" destOrd="0" parTransId="{FEB5A457-35AB-4C7A-9614-F824243F4D03}" sibTransId="{145F3B54-2B60-4DCB-8ECE-61D74CECC0EF}"/>
    <dgm:cxn modelId="{B5731BA4-4180-44F1-90E3-37B8E1678741}" type="presOf" srcId="{C9EA7343-6FC8-45B5-B4C6-0A6E9444978B}" destId="{9E424575-D72B-4261-85DF-5176AA45123A}" srcOrd="0" destOrd="0" presId="urn:microsoft.com/office/officeart/2005/8/layout/vList2"/>
    <dgm:cxn modelId="{65F1E8BF-A285-471D-936A-B3283A1BCF3C}" type="presOf" srcId="{4DB0FA33-C307-41F9-8711-6A0FC4A9C94F}" destId="{07C2F466-6411-47EE-B585-FEDE72DE7B83}" srcOrd="0" destOrd="0" presId="urn:microsoft.com/office/officeart/2005/8/layout/vList2"/>
    <dgm:cxn modelId="{0BE95FD7-E4DD-48E1-B080-6F6CD51DAB03}" srcId="{C9EA7343-6FC8-45B5-B4C6-0A6E9444978B}" destId="{97D05CB0-0DF9-48F0-9ABE-7BDF1B720EF5}" srcOrd="0" destOrd="0" parTransId="{9B77DC2D-07D2-461E-A815-6D9A333DD2A3}" sibTransId="{5681E33B-8749-4AF5-AC8E-87C98818B43F}"/>
    <dgm:cxn modelId="{58265A99-27AA-4226-B470-220FF55227D9}" type="presParOf" srcId="{9E424575-D72B-4261-85DF-5176AA45123A}" destId="{680FD3B7-3EDA-4D28-B25A-ADA6078DF1E6}" srcOrd="0" destOrd="0" presId="urn:microsoft.com/office/officeart/2005/8/layout/vList2"/>
    <dgm:cxn modelId="{49AEA7EB-7222-43E5-A7DB-3A495BF38405}" type="presParOf" srcId="{9E424575-D72B-4261-85DF-5176AA45123A}" destId="{493FB316-D0A2-4869-B121-BBB996F81E27}" srcOrd="1" destOrd="0" presId="urn:microsoft.com/office/officeart/2005/8/layout/vList2"/>
    <dgm:cxn modelId="{66A90B61-D21C-4B85-9DD9-911D65676F9F}" type="presParOf" srcId="{9E424575-D72B-4261-85DF-5176AA45123A}" destId="{DC21AAC2-472C-4B87-8127-580120CF9D4C}" srcOrd="2" destOrd="0" presId="urn:microsoft.com/office/officeart/2005/8/layout/vList2"/>
    <dgm:cxn modelId="{A7328877-BE42-4CAA-BDE6-BEECF2AC9725}" type="presParOf" srcId="{9E424575-D72B-4261-85DF-5176AA45123A}" destId="{1D9A0254-13F8-4CE7-AEAD-7C67BDCB1BFE}" srcOrd="3" destOrd="0" presId="urn:microsoft.com/office/officeart/2005/8/layout/vList2"/>
    <dgm:cxn modelId="{CC56BBD5-9B39-493E-B6FA-A4699EA0A0A3}" type="presParOf" srcId="{9E424575-D72B-4261-85DF-5176AA45123A}" destId="{9B4DFFA7-3EA0-4E4E-9F4B-C7968B8EAF38}" srcOrd="4" destOrd="0" presId="urn:microsoft.com/office/officeart/2005/8/layout/vList2"/>
    <dgm:cxn modelId="{A75785F0-71AB-482D-927E-3BD070D0C34B}" type="presParOf" srcId="{9E424575-D72B-4261-85DF-5176AA45123A}" destId="{C3E09DE3-19D8-4BB4-982B-633B309B64EF}" srcOrd="5" destOrd="0" presId="urn:microsoft.com/office/officeart/2005/8/layout/vList2"/>
    <dgm:cxn modelId="{2894D3CB-7E08-483C-9EA9-633AE8AB2F8A}" type="presParOf" srcId="{9E424575-D72B-4261-85DF-5176AA45123A}" destId="{07C2F466-6411-47EE-B585-FEDE72DE7B83}" srcOrd="6" destOrd="0" presId="urn:microsoft.com/office/officeart/2005/8/layout/vList2"/>
    <dgm:cxn modelId="{91BA6854-6AC8-476F-B8CD-7413ADC99B95}" type="presParOf" srcId="{9E424575-D72B-4261-85DF-5176AA45123A}" destId="{05E70E0D-12E3-4E87-9F60-BA7B4B7BA050}" srcOrd="7" destOrd="0" presId="urn:microsoft.com/office/officeart/2005/8/layout/vList2"/>
    <dgm:cxn modelId="{93A635DB-184B-411A-AB15-243E626B1561}" type="presParOf" srcId="{9E424575-D72B-4261-85DF-5176AA45123A}" destId="{E60FDB2C-E8F4-4899-BF3D-245E9AFDF65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950AD-46DB-486A-BBB6-BF5B4EDF62D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DBAF9-B73B-42B6-858C-9AC66AF5523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3C455-B0D8-423E-8187-8D0A6C8A2F5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For each item, they mostly always train a separate AS model, not scalable.</a:t>
          </a:r>
        </a:p>
      </dsp:txBody>
      <dsp:txXfrm>
        <a:off x="1435590" y="531"/>
        <a:ext cx="9080009" cy="1242935"/>
      </dsp:txXfrm>
    </dsp:sp>
    <dsp:sp modelId="{CAF12D9E-7A63-4236-817A-8DA56E9D2608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F3C75-8473-4096-9BFE-5E6672646D38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0A202-3D1F-4B0A-BD68-7E0952F126C6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Training a separate model for each item fails to leverage item linkage and shared semantics in contexts such as </a:t>
          </a:r>
          <a:r>
            <a:rPr lang="en-US" sz="2200" b="1" kern="1200" dirty="0"/>
            <a:t>reading comprehension</a:t>
          </a:r>
          <a:r>
            <a:rPr lang="en-US" sz="2200" kern="1200" dirty="0"/>
            <a:t>.</a:t>
          </a:r>
        </a:p>
      </dsp:txBody>
      <dsp:txXfrm>
        <a:off x="1435590" y="1554201"/>
        <a:ext cx="9080009" cy="1242935"/>
      </dsp:txXfrm>
    </dsp:sp>
    <dsp:sp modelId="{493F8C51-6F91-4F21-B5CC-D62933A74B9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AFBF6-E5CC-492B-AFD9-A71E0BD71F52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D29E5-4396-4F99-99BF-DB513A1B350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This method yields a separate model for each item which poses a significant </a:t>
          </a:r>
          <a:r>
            <a:rPr lang="en-US" sz="2200" b="1" kern="1200" dirty="0"/>
            <a:t>model storage issue for LM-based models </a:t>
          </a:r>
          <a:r>
            <a:rPr lang="en-US" sz="2200" kern="1200" dirty="0"/>
            <a:t>with millions of parameters.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FD3B7-3EDA-4D28-B25A-ADA6078DF1E6}">
      <dsp:nvSpPr>
        <dsp:cNvPr id="0" name=""/>
        <dsp:cNvSpPr/>
      </dsp:nvSpPr>
      <dsp:spPr>
        <a:xfrm>
          <a:off x="0" y="84805"/>
          <a:ext cx="7559504" cy="11747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LM-based approaches consistently outperform non-LM-based approaches, by a significant margin.</a:t>
          </a:r>
        </a:p>
      </dsp:txBody>
      <dsp:txXfrm>
        <a:off x="57347" y="142152"/>
        <a:ext cx="7444810" cy="1060059"/>
      </dsp:txXfrm>
    </dsp:sp>
    <dsp:sp modelId="{DC21AAC2-472C-4B87-8127-580120CF9D4C}">
      <dsp:nvSpPr>
        <dsp:cNvPr id="0" name=""/>
        <dsp:cNvSpPr/>
      </dsp:nvSpPr>
      <dsp:spPr>
        <a:xfrm>
          <a:off x="0" y="1320038"/>
          <a:ext cx="7559504" cy="1174753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Author's proposed method 'meta-trained BERT in-context' performed the best among all the models approaching human performance.</a:t>
          </a:r>
        </a:p>
      </dsp:txBody>
      <dsp:txXfrm>
        <a:off x="57347" y="1377385"/>
        <a:ext cx="7444810" cy="1060059"/>
      </dsp:txXfrm>
    </dsp:sp>
    <dsp:sp modelId="{9B4DFFA7-3EA0-4E4E-9F4B-C7968B8EAF38}">
      <dsp:nvSpPr>
        <dsp:cNvPr id="0" name=""/>
        <dsp:cNvSpPr/>
      </dsp:nvSpPr>
      <dsp:spPr>
        <a:xfrm>
          <a:off x="0" y="2555271"/>
          <a:ext cx="7559504" cy="1174753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Learning a single shared model across items achieves statistically significant improvement over learning one model per item.</a:t>
          </a:r>
        </a:p>
      </dsp:txBody>
      <dsp:txXfrm>
        <a:off x="57347" y="2612618"/>
        <a:ext cx="7444810" cy="1060059"/>
      </dsp:txXfrm>
    </dsp:sp>
    <dsp:sp modelId="{07C2F466-6411-47EE-B585-FEDE72DE7B83}">
      <dsp:nvSpPr>
        <dsp:cNvPr id="0" name=""/>
        <dsp:cNvSpPr/>
      </dsp:nvSpPr>
      <dsp:spPr>
        <a:xfrm>
          <a:off x="0" y="3790505"/>
          <a:ext cx="7559504" cy="1174753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Feature engineering methods performed poorly and adding passage and question text as input in addition to response text doesn't improve the overall performance.</a:t>
          </a:r>
        </a:p>
      </dsp:txBody>
      <dsp:txXfrm>
        <a:off x="57347" y="3847852"/>
        <a:ext cx="7444810" cy="1060059"/>
      </dsp:txXfrm>
    </dsp:sp>
    <dsp:sp modelId="{E60FDB2C-E8F4-4899-BF3D-245E9AFDF652}">
      <dsp:nvSpPr>
        <dsp:cNvPr id="0" name=""/>
        <dsp:cNvSpPr/>
      </dsp:nvSpPr>
      <dsp:spPr>
        <a:xfrm>
          <a:off x="0" y="5025738"/>
          <a:ext cx="7559504" cy="117475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According to Table-2, author’s approach may struggle to generalize to previously unseen items.</a:t>
          </a:r>
        </a:p>
      </dsp:txBody>
      <dsp:txXfrm>
        <a:off x="57347" y="5083085"/>
        <a:ext cx="7444810" cy="1060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973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9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89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C60E-E0C2-FAB1-915C-D2142BF63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DC5BA-339B-95C6-7D53-48C5681A5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584A9-C779-2E18-D346-76A4EC13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8A866-99AD-E419-4B65-598D3FF7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23B9-B50F-53E7-E6CD-3A9C85BB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229E-2A9D-E9BD-04E8-6B0329AB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E986-A3CF-9A25-447F-327968E88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D2B60-D1A0-E0F9-DD3F-6711B976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AF88-66A1-5158-2D17-DCFDD12F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2ACED-4FA0-7E8C-D1C7-F1090662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0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3C73-70B7-63BA-CF1E-FF008658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BCA11-F7B3-082B-D7D9-2184E1198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F004E-DA5D-9058-7328-DFE5E883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9291E-15FE-BE53-AB5C-2497EDF5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DBCF0-F526-53F5-BD1C-394EB0F7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9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258C-8EE9-9BC0-435A-A08709D2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46AEE-EE28-88EF-BE42-F541290EF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E510E-8C0F-819C-6328-3F4E36C26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42B91-B02C-CFA6-ACB6-EEF6EB77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E8465-4E7F-72EA-42AC-5D1B9924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B485-AB9B-0B65-E4CA-30193397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0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651D-78C2-3A06-D136-FE093B8C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89211-6984-1EE7-46AB-62F27A1F8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C030B-D407-A175-2BB1-B9AA56FD7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1A9BC-60EF-6465-DCAC-124F7CEFC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D23A1-2085-D45F-DD55-EF75BF5ED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8FB49-1099-ADEC-9733-56E4ADBCC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B4658-07B5-39E7-376A-518231E6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98E1B-8F0F-DB99-8531-FAE2BFB1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67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500A-837D-6BE5-A12E-2ECB1DBE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94427-306F-E1B2-E53D-CA8F9A70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E3F5E-9525-58A8-5608-280EA2F0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876CE-29C4-09D4-AE10-94430BE5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50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8AF0D-758F-03CE-4E53-000BDF93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E2042-7510-5CC6-A3A5-02F3781F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7F185-4A90-6912-E92F-5C94306E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1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1A8A-C6B0-E403-A61A-DE932F60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51B7A-5871-A493-C2A3-0513CF23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D4182-71DA-0E12-DA8C-7A765B466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64E9D-B8E9-CEA2-DBEE-DE4938D5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A28E6-AB33-46BE-0C2B-1A5CAC87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B454D-85E6-C85B-8EF3-0B08268D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1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86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3751-2D26-3522-D1E9-468B5210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AF4BB-6498-37F7-A8E5-D3A4D5D87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D93D0-C4B8-4743-E1AD-FEF8E92E8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1AEBF-B62A-7FAF-A70D-73C049D4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749F4-4C91-D383-34F7-DA2F7471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F7E92-797D-E2B8-D4C1-B1C5DF94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5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4B01-2B09-7768-3F89-DAC41DFD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4D24E-C3DE-7AE8-56CF-65E869CCA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439B9-C009-1009-534F-A93319D3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E2AF1-EA43-0189-D481-9B111874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DBD6C-E9D1-AE76-5506-F3471FE5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69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2C5A9-2D30-90B4-8A5F-4E19972D1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3D4D2-8D3F-01CF-65F9-132F5FBF9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9B60E-92C2-14FF-DFB3-6740E5AB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FCE90-443A-6678-415F-CE09D0AF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676C8-64DD-7E33-BC4D-AC0DE6FC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624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331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492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646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06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307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612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5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9735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91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471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983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920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26438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823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525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072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528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3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895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C60E-E0C2-FAB1-915C-D2142BF63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DC5BA-339B-95C6-7D53-48C5681A5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584A9-C779-2E18-D346-76A4EC13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8A866-99AD-E419-4B65-598D3FF7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23B9-B50F-53E7-E6CD-3A9C85BB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80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229E-2A9D-E9BD-04E8-6B0329AB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E986-A3CF-9A25-447F-327968E88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D2B60-D1A0-E0F9-DD3F-6711B976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AF88-66A1-5158-2D17-DCFDD12F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2ACED-4FA0-7E8C-D1C7-F1090662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146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3C73-70B7-63BA-CF1E-FF008658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BCA11-F7B3-082B-D7D9-2184E1198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F004E-DA5D-9058-7328-DFE5E883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9291E-15FE-BE53-AB5C-2497EDF5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DBCF0-F526-53F5-BD1C-394EB0F7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809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258C-8EE9-9BC0-435A-A08709D2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46AEE-EE28-88EF-BE42-F541290EF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E510E-8C0F-819C-6328-3F4E36C26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42B91-B02C-CFA6-ACB6-EEF6EB77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E8465-4E7F-72EA-42AC-5D1B9924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B485-AB9B-0B65-E4CA-30193397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558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651D-78C2-3A06-D136-FE093B8C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89211-6984-1EE7-46AB-62F27A1F8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C030B-D407-A175-2BB1-B9AA56FD7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1A9BC-60EF-6465-DCAC-124F7CEFC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D23A1-2085-D45F-DD55-EF75BF5ED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8FB49-1099-ADEC-9733-56E4ADBCC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B4658-07B5-39E7-376A-518231E6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98E1B-8F0F-DB99-8531-FAE2BFB1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9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500A-837D-6BE5-A12E-2ECB1DBE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94427-306F-E1B2-E53D-CA8F9A70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E3F5E-9525-58A8-5608-280EA2F0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876CE-29C4-09D4-AE10-94430BE5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004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8AF0D-758F-03CE-4E53-000BDF93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E2042-7510-5CC6-A3A5-02F3781F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7F185-4A90-6912-E92F-5C94306E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542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1A8A-C6B0-E403-A61A-DE932F60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51B7A-5871-A493-C2A3-0513CF23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D4182-71DA-0E12-DA8C-7A765B466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64E9D-B8E9-CEA2-DBEE-DE4938D5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A28E6-AB33-46BE-0C2B-1A5CAC87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B454D-85E6-C85B-8EF3-0B08268D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45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3751-2D26-3522-D1E9-468B5210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AF4BB-6498-37F7-A8E5-D3A4D5D87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D93D0-C4B8-4743-E1AD-FEF8E92E8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1AEBF-B62A-7FAF-A70D-73C049D4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749F4-4C91-D383-34F7-DA2F7471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F7E92-797D-E2B8-D4C1-B1C5DF94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886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4B01-2B09-7768-3F89-DAC41DFD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4D24E-C3DE-7AE8-56CF-65E869CCA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439B9-C009-1009-534F-A93319D3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E2AF1-EA43-0189-D481-9B111874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DBD6C-E9D1-AE76-5506-F3471FE5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808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2C5A9-2D30-90B4-8A5F-4E19972D1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3D4D2-8D3F-01CF-65F9-132F5FBF9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9B60E-92C2-14FF-DFB3-6740E5AB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FCE90-443A-6678-415F-CE09D0AF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676C8-64DD-7E33-BC4D-AC0DE6FC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815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57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096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7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730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968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9507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028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208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5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688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605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6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6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4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6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06C39-62A8-FB87-9ACA-BEAF040A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D5F4F-2D6F-E424-F540-B0CAF8EBC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FD83F-28FD-9491-27F1-28E95D4FB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8BC70-2C61-9792-529B-30179DFAA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B530B-0B00-5A8C-7523-56559C263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39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06C39-62A8-FB87-9ACA-BEAF040A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D5F4F-2D6F-E424-F540-B0CAF8EBC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FD83F-28FD-9491-27F1-28E95D4FB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8BC70-2C61-9792-529B-30179DFAA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B530B-0B00-5A8C-7523-56559C263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2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6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F4E4D58E-6A5B-D7E0-9736-AD6584462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92" b="1510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6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700"/>
            <a:ext cx="4038600" cy="48006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9" y="4550150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933D51-D8E4-4A7F-03EE-CA0771EC5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925" y="1183734"/>
            <a:ext cx="3282152" cy="25957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/>
              <a:t>Automated Scoring for Reading Comprehension</a:t>
            </a:r>
            <a:br>
              <a:rPr lang="en-US" sz="2000" b="1" dirty="0"/>
            </a:br>
            <a:r>
              <a:rPr lang="en-US" sz="2000" b="1" dirty="0"/>
              <a:t>via In-context BERT Tuning</a:t>
            </a:r>
            <a:br>
              <a:rPr lang="en-US" sz="2000" b="1" dirty="0"/>
            </a:br>
            <a:r>
              <a:rPr lang="en-US" sz="2000" b="1" dirty="0"/>
              <a:t>(Paper Review)</a:t>
            </a:r>
            <a:endParaRPr lang="en-IN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723CE4-93FC-3EFD-D333-84B2530AA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671" y="5829895"/>
            <a:ext cx="1245888" cy="5693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211580-AC69-5B70-D0CA-3EEC03BFB077}"/>
              </a:ext>
            </a:extLst>
          </p:cNvPr>
          <p:cNvSpPr txBox="1"/>
          <p:nvPr/>
        </p:nvSpPr>
        <p:spPr>
          <a:xfrm>
            <a:off x="2077563" y="4238240"/>
            <a:ext cx="210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By, Rahul Kumar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5069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10223-3C6C-A01F-71B1-A9A8407C1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Experimental Setup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7D4C725A-529D-54B4-50C9-C37D07C78258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indent="-228600" algn="l">
                  <a:buFont typeface="Arial" panose="020B0604020202020204" pitchFamily="34" charset="0"/>
                  <a:buChar char="•"/>
                </a:pPr>
                <a:r>
                  <a:rPr lang="en-US" sz="2200"/>
                  <a:t>The authors performed a five-fold cross validation on the training dataset and reported the average Quadratic Weighted Kappa (QWK) across all 20 items.</a:t>
                </a:r>
              </a:p>
              <a:p>
                <a:pPr marL="342900" indent="-228600" algn="l">
                  <a:buFont typeface="Arial" panose="020B0604020202020204" pitchFamily="34" charset="0"/>
                  <a:buChar char="•"/>
                </a:pPr>
                <a:endParaRPr lang="en-US" sz="2200"/>
              </a:p>
              <a:p>
                <a:pPr marL="342900" indent="-228600" algn="l">
                  <a:buFont typeface="Arial" panose="020B0604020202020204" pitchFamily="34" charset="0"/>
                  <a:buChar char="•"/>
                </a:pPr>
                <a:r>
                  <a:rPr lang="en-US" sz="2200"/>
                  <a:t>They used a pre-trained BERT model with 110M parameters. All implementation was done utilizing the ‘HuggingFace’ transformers library.</a:t>
                </a:r>
              </a:p>
              <a:p>
                <a:pPr marL="342900" indent="-228600" algn="l">
                  <a:buFont typeface="Arial" panose="020B0604020202020204" pitchFamily="34" charset="0"/>
                  <a:buChar char="•"/>
                </a:pPr>
                <a:endParaRPr lang="en-US" sz="2200"/>
              </a:p>
              <a:p>
                <a:pPr marL="342900" indent="-228600" algn="l">
                  <a:buFont typeface="Arial" panose="020B0604020202020204" pitchFamily="34" charset="0"/>
                  <a:buChar char="•"/>
                </a:pPr>
                <a:r>
                  <a:rPr lang="en-US" sz="2200"/>
                  <a:t>For Deep Learning model they used an Adam optimizer, a batch size of 32, a learning rate of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2∗</m:t>
                    </m:r>
                    <m:sSup>
                      <m:s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sz="2200" b="0"/>
                  <a:t>, </a:t>
                </a:r>
                <a:r>
                  <a:rPr lang="en-US" sz="2200"/>
                  <a:t>and a maximum input length of 512 tokens.</a:t>
                </a:r>
              </a:p>
              <a:p>
                <a:pPr marL="342900" indent="-228600" algn="l">
                  <a:buFont typeface="Arial" panose="020B0604020202020204" pitchFamily="34" charset="0"/>
                  <a:buChar char="•"/>
                </a:pPr>
                <a:endParaRPr lang="en-US" sz="2200"/>
              </a:p>
              <a:p>
                <a:pPr marL="342900" indent="-228600" algn="l">
                  <a:buFont typeface="Arial" panose="020B0604020202020204" pitchFamily="34" charset="0"/>
                  <a:buChar char="•"/>
                </a:pPr>
                <a:r>
                  <a:rPr lang="en-US" sz="2200"/>
                  <a:t>Did not perform any hyperparameter tuning for BERT, fine-tuned all BERT-based models for 10 epochs (took 6 hours per training epoch on a single NVIDIA RTX 8000 GPU).</a:t>
                </a:r>
              </a:p>
              <a:p>
                <a:pPr indent="-228600" algn="l">
                  <a:buFont typeface="Arial" panose="020B0604020202020204" pitchFamily="34" charset="0"/>
                  <a:buChar char="•"/>
                </a:pPr>
                <a:endParaRPr lang="en-US" sz="2200"/>
              </a:p>
              <a:p>
                <a:pPr indent="-228600" algn="l">
                  <a:buFont typeface="Arial" panose="020B0604020202020204" pitchFamily="34" charset="0"/>
                  <a:buChar char="•"/>
                </a:pPr>
                <a:endParaRPr lang="en-US" sz="220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7D4C725A-529D-54B4-50C9-C37D07C78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t="-1865" r="-696" b="-11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911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D25C6-C820-DACD-6194-57CF14F8B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en-US" sz="5400" b="1" dirty="0"/>
              <a:t>Experimental Results</a:t>
            </a:r>
            <a:endParaRPr lang="en-IN" sz="5400" b="1" dirty="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3E0B6FF-12D8-1E01-4254-A77D93FCD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092" y="1964878"/>
            <a:ext cx="8059217" cy="358635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8F6393F-C4D8-63A3-66F4-82FB28F10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53954"/>
            <a:ext cx="10909643" cy="687406"/>
          </a:xfrm>
        </p:spPr>
        <p:txBody>
          <a:bodyPr anchor="ctr">
            <a:normAutofit/>
          </a:bodyPr>
          <a:lstStyle/>
          <a:p>
            <a:r>
              <a:rPr lang="en-US" sz="1700" b="1" dirty="0"/>
              <a:t>Table-1</a:t>
            </a:r>
            <a:r>
              <a:rPr lang="en-US" sz="1700" dirty="0"/>
              <a:t>: Experimental results averaged across reading comprehension items in the NAEP AS challenge dataset. Model performance in Quadratic Weighted Kappa (higher is better). </a:t>
            </a:r>
            <a:r>
              <a:rPr lang="en-US" sz="1700" b="1" dirty="0"/>
              <a:t>Bold</a:t>
            </a:r>
            <a:r>
              <a:rPr lang="en-US" sz="1700" dirty="0"/>
              <a:t> indicates best result except human performance.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787624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978B7-C74A-CA91-FE4D-E31DE1CE0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044" y="1173329"/>
            <a:ext cx="9099912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6A183-5BB3-781A-E91C-4956D7416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17" y="4565911"/>
            <a:ext cx="6382966" cy="14598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Table-2: Results averaged over shared vs. non-shared reading comprehension items </a:t>
            </a:r>
            <a:r>
              <a:rPr lang="en-US" sz="2400" dirty="0"/>
              <a:t>from grade 4 (G4) and grade 8 (G8).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3688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6A5A9F-2CD1-2278-DBF7-1132B308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20916" y="1994092"/>
            <a:ext cx="5143205" cy="2246946"/>
          </a:xfrm>
        </p:spPr>
        <p:txBody>
          <a:bodyPr anchor="ctr">
            <a:norm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Results and Analysis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EEC5BD67-98C8-1B0C-DCD2-6A5040F336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894290"/>
              </p:ext>
            </p:extLst>
          </p:nvPr>
        </p:nvGraphicFramePr>
        <p:xfrm>
          <a:off x="4009921" y="319677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931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78A3B-7228-4D2D-B546-7ABCA124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516880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Qualitative Error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39ADEB-BE3C-0FA1-F0F3-790B04E38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357" y="2415501"/>
            <a:ext cx="9235285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363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F9908-E662-D11A-9565-319396A7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Conclusions and Future 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D9EE-23F8-3E9E-66B9-8E07D078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9956"/>
            <a:ext cx="10515600" cy="394661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200" b="1" dirty="0"/>
              <a:t>Conducted model does not master the task of reading comprehension.</a:t>
            </a:r>
          </a:p>
          <a:p>
            <a:pPr marL="457200" indent="-457200">
              <a:buAutoNum type="arabicPeriod"/>
            </a:pPr>
            <a:endParaRPr lang="en-US" sz="2200" dirty="0"/>
          </a:p>
          <a:p>
            <a:pPr marL="457200" indent="-457200">
              <a:buAutoNum type="arabicPeriod"/>
            </a:pPr>
            <a:endParaRPr lang="en-US" sz="2200" dirty="0"/>
          </a:p>
          <a:p>
            <a:pPr marL="457200" indent="-457200">
              <a:buAutoNum type="arabicPeriod"/>
            </a:pPr>
            <a:endParaRPr lang="en-US" sz="2200" dirty="0"/>
          </a:p>
          <a:p>
            <a:pPr marL="457200" indent="-457200">
              <a:buAutoNum type="arabicPeriod"/>
            </a:pPr>
            <a:r>
              <a:rPr lang="en-US" sz="2200" b="1" dirty="0"/>
              <a:t>Additional</a:t>
            </a:r>
            <a:r>
              <a:rPr lang="en-US" sz="2200" dirty="0"/>
              <a:t> </a:t>
            </a:r>
            <a:r>
              <a:rPr lang="en-US" sz="2200" b="1" dirty="0"/>
              <a:t>spell-checking step improves performance </a:t>
            </a:r>
            <a:r>
              <a:rPr lang="en-US" sz="2200" dirty="0"/>
              <a:t>and using BERT only as a text featurization tool without fine-tuning leads to a significant drop in scoring accuracy.</a:t>
            </a:r>
          </a:p>
          <a:p>
            <a:pPr marL="457200" indent="-457200">
              <a:buAutoNum type="arabicPeriod"/>
            </a:pPr>
            <a:endParaRPr lang="en-US" sz="22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1562F64-346E-8342-0AB3-4155E2EE9FBD}"/>
              </a:ext>
            </a:extLst>
          </p:cNvPr>
          <p:cNvCxnSpPr>
            <a:cxnSpLocks/>
          </p:cNvCxnSpPr>
          <p:nvPr/>
        </p:nvCxnSpPr>
        <p:spPr>
          <a:xfrm>
            <a:off x="2331769" y="2753031"/>
            <a:ext cx="845574" cy="42278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BE5C27D-4FA2-791B-BFA0-44B54CEB1378}"/>
              </a:ext>
            </a:extLst>
          </p:cNvPr>
          <p:cNvSpPr txBox="1"/>
          <p:nvPr/>
        </p:nvSpPr>
        <p:spPr>
          <a:xfrm>
            <a:off x="2363808" y="2890471"/>
            <a:ext cx="78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Future </a:t>
            </a:r>
          </a:p>
          <a:p>
            <a:r>
              <a:rPr lang="en-US" sz="1600" dirty="0"/>
              <a:t>Work</a:t>
            </a:r>
            <a:endParaRPr lang="en-IN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43E834-810D-E296-DE42-C0CBFBFCAB70}"/>
              </a:ext>
            </a:extLst>
          </p:cNvPr>
          <p:cNvSpPr txBox="1"/>
          <p:nvPr/>
        </p:nvSpPr>
        <p:spPr>
          <a:xfrm>
            <a:off x="3177343" y="2988186"/>
            <a:ext cx="787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Should find ways to retrieve only relevant sentences using small number of tokens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DBF84F2-BE19-DE0A-AB10-C7E638449CF9}"/>
              </a:ext>
            </a:extLst>
          </p:cNvPr>
          <p:cNvCxnSpPr>
            <a:cxnSpLocks/>
          </p:cNvCxnSpPr>
          <p:nvPr/>
        </p:nvCxnSpPr>
        <p:spPr>
          <a:xfrm>
            <a:off x="2331769" y="4805290"/>
            <a:ext cx="845574" cy="422787"/>
          </a:xfrm>
          <a:prstGeom prst="bentConnector3">
            <a:avLst>
              <a:gd name="adj1" fmla="val 11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A7B886-BD72-1761-D1C9-9F4927E42020}"/>
              </a:ext>
            </a:extLst>
          </p:cNvPr>
          <p:cNvSpPr txBox="1"/>
          <p:nvPr/>
        </p:nvSpPr>
        <p:spPr>
          <a:xfrm>
            <a:off x="2363808" y="4935689"/>
            <a:ext cx="781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Future </a:t>
            </a:r>
          </a:p>
          <a:p>
            <a:r>
              <a:rPr lang="en-US" sz="1600" dirty="0"/>
              <a:t>Work</a:t>
            </a:r>
            <a:endParaRPr lang="en-IN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0EECA7-D839-EE90-5939-A2955FCFCB68}"/>
              </a:ext>
            </a:extLst>
          </p:cNvPr>
          <p:cNvSpPr txBox="1"/>
          <p:nvPr/>
        </p:nvSpPr>
        <p:spPr>
          <a:xfrm>
            <a:off x="3145304" y="4935689"/>
            <a:ext cx="787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Pre-training BERT on </a:t>
            </a:r>
            <a:r>
              <a:rPr lang="en-US" dirty="0"/>
              <a:t>student-generated text before applying them to downstream tasks could improve overall 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8496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C36D2-420E-20A9-8A2E-B79C4CB88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2171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200" b="1" dirty="0"/>
              <a:t>Conducted model is still a black-box.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457200" indent="-457200">
              <a:buFont typeface="+mj-lt"/>
              <a:buAutoNum type="arabicPeriod" startAt="4"/>
            </a:pPr>
            <a:r>
              <a:rPr lang="en-IN" sz="2200" dirty="0"/>
              <a:t>Conducted </a:t>
            </a:r>
            <a:r>
              <a:rPr lang="en-US" sz="2200" dirty="0"/>
              <a:t>models, without explicitly controlling for fairness, </a:t>
            </a:r>
            <a:r>
              <a:rPr lang="en-US" sz="2200" b="1" dirty="0"/>
              <a:t>exhibit unavoidable but modest biases toward students in different demographic groups</a:t>
            </a:r>
            <a:r>
              <a:rPr lang="en-US" sz="2200" dirty="0"/>
              <a:t>.</a:t>
            </a:r>
            <a:endParaRPr lang="en-IN" sz="22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29FDAAF-6E1E-ADED-824C-F07E1DF4A15B}"/>
              </a:ext>
            </a:extLst>
          </p:cNvPr>
          <p:cNvCxnSpPr>
            <a:cxnSpLocks/>
          </p:cNvCxnSpPr>
          <p:nvPr/>
        </p:nvCxnSpPr>
        <p:spPr>
          <a:xfrm>
            <a:off x="2438400" y="2740517"/>
            <a:ext cx="845574" cy="422787"/>
          </a:xfrm>
          <a:prstGeom prst="bentConnector3">
            <a:avLst>
              <a:gd name="adj1" fmla="val -11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09FA42-58E7-D8AE-36B9-5CCD7107B762}"/>
              </a:ext>
            </a:extLst>
          </p:cNvPr>
          <p:cNvSpPr txBox="1"/>
          <p:nvPr/>
        </p:nvSpPr>
        <p:spPr>
          <a:xfrm>
            <a:off x="2438400" y="2857930"/>
            <a:ext cx="781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Future </a:t>
            </a:r>
          </a:p>
          <a:p>
            <a:r>
              <a:rPr lang="en-US" sz="1600" dirty="0"/>
              <a:t>Work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7E0B-5C1A-7286-2242-1BDD6C48AC66}"/>
              </a:ext>
            </a:extLst>
          </p:cNvPr>
          <p:cNvSpPr txBox="1"/>
          <p:nvPr/>
        </p:nvSpPr>
        <p:spPr>
          <a:xfrm>
            <a:off x="3283974" y="2827151"/>
            <a:ext cx="627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Should find ways </a:t>
            </a:r>
            <a:r>
              <a:rPr lang="en-US" dirty="0"/>
              <a:t>other ways to improve model interpretability, such as using attention maps</a:t>
            </a:r>
            <a:endParaRPr lang="en-IN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52BC508-4B73-C9C2-9535-9FD2978B88F3}"/>
              </a:ext>
            </a:extLst>
          </p:cNvPr>
          <p:cNvCxnSpPr>
            <a:cxnSpLocks/>
          </p:cNvCxnSpPr>
          <p:nvPr/>
        </p:nvCxnSpPr>
        <p:spPr>
          <a:xfrm>
            <a:off x="2438400" y="4802903"/>
            <a:ext cx="845574" cy="422787"/>
          </a:xfrm>
          <a:prstGeom prst="bentConnector3">
            <a:avLst>
              <a:gd name="adj1" fmla="val -11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B5FE25-A18D-9C13-6050-8EE1E59B2706}"/>
              </a:ext>
            </a:extLst>
          </p:cNvPr>
          <p:cNvSpPr txBox="1"/>
          <p:nvPr/>
        </p:nvSpPr>
        <p:spPr>
          <a:xfrm>
            <a:off x="2438400" y="4920316"/>
            <a:ext cx="781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Future </a:t>
            </a:r>
          </a:p>
          <a:p>
            <a:r>
              <a:rPr lang="en-US" sz="1600" dirty="0"/>
              <a:t>Work</a:t>
            </a:r>
            <a:endParaRPr lang="en-IN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F715D3-6EFE-C7ED-B627-7CF51E2FB161}"/>
              </a:ext>
            </a:extLst>
          </p:cNvPr>
          <p:cNvSpPr txBox="1"/>
          <p:nvPr/>
        </p:nvSpPr>
        <p:spPr>
          <a:xfrm>
            <a:off x="3283974" y="4902524"/>
            <a:ext cx="627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Should </a:t>
            </a:r>
            <a:r>
              <a:rPr lang="en-US" dirty="0"/>
              <a:t>incorporate fairness regularization into the training objective to promote fairness across students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508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D20C00C-08DF-A03E-913E-2EA0496E5486}"/>
              </a:ext>
            </a:extLst>
          </p:cNvPr>
          <p:cNvSpPr/>
          <p:nvPr/>
        </p:nvSpPr>
        <p:spPr>
          <a:xfrm>
            <a:off x="3450146" y="2766962"/>
            <a:ext cx="529170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995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B05350-71D2-2B16-4BFC-8293B51D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5253781" cy="900131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Automated Scoring (AS)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E8E659-04CC-13E4-04F0-C7C4E9F2F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refers to the problem of using algorithms to automatically score student responses to open-ended items.</a:t>
            </a:r>
          </a:p>
          <a:p>
            <a:endParaRPr lang="en-US" sz="2400" dirty="0"/>
          </a:p>
          <a:p>
            <a:endParaRPr lang="en-IN" sz="24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446BDC3-1E07-4BC7-595A-E11875F37F87}"/>
              </a:ext>
            </a:extLst>
          </p:cNvPr>
          <p:cNvCxnSpPr>
            <a:cxnSpLocks/>
          </p:cNvCxnSpPr>
          <p:nvPr/>
        </p:nvCxnSpPr>
        <p:spPr>
          <a:xfrm>
            <a:off x="2025445" y="3001180"/>
            <a:ext cx="786585" cy="59977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0836CF0-8F3B-7D95-1A68-514F8BE0749B}"/>
              </a:ext>
            </a:extLst>
          </p:cNvPr>
          <p:cNvSpPr txBox="1"/>
          <p:nvPr/>
        </p:nvSpPr>
        <p:spPr>
          <a:xfrm>
            <a:off x="2989007" y="3382987"/>
            <a:ext cx="440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sz="1800" b="0" i="0" u="none" strike="noStrike" baseline="0" dirty="0"/>
              <a:t>educes the amount of human grading effort</a:t>
            </a:r>
            <a:endParaRPr lang="en-IN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2470AE2-6E12-6332-94EF-1BCE780F08A2}"/>
              </a:ext>
            </a:extLst>
          </p:cNvPr>
          <p:cNvCxnSpPr>
            <a:cxnSpLocks/>
          </p:cNvCxnSpPr>
          <p:nvPr/>
        </p:nvCxnSpPr>
        <p:spPr>
          <a:xfrm>
            <a:off x="2025444" y="3897267"/>
            <a:ext cx="786585" cy="59977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3C69CCC-2D50-FE50-6D71-508DD7AE804C}"/>
              </a:ext>
            </a:extLst>
          </p:cNvPr>
          <p:cNvSpPr txBox="1"/>
          <p:nvPr/>
        </p:nvSpPr>
        <p:spPr>
          <a:xfrm>
            <a:off x="2989007" y="4312371"/>
            <a:ext cx="503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Scale well to an ever-increasing student population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9B5210-5C6A-48B9-A491-A0557222953B}"/>
              </a:ext>
            </a:extLst>
          </p:cNvPr>
          <p:cNvSpPr/>
          <p:nvPr/>
        </p:nvSpPr>
        <p:spPr>
          <a:xfrm>
            <a:off x="1433245" y="5296908"/>
            <a:ext cx="2460329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Automated Essay Scoring (AES)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1D5224-2A18-A55D-78EC-ACAB462FB808}"/>
              </a:ext>
            </a:extLst>
          </p:cNvPr>
          <p:cNvSpPr/>
          <p:nvPr/>
        </p:nvSpPr>
        <p:spPr>
          <a:xfrm>
            <a:off x="3979800" y="5296907"/>
            <a:ext cx="2460329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Automatic Short Answer Grading (ASAG)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9B658C-5687-E7AB-F8F6-11D936D828F5}"/>
              </a:ext>
            </a:extLst>
          </p:cNvPr>
          <p:cNvSpPr/>
          <p:nvPr/>
        </p:nvSpPr>
        <p:spPr>
          <a:xfrm>
            <a:off x="6526355" y="5296907"/>
            <a:ext cx="2057206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Humanities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432858-5686-0441-4B0C-2CB82931F4CF}"/>
              </a:ext>
            </a:extLst>
          </p:cNvPr>
          <p:cNvSpPr/>
          <p:nvPr/>
        </p:nvSpPr>
        <p:spPr>
          <a:xfrm>
            <a:off x="8674961" y="5296907"/>
            <a:ext cx="1379261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Social Sciences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2BE6D2-743A-4861-AA56-84B0D34AEAEC}"/>
              </a:ext>
            </a:extLst>
          </p:cNvPr>
          <p:cNvSpPr/>
          <p:nvPr/>
        </p:nvSpPr>
        <p:spPr>
          <a:xfrm>
            <a:off x="10145622" y="5296907"/>
            <a:ext cx="1379261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Math</a:t>
            </a:r>
          </a:p>
        </p:txBody>
      </p:sp>
    </p:spTree>
    <p:extLst>
      <p:ext uri="{BB962C8B-B14F-4D97-AF65-F5344CB8AC3E}">
        <p14:creationId xmlns:p14="http://schemas.microsoft.com/office/powerpoint/2010/main" val="20976265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6184FA60-56E6-4C39-B1D1-F8DA36DE1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E442-77D4-A6A6-66A7-DE18A5AEC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91" y="587338"/>
            <a:ext cx="8762453" cy="599767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Existing approaches for AS: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r>
              <a:rPr lang="en-US" sz="2000" dirty="0"/>
              <a:t>These approaches have excellent interpretability but require human expertise in feature development.</a:t>
            </a:r>
            <a:endParaRPr lang="en-IN" sz="2000" dirty="0"/>
          </a:p>
          <a:p>
            <a:endParaRPr lang="en-IN" sz="2000" dirty="0"/>
          </a:p>
        </p:txBody>
      </p:sp>
      <p:pic>
        <p:nvPicPr>
          <p:cNvPr id="11" name="Picture 9">
            <a:extLst>
              <a:ext uri="{FF2B5EF4-FFF2-40B4-BE49-F238E27FC236}">
                <a16:creationId xmlns:a16="http://schemas.microsoft.com/office/drawing/2014/main" id="{287356FD-82C7-4E0B-9494-355CAE397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 flipH="1" flipV="1">
            <a:off x="8887991" y="3553991"/>
            <a:ext cx="4517571" cy="2090448"/>
          </a:xfrm>
          <a:prstGeom prst="rect">
            <a:avLst/>
          </a:prstGeom>
          <a:noFill/>
        </p:spPr>
      </p:pic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0D301C3-3BAB-CB04-3840-FE8830B099BA}"/>
              </a:ext>
            </a:extLst>
          </p:cNvPr>
          <p:cNvCxnSpPr/>
          <p:nvPr/>
        </p:nvCxnSpPr>
        <p:spPr>
          <a:xfrm>
            <a:off x="3342969" y="1527760"/>
            <a:ext cx="668594" cy="363794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D0F4761-2C2E-C13C-6AEF-94DCFE3D84CC}"/>
              </a:ext>
            </a:extLst>
          </p:cNvPr>
          <p:cNvSpPr txBox="1"/>
          <p:nvPr/>
        </p:nvSpPr>
        <p:spPr>
          <a:xfrm>
            <a:off x="4166422" y="1691499"/>
            <a:ext cx="2300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Feature Engineering</a:t>
            </a:r>
            <a:endParaRPr lang="en-IN" sz="2000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0B97700-75A2-A1E7-8F4C-A32CCC062C7C}"/>
              </a:ext>
            </a:extLst>
          </p:cNvPr>
          <p:cNvCxnSpPr/>
          <p:nvPr/>
        </p:nvCxnSpPr>
        <p:spPr>
          <a:xfrm flipV="1">
            <a:off x="6145162" y="1261498"/>
            <a:ext cx="1258529" cy="448159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F442820-6BAC-A6CC-DC3C-111926F4CFC9}"/>
              </a:ext>
            </a:extLst>
          </p:cNvPr>
          <p:cNvSpPr txBox="1"/>
          <p:nvPr/>
        </p:nvSpPr>
        <p:spPr>
          <a:xfrm>
            <a:off x="7472516" y="1076832"/>
            <a:ext cx="230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Summarization</a:t>
            </a:r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D4477B-54D7-41D2-8598-413058CA3E87}"/>
              </a:ext>
            </a:extLst>
          </p:cNvPr>
          <p:cNvCxnSpPr>
            <a:cxnSpLocks/>
          </p:cNvCxnSpPr>
          <p:nvPr/>
        </p:nvCxnSpPr>
        <p:spPr>
          <a:xfrm>
            <a:off x="6145160" y="1891554"/>
            <a:ext cx="12585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9EA02D2-6DB4-1C4A-CD18-2E912FBF1CFE}"/>
              </a:ext>
            </a:extLst>
          </p:cNvPr>
          <p:cNvSpPr txBox="1"/>
          <p:nvPr/>
        </p:nvSpPr>
        <p:spPr>
          <a:xfrm>
            <a:off x="7472516" y="1706888"/>
            <a:ext cx="9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</a:t>
            </a:r>
            <a:endParaRPr lang="en-IN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70316B6-6851-FFB8-0401-C00D44CEC622}"/>
              </a:ext>
            </a:extLst>
          </p:cNvPr>
          <p:cNvCxnSpPr>
            <a:cxnSpLocks/>
          </p:cNvCxnSpPr>
          <p:nvPr/>
        </p:nvCxnSpPr>
        <p:spPr>
          <a:xfrm>
            <a:off x="6145162" y="2076220"/>
            <a:ext cx="1258529" cy="448159"/>
          </a:xfrm>
          <a:prstGeom prst="bentConnector3">
            <a:avLst>
              <a:gd name="adj1" fmla="val -7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F967083-0E52-B856-EF57-D65990E5453A}"/>
              </a:ext>
            </a:extLst>
          </p:cNvPr>
          <p:cNvSpPr txBox="1"/>
          <p:nvPr/>
        </p:nvSpPr>
        <p:spPr>
          <a:xfrm>
            <a:off x="7472516" y="2339713"/>
            <a:ext cx="134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Cohesion</a:t>
            </a:r>
            <a:endParaRPr lang="en-IN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F9D3E4D-F7B3-9CDF-8228-D7DFF6AC933A}"/>
              </a:ext>
            </a:extLst>
          </p:cNvPr>
          <p:cNvCxnSpPr/>
          <p:nvPr/>
        </p:nvCxnSpPr>
        <p:spPr>
          <a:xfrm>
            <a:off x="6145161" y="2637864"/>
            <a:ext cx="1258529" cy="49924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7A4D22E-F53B-CE4B-2641-B079D8992848}"/>
              </a:ext>
            </a:extLst>
          </p:cNvPr>
          <p:cNvSpPr txBox="1"/>
          <p:nvPr/>
        </p:nvSpPr>
        <p:spPr>
          <a:xfrm>
            <a:off x="7472515" y="2921333"/>
            <a:ext cx="206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 Relevance</a:t>
            </a:r>
            <a:endParaRPr lang="en-IN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33CD90D-ED1C-397C-6024-F667E14B1247}"/>
              </a:ext>
            </a:extLst>
          </p:cNvPr>
          <p:cNvCxnSpPr/>
          <p:nvPr/>
        </p:nvCxnSpPr>
        <p:spPr>
          <a:xfrm>
            <a:off x="6145160" y="3242062"/>
            <a:ext cx="1258529" cy="499240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0581DA0-08CD-EE26-5E06-EE545D7FA8EE}"/>
              </a:ext>
            </a:extLst>
          </p:cNvPr>
          <p:cNvSpPr txBox="1"/>
          <p:nvPr/>
        </p:nvSpPr>
        <p:spPr>
          <a:xfrm>
            <a:off x="7472516" y="3541309"/>
            <a:ext cx="142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Semantics</a:t>
            </a:r>
            <a:endParaRPr lang="en-IN" dirty="0"/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BFBC4C60-C1DF-363E-894E-102904C95A72}"/>
              </a:ext>
            </a:extLst>
          </p:cNvPr>
          <p:cNvCxnSpPr>
            <a:cxnSpLocks/>
          </p:cNvCxnSpPr>
          <p:nvPr/>
        </p:nvCxnSpPr>
        <p:spPr>
          <a:xfrm flipH="1">
            <a:off x="9538998" y="1283093"/>
            <a:ext cx="186812" cy="2479804"/>
          </a:xfrm>
          <a:prstGeom prst="curvedConnector4">
            <a:avLst>
              <a:gd name="adj1" fmla="val -122369"/>
              <a:gd name="adj2" fmla="val 10011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864B123-F096-C77F-5C0E-1DC26A237698}"/>
              </a:ext>
            </a:extLst>
          </p:cNvPr>
          <p:cNvSpPr txBox="1"/>
          <p:nvPr/>
        </p:nvSpPr>
        <p:spPr>
          <a:xfrm>
            <a:off x="9403729" y="2146514"/>
            <a:ext cx="461665" cy="75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Predict</a:t>
            </a:r>
            <a:endParaRPr lang="en-IN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D5F12F-62DE-2CEB-568A-848F69B70336}"/>
              </a:ext>
            </a:extLst>
          </p:cNvPr>
          <p:cNvSpPr/>
          <p:nvPr/>
        </p:nvSpPr>
        <p:spPr>
          <a:xfrm>
            <a:off x="10115472" y="2237098"/>
            <a:ext cx="8834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Score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9E3A3A-8534-3752-4F21-015AB761BF89}"/>
              </a:ext>
            </a:extLst>
          </p:cNvPr>
          <p:cNvSpPr txBox="1"/>
          <p:nvPr/>
        </p:nvSpPr>
        <p:spPr>
          <a:xfrm>
            <a:off x="4260146" y="2349511"/>
            <a:ext cx="1617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</a:t>
            </a:r>
          </a:p>
          <a:p>
            <a:r>
              <a:rPr lang="en-US" dirty="0"/>
              <a:t>Machine Learning based Classifiers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2321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BB931-BEE8-9424-5860-EC6AAC179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085" y="1828927"/>
            <a:ext cx="8458528" cy="3873783"/>
          </a:xfrm>
        </p:spPr>
        <p:txBody>
          <a:bodyPr anchor="t">
            <a:normAutofit/>
          </a:bodyPr>
          <a:lstStyle/>
          <a:p>
            <a:r>
              <a:rPr lang="en-US" sz="2400" dirty="0"/>
              <a:t>Recent approaches for AS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These approaches have demonstrated </a:t>
            </a:r>
            <a:r>
              <a:rPr lang="en-US" sz="2400" b="1" dirty="0"/>
              <a:t>good scoring accuracy </a:t>
            </a:r>
            <a:r>
              <a:rPr lang="en-US" sz="2400" dirty="0"/>
              <a:t>on publicly available benchmark datasets such as the automated student assessment prize (ASAP) for essay scoring.</a:t>
            </a:r>
            <a:endParaRPr lang="en-IN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2E3E73-A84D-C4E0-CFBA-17DDC723FE4D}"/>
              </a:ext>
            </a:extLst>
          </p:cNvPr>
          <p:cNvCxnSpPr/>
          <p:nvPr/>
        </p:nvCxnSpPr>
        <p:spPr>
          <a:xfrm>
            <a:off x="4827639" y="2025445"/>
            <a:ext cx="25760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BA6097-F767-D56E-EEA1-4299BD6ACBBB}"/>
              </a:ext>
            </a:extLst>
          </p:cNvPr>
          <p:cNvSpPr txBox="1"/>
          <p:nvPr/>
        </p:nvSpPr>
        <p:spPr>
          <a:xfrm>
            <a:off x="4965291" y="1702279"/>
            <a:ext cx="257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Leverage advancements</a:t>
            </a:r>
          </a:p>
          <a:p>
            <a:r>
              <a:rPr lang="en-US" dirty="0"/>
              <a:t> in Deep Learning</a:t>
            </a:r>
            <a:endParaRPr lang="en-IN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98A181A3-0A80-722E-B531-8B54B30CBDB4}"/>
              </a:ext>
            </a:extLst>
          </p:cNvPr>
          <p:cNvCxnSpPr/>
          <p:nvPr/>
        </p:nvCxnSpPr>
        <p:spPr>
          <a:xfrm rot="5400000" flipH="1" flipV="1">
            <a:off x="7352939" y="1671482"/>
            <a:ext cx="952429" cy="707923"/>
          </a:xfrm>
          <a:prstGeom prst="bentConnector3">
            <a:avLst>
              <a:gd name="adj1" fmla="val 995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BD1FF3B-E78C-D589-A990-EFCFF7E8E30D}"/>
              </a:ext>
            </a:extLst>
          </p:cNvPr>
          <p:cNvCxnSpPr/>
          <p:nvPr/>
        </p:nvCxnSpPr>
        <p:spPr>
          <a:xfrm>
            <a:off x="7475192" y="2501658"/>
            <a:ext cx="7245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436011C-8283-9490-FBCB-489010987787}"/>
              </a:ext>
            </a:extLst>
          </p:cNvPr>
          <p:cNvSpPr/>
          <p:nvPr/>
        </p:nvSpPr>
        <p:spPr>
          <a:xfrm>
            <a:off x="8183115" y="1262207"/>
            <a:ext cx="9377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BERT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C7248CB-238A-EF99-5D98-F79CD49325C7}"/>
              </a:ext>
            </a:extLst>
          </p:cNvPr>
          <p:cNvSpPr/>
          <p:nvPr/>
        </p:nvSpPr>
        <p:spPr>
          <a:xfrm>
            <a:off x="8199741" y="2209821"/>
            <a:ext cx="10749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GPT-2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76239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6385-60C9-AAD5-43B2-2878AC7B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00" y="315964"/>
            <a:ext cx="2819400" cy="1325563"/>
          </a:xfrm>
        </p:spPr>
        <p:txBody>
          <a:bodyPr/>
          <a:lstStyle/>
          <a:p>
            <a:pPr algn="ctr"/>
            <a:r>
              <a:rPr lang="en-US" b="1"/>
              <a:t>Limitations</a:t>
            </a:r>
            <a:endParaRPr lang="en-IN" b="1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FE354F9-3E36-D89C-45FA-B61F45718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6671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93723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2C435-9F02-6D69-DF4A-30C2AA34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Methodology</a:t>
            </a:r>
            <a:endParaRPr lang="en-IN" sz="40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A146D-DD64-B9E2-935E-12DC5BAEB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124" y="1007830"/>
            <a:ext cx="3134075" cy="11750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Problem Formulation</a:t>
            </a: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A8C4F-B0FC-D4B1-4453-555F6C1C2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8" b="10905"/>
          <a:stretch/>
        </p:blipFill>
        <p:spPr>
          <a:xfrm>
            <a:off x="2122655" y="2784007"/>
            <a:ext cx="7946689" cy="3136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31EED4-013C-265D-FB05-E7557924A602}"/>
              </a:ext>
            </a:extLst>
          </p:cNvPr>
          <p:cNvSpPr txBox="1"/>
          <p:nvPr/>
        </p:nvSpPr>
        <p:spPr>
          <a:xfrm>
            <a:off x="2299636" y="6250118"/>
            <a:ext cx="7946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Text snippets from an example grade 8 reading comprehension item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696595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C5122-D26E-1B16-46FF-102ACEB6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2" y="819730"/>
            <a:ext cx="9942716" cy="1554480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Author’s Approach: </a:t>
            </a:r>
            <a:br>
              <a:rPr lang="en-US" b="1" dirty="0"/>
            </a:br>
            <a:r>
              <a:rPr lang="en-US" b="1" dirty="0"/>
              <a:t>Meta-trained BERT with In-context Tuning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AB09-4DDF-CB8B-3277-4FAE243BF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2" y="2880861"/>
            <a:ext cx="10096316" cy="34607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Utilizing In-context Learning.</a:t>
            </a:r>
          </a:p>
          <a:p>
            <a:pPr marL="0" indent="0">
              <a:buNone/>
            </a:pPr>
            <a:r>
              <a:rPr lang="en-IN" sz="2400" dirty="0"/>
              <a:t>The key idea is to learn a single shared BERT AS model across all items.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Add in-context examples to BERT input (response, score).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77DAD9E-9BA1-E09F-57D7-59E48734343C}"/>
              </a:ext>
            </a:extLst>
          </p:cNvPr>
          <p:cNvCxnSpPr/>
          <p:nvPr/>
        </p:nvCxnSpPr>
        <p:spPr>
          <a:xfrm>
            <a:off x="2320413" y="3637935"/>
            <a:ext cx="678426" cy="462117"/>
          </a:xfrm>
          <a:prstGeom prst="bentConnector3">
            <a:avLst>
              <a:gd name="adj1" fmla="val -72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B1EF7E-4C29-5338-6AD6-C402CF158334}"/>
              </a:ext>
            </a:extLst>
          </p:cNvPr>
          <p:cNvSpPr txBox="1"/>
          <p:nvPr/>
        </p:nvSpPr>
        <p:spPr>
          <a:xfrm>
            <a:off x="3077497" y="3903405"/>
            <a:ext cx="6862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Leverages shared item linkage and semantics by providing context to the shared BERT AS model and associate it with each specific item.</a:t>
            </a:r>
            <a:endParaRPr lang="en-IN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0C022AD-C617-AF1A-697F-B23D30A39896}"/>
              </a:ext>
            </a:extLst>
          </p:cNvPr>
          <p:cNvCxnSpPr/>
          <p:nvPr/>
        </p:nvCxnSpPr>
        <p:spPr>
          <a:xfrm>
            <a:off x="2320413" y="5576153"/>
            <a:ext cx="678426" cy="462117"/>
          </a:xfrm>
          <a:prstGeom prst="bentConnector3">
            <a:avLst>
              <a:gd name="adj1" fmla="val -72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041C92-AEC2-37E1-A2BB-1D77052EBA95}"/>
              </a:ext>
            </a:extLst>
          </p:cNvPr>
          <p:cNvSpPr txBox="1"/>
          <p:nvPr/>
        </p:nvSpPr>
        <p:spPr>
          <a:xfrm>
            <a:off x="3077497" y="5715104"/>
            <a:ext cx="6862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additional context about each item and enable BERT AS model contextualize to enable knowledge sharing across multiple items.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430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D63A7D-4A25-43ED-3198-059E7F28B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025" y="914400"/>
            <a:ext cx="7450394" cy="510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1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4E79-F00E-B2FE-771D-3F4271D0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Metrics and Baselines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CBEC39-D965-D313-A978-3D3584A7BFE4}"/>
              </a:ext>
            </a:extLst>
          </p:cNvPr>
          <p:cNvCxnSpPr/>
          <p:nvPr/>
        </p:nvCxnSpPr>
        <p:spPr>
          <a:xfrm>
            <a:off x="5978013" y="2143433"/>
            <a:ext cx="0" cy="462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5993F3-42DD-975A-F981-812AE9DA30C9}"/>
              </a:ext>
            </a:extLst>
          </p:cNvPr>
          <p:cNvCxnSpPr>
            <a:cxnSpLocks/>
          </p:cNvCxnSpPr>
          <p:nvPr/>
        </p:nvCxnSpPr>
        <p:spPr>
          <a:xfrm>
            <a:off x="589936" y="2605549"/>
            <a:ext cx="10683306" cy="96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A69653-5812-491F-165B-C99D85DE47C1}"/>
              </a:ext>
            </a:extLst>
          </p:cNvPr>
          <p:cNvCxnSpPr/>
          <p:nvPr/>
        </p:nvCxnSpPr>
        <p:spPr>
          <a:xfrm>
            <a:off x="589936" y="2605549"/>
            <a:ext cx="0" cy="685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F57FAF-13C7-10FD-F229-1FFF51DC884A}"/>
              </a:ext>
            </a:extLst>
          </p:cNvPr>
          <p:cNvSpPr txBox="1"/>
          <p:nvPr/>
        </p:nvSpPr>
        <p:spPr>
          <a:xfrm>
            <a:off x="160170" y="3291349"/>
            <a:ext cx="8595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Human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C70B86-39C9-6ACE-0EF1-80C37B911F64}"/>
              </a:ext>
            </a:extLst>
          </p:cNvPr>
          <p:cNvCxnSpPr/>
          <p:nvPr/>
        </p:nvCxnSpPr>
        <p:spPr>
          <a:xfrm>
            <a:off x="1592824" y="2593259"/>
            <a:ext cx="0" cy="13076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F85E99-E66A-00EF-DEDC-1A3652D52E35}"/>
              </a:ext>
            </a:extLst>
          </p:cNvPr>
          <p:cNvSpPr txBox="1"/>
          <p:nvPr/>
        </p:nvSpPr>
        <p:spPr>
          <a:xfrm>
            <a:off x="1112564" y="3900949"/>
            <a:ext cx="9605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Majority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ACEC85-18F9-DF8A-C889-550D3655351A}"/>
              </a:ext>
            </a:extLst>
          </p:cNvPr>
          <p:cNvCxnSpPr/>
          <p:nvPr/>
        </p:nvCxnSpPr>
        <p:spPr>
          <a:xfrm>
            <a:off x="2703870" y="2605549"/>
            <a:ext cx="0" cy="21532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BCA585-0525-4136-AC16-D875BC021554}"/>
              </a:ext>
            </a:extLst>
          </p:cNvPr>
          <p:cNvSpPr txBox="1"/>
          <p:nvPr/>
        </p:nvSpPr>
        <p:spPr>
          <a:xfrm>
            <a:off x="1941870" y="4758814"/>
            <a:ext cx="1524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Feature Engineering </a:t>
            </a:r>
          </a:p>
          <a:p>
            <a:pPr algn="ctr"/>
            <a:r>
              <a:rPr lang="en-IN" dirty="0"/>
              <a:t>+ </a:t>
            </a:r>
          </a:p>
          <a:p>
            <a:pPr algn="ctr"/>
            <a:r>
              <a:rPr lang="en-IN" dirty="0"/>
              <a:t>Random Forest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C86102-C293-1F90-AD3C-193E65A060CF}"/>
              </a:ext>
            </a:extLst>
          </p:cNvPr>
          <p:cNvCxnSpPr/>
          <p:nvPr/>
        </p:nvCxnSpPr>
        <p:spPr>
          <a:xfrm>
            <a:off x="3967317" y="2593259"/>
            <a:ext cx="0" cy="13076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BF9FDF4-4DB0-409C-1249-5A539F662763}"/>
              </a:ext>
            </a:extLst>
          </p:cNvPr>
          <p:cNvSpPr txBox="1"/>
          <p:nvPr/>
        </p:nvSpPr>
        <p:spPr>
          <a:xfrm>
            <a:off x="3217175" y="3900949"/>
            <a:ext cx="15002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Stacked LSTM</a:t>
            </a:r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0E0D66-017F-FCFE-D1C9-0FEF09DAA15C}"/>
              </a:ext>
            </a:extLst>
          </p:cNvPr>
          <p:cNvCxnSpPr/>
          <p:nvPr/>
        </p:nvCxnSpPr>
        <p:spPr>
          <a:xfrm>
            <a:off x="5560141" y="2605549"/>
            <a:ext cx="0" cy="685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0EC8CB-4A8E-2715-E436-7971419AE2BE}"/>
              </a:ext>
            </a:extLst>
          </p:cNvPr>
          <p:cNvSpPr txBox="1"/>
          <p:nvPr/>
        </p:nvSpPr>
        <p:spPr>
          <a:xfrm>
            <a:off x="4925361" y="3294259"/>
            <a:ext cx="14228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Clustering </a:t>
            </a:r>
          </a:p>
          <a:p>
            <a:pPr algn="ctr"/>
            <a:r>
              <a:rPr lang="en-US" dirty="0"/>
              <a:t>+ Classification</a:t>
            </a:r>
            <a:endParaRPr lang="en-IN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0B114C-1D21-A5B5-E288-105FE38B08BF}"/>
              </a:ext>
            </a:extLst>
          </p:cNvPr>
          <p:cNvCxnSpPr/>
          <p:nvPr/>
        </p:nvCxnSpPr>
        <p:spPr>
          <a:xfrm>
            <a:off x="7128387" y="2605549"/>
            <a:ext cx="0" cy="685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DC98CF-0956-C663-70A9-A17772FCD010}"/>
              </a:ext>
            </a:extLst>
          </p:cNvPr>
          <p:cNvSpPr txBox="1"/>
          <p:nvPr/>
        </p:nvSpPr>
        <p:spPr>
          <a:xfrm>
            <a:off x="6567949" y="3279059"/>
            <a:ext cx="11771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BERT </a:t>
            </a:r>
          </a:p>
          <a:p>
            <a:pPr algn="ctr"/>
            <a:r>
              <a:rPr lang="en-US" dirty="0"/>
              <a:t>(response)</a:t>
            </a:r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80C731-AD00-1E73-53ED-DA6672D04F65}"/>
              </a:ext>
            </a:extLst>
          </p:cNvPr>
          <p:cNvCxnSpPr>
            <a:cxnSpLocks/>
          </p:cNvCxnSpPr>
          <p:nvPr/>
        </p:nvCxnSpPr>
        <p:spPr>
          <a:xfrm>
            <a:off x="8259097" y="2593259"/>
            <a:ext cx="0" cy="1597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A2E183B-E189-2FED-6568-4FB2B21FF547}"/>
              </a:ext>
            </a:extLst>
          </p:cNvPr>
          <p:cNvSpPr txBox="1"/>
          <p:nvPr/>
        </p:nvSpPr>
        <p:spPr>
          <a:xfrm>
            <a:off x="7708209" y="4199480"/>
            <a:ext cx="110177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BERT </a:t>
            </a:r>
          </a:p>
          <a:p>
            <a:pPr algn="ctr"/>
            <a:r>
              <a:rPr lang="en-US" dirty="0"/>
              <a:t>(passage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Question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response)</a:t>
            </a:r>
            <a:endParaRPr lang="en-IN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EDBD3B-24F0-9822-E6B4-5765ADD273AA}"/>
              </a:ext>
            </a:extLst>
          </p:cNvPr>
          <p:cNvCxnSpPr/>
          <p:nvPr/>
        </p:nvCxnSpPr>
        <p:spPr>
          <a:xfrm>
            <a:off x="9424219" y="2605549"/>
            <a:ext cx="0" cy="685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140F5EA-6A60-D362-7D12-9D4BB89DEF51}"/>
              </a:ext>
            </a:extLst>
          </p:cNvPr>
          <p:cNvSpPr txBox="1"/>
          <p:nvPr/>
        </p:nvSpPr>
        <p:spPr>
          <a:xfrm>
            <a:off x="8835660" y="3294118"/>
            <a:ext cx="11771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BERT </a:t>
            </a:r>
          </a:p>
          <a:p>
            <a:pPr algn="ctr"/>
            <a:r>
              <a:rPr lang="en-US" dirty="0"/>
              <a:t>in-context</a:t>
            </a:r>
            <a:endParaRPr lang="en-IN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1BC7BD-0727-C383-21DA-C5926713DE8F}"/>
              </a:ext>
            </a:extLst>
          </p:cNvPr>
          <p:cNvCxnSpPr>
            <a:cxnSpLocks/>
          </p:cNvCxnSpPr>
          <p:nvPr/>
        </p:nvCxnSpPr>
        <p:spPr>
          <a:xfrm>
            <a:off x="10304206" y="2605549"/>
            <a:ext cx="0" cy="16647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5B48E3A-2E78-F7F2-2253-FBD8FB353317}"/>
              </a:ext>
            </a:extLst>
          </p:cNvPr>
          <p:cNvSpPr txBox="1"/>
          <p:nvPr/>
        </p:nvSpPr>
        <p:spPr>
          <a:xfrm>
            <a:off x="9752131" y="4270281"/>
            <a:ext cx="11041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BERT </a:t>
            </a:r>
          </a:p>
          <a:p>
            <a:pPr algn="ctr"/>
            <a:r>
              <a:rPr lang="en-US" dirty="0"/>
              <a:t>multi-task</a:t>
            </a:r>
            <a:endParaRPr lang="en-IN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AEE13D-172D-5D49-7466-75EF52D97443}"/>
              </a:ext>
            </a:extLst>
          </p:cNvPr>
          <p:cNvCxnSpPr>
            <a:cxnSpLocks/>
          </p:cNvCxnSpPr>
          <p:nvPr/>
        </p:nvCxnSpPr>
        <p:spPr>
          <a:xfrm flipH="1">
            <a:off x="11248662" y="2605549"/>
            <a:ext cx="32664" cy="2831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23F1372-FF65-8BE0-ED12-D983B2027063}"/>
              </a:ext>
            </a:extLst>
          </p:cNvPr>
          <p:cNvSpPr txBox="1"/>
          <p:nvPr/>
        </p:nvSpPr>
        <p:spPr>
          <a:xfrm>
            <a:off x="10523944" y="5437014"/>
            <a:ext cx="144943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Meta-trained </a:t>
            </a:r>
          </a:p>
          <a:p>
            <a:pPr algn="ctr"/>
            <a:r>
              <a:rPr lang="en-US" dirty="0"/>
              <a:t>BERT </a:t>
            </a:r>
          </a:p>
          <a:p>
            <a:pPr algn="ctr"/>
            <a:r>
              <a:rPr lang="en-US" dirty="0"/>
              <a:t>in-context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373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41242B"/>
      </a:dk2>
      <a:lt2>
        <a:srgbClr val="E2E8E2"/>
      </a:lt2>
      <a:accent1>
        <a:srgbClr val="E76EEE"/>
      </a:accent1>
      <a:accent2>
        <a:srgbClr val="EB4EB2"/>
      </a:accent2>
      <a:accent3>
        <a:srgbClr val="EE6E8B"/>
      </a:accent3>
      <a:accent4>
        <a:srgbClr val="EB6C4E"/>
      </a:accent4>
      <a:accent5>
        <a:srgbClr val="D99428"/>
      </a:accent5>
      <a:accent6>
        <a:srgbClr val="A6A938"/>
      </a:accent6>
      <a:hlink>
        <a:srgbClr val="598E56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</TotalTime>
  <Words>739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Bembo</vt:lpstr>
      <vt:lpstr>Calibri</vt:lpstr>
      <vt:lpstr>Calibri Light</vt:lpstr>
      <vt:lpstr>Cambria Math</vt:lpstr>
      <vt:lpstr>Century Gothic</vt:lpstr>
      <vt:lpstr>Gill Sans MT</vt:lpstr>
      <vt:lpstr>AdornVTI</vt:lpstr>
      <vt:lpstr>Office Theme</vt:lpstr>
      <vt:lpstr>Vapor Trail</vt:lpstr>
      <vt:lpstr>1_Office Theme</vt:lpstr>
      <vt:lpstr>Parcel</vt:lpstr>
      <vt:lpstr>Automated Scoring for Reading Comprehension via In-context BERT Tuning (Paper Review)</vt:lpstr>
      <vt:lpstr>Automated Scoring (AS)</vt:lpstr>
      <vt:lpstr>PowerPoint Presentation</vt:lpstr>
      <vt:lpstr>PowerPoint Presentation</vt:lpstr>
      <vt:lpstr>Limitations</vt:lpstr>
      <vt:lpstr>Methodology</vt:lpstr>
      <vt:lpstr>Author’s Approach:  Meta-trained BERT with In-context Tuning</vt:lpstr>
      <vt:lpstr>PowerPoint Presentation</vt:lpstr>
      <vt:lpstr>Metrics and Baselines</vt:lpstr>
      <vt:lpstr>Experimental Setup</vt:lpstr>
      <vt:lpstr>Experimental Results</vt:lpstr>
      <vt:lpstr>PowerPoint Presentation</vt:lpstr>
      <vt:lpstr>Results and Analysis</vt:lpstr>
      <vt:lpstr>Qualitative Error Analysis</vt:lpstr>
      <vt:lpstr>Conclusions and 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Scoring for Reading Comprehension via In-context BERT Tuning</dc:title>
  <dc:creator>Rahul Kumar</dc:creator>
  <cp:lastModifiedBy>Rahul Kumar</cp:lastModifiedBy>
  <cp:revision>30</cp:revision>
  <dcterms:created xsi:type="dcterms:W3CDTF">2023-03-23T08:35:03Z</dcterms:created>
  <dcterms:modified xsi:type="dcterms:W3CDTF">2023-03-24T04:13:01Z</dcterms:modified>
</cp:coreProperties>
</file>