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61" r:id="rId2"/>
  </p:sldMasterIdLst>
  <p:notesMasterIdLst>
    <p:notesMasterId r:id="rId20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77B85-4AD1-4D25-A2A7-95824B169991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3E4158-F129-435B-AFE5-898CCB013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generate essays rated with different scores, EssayGAN has </a:t>
          </a:r>
          <a:r>
            <a:rPr lang="en-US" b="1"/>
            <a:t>multiple generators and a discriminator</a:t>
          </a:r>
          <a:r>
            <a:rPr lang="en-US"/>
            <a:t>.</a:t>
          </a:r>
        </a:p>
      </dgm:t>
    </dgm:pt>
    <dgm:pt modelId="{5D4F2BE6-5448-4AA4-998F-FC73BA239BD7}" type="parTrans" cxnId="{69D63BEF-CE8A-413A-A77A-DA7784D42D13}">
      <dgm:prSet/>
      <dgm:spPr/>
      <dgm:t>
        <a:bodyPr/>
        <a:lstStyle/>
        <a:p>
          <a:endParaRPr lang="en-US"/>
        </a:p>
      </dgm:t>
    </dgm:pt>
    <dgm:pt modelId="{02FB4EE0-2C8E-4C28-BFDB-D2367D8CCD45}" type="sibTrans" cxnId="{69D63BEF-CE8A-413A-A77A-DA7784D42D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843B6-F982-489F-A25C-71318E6B5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generators is determined </a:t>
          </a:r>
          <a:r>
            <a:rPr lang="en-US" b="1" dirty="0"/>
            <a:t>based on score range</a:t>
          </a:r>
          <a:r>
            <a:rPr lang="en-US" dirty="0"/>
            <a:t> used for essay grading.</a:t>
          </a:r>
        </a:p>
      </dgm:t>
    </dgm:pt>
    <dgm:pt modelId="{CE26BAA8-6C32-4DF9-B9D4-3C02F83F3F82}" type="parTrans" cxnId="{8F72861A-0ED4-4AB8-B7DD-B5601085C970}">
      <dgm:prSet/>
      <dgm:spPr/>
      <dgm:t>
        <a:bodyPr/>
        <a:lstStyle/>
        <a:p>
          <a:endParaRPr lang="en-US"/>
        </a:p>
      </dgm:t>
    </dgm:pt>
    <dgm:pt modelId="{24AF683D-E8B2-4B7B-A0D0-4399F2ABE248}" type="sibTrans" cxnId="{8F72861A-0ED4-4AB8-B7DD-B5601085C9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24FF45-2338-4688-8349-57434C7CD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generator is dedicated to </a:t>
          </a:r>
          <a:r>
            <a:rPr lang="en-US" b="1" dirty="0"/>
            <a:t>producing only essays </a:t>
          </a:r>
          <a:r>
            <a:rPr lang="en-US" dirty="0"/>
            <a:t>with a </a:t>
          </a:r>
          <a:r>
            <a:rPr lang="en-US" b="1" dirty="0"/>
            <a:t>specific score</a:t>
          </a:r>
          <a:r>
            <a:rPr lang="en-US" dirty="0"/>
            <a:t>.</a:t>
          </a:r>
        </a:p>
      </dgm:t>
    </dgm:pt>
    <dgm:pt modelId="{81B9E129-97BF-42BE-ADE6-12EBD01CA41D}" type="parTrans" cxnId="{4A9F10C8-88BA-42B1-B678-AFFFF8F7D819}">
      <dgm:prSet/>
      <dgm:spPr/>
      <dgm:t>
        <a:bodyPr/>
        <a:lstStyle/>
        <a:p>
          <a:endParaRPr lang="en-US"/>
        </a:p>
      </dgm:t>
    </dgm:pt>
    <dgm:pt modelId="{427AFFA5-219F-4E13-B57A-EF6CDE7B8005}" type="sibTrans" cxnId="{4A9F10C8-88BA-42B1-B678-AFFFF8F7D8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7FBFD-94AF-487A-B129-F130EFF596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</a:t>
          </a:r>
          <a:r>
            <a:rPr lang="en-US" b="1" dirty="0"/>
            <a:t>discriminator</a:t>
          </a:r>
          <a:r>
            <a:rPr lang="en-US" dirty="0"/>
            <a:t> is trained to distinguish between </a:t>
          </a:r>
          <a:r>
            <a:rPr lang="en-US" b="1" dirty="0"/>
            <a:t>real and generated essays</a:t>
          </a:r>
          <a:r>
            <a:rPr lang="en-US" dirty="0"/>
            <a:t>.</a:t>
          </a:r>
        </a:p>
      </dgm:t>
    </dgm:pt>
    <dgm:pt modelId="{E32C5CC3-2E57-43C9-92AA-3A7E36604743}" type="parTrans" cxnId="{1F2EA719-B495-4747-88E6-2E715DE9D401}">
      <dgm:prSet/>
      <dgm:spPr/>
      <dgm:t>
        <a:bodyPr/>
        <a:lstStyle/>
        <a:p>
          <a:endParaRPr lang="en-US"/>
        </a:p>
      </dgm:t>
    </dgm:pt>
    <dgm:pt modelId="{0276B955-7803-4987-B1CB-93BB21E62FD3}" type="sibTrans" cxnId="{1F2EA719-B495-4747-88E6-2E715DE9D401}">
      <dgm:prSet/>
      <dgm:spPr/>
      <dgm:t>
        <a:bodyPr/>
        <a:lstStyle/>
        <a:p>
          <a:endParaRPr lang="en-US"/>
        </a:p>
      </dgm:t>
    </dgm:pt>
    <dgm:pt modelId="{D731E17C-FE29-4A5B-8662-FCD04D278F0E}" type="pres">
      <dgm:prSet presAssocID="{18B77B85-4AD1-4D25-A2A7-95824B169991}" presName="root" presStyleCnt="0">
        <dgm:presLayoutVars>
          <dgm:dir/>
          <dgm:resizeHandles val="exact"/>
        </dgm:presLayoutVars>
      </dgm:prSet>
      <dgm:spPr/>
    </dgm:pt>
    <dgm:pt modelId="{74C22E40-C4B7-4F3A-A8B3-4990F91CF3C1}" type="pres">
      <dgm:prSet presAssocID="{18B77B85-4AD1-4D25-A2A7-95824B169991}" presName="container" presStyleCnt="0">
        <dgm:presLayoutVars>
          <dgm:dir/>
          <dgm:resizeHandles val="exact"/>
        </dgm:presLayoutVars>
      </dgm:prSet>
      <dgm:spPr/>
    </dgm:pt>
    <dgm:pt modelId="{2EF644F1-2BDA-421E-9751-79265BB53FA1}" type="pres">
      <dgm:prSet presAssocID="{D63E4158-F129-435B-AFE5-898CCB01301C}" presName="compNode" presStyleCnt="0"/>
      <dgm:spPr/>
    </dgm:pt>
    <dgm:pt modelId="{444D2DF6-E90A-44F9-A638-3E301682115C}" type="pres">
      <dgm:prSet presAssocID="{D63E4158-F129-435B-AFE5-898CCB01301C}" presName="iconBgRect" presStyleLbl="bgShp" presStyleIdx="0" presStyleCnt="4"/>
      <dgm:spPr/>
    </dgm:pt>
    <dgm:pt modelId="{5D7F373D-426C-4D6C-BDBC-696E07E5AE5D}" type="pres">
      <dgm:prSet presAssocID="{D63E4158-F129-435B-AFE5-898CCB0130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8894874-2335-4873-83D5-4FA84F63DD4E}" type="pres">
      <dgm:prSet presAssocID="{D63E4158-F129-435B-AFE5-898CCB01301C}" presName="spaceRect" presStyleCnt="0"/>
      <dgm:spPr/>
    </dgm:pt>
    <dgm:pt modelId="{FF3F3C88-FA0F-4C89-B7F6-FB282746CAB0}" type="pres">
      <dgm:prSet presAssocID="{D63E4158-F129-435B-AFE5-898CCB01301C}" presName="textRect" presStyleLbl="revTx" presStyleIdx="0" presStyleCnt="4">
        <dgm:presLayoutVars>
          <dgm:chMax val="1"/>
          <dgm:chPref val="1"/>
        </dgm:presLayoutVars>
      </dgm:prSet>
      <dgm:spPr/>
    </dgm:pt>
    <dgm:pt modelId="{8DE23543-0194-4FE5-BFEF-966EA68EBE27}" type="pres">
      <dgm:prSet presAssocID="{02FB4EE0-2C8E-4C28-BFDB-D2367D8CCD45}" presName="sibTrans" presStyleLbl="sibTrans2D1" presStyleIdx="0" presStyleCnt="0"/>
      <dgm:spPr/>
    </dgm:pt>
    <dgm:pt modelId="{1B0E23F2-A346-4624-9B4B-0497E7913CC3}" type="pres">
      <dgm:prSet presAssocID="{B24843B6-F982-489F-A25C-71318E6B5ABD}" presName="compNode" presStyleCnt="0"/>
      <dgm:spPr/>
    </dgm:pt>
    <dgm:pt modelId="{ADD36748-983F-42D3-A73E-C65BAE38221A}" type="pres">
      <dgm:prSet presAssocID="{B24843B6-F982-489F-A25C-71318E6B5ABD}" presName="iconBgRect" presStyleLbl="bgShp" presStyleIdx="1" presStyleCnt="4"/>
      <dgm:spPr/>
    </dgm:pt>
    <dgm:pt modelId="{726FB022-5248-450A-894E-3C42BA6947C1}" type="pres">
      <dgm:prSet presAssocID="{B24843B6-F982-489F-A25C-71318E6B5A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185AE34-3A53-4DAB-9238-A523AE94F322}" type="pres">
      <dgm:prSet presAssocID="{B24843B6-F982-489F-A25C-71318E6B5ABD}" presName="spaceRect" presStyleCnt="0"/>
      <dgm:spPr/>
    </dgm:pt>
    <dgm:pt modelId="{313E237C-3629-4D3A-8D8A-EC46013D298B}" type="pres">
      <dgm:prSet presAssocID="{B24843B6-F982-489F-A25C-71318E6B5ABD}" presName="textRect" presStyleLbl="revTx" presStyleIdx="1" presStyleCnt="4">
        <dgm:presLayoutVars>
          <dgm:chMax val="1"/>
          <dgm:chPref val="1"/>
        </dgm:presLayoutVars>
      </dgm:prSet>
      <dgm:spPr/>
    </dgm:pt>
    <dgm:pt modelId="{73499567-016F-4E6B-BE83-42314BEC9AAB}" type="pres">
      <dgm:prSet presAssocID="{24AF683D-E8B2-4B7B-A0D0-4399F2ABE248}" presName="sibTrans" presStyleLbl="sibTrans2D1" presStyleIdx="0" presStyleCnt="0"/>
      <dgm:spPr/>
    </dgm:pt>
    <dgm:pt modelId="{3F4AE80E-7939-4FD7-BD5E-FA0D29B9072E}" type="pres">
      <dgm:prSet presAssocID="{B324FF45-2338-4688-8349-57434C7CDBC5}" presName="compNode" presStyleCnt="0"/>
      <dgm:spPr/>
    </dgm:pt>
    <dgm:pt modelId="{2932F02D-D4ED-4B06-8AF7-8FB2C49457E6}" type="pres">
      <dgm:prSet presAssocID="{B324FF45-2338-4688-8349-57434C7CDBC5}" presName="iconBgRect" presStyleLbl="bgShp" presStyleIdx="2" presStyleCnt="4"/>
      <dgm:spPr/>
    </dgm:pt>
    <dgm:pt modelId="{71AA7B71-775D-439D-A0E1-C798EFF649E4}" type="pres">
      <dgm:prSet presAssocID="{B324FF45-2338-4688-8349-57434C7CDB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AA62E9B-2ABE-4208-A35E-1D0D941A6F99}" type="pres">
      <dgm:prSet presAssocID="{B324FF45-2338-4688-8349-57434C7CDBC5}" presName="spaceRect" presStyleCnt="0"/>
      <dgm:spPr/>
    </dgm:pt>
    <dgm:pt modelId="{5E45E401-212E-42E5-AC6E-16D58FA70747}" type="pres">
      <dgm:prSet presAssocID="{B324FF45-2338-4688-8349-57434C7CDBC5}" presName="textRect" presStyleLbl="revTx" presStyleIdx="2" presStyleCnt="4">
        <dgm:presLayoutVars>
          <dgm:chMax val="1"/>
          <dgm:chPref val="1"/>
        </dgm:presLayoutVars>
      </dgm:prSet>
      <dgm:spPr/>
    </dgm:pt>
    <dgm:pt modelId="{CFF1EDFF-9D53-4367-BA85-90574BF4C256}" type="pres">
      <dgm:prSet presAssocID="{427AFFA5-219F-4E13-B57A-EF6CDE7B8005}" presName="sibTrans" presStyleLbl="sibTrans2D1" presStyleIdx="0" presStyleCnt="0"/>
      <dgm:spPr/>
    </dgm:pt>
    <dgm:pt modelId="{AB99C000-22E7-457F-BCD2-0DB824BDD67D}" type="pres">
      <dgm:prSet presAssocID="{1907FBFD-94AF-487A-B129-F130EFF596BD}" presName="compNode" presStyleCnt="0"/>
      <dgm:spPr/>
    </dgm:pt>
    <dgm:pt modelId="{06D31443-B943-400B-AC41-7C5E3E5CD363}" type="pres">
      <dgm:prSet presAssocID="{1907FBFD-94AF-487A-B129-F130EFF596BD}" presName="iconBgRect" presStyleLbl="bgShp" presStyleIdx="3" presStyleCnt="4"/>
      <dgm:spPr/>
    </dgm:pt>
    <dgm:pt modelId="{BB08E722-7C74-48E1-938F-5E1CFEB1883A}" type="pres">
      <dgm:prSet presAssocID="{1907FBFD-94AF-487A-B129-F130EFF596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367FAC9-DFF4-4520-94D2-2F31A8C0B3DA}" type="pres">
      <dgm:prSet presAssocID="{1907FBFD-94AF-487A-B129-F130EFF596BD}" presName="spaceRect" presStyleCnt="0"/>
      <dgm:spPr/>
    </dgm:pt>
    <dgm:pt modelId="{1931BA5F-DDDC-479B-91F5-4325DCE9C78C}" type="pres">
      <dgm:prSet presAssocID="{1907FBFD-94AF-487A-B129-F130EFF596B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2EA719-B495-4747-88E6-2E715DE9D401}" srcId="{18B77B85-4AD1-4D25-A2A7-95824B169991}" destId="{1907FBFD-94AF-487A-B129-F130EFF596BD}" srcOrd="3" destOrd="0" parTransId="{E32C5CC3-2E57-43C9-92AA-3A7E36604743}" sibTransId="{0276B955-7803-4987-B1CB-93BB21E62FD3}"/>
    <dgm:cxn modelId="{8F72861A-0ED4-4AB8-B7DD-B5601085C970}" srcId="{18B77B85-4AD1-4D25-A2A7-95824B169991}" destId="{B24843B6-F982-489F-A25C-71318E6B5ABD}" srcOrd="1" destOrd="0" parTransId="{CE26BAA8-6C32-4DF9-B9D4-3C02F83F3F82}" sibTransId="{24AF683D-E8B2-4B7B-A0D0-4399F2ABE248}"/>
    <dgm:cxn modelId="{9A11DB1A-F38A-4DF0-AF4C-DE714C01C91B}" type="presOf" srcId="{1907FBFD-94AF-487A-B129-F130EFF596BD}" destId="{1931BA5F-DDDC-479B-91F5-4325DCE9C78C}" srcOrd="0" destOrd="0" presId="urn:microsoft.com/office/officeart/2018/2/layout/IconCircleList"/>
    <dgm:cxn modelId="{3A111F48-E393-43EF-ABFB-F06664B35D82}" type="presOf" srcId="{18B77B85-4AD1-4D25-A2A7-95824B169991}" destId="{D731E17C-FE29-4A5B-8662-FCD04D278F0E}" srcOrd="0" destOrd="0" presId="urn:microsoft.com/office/officeart/2018/2/layout/IconCircleList"/>
    <dgm:cxn modelId="{5C321771-2365-47DA-80BF-CC962E031C29}" type="presOf" srcId="{B24843B6-F982-489F-A25C-71318E6B5ABD}" destId="{313E237C-3629-4D3A-8D8A-EC46013D298B}" srcOrd="0" destOrd="0" presId="urn:microsoft.com/office/officeart/2018/2/layout/IconCircleList"/>
    <dgm:cxn modelId="{F95A0653-72BC-4868-ACB8-86B82617CA3F}" type="presOf" srcId="{427AFFA5-219F-4E13-B57A-EF6CDE7B8005}" destId="{CFF1EDFF-9D53-4367-BA85-90574BF4C256}" srcOrd="0" destOrd="0" presId="urn:microsoft.com/office/officeart/2018/2/layout/IconCircleList"/>
    <dgm:cxn modelId="{F218678F-8CF1-4BAE-A4B0-94802EBA968F}" type="presOf" srcId="{B324FF45-2338-4688-8349-57434C7CDBC5}" destId="{5E45E401-212E-42E5-AC6E-16D58FA70747}" srcOrd="0" destOrd="0" presId="urn:microsoft.com/office/officeart/2018/2/layout/IconCircleList"/>
    <dgm:cxn modelId="{1E0512A9-AFDA-4678-8871-6D1C499BCE81}" type="presOf" srcId="{02FB4EE0-2C8E-4C28-BFDB-D2367D8CCD45}" destId="{8DE23543-0194-4FE5-BFEF-966EA68EBE27}" srcOrd="0" destOrd="0" presId="urn:microsoft.com/office/officeart/2018/2/layout/IconCircleList"/>
    <dgm:cxn modelId="{4A9F10C8-88BA-42B1-B678-AFFFF8F7D819}" srcId="{18B77B85-4AD1-4D25-A2A7-95824B169991}" destId="{B324FF45-2338-4688-8349-57434C7CDBC5}" srcOrd="2" destOrd="0" parTransId="{81B9E129-97BF-42BE-ADE6-12EBD01CA41D}" sibTransId="{427AFFA5-219F-4E13-B57A-EF6CDE7B8005}"/>
    <dgm:cxn modelId="{DCA1D9CA-7DC3-40DF-8992-5EAEF6985801}" type="presOf" srcId="{24AF683D-E8B2-4B7B-A0D0-4399F2ABE248}" destId="{73499567-016F-4E6B-BE83-42314BEC9AAB}" srcOrd="0" destOrd="0" presId="urn:microsoft.com/office/officeart/2018/2/layout/IconCircleList"/>
    <dgm:cxn modelId="{43CD69DB-BF11-42F9-823E-1C8F2480091A}" type="presOf" srcId="{D63E4158-F129-435B-AFE5-898CCB01301C}" destId="{FF3F3C88-FA0F-4C89-B7F6-FB282746CAB0}" srcOrd="0" destOrd="0" presId="urn:microsoft.com/office/officeart/2018/2/layout/IconCircleList"/>
    <dgm:cxn modelId="{69D63BEF-CE8A-413A-A77A-DA7784D42D13}" srcId="{18B77B85-4AD1-4D25-A2A7-95824B169991}" destId="{D63E4158-F129-435B-AFE5-898CCB01301C}" srcOrd="0" destOrd="0" parTransId="{5D4F2BE6-5448-4AA4-998F-FC73BA239BD7}" sibTransId="{02FB4EE0-2C8E-4C28-BFDB-D2367D8CCD45}"/>
    <dgm:cxn modelId="{04F51A20-3C96-4B0A-98E6-F0AC0C3C9B1B}" type="presParOf" srcId="{D731E17C-FE29-4A5B-8662-FCD04D278F0E}" destId="{74C22E40-C4B7-4F3A-A8B3-4990F91CF3C1}" srcOrd="0" destOrd="0" presId="urn:microsoft.com/office/officeart/2018/2/layout/IconCircleList"/>
    <dgm:cxn modelId="{A9976D04-D34D-4CB1-8A28-4E02CB50FAA7}" type="presParOf" srcId="{74C22E40-C4B7-4F3A-A8B3-4990F91CF3C1}" destId="{2EF644F1-2BDA-421E-9751-79265BB53FA1}" srcOrd="0" destOrd="0" presId="urn:microsoft.com/office/officeart/2018/2/layout/IconCircleList"/>
    <dgm:cxn modelId="{F1235E6F-1099-434A-8BE8-423032FD81A1}" type="presParOf" srcId="{2EF644F1-2BDA-421E-9751-79265BB53FA1}" destId="{444D2DF6-E90A-44F9-A638-3E301682115C}" srcOrd="0" destOrd="0" presId="urn:microsoft.com/office/officeart/2018/2/layout/IconCircleList"/>
    <dgm:cxn modelId="{8F94EBAB-991F-42AB-A84F-11B1DD07769C}" type="presParOf" srcId="{2EF644F1-2BDA-421E-9751-79265BB53FA1}" destId="{5D7F373D-426C-4D6C-BDBC-696E07E5AE5D}" srcOrd="1" destOrd="0" presId="urn:microsoft.com/office/officeart/2018/2/layout/IconCircleList"/>
    <dgm:cxn modelId="{C3AB2224-BF49-4E40-B7DC-A0778406058C}" type="presParOf" srcId="{2EF644F1-2BDA-421E-9751-79265BB53FA1}" destId="{B8894874-2335-4873-83D5-4FA84F63DD4E}" srcOrd="2" destOrd="0" presId="urn:microsoft.com/office/officeart/2018/2/layout/IconCircleList"/>
    <dgm:cxn modelId="{D07AF065-526C-4A08-9DE5-C8C7D83B10E5}" type="presParOf" srcId="{2EF644F1-2BDA-421E-9751-79265BB53FA1}" destId="{FF3F3C88-FA0F-4C89-B7F6-FB282746CAB0}" srcOrd="3" destOrd="0" presId="urn:microsoft.com/office/officeart/2018/2/layout/IconCircleList"/>
    <dgm:cxn modelId="{93613CF9-A753-4046-BCF3-4D6A15385665}" type="presParOf" srcId="{74C22E40-C4B7-4F3A-A8B3-4990F91CF3C1}" destId="{8DE23543-0194-4FE5-BFEF-966EA68EBE27}" srcOrd="1" destOrd="0" presId="urn:microsoft.com/office/officeart/2018/2/layout/IconCircleList"/>
    <dgm:cxn modelId="{7B0EE0FF-C83F-4041-BE0F-5EF0DB654EEE}" type="presParOf" srcId="{74C22E40-C4B7-4F3A-A8B3-4990F91CF3C1}" destId="{1B0E23F2-A346-4624-9B4B-0497E7913CC3}" srcOrd="2" destOrd="0" presId="urn:microsoft.com/office/officeart/2018/2/layout/IconCircleList"/>
    <dgm:cxn modelId="{E0015998-2583-4F7A-9A06-B58862F31614}" type="presParOf" srcId="{1B0E23F2-A346-4624-9B4B-0497E7913CC3}" destId="{ADD36748-983F-42D3-A73E-C65BAE38221A}" srcOrd="0" destOrd="0" presId="urn:microsoft.com/office/officeart/2018/2/layout/IconCircleList"/>
    <dgm:cxn modelId="{0C874251-271B-4D22-A76F-EEEADFFC5121}" type="presParOf" srcId="{1B0E23F2-A346-4624-9B4B-0497E7913CC3}" destId="{726FB022-5248-450A-894E-3C42BA6947C1}" srcOrd="1" destOrd="0" presId="urn:microsoft.com/office/officeart/2018/2/layout/IconCircleList"/>
    <dgm:cxn modelId="{7E903C92-789A-4817-99B1-6E469945FC31}" type="presParOf" srcId="{1B0E23F2-A346-4624-9B4B-0497E7913CC3}" destId="{4185AE34-3A53-4DAB-9238-A523AE94F322}" srcOrd="2" destOrd="0" presId="urn:microsoft.com/office/officeart/2018/2/layout/IconCircleList"/>
    <dgm:cxn modelId="{0846163B-D625-41C4-A161-A6640F67E0EF}" type="presParOf" srcId="{1B0E23F2-A346-4624-9B4B-0497E7913CC3}" destId="{313E237C-3629-4D3A-8D8A-EC46013D298B}" srcOrd="3" destOrd="0" presId="urn:microsoft.com/office/officeart/2018/2/layout/IconCircleList"/>
    <dgm:cxn modelId="{9652EFAB-CD73-495D-92A7-ED28011589FD}" type="presParOf" srcId="{74C22E40-C4B7-4F3A-A8B3-4990F91CF3C1}" destId="{73499567-016F-4E6B-BE83-42314BEC9AAB}" srcOrd="3" destOrd="0" presId="urn:microsoft.com/office/officeart/2018/2/layout/IconCircleList"/>
    <dgm:cxn modelId="{830751F0-2C0C-4ABE-8798-AC22B65B3418}" type="presParOf" srcId="{74C22E40-C4B7-4F3A-A8B3-4990F91CF3C1}" destId="{3F4AE80E-7939-4FD7-BD5E-FA0D29B9072E}" srcOrd="4" destOrd="0" presId="urn:microsoft.com/office/officeart/2018/2/layout/IconCircleList"/>
    <dgm:cxn modelId="{2829D757-2C93-4250-ABFD-EFC4C1213DCE}" type="presParOf" srcId="{3F4AE80E-7939-4FD7-BD5E-FA0D29B9072E}" destId="{2932F02D-D4ED-4B06-8AF7-8FB2C49457E6}" srcOrd="0" destOrd="0" presId="urn:microsoft.com/office/officeart/2018/2/layout/IconCircleList"/>
    <dgm:cxn modelId="{648F38EF-0AD9-42B3-8AC9-5A99A3BD1919}" type="presParOf" srcId="{3F4AE80E-7939-4FD7-BD5E-FA0D29B9072E}" destId="{71AA7B71-775D-439D-A0E1-C798EFF649E4}" srcOrd="1" destOrd="0" presId="urn:microsoft.com/office/officeart/2018/2/layout/IconCircleList"/>
    <dgm:cxn modelId="{523C60BD-7694-47BB-BB71-E86A40C9C297}" type="presParOf" srcId="{3F4AE80E-7939-4FD7-BD5E-FA0D29B9072E}" destId="{2AA62E9B-2ABE-4208-A35E-1D0D941A6F99}" srcOrd="2" destOrd="0" presId="urn:microsoft.com/office/officeart/2018/2/layout/IconCircleList"/>
    <dgm:cxn modelId="{E739395D-4602-4FC5-963B-20FCA8BB264A}" type="presParOf" srcId="{3F4AE80E-7939-4FD7-BD5E-FA0D29B9072E}" destId="{5E45E401-212E-42E5-AC6E-16D58FA70747}" srcOrd="3" destOrd="0" presId="urn:microsoft.com/office/officeart/2018/2/layout/IconCircleList"/>
    <dgm:cxn modelId="{4476A548-5E05-416D-85C4-BA9599297AC6}" type="presParOf" srcId="{74C22E40-C4B7-4F3A-A8B3-4990F91CF3C1}" destId="{CFF1EDFF-9D53-4367-BA85-90574BF4C256}" srcOrd="5" destOrd="0" presId="urn:microsoft.com/office/officeart/2018/2/layout/IconCircleList"/>
    <dgm:cxn modelId="{2967E183-36A4-4BDC-B7B2-BB711A4F65D1}" type="presParOf" srcId="{74C22E40-C4B7-4F3A-A8B3-4990F91CF3C1}" destId="{AB99C000-22E7-457F-BCD2-0DB824BDD67D}" srcOrd="6" destOrd="0" presId="urn:microsoft.com/office/officeart/2018/2/layout/IconCircleList"/>
    <dgm:cxn modelId="{F1019099-B954-4F29-942F-EB593245167E}" type="presParOf" srcId="{AB99C000-22E7-457F-BCD2-0DB824BDD67D}" destId="{06D31443-B943-400B-AC41-7C5E3E5CD363}" srcOrd="0" destOrd="0" presId="urn:microsoft.com/office/officeart/2018/2/layout/IconCircleList"/>
    <dgm:cxn modelId="{09C3ACE1-DFC9-4ECF-9DD4-957726BDBDDC}" type="presParOf" srcId="{AB99C000-22E7-457F-BCD2-0DB824BDD67D}" destId="{BB08E722-7C74-48E1-938F-5E1CFEB1883A}" srcOrd="1" destOrd="0" presId="urn:microsoft.com/office/officeart/2018/2/layout/IconCircleList"/>
    <dgm:cxn modelId="{04363DB3-1CE3-460A-AAC2-AB337F3211B5}" type="presParOf" srcId="{AB99C000-22E7-457F-BCD2-0DB824BDD67D}" destId="{B367FAC9-DFF4-4520-94D2-2F31A8C0B3DA}" srcOrd="2" destOrd="0" presId="urn:microsoft.com/office/officeart/2018/2/layout/IconCircleList"/>
    <dgm:cxn modelId="{2E9EEDE2-F57A-4120-9057-759BC494E140}" type="presParOf" srcId="{AB99C000-22E7-457F-BCD2-0DB824BDD67D}" destId="{1931BA5F-DDDC-479B-91F5-4325DCE9C7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E521F-037A-4775-9F3E-57183C08F0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4E9692-5697-4C28-9A46-D3A79749C11F}">
      <dgm:prSet/>
      <dgm:spPr/>
      <dgm:t>
        <a:bodyPr/>
        <a:lstStyle/>
        <a:p>
          <a:r>
            <a:rPr lang="en-US"/>
            <a:t>Essay generation through EssayGAN is the sequence of prediction of the next sentence based on previously chosen sentences.</a:t>
          </a:r>
        </a:p>
      </dgm:t>
    </dgm:pt>
    <dgm:pt modelId="{D62D4693-EEC4-40E6-AE03-BCEA789755F7}" type="parTrans" cxnId="{8A220856-55BE-4668-96A9-B93AA214853F}">
      <dgm:prSet/>
      <dgm:spPr/>
      <dgm:t>
        <a:bodyPr/>
        <a:lstStyle/>
        <a:p>
          <a:endParaRPr lang="en-US"/>
        </a:p>
      </dgm:t>
    </dgm:pt>
    <dgm:pt modelId="{42B0E091-0923-46B8-8928-076A42FC2F8A}" type="sibTrans" cxnId="{8A220856-55BE-4668-96A9-B93AA214853F}">
      <dgm:prSet/>
      <dgm:spPr/>
      <dgm:t>
        <a:bodyPr/>
        <a:lstStyle/>
        <a:p>
          <a:endParaRPr lang="en-US"/>
        </a:p>
      </dgm:t>
    </dgm:pt>
    <dgm:pt modelId="{2DBCDB6E-9A34-4343-BC14-90E13750269D}">
      <dgm:prSet/>
      <dgm:spPr/>
      <dgm:t>
        <a:bodyPr/>
        <a:lstStyle/>
        <a:p>
          <a:r>
            <a:rPr lang="en-US"/>
            <a:t>EssayGAN </a:t>
          </a:r>
          <a:r>
            <a:rPr lang="en-US" b="1"/>
            <a:t>predicts the next sentence </a:t>
          </a:r>
          <a:r>
            <a:rPr lang="en-US"/>
            <a:t>whereas an ordinary-text GAN model predicts the next word at each step.</a:t>
          </a:r>
        </a:p>
      </dgm:t>
    </dgm:pt>
    <dgm:pt modelId="{489C9475-A6BE-4492-8C91-FD95BC78DEB2}" type="parTrans" cxnId="{BC4054EF-CB9F-46F1-8FF3-295D1DB5100B}">
      <dgm:prSet/>
      <dgm:spPr/>
      <dgm:t>
        <a:bodyPr/>
        <a:lstStyle/>
        <a:p>
          <a:endParaRPr lang="en-US"/>
        </a:p>
      </dgm:t>
    </dgm:pt>
    <dgm:pt modelId="{4F25D1D5-ED62-4008-9B27-066FA4F5A22C}" type="sibTrans" cxnId="{BC4054EF-CB9F-46F1-8FF3-295D1DB5100B}">
      <dgm:prSet/>
      <dgm:spPr/>
      <dgm:t>
        <a:bodyPr/>
        <a:lstStyle/>
        <a:p>
          <a:endParaRPr lang="en-US"/>
        </a:p>
      </dgm:t>
    </dgm:pt>
    <dgm:pt modelId="{E5E9111F-5649-4835-A547-8B89C809AEA5}">
      <dgm:prSet/>
      <dgm:spPr/>
      <dgm:t>
        <a:bodyPr/>
        <a:lstStyle/>
        <a:p>
          <a:r>
            <a:rPr lang="en-US"/>
            <a:t>For a specific score, EssayGAN can generate as many essays as necessary. As a result, </a:t>
          </a:r>
          <a:r>
            <a:rPr lang="en-US" b="1"/>
            <a:t>it can offer a training dataset large enough to train AES systems </a:t>
          </a:r>
          <a:r>
            <a:rPr lang="en-US"/>
            <a:t>based on deep neural network-based.</a:t>
          </a:r>
        </a:p>
      </dgm:t>
    </dgm:pt>
    <dgm:pt modelId="{CB803E6E-9A99-45E1-BEF8-C6AB9DC29B81}" type="parTrans" cxnId="{EF437D2A-83C5-49C0-B0F2-9D5DB5FD691D}">
      <dgm:prSet/>
      <dgm:spPr/>
      <dgm:t>
        <a:bodyPr/>
        <a:lstStyle/>
        <a:p>
          <a:endParaRPr lang="en-US"/>
        </a:p>
      </dgm:t>
    </dgm:pt>
    <dgm:pt modelId="{108F680D-BA18-4341-9BC5-6BE7F0ED3B72}" type="sibTrans" cxnId="{EF437D2A-83C5-49C0-B0F2-9D5DB5FD691D}">
      <dgm:prSet/>
      <dgm:spPr/>
      <dgm:t>
        <a:bodyPr/>
        <a:lstStyle/>
        <a:p>
          <a:endParaRPr lang="en-US"/>
        </a:p>
      </dgm:t>
    </dgm:pt>
    <dgm:pt modelId="{9B966486-B3A1-43D3-8D9B-D6C510234C06}" type="pres">
      <dgm:prSet presAssocID="{A21E521F-037A-4775-9F3E-57183C08F0A7}" presName="linear" presStyleCnt="0">
        <dgm:presLayoutVars>
          <dgm:animLvl val="lvl"/>
          <dgm:resizeHandles val="exact"/>
        </dgm:presLayoutVars>
      </dgm:prSet>
      <dgm:spPr/>
    </dgm:pt>
    <dgm:pt modelId="{87822D70-4FD8-49A1-9657-79C06AC08ED5}" type="pres">
      <dgm:prSet presAssocID="{E54E9692-5697-4C28-9A46-D3A79749C1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C122F9-6BA3-4694-B65B-5896A1138907}" type="pres">
      <dgm:prSet presAssocID="{42B0E091-0923-46B8-8928-076A42FC2F8A}" presName="spacer" presStyleCnt="0"/>
      <dgm:spPr/>
    </dgm:pt>
    <dgm:pt modelId="{2D6178BA-2FFF-47BC-B203-84F3DDA48D25}" type="pres">
      <dgm:prSet presAssocID="{2DBCDB6E-9A34-4343-BC14-90E1375026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DC0170-7797-44E3-827D-D2CBA502C18F}" type="pres">
      <dgm:prSet presAssocID="{4F25D1D5-ED62-4008-9B27-066FA4F5A22C}" presName="spacer" presStyleCnt="0"/>
      <dgm:spPr/>
    </dgm:pt>
    <dgm:pt modelId="{1AC991BC-CE5D-4E36-AC47-FE86E2BD44D1}" type="pres">
      <dgm:prSet presAssocID="{E5E9111F-5649-4835-A547-8B89C809AE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437D2A-83C5-49C0-B0F2-9D5DB5FD691D}" srcId="{A21E521F-037A-4775-9F3E-57183C08F0A7}" destId="{E5E9111F-5649-4835-A547-8B89C809AEA5}" srcOrd="2" destOrd="0" parTransId="{CB803E6E-9A99-45E1-BEF8-C6AB9DC29B81}" sibTransId="{108F680D-BA18-4341-9BC5-6BE7F0ED3B72}"/>
    <dgm:cxn modelId="{A8CAD55D-FB47-4AD5-8E6B-C723B1F32EB6}" type="presOf" srcId="{E5E9111F-5649-4835-A547-8B89C809AEA5}" destId="{1AC991BC-CE5D-4E36-AC47-FE86E2BD44D1}" srcOrd="0" destOrd="0" presId="urn:microsoft.com/office/officeart/2005/8/layout/vList2"/>
    <dgm:cxn modelId="{8A220856-55BE-4668-96A9-B93AA214853F}" srcId="{A21E521F-037A-4775-9F3E-57183C08F0A7}" destId="{E54E9692-5697-4C28-9A46-D3A79749C11F}" srcOrd="0" destOrd="0" parTransId="{D62D4693-EEC4-40E6-AE03-BCEA789755F7}" sibTransId="{42B0E091-0923-46B8-8928-076A42FC2F8A}"/>
    <dgm:cxn modelId="{B1482379-22B0-4655-A77F-6FEF997B82F6}" type="presOf" srcId="{A21E521F-037A-4775-9F3E-57183C08F0A7}" destId="{9B966486-B3A1-43D3-8D9B-D6C510234C06}" srcOrd="0" destOrd="0" presId="urn:microsoft.com/office/officeart/2005/8/layout/vList2"/>
    <dgm:cxn modelId="{F7EDB8BD-4904-4C24-A3BD-E808326A5991}" type="presOf" srcId="{E54E9692-5697-4C28-9A46-D3A79749C11F}" destId="{87822D70-4FD8-49A1-9657-79C06AC08ED5}" srcOrd="0" destOrd="0" presId="urn:microsoft.com/office/officeart/2005/8/layout/vList2"/>
    <dgm:cxn modelId="{DB6825C0-548D-4E98-A932-F5BB22E6A0E8}" type="presOf" srcId="{2DBCDB6E-9A34-4343-BC14-90E13750269D}" destId="{2D6178BA-2FFF-47BC-B203-84F3DDA48D25}" srcOrd="0" destOrd="0" presId="urn:microsoft.com/office/officeart/2005/8/layout/vList2"/>
    <dgm:cxn modelId="{BC4054EF-CB9F-46F1-8FF3-295D1DB5100B}" srcId="{A21E521F-037A-4775-9F3E-57183C08F0A7}" destId="{2DBCDB6E-9A34-4343-BC14-90E13750269D}" srcOrd="1" destOrd="0" parTransId="{489C9475-A6BE-4492-8C91-FD95BC78DEB2}" sibTransId="{4F25D1D5-ED62-4008-9B27-066FA4F5A22C}"/>
    <dgm:cxn modelId="{69D2D16A-347F-4D36-8172-C0C572C3CEE3}" type="presParOf" srcId="{9B966486-B3A1-43D3-8D9B-D6C510234C06}" destId="{87822D70-4FD8-49A1-9657-79C06AC08ED5}" srcOrd="0" destOrd="0" presId="urn:microsoft.com/office/officeart/2005/8/layout/vList2"/>
    <dgm:cxn modelId="{96F1B1B1-6B31-4816-B620-3218BF76FCA5}" type="presParOf" srcId="{9B966486-B3A1-43D3-8D9B-D6C510234C06}" destId="{18C122F9-6BA3-4694-B65B-5896A1138907}" srcOrd="1" destOrd="0" presId="urn:microsoft.com/office/officeart/2005/8/layout/vList2"/>
    <dgm:cxn modelId="{BA7F76ED-DBC6-4F97-8E7F-799B0F13416B}" type="presParOf" srcId="{9B966486-B3A1-43D3-8D9B-D6C510234C06}" destId="{2D6178BA-2FFF-47BC-B203-84F3DDA48D25}" srcOrd="2" destOrd="0" presId="urn:microsoft.com/office/officeart/2005/8/layout/vList2"/>
    <dgm:cxn modelId="{E8EC918A-785B-4D08-8515-74F93983B1E0}" type="presParOf" srcId="{9B966486-B3A1-43D3-8D9B-D6C510234C06}" destId="{39DC0170-7797-44E3-827D-D2CBA502C18F}" srcOrd="3" destOrd="0" presId="urn:microsoft.com/office/officeart/2005/8/layout/vList2"/>
    <dgm:cxn modelId="{ED42FC84-F1EC-4249-B51C-A82256A89B58}" type="presParOf" srcId="{9B966486-B3A1-43D3-8D9B-D6C510234C06}" destId="{1AC991BC-CE5D-4E36-AC47-FE86E2BD44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71E30B-4F55-4EB0-8C2C-473EAF02DC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C69FED-6D32-4545-BDD9-655BD39A95C1}">
      <dgm:prSet/>
      <dgm:spPr/>
      <dgm:t>
        <a:bodyPr/>
        <a:lstStyle/>
        <a:p>
          <a:r>
            <a:rPr lang="en-US" dirty="0"/>
            <a:t>Each generator generates a </a:t>
          </a:r>
          <a:r>
            <a:rPr lang="en-US" b="1" dirty="0"/>
            <a:t>fake essay </a:t>
          </a:r>
          <a:r>
            <a:rPr lang="en-US" dirty="0"/>
            <a:t>that can deceive the discriminator while it discriminates between a real and a fake essay.</a:t>
          </a:r>
        </a:p>
      </dgm:t>
    </dgm:pt>
    <dgm:pt modelId="{D7187B38-3BDD-4ECC-9C7C-E7F1FFB01CC1}" type="parTrans" cxnId="{69A5A96E-6F28-4133-AC14-216442E69C26}">
      <dgm:prSet/>
      <dgm:spPr/>
      <dgm:t>
        <a:bodyPr/>
        <a:lstStyle/>
        <a:p>
          <a:endParaRPr lang="en-US"/>
        </a:p>
      </dgm:t>
    </dgm:pt>
    <dgm:pt modelId="{DA800CE7-8B6F-4C69-A85B-97D805E5AF5E}" type="sibTrans" cxnId="{69A5A96E-6F28-4133-AC14-216442E69C26}">
      <dgm:prSet/>
      <dgm:spPr/>
      <dgm:t>
        <a:bodyPr/>
        <a:lstStyle/>
        <a:p>
          <a:endParaRPr lang="en-US"/>
        </a:p>
      </dgm:t>
    </dgm:pt>
    <dgm:pt modelId="{74706C3F-61CC-46B1-AA64-C5D7C40BAE58}">
      <dgm:prSet/>
      <dgm:spPr/>
      <dgm:t>
        <a:bodyPr/>
        <a:lstStyle/>
        <a:p>
          <a:r>
            <a:rPr lang="en-US" dirty="0"/>
            <a:t>The generators can produce essays with the specified score because they have only been </a:t>
          </a:r>
          <a:r>
            <a:rPr lang="en-US" b="1" dirty="0"/>
            <a:t>trained on a collection of essays that have been graded with the appropriate score</a:t>
          </a:r>
          <a:r>
            <a:rPr lang="en-US" dirty="0"/>
            <a:t>.</a:t>
          </a:r>
        </a:p>
      </dgm:t>
    </dgm:pt>
    <dgm:pt modelId="{94E01D4B-2861-4EEA-9838-A3EC3D258D1D}" type="parTrans" cxnId="{C93BF5E0-C6B1-41A4-AEA4-17B44F592FBC}">
      <dgm:prSet/>
      <dgm:spPr/>
      <dgm:t>
        <a:bodyPr/>
        <a:lstStyle/>
        <a:p>
          <a:endParaRPr lang="en-US"/>
        </a:p>
      </dgm:t>
    </dgm:pt>
    <dgm:pt modelId="{09A6CDD8-D0A7-470C-A7E0-DBFC3BFEFB6E}" type="sibTrans" cxnId="{C93BF5E0-C6B1-41A4-AEA4-17B44F592FBC}">
      <dgm:prSet/>
      <dgm:spPr/>
      <dgm:t>
        <a:bodyPr/>
        <a:lstStyle/>
        <a:p>
          <a:endParaRPr lang="en-US"/>
        </a:p>
      </dgm:t>
    </dgm:pt>
    <dgm:pt modelId="{4CC284DF-C73E-47C2-8D3D-F790F5F50406}">
      <dgm:prSet/>
      <dgm:spPr/>
      <dgm:t>
        <a:bodyPr/>
        <a:lstStyle/>
        <a:p>
          <a:r>
            <a:rPr lang="en-US" dirty="0"/>
            <a:t>So, instead of having to decide whether a generated essay is appropriate for the score, the </a:t>
          </a:r>
          <a:r>
            <a:rPr lang="en-US" b="1" dirty="0"/>
            <a:t>discriminator</a:t>
          </a:r>
          <a:r>
            <a:rPr lang="en-US" dirty="0"/>
            <a:t> can </a:t>
          </a:r>
          <a:r>
            <a:rPr lang="en-US" b="1" dirty="0"/>
            <a:t>concentrate on determining whether the essay is real or fake</a:t>
          </a:r>
          <a:r>
            <a:rPr lang="en-US" dirty="0"/>
            <a:t>.</a:t>
          </a:r>
        </a:p>
      </dgm:t>
    </dgm:pt>
    <dgm:pt modelId="{A36611E3-395A-418D-9DD7-9A97283F51CD}" type="parTrans" cxnId="{8DA5C048-C282-48C1-8167-16BFF2545BA6}">
      <dgm:prSet/>
      <dgm:spPr/>
      <dgm:t>
        <a:bodyPr/>
        <a:lstStyle/>
        <a:p>
          <a:endParaRPr lang="en-US"/>
        </a:p>
      </dgm:t>
    </dgm:pt>
    <dgm:pt modelId="{6789BBCA-16A8-479C-89BF-F945A2A3CE9F}" type="sibTrans" cxnId="{8DA5C048-C282-48C1-8167-16BFF2545BA6}">
      <dgm:prSet/>
      <dgm:spPr/>
      <dgm:t>
        <a:bodyPr/>
        <a:lstStyle/>
        <a:p>
          <a:endParaRPr lang="en-US"/>
        </a:p>
      </dgm:t>
    </dgm:pt>
    <dgm:pt modelId="{83262363-30CF-47F5-AA74-CA794D23A0CD}">
      <dgm:prSet/>
      <dgm:spPr/>
      <dgm:t>
        <a:bodyPr/>
        <a:lstStyle/>
        <a:p>
          <a:r>
            <a:rPr lang="en-US" dirty="0"/>
            <a:t>Authors adopted a </a:t>
          </a:r>
          <a:r>
            <a:rPr lang="en-US" b="1" dirty="0"/>
            <a:t>reinforcement learning </a:t>
          </a:r>
          <a:r>
            <a:rPr lang="en-US" dirty="0"/>
            <a:t>method to train the generators.</a:t>
          </a:r>
        </a:p>
      </dgm:t>
    </dgm:pt>
    <dgm:pt modelId="{1B0A7F0A-10B8-4DFE-ABE0-7B206C205D07}" type="parTrans" cxnId="{92192F01-9FFC-47A7-84F9-4DEDFC536766}">
      <dgm:prSet/>
      <dgm:spPr/>
      <dgm:t>
        <a:bodyPr/>
        <a:lstStyle/>
        <a:p>
          <a:endParaRPr lang="en-US"/>
        </a:p>
      </dgm:t>
    </dgm:pt>
    <dgm:pt modelId="{857AFB19-43B0-4B76-BF76-F3217F7A2483}" type="sibTrans" cxnId="{92192F01-9FFC-47A7-84F9-4DEDFC536766}">
      <dgm:prSet/>
      <dgm:spPr/>
      <dgm:t>
        <a:bodyPr/>
        <a:lstStyle/>
        <a:p>
          <a:endParaRPr lang="en-US"/>
        </a:p>
      </dgm:t>
    </dgm:pt>
    <dgm:pt modelId="{A2FD9B41-CD37-4267-A092-E41FD1BB187C}" type="pres">
      <dgm:prSet presAssocID="{5171E30B-4F55-4EB0-8C2C-473EAF02DC08}" presName="root" presStyleCnt="0">
        <dgm:presLayoutVars>
          <dgm:dir/>
          <dgm:resizeHandles val="exact"/>
        </dgm:presLayoutVars>
      </dgm:prSet>
      <dgm:spPr/>
    </dgm:pt>
    <dgm:pt modelId="{18A56FF3-28F9-4979-9602-0CB41BD1A1A2}" type="pres">
      <dgm:prSet presAssocID="{CCC69FED-6D32-4545-BDD9-655BD39A95C1}" presName="compNode" presStyleCnt="0"/>
      <dgm:spPr/>
    </dgm:pt>
    <dgm:pt modelId="{315AA786-3D2A-41EB-85F3-CD628FFE28E3}" type="pres">
      <dgm:prSet presAssocID="{CCC69FED-6D32-4545-BDD9-655BD39A95C1}" presName="bgRect" presStyleLbl="bgShp" presStyleIdx="0" presStyleCnt="4"/>
      <dgm:spPr/>
    </dgm:pt>
    <dgm:pt modelId="{D37BAA2E-0EF0-49C2-BA57-ED9F4E7D5B36}" type="pres">
      <dgm:prSet presAssocID="{CCC69FED-6D32-4545-BDD9-655BD39A95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A714CB3-26B3-4994-BB3E-0CABD26A0D71}" type="pres">
      <dgm:prSet presAssocID="{CCC69FED-6D32-4545-BDD9-655BD39A95C1}" presName="spaceRect" presStyleCnt="0"/>
      <dgm:spPr/>
    </dgm:pt>
    <dgm:pt modelId="{37276B94-4DCA-4039-97C1-09B7FCC1B0D3}" type="pres">
      <dgm:prSet presAssocID="{CCC69FED-6D32-4545-BDD9-655BD39A95C1}" presName="parTx" presStyleLbl="revTx" presStyleIdx="0" presStyleCnt="4">
        <dgm:presLayoutVars>
          <dgm:chMax val="0"/>
          <dgm:chPref val="0"/>
        </dgm:presLayoutVars>
      </dgm:prSet>
      <dgm:spPr/>
    </dgm:pt>
    <dgm:pt modelId="{621D4446-E605-4BE1-BFE3-A05A76ABAB9D}" type="pres">
      <dgm:prSet presAssocID="{DA800CE7-8B6F-4C69-A85B-97D805E5AF5E}" presName="sibTrans" presStyleCnt="0"/>
      <dgm:spPr/>
    </dgm:pt>
    <dgm:pt modelId="{C9718103-EA79-421B-8E9F-C62F6DB2DDBF}" type="pres">
      <dgm:prSet presAssocID="{74706C3F-61CC-46B1-AA64-C5D7C40BAE58}" presName="compNode" presStyleCnt="0"/>
      <dgm:spPr/>
    </dgm:pt>
    <dgm:pt modelId="{55EB8C81-1292-45DB-99D6-08F221F5CD29}" type="pres">
      <dgm:prSet presAssocID="{74706C3F-61CC-46B1-AA64-C5D7C40BAE58}" presName="bgRect" presStyleLbl="bgShp" presStyleIdx="1" presStyleCnt="4"/>
      <dgm:spPr/>
    </dgm:pt>
    <dgm:pt modelId="{2B30D02F-A77F-49DF-ACE4-CB4564DD7D76}" type="pres">
      <dgm:prSet presAssocID="{74706C3F-61CC-46B1-AA64-C5D7C40BAE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BC6E8FF-CE2F-41C1-A4AC-3083751C4FBE}" type="pres">
      <dgm:prSet presAssocID="{74706C3F-61CC-46B1-AA64-C5D7C40BAE58}" presName="spaceRect" presStyleCnt="0"/>
      <dgm:spPr/>
    </dgm:pt>
    <dgm:pt modelId="{C0A94860-A972-44D4-977A-2CCA7A0D179B}" type="pres">
      <dgm:prSet presAssocID="{74706C3F-61CC-46B1-AA64-C5D7C40BAE58}" presName="parTx" presStyleLbl="revTx" presStyleIdx="1" presStyleCnt="4">
        <dgm:presLayoutVars>
          <dgm:chMax val="0"/>
          <dgm:chPref val="0"/>
        </dgm:presLayoutVars>
      </dgm:prSet>
      <dgm:spPr/>
    </dgm:pt>
    <dgm:pt modelId="{79800926-78F8-4432-9134-5D55461BBB8A}" type="pres">
      <dgm:prSet presAssocID="{09A6CDD8-D0A7-470C-A7E0-DBFC3BFEFB6E}" presName="sibTrans" presStyleCnt="0"/>
      <dgm:spPr/>
    </dgm:pt>
    <dgm:pt modelId="{DC6C8C85-37D0-4D25-8E5D-38C5879DFAD6}" type="pres">
      <dgm:prSet presAssocID="{4CC284DF-C73E-47C2-8D3D-F790F5F50406}" presName="compNode" presStyleCnt="0"/>
      <dgm:spPr/>
    </dgm:pt>
    <dgm:pt modelId="{354ABC99-A2D7-476E-9E92-7271CA24E94A}" type="pres">
      <dgm:prSet presAssocID="{4CC284DF-C73E-47C2-8D3D-F790F5F50406}" presName="bgRect" presStyleLbl="bgShp" presStyleIdx="2" presStyleCnt="4"/>
      <dgm:spPr/>
    </dgm:pt>
    <dgm:pt modelId="{1111D737-9F4C-4DEA-AF41-1B3603437FB7}" type="pres">
      <dgm:prSet presAssocID="{4CC284DF-C73E-47C2-8D3D-F790F5F504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CA3DEE3-414E-4BBC-BB61-ABBA530B671A}" type="pres">
      <dgm:prSet presAssocID="{4CC284DF-C73E-47C2-8D3D-F790F5F50406}" presName="spaceRect" presStyleCnt="0"/>
      <dgm:spPr/>
    </dgm:pt>
    <dgm:pt modelId="{B32B4CD6-57F4-4F69-AE92-17BB4DEFF81C}" type="pres">
      <dgm:prSet presAssocID="{4CC284DF-C73E-47C2-8D3D-F790F5F50406}" presName="parTx" presStyleLbl="revTx" presStyleIdx="2" presStyleCnt="4">
        <dgm:presLayoutVars>
          <dgm:chMax val="0"/>
          <dgm:chPref val="0"/>
        </dgm:presLayoutVars>
      </dgm:prSet>
      <dgm:spPr/>
    </dgm:pt>
    <dgm:pt modelId="{2D02EAD5-20AD-403B-861E-8A54D3F62051}" type="pres">
      <dgm:prSet presAssocID="{6789BBCA-16A8-479C-89BF-F945A2A3CE9F}" presName="sibTrans" presStyleCnt="0"/>
      <dgm:spPr/>
    </dgm:pt>
    <dgm:pt modelId="{792AE7D7-C1A2-408A-9BD1-5790AB803E7F}" type="pres">
      <dgm:prSet presAssocID="{83262363-30CF-47F5-AA74-CA794D23A0CD}" presName="compNode" presStyleCnt="0"/>
      <dgm:spPr/>
    </dgm:pt>
    <dgm:pt modelId="{1ED557FB-D2B0-4B5F-B945-47E23B8EC53F}" type="pres">
      <dgm:prSet presAssocID="{83262363-30CF-47F5-AA74-CA794D23A0CD}" presName="bgRect" presStyleLbl="bgShp" presStyleIdx="3" presStyleCnt="4"/>
      <dgm:spPr/>
    </dgm:pt>
    <dgm:pt modelId="{79D1E532-6E9E-402E-95EF-A410C8347593}" type="pres">
      <dgm:prSet presAssocID="{83262363-30CF-47F5-AA74-CA794D23A0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0A7DA9A-B033-4322-96EC-92F4F46C8EB3}" type="pres">
      <dgm:prSet presAssocID="{83262363-30CF-47F5-AA74-CA794D23A0CD}" presName="spaceRect" presStyleCnt="0"/>
      <dgm:spPr/>
    </dgm:pt>
    <dgm:pt modelId="{127530FD-D293-49A4-A465-C27D104CF21B}" type="pres">
      <dgm:prSet presAssocID="{83262363-30CF-47F5-AA74-CA794D23A0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192F01-9FFC-47A7-84F9-4DEDFC536766}" srcId="{5171E30B-4F55-4EB0-8C2C-473EAF02DC08}" destId="{83262363-30CF-47F5-AA74-CA794D23A0CD}" srcOrd="3" destOrd="0" parTransId="{1B0A7F0A-10B8-4DFE-ABE0-7B206C205D07}" sibTransId="{857AFB19-43B0-4B76-BF76-F3217F7A2483}"/>
    <dgm:cxn modelId="{8DA5C048-C282-48C1-8167-16BFF2545BA6}" srcId="{5171E30B-4F55-4EB0-8C2C-473EAF02DC08}" destId="{4CC284DF-C73E-47C2-8D3D-F790F5F50406}" srcOrd="2" destOrd="0" parTransId="{A36611E3-395A-418D-9DD7-9A97283F51CD}" sibTransId="{6789BBCA-16A8-479C-89BF-F945A2A3CE9F}"/>
    <dgm:cxn modelId="{69A5A96E-6F28-4133-AC14-216442E69C26}" srcId="{5171E30B-4F55-4EB0-8C2C-473EAF02DC08}" destId="{CCC69FED-6D32-4545-BDD9-655BD39A95C1}" srcOrd="0" destOrd="0" parTransId="{D7187B38-3BDD-4ECC-9C7C-E7F1FFB01CC1}" sibTransId="{DA800CE7-8B6F-4C69-A85B-97D805E5AF5E}"/>
    <dgm:cxn modelId="{1B605772-1BF8-4223-91DE-2989BA1132DA}" type="presOf" srcId="{74706C3F-61CC-46B1-AA64-C5D7C40BAE58}" destId="{C0A94860-A972-44D4-977A-2CCA7A0D179B}" srcOrd="0" destOrd="0" presId="urn:microsoft.com/office/officeart/2018/2/layout/IconVerticalSolidList"/>
    <dgm:cxn modelId="{10A90485-F278-4F7E-BE17-078639B41262}" type="presOf" srcId="{83262363-30CF-47F5-AA74-CA794D23A0CD}" destId="{127530FD-D293-49A4-A465-C27D104CF21B}" srcOrd="0" destOrd="0" presId="urn:microsoft.com/office/officeart/2018/2/layout/IconVerticalSolidList"/>
    <dgm:cxn modelId="{68FC3F9C-CC75-4F82-8D0E-0476BF3E87E3}" type="presOf" srcId="{5171E30B-4F55-4EB0-8C2C-473EAF02DC08}" destId="{A2FD9B41-CD37-4267-A092-E41FD1BB187C}" srcOrd="0" destOrd="0" presId="urn:microsoft.com/office/officeart/2018/2/layout/IconVerticalSolidList"/>
    <dgm:cxn modelId="{EE3BD4C5-B674-498F-990C-5F17FE9573F3}" type="presOf" srcId="{4CC284DF-C73E-47C2-8D3D-F790F5F50406}" destId="{B32B4CD6-57F4-4F69-AE92-17BB4DEFF81C}" srcOrd="0" destOrd="0" presId="urn:microsoft.com/office/officeart/2018/2/layout/IconVerticalSolidList"/>
    <dgm:cxn modelId="{D0FF4FD4-4477-4B7A-9033-A30E90E5704A}" type="presOf" srcId="{CCC69FED-6D32-4545-BDD9-655BD39A95C1}" destId="{37276B94-4DCA-4039-97C1-09B7FCC1B0D3}" srcOrd="0" destOrd="0" presId="urn:microsoft.com/office/officeart/2018/2/layout/IconVerticalSolidList"/>
    <dgm:cxn modelId="{C93BF5E0-C6B1-41A4-AEA4-17B44F592FBC}" srcId="{5171E30B-4F55-4EB0-8C2C-473EAF02DC08}" destId="{74706C3F-61CC-46B1-AA64-C5D7C40BAE58}" srcOrd="1" destOrd="0" parTransId="{94E01D4B-2861-4EEA-9838-A3EC3D258D1D}" sibTransId="{09A6CDD8-D0A7-470C-A7E0-DBFC3BFEFB6E}"/>
    <dgm:cxn modelId="{67F630CF-6692-423A-9704-D959D4431C8D}" type="presParOf" srcId="{A2FD9B41-CD37-4267-A092-E41FD1BB187C}" destId="{18A56FF3-28F9-4979-9602-0CB41BD1A1A2}" srcOrd="0" destOrd="0" presId="urn:microsoft.com/office/officeart/2018/2/layout/IconVerticalSolidList"/>
    <dgm:cxn modelId="{FF868790-A5DA-4381-8FBF-0789DFFE5210}" type="presParOf" srcId="{18A56FF3-28F9-4979-9602-0CB41BD1A1A2}" destId="{315AA786-3D2A-41EB-85F3-CD628FFE28E3}" srcOrd="0" destOrd="0" presId="urn:microsoft.com/office/officeart/2018/2/layout/IconVerticalSolidList"/>
    <dgm:cxn modelId="{D0F4AC60-B590-44AD-9AB3-ACA1A74A02D9}" type="presParOf" srcId="{18A56FF3-28F9-4979-9602-0CB41BD1A1A2}" destId="{D37BAA2E-0EF0-49C2-BA57-ED9F4E7D5B36}" srcOrd="1" destOrd="0" presId="urn:microsoft.com/office/officeart/2018/2/layout/IconVerticalSolidList"/>
    <dgm:cxn modelId="{D2DAE59C-34A5-4840-BA1A-F76FAF649520}" type="presParOf" srcId="{18A56FF3-28F9-4979-9602-0CB41BD1A1A2}" destId="{5A714CB3-26B3-4994-BB3E-0CABD26A0D71}" srcOrd="2" destOrd="0" presId="urn:microsoft.com/office/officeart/2018/2/layout/IconVerticalSolidList"/>
    <dgm:cxn modelId="{F0410F3B-6D00-47BB-82EC-818D8ABD9102}" type="presParOf" srcId="{18A56FF3-28F9-4979-9602-0CB41BD1A1A2}" destId="{37276B94-4DCA-4039-97C1-09B7FCC1B0D3}" srcOrd="3" destOrd="0" presId="urn:microsoft.com/office/officeart/2018/2/layout/IconVerticalSolidList"/>
    <dgm:cxn modelId="{F0973B76-4259-4341-BA61-C3D70AB34026}" type="presParOf" srcId="{A2FD9B41-CD37-4267-A092-E41FD1BB187C}" destId="{621D4446-E605-4BE1-BFE3-A05A76ABAB9D}" srcOrd="1" destOrd="0" presId="urn:microsoft.com/office/officeart/2018/2/layout/IconVerticalSolidList"/>
    <dgm:cxn modelId="{0878EE04-571E-4DDE-950E-8A955E879589}" type="presParOf" srcId="{A2FD9B41-CD37-4267-A092-E41FD1BB187C}" destId="{C9718103-EA79-421B-8E9F-C62F6DB2DDBF}" srcOrd="2" destOrd="0" presId="urn:microsoft.com/office/officeart/2018/2/layout/IconVerticalSolidList"/>
    <dgm:cxn modelId="{3855A253-F3F7-46EB-ACEF-E480A8CB2543}" type="presParOf" srcId="{C9718103-EA79-421B-8E9F-C62F6DB2DDBF}" destId="{55EB8C81-1292-45DB-99D6-08F221F5CD29}" srcOrd="0" destOrd="0" presId="urn:microsoft.com/office/officeart/2018/2/layout/IconVerticalSolidList"/>
    <dgm:cxn modelId="{353274CF-4113-416F-BB77-1399AB0D75D9}" type="presParOf" srcId="{C9718103-EA79-421B-8E9F-C62F6DB2DDBF}" destId="{2B30D02F-A77F-49DF-ACE4-CB4564DD7D76}" srcOrd="1" destOrd="0" presId="urn:microsoft.com/office/officeart/2018/2/layout/IconVerticalSolidList"/>
    <dgm:cxn modelId="{356A7722-57E6-46FB-88A9-CED027952DF4}" type="presParOf" srcId="{C9718103-EA79-421B-8E9F-C62F6DB2DDBF}" destId="{2BC6E8FF-CE2F-41C1-A4AC-3083751C4FBE}" srcOrd="2" destOrd="0" presId="urn:microsoft.com/office/officeart/2018/2/layout/IconVerticalSolidList"/>
    <dgm:cxn modelId="{7245838B-6E0E-4393-BF65-082AD639E932}" type="presParOf" srcId="{C9718103-EA79-421B-8E9F-C62F6DB2DDBF}" destId="{C0A94860-A972-44D4-977A-2CCA7A0D179B}" srcOrd="3" destOrd="0" presId="urn:microsoft.com/office/officeart/2018/2/layout/IconVerticalSolidList"/>
    <dgm:cxn modelId="{287DE7DD-7C9F-4974-9A44-2D2F736329E0}" type="presParOf" srcId="{A2FD9B41-CD37-4267-A092-E41FD1BB187C}" destId="{79800926-78F8-4432-9134-5D55461BBB8A}" srcOrd="3" destOrd="0" presId="urn:microsoft.com/office/officeart/2018/2/layout/IconVerticalSolidList"/>
    <dgm:cxn modelId="{DFA4D621-5EA9-46A8-BB1F-63B0A75FA1AB}" type="presParOf" srcId="{A2FD9B41-CD37-4267-A092-E41FD1BB187C}" destId="{DC6C8C85-37D0-4D25-8E5D-38C5879DFAD6}" srcOrd="4" destOrd="0" presId="urn:microsoft.com/office/officeart/2018/2/layout/IconVerticalSolidList"/>
    <dgm:cxn modelId="{E7F7114F-E055-438F-8B99-DD0C52872BC3}" type="presParOf" srcId="{DC6C8C85-37D0-4D25-8E5D-38C5879DFAD6}" destId="{354ABC99-A2D7-476E-9E92-7271CA24E94A}" srcOrd="0" destOrd="0" presId="urn:microsoft.com/office/officeart/2018/2/layout/IconVerticalSolidList"/>
    <dgm:cxn modelId="{2D6AD0C8-C885-4975-88DE-87739452815A}" type="presParOf" srcId="{DC6C8C85-37D0-4D25-8E5D-38C5879DFAD6}" destId="{1111D737-9F4C-4DEA-AF41-1B3603437FB7}" srcOrd="1" destOrd="0" presId="urn:microsoft.com/office/officeart/2018/2/layout/IconVerticalSolidList"/>
    <dgm:cxn modelId="{355B9A80-F70C-4F3C-9F4B-54E4CAD7D533}" type="presParOf" srcId="{DC6C8C85-37D0-4D25-8E5D-38C5879DFAD6}" destId="{4CA3DEE3-414E-4BBC-BB61-ABBA530B671A}" srcOrd="2" destOrd="0" presId="urn:microsoft.com/office/officeart/2018/2/layout/IconVerticalSolidList"/>
    <dgm:cxn modelId="{BB160D2F-B4EA-4F06-B308-642C16C0F492}" type="presParOf" srcId="{DC6C8C85-37D0-4D25-8E5D-38C5879DFAD6}" destId="{B32B4CD6-57F4-4F69-AE92-17BB4DEFF81C}" srcOrd="3" destOrd="0" presId="urn:microsoft.com/office/officeart/2018/2/layout/IconVerticalSolidList"/>
    <dgm:cxn modelId="{EDF18D2A-0335-4AB1-977A-DDEE9F5EAD9C}" type="presParOf" srcId="{A2FD9B41-CD37-4267-A092-E41FD1BB187C}" destId="{2D02EAD5-20AD-403B-861E-8A54D3F62051}" srcOrd="5" destOrd="0" presId="urn:microsoft.com/office/officeart/2018/2/layout/IconVerticalSolidList"/>
    <dgm:cxn modelId="{9EA02D1D-4439-4F51-811A-ECCB409C6F57}" type="presParOf" srcId="{A2FD9B41-CD37-4267-A092-E41FD1BB187C}" destId="{792AE7D7-C1A2-408A-9BD1-5790AB803E7F}" srcOrd="6" destOrd="0" presId="urn:microsoft.com/office/officeart/2018/2/layout/IconVerticalSolidList"/>
    <dgm:cxn modelId="{C59305FF-9B77-43CD-A73C-E6D509564D8B}" type="presParOf" srcId="{792AE7D7-C1A2-408A-9BD1-5790AB803E7F}" destId="{1ED557FB-D2B0-4B5F-B945-47E23B8EC53F}" srcOrd="0" destOrd="0" presId="urn:microsoft.com/office/officeart/2018/2/layout/IconVerticalSolidList"/>
    <dgm:cxn modelId="{BD36393A-FCF4-4A85-80D3-48C2BDA38C09}" type="presParOf" srcId="{792AE7D7-C1A2-408A-9BD1-5790AB803E7F}" destId="{79D1E532-6E9E-402E-95EF-A410C8347593}" srcOrd="1" destOrd="0" presId="urn:microsoft.com/office/officeart/2018/2/layout/IconVerticalSolidList"/>
    <dgm:cxn modelId="{1CDED9CC-5719-41F7-9E65-CBB1737E60C5}" type="presParOf" srcId="{792AE7D7-C1A2-408A-9BD1-5790AB803E7F}" destId="{50A7DA9A-B033-4322-96EC-92F4F46C8EB3}" srcOrd="2" destOrd="0" presId="urn:microsoft.com/office/officeart/2018/2/layout/IconVerticalSolidList"/>
    <dgm:cxn modelId="{93B383F6-32A7-4155-9600-4737DFE660C2}" type="presParOf" srcId="{792AE7D7-C1A2-408A-9BD1-5790AB803E7F}" destId="{127530FD-D293-49A4-A465-C27D104CF2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0264A-473D-4855-9274-EDC8D8FA9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E587D9-3E78-4481-A087-FCA449F88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sentence embeddings of each sentence in the training data were calculated beforehand by the authors using </a:t>
          </a:r>
          <a:r>
            <a:rPr lang="en-US" dirty="0" err="1"/>
            <a:t>LaBSE</a:t>
          </a:r>
          <a:r>
            <a:rPr lang="en-US" dirty="0"/>
            <a:t> and afterwards the they were saved in a </a:t>
          </a:r>
          <a:r>
            <a:rPr lang="en-US" b="1" dirty="0"/>
            <a:t>sentence-embedding table</a:t>
          </a:r>
          <a:r>
            <a:rPr lang="en-US" dirty="0"/>
            <a:t>.</a:t>
          </a:r>
        </a:p>
      </dgm:t>
    </dgm:pt>
    <dgm:pt modelId="{5851698D-3BF7-4E38-A300-A259273E519D}" type="parTrans" cxnId="{98BC6DDD-06F9-4308-B17E-9D99661F8A36}">
      <dgm:prSet/>
      <dgm:spPr/>
      <dgm:t>
        <a:bodyPr/>
        <a:lstStyle/>
        <a:p>
          <a:endParaRPr lang="en-US"/>
        </a:p>
      </dgm:t>
    </dgm:pt>
    <dgm:pt modelId="{990F2756-48B8-4FC2-B930-C49091408CAF}" type="sibTrans" cxnId="{98BC6DDD-06F9-4308-B17E-9D99661F8A36}">
      <dgm:prSet/>
      <dgm:spPr/>
      <dgm:t>
        <a:bodyPr/>
        <a:lstStyle/>
        <a:p>
          <a:endParaRPr lang="en-US"/>
        </a:p>
      </dgm:t>
    </dgm:pt>
    <dgm:pt modelId="{B4518924-4A86-4647-86BF-13237C683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EssayGAN generators and discriminator then used the embeddings to their </a:t>
          </a:r>
          <a:r>
            <a:rPr lang="en-US" b="1" dirty="0"/>
            <a:t>advantage</a:t>
          </a:r>
          <a:r>
            <a:rPr lang="en-US" dirty="0"/>
            <a:t>.</a:t>
          </a:r>
        </a:p>
      </dgm:t>
    </dgm:pt>
    <dgm:pt modelId="{A9E0A081-C8FB-4EDD-80A3-BF7CAF89B07E}" type="parTrans" cxnId="{26F27827-CE7B-46A4-BB6B-906432554309}">
      <dgm:prSet/>
      <dgm:spPr/>
      <dgm:t>
        <a:bodyPr/>
        <a:lstStyle/>
        <a:p>
          <a:endParaRPr lang="en-US"/>
        </a:p>
      </dgm:t>
    </dgm:pt>
    <dgm:pt modelId="{1C5E7782-C749-4A2A-9F5A-30B70F09C1ED}" type="sibTrans" cxnId="{26F27827-CE7B-46A4-BB6B-906432554309}">
      <dgm:prSet/>
      <dgm:spPr/>
      <dgm:t>
        <a:bodyPr/>
        <a:lstStyle/>
        <a:p>
          <a:endParaRPr lang="en-US"/>
        </a:p>
      </dgm:t>
    </dgm:pt>
    <dgm:pt modelId="{D2236A2F-01DF-46D4-AFF0-4E3E26DF1A56}" type="pres">
      <dgm:prSet presAssocID="{6BE0264A-473D-4855-9274-EDC8D8FA9B25}" presName="root" presStyleCnt="0">
        <dgm:presLayoutVars>
          <dgm:dir/>
          <dgm:resizeHandles val="exact"/>
        </dgm:presLayoutVars>
      </dgm:prSet>
      <dgm:spPr/>
    </dgm:pt>
    <dgm:pt modelId="{C4A7606E-6E56-492A-B0E8-D92572B5D589}" type="pres">
      <dgm:prSet presAssocID="{DAE587D9-3E78-4481-A087-FCA449F88424}" presName="compNode" presStyleCnt="0"/>
      <dgm:spPr/>
    </dgm:pt>
    <dgm:pt modelId="{33FC2DC2-B400-48E5-BE35-C3C66DA2CB9F}" type="pres">
      <dgm:prSet presAssocID="{DAE587D9-3E78-4481-A087-FCA449F88424}" presName="bgRect" presStyleLbl="bgShp" presStyleIdx="0" presStyleCnt="2"/>
      <dgm:spPr/>
    </dgm:pt>
    <dgm:pt modelId="{BE255CF0-DF59-4B00-A24D-A69678E07476}" type="pres">
      <dgm:prSet presAssocID="{DAE587D9-3E78-4481-A087-FCA449F884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BC54F45-06C7-4BEB-8774-6A02E16A050F}" type="pres">
      <dgm:prSet presAssocID="{DAE587D9-3E78-4481-A087-FCA449F88424}" presName="spaceRect" presStyleCnt="0"/>
      <dgm:spPr/>
    </dgm:pt>
    <dgm:pt modelId="{33CFE2FA-D42F-4453-9F7E-23B84F4EDEC3}" type="pres">
      <dgm:prSet presAssocID="{DAE587D9-3E78-4481-A087-FCA449F88424}" presName="parTx" presStyleLbl="revTx" presStyleIdx="0" presStyleCnt="2">
        <dgm:presLayoutVars>
          <dgm:chMax val="0"/>
          <dgm:chPref val="0"/>
        </dgm:presLayoutVars>
      </dgm:prSet>
      <dgm:spPr/>
    </dgm:pt>
    <dgm:pt modelId="{EC07789B-5E18-4926-9BC2-AE5861B8308A}" type="pres">
      <dgm:prSet presAssocID="{990F2756-48B8-4FC2-B930-C49091408CAF}" presName="sibTrans" presStyleCnt="0"/>
      <dgm:spPr/>
    </dgm:pt>
    <dgm:pt modelId="{4C41DD76-9FFE-4E4F-ABD4-FE4021E3FBA4}" type="pres">
      <dgm:prSet presAssocID="{B4518924-4A86-4647-86BF-13237C6834BD}" presName="compNode" presStyleCnt="0"/>
      <dgm:spPr/>
    </dgm:pt>
    <dgm:pt modelId="{02FBC774-6241-4E9F-B48D-25D0DA73B8C6}" type="pres">
      <dgm:prSet presAssocID="{B4518924-4A86-4647-86BF-13237C6834BD}" presName="bgRect" presStyleLbl="bgShp" presStyleIdx="1" presStyleCnt="2"/>
      <dgm:spPr/>
    </dgm:pt>
    <dgm:pt modelId="{519A8D72-742A-4CE2-A370-E5000B01F2EF}" type="pres">
      <dgm:prSet presAssocID="{B4518924-4A86-4647-86BF-13237C6834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85D94E9-84FB-428C-B1BB-F1AF45EF7F5F}" type="pres">
      <dgm:prSet presAssocID="{B4518924-4A86-4647-86BF-13237C6834BD}" presName="spaceRect" presStyleCnt="0"/>
      <dgm:spPr/>
    </dgm:pt>
    <dgm:pt modelId="{9B5B49C6-C7B4-41A6-B881-713F1C192DBE}" type="pres">
      <dgm:prSet presAssocID="{B4518924-4A86-4647-86BF-13237C6834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F27827-CE7B-46A4-BB6B-906432554309}" srcId="{6BE0264A-473D-4855-9274-EDC8D8FA9B25}" destId="{B4518924-4A86-4647-86BF-13237C6834BD}" srcOrd="1" destOrd="0" parTransId="{A9E0A081-C8FB-4EDD-80A3-BF7CAF89B07E}" sibTransId="{1C5E7782-C749-4A2A-9F5A-30B70F09C1ED}"/>
    <dgm:cxn modelId="{A1DE9963-FBF5-4EDB-B408-2F69573C884F}" type="presOf" srcId="{B4518924-4A86-4647-86BF-13237C6834BD}" destId="{9B5B49C6-C7B4-41A6-B881-713F1C192DBE}" srcOrd="0" destOrd="0" presId="urn:microsoft.com/office/officeart/2018/2/layout/IconVerticalSolidList"/>
    <dgm:cxn modelId="{FD45125A-5281-4599-9F92-04AF0E9ADD97}" type="presOf" srcId="{DAE587D9-3E78-4481-A087-FCA449F88424}" destId="{33CFE2FA-D42F-4453-9F7E-23B84F4EDEC3}" srcOrd="0" destOrd="0" presId="urn:microsoft.com/office/officeart/2018/2/layout/IconVerticalSolidList"/>
    <dgm:cxn modelId="{64F58FD5-64D3-4875-80C6-0BC2D578D759}" type="presOf" srcId="{6BE0264A-473D-4855-9274-EDC8D8FA9B25}" destId="{D2236A2F-01DF-46D4-AFF0-4E3E26DF1A56}" srcOrd="0" destOrd="0" presId="urn:microsoft.com/office/officeart/2018/2/layout/IconVerticalSolidList"/>
    <dgm:cxn modelId="{98BC6DDD-06F9-4308-B17E-9D99661F8A36}" srcId="{6BE0264A-473D-4855-9274-EDC8D8FA9B25}" destId="{DAE587D9-3E78-4481-A087-FCA449F88424}" srcOrd="0" destOrd="0" parTransId="{5851698D-3BF7-4E38-A300-A259273E519D}" sibTransId="{990F2756-48B8-4FC2-B930-C49091408CAF}"/>
    <dgm:cxn modelId="{E2259605-053F-48D7-AA68-34C906E05AC8}" type="presParOf" srcId="{D2236A2F-01DF-46D4-AFF0-4E3E26DF1A56}" destId="{C4A7606E-6E56-492A-B0E8-D92572B5D589}" srcOrd="0" destOrd="0" presId="urn:microsoft.com/office/officeart/2018/2/layout/IconVerticalSolidList"/>
    <dgm:cxn modelId="{1DDBAD38-B735-4355-85C5-063FB1C38CF6}" type="presParOf" srcId="{C4A7606E-6E56-492A-B0E8-D92572B5D589}" destId="{33FC2DC2-B400-48E5-BE35-C3C66DA2CB9F}" srcOrd="0" destOrd="0" presId="urn:microsoft.com/office/officeart/2018/2/layout/IconVerticalSolidList"/>
    <dgm:cxn modelId="{F26ACA42-09C4-461A-A7C6-1C92E17BF950}" type="presParOf" srcId="{C4A7606E-6E56-492A-B0E8-D92572B5D589}" destId="{BE255CF0-DF59-4B00-A24D-A69678E07476}" srcOrd="1" destOrd="0" presId="urn:microsoft.com/office/officeart/2018/2/layout/IconVerticalSolidList"/>
    <dgm:cxn modelId="{268E24C1-C0F0-49CB-A655-046D84915C5F}" type="presParOf" srcId="{C4A7606E-6E56-492A-B0E8-D92572B5D589}" destId="{0BC54F45-06C7-4BEB-8774-6A02E16A050F}" srcOrd="2" destOrd="0" presId="urn:microsoft.com/office/officeart/2018/2/layout/IconVerticalSolidList"/>
    <dgm:cxn modelId="{7D647CA4-FC56-4EEF-9A8C-08189CFD4DA3}" type="presParOf" srcId="{C4A7606E-6E56-492A-B0E8-D92572B5D589}" destId="{33CFE2FA-D42F-4453-9F7E-23B84F4EDEC3}" srcOrd="3" destOrd="0" presId="urn:microsoft.com/office/officeart/2018/2/layout/IconVerticalSolidList"/>
    <dgm:cxn modelId="{43D33725-D828-4396-8011-16102F728684}" type="presParOf" srcId="{D2236A2F-01DF-46D4-AFF0-4E3E26DF1A56}" destId="{EC07789B-5E18-4926-9BC2-AE5861B8308A}" srcOrd="1" destOrd="0" presId="urn:microsoft.com/office/officeart/2018/2/layout/IconVerticalSolidList"/>
    <dgm:cxn modelId="{2E205B99-0FFA-479E-9C16-DB9A4B232BEF}" type="presParOf" srcId="{D2236A2F-01DF-46D4-AFF0-4E3E26DF1A56}" destId="{4C41DD76-9FFE-4E4F-ABD4-FE4021E3FBA4}" srcOrd="2" destOrd="0" presId="urn:microsoft.com/office/officeart/2018/2/layout/IconVerticalSolidList"/>
    <dgm:cxn modelId="{2B58844A-D624-446D-8FA9-62E131FB4B1B}" type="presParOf" srcId="{4C41DD76-9FFE-4E4F-ABD4-FE4021E3FBA4}" destId="{02FBC774-6241-4E9F-B48D-25D0DA73B8C6}" srcOrd="0" destOrd="0" presId="urn:microsoft.com/office/officeart/2018/2/layout/IconVerticalSolidList"/>
    <dgm:cxn modelId="{DE5FFE61-A4FF-40A4-A280-9E33570E393F}" type="presParOf" srcId="{4C41DD76-9FFE-4E4F-ABD4-FE4021E3FBA4}" destId="{519A8D72-742A-4CE2-A370-E5000B01F2EF}" srcOrd="1" destOrd="0" presId="urn:microsoft.com/office/officeart/2018/2/layout/IconVerticalSolidList"/>
    <dgm:cxn modelId="{0E9FA2A2-7355-4D9C-B2A5-83CCADA92802}" type="presParOf" srcId="{4C41DD76-9FFE-4E4F-ABD4-FE4021E3FBA4}" destId="{685D94E9-84FB-428C-B1BB-F1AF45EF7F5F}" srcOrd="2" destOrd="0" presId="urn:microsoft.com/office/officeart/2018/2/layout/IconVerticalSolidList"/>
    <dgm:cxn modelId="{3DB91C7A-5E79-4061-A6E9-77A0B80D97C1}" type="presParOf" srcId="{4C41DD76-9FFE-4E4F-ABD4-FE4021E3FBA4}" destId="{9B5B49C6-C7B4-41A6-B881-713F1C192D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D2DF6-E90A-44F9-A638-3E301682115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F373D-426C-4D6C-BDBC-696E07E5AE5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F3C88-FA0F-4C89-B7F6-FB282746CAB0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generate essays rated with different scores, EssayGAN has </a:t>
          </a:r>
          <a:r>
            <a:rPr lang="en-US" sz="2100" b="1" kern="1200"/>
            <a:t>multiple generators and a discriminator</a:t>
          </a:r>
          <a:r>
            <a:rPr lang="en-US" sz="2100" kern="1200"/>
            <a:t>.</a:t>
          </a:r>
        </a:p>
      </dsp:txBody>
      <dsp:txXfrm>
        <a:off x="1948202" y="368029"/>
        <a:ext cx="3233964" cy="1371985"/>
      </dsp:txXfrm>
    </dsp:sp>
    <dsp:sp modelId="{ADD36748-983F-42D3-A73E-C65BAE38221A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FB022-5248-450A-894E-3C42BA6947C1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E237C-3629-4D3A-8D8A-EC46013D298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Number of generators is determined </a:t>
          </a:r>
          <a:r>
            <a:rPr lang="en-US" sz="2100" b="1" kern="1200" dirty="0"/>
            <a:t>based on score range</a:t>
          </a:r>
          <a:r>
            <a:rPr lang="en-US" sz="2100" kern="1200" dirty="0"/>
            <a:t> used for essay grading.</a:t>
          </a:r>
        </a:p>
      </dsp:txBody>
      <dsp:txXfrm>
        <a:off x="7411643" y="368029"/>
        <a:ext cx="3233964" cy="1371985"/>
      </dsp:txXfrm>
    </dsp:sp>
    <dsp:sp modelId="{2932F02D-D4ED-4B06-8AF7-8FB2C49457E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A7B71-775D-439D-A0E1-C798EFF649E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E401-212E-42E5-AC6E-16D58FA70747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Each generator is dedicated to </a:t>
          </a:r>
          <a:r>
            <a:rPr lang="en-US" sz="2100" b="1" kern="1200" dirty="0"/>
            <a:t>producing only essays </a:t>
          </a:r>
          <a:r>
            <a:rPr lang="en-US" sz="2100" kern="1200" dirty="0"/>
            <a:t>with a </a:t>
          </a:r>
          <a:r>
            <a:rPr lang="en-US" sz="2100" b="1" kern="1200" dirty="0"/>
            <a:t>specific score</a:t>
          </a:r>
          <a:r>
            <a:rPr lang="en-US" sz="2100" kern="1200" dirty="0"/>
            <a:t>.</a:t>
          </a:r>
        </a:p>
      </dsp:txBody>
      <dsp:txXfrm>
        <a:off x="1948202" y="2452790"/>
        <a:ext cx="3233964" cy="1371985"/>
      </dsp:txXfrm>
    </dsp:sp>
    <dsp:sp modelId="{06D31443-B943-400B-AC41-7C5E3E5CD36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E722-7C74-48E1-938F-5E1CFEB1883A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BA5F-DDDC-479B-91F5-4325DCE9C78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</a:t>
          </a:r>
          <a:r>
            <a:rPr lang="en-US" sz="2100" b="1" kern="1200" dirty="0"/>
            <a:t>discriminator</a:t>
          </a:r>
          <a:r>
            <a:rPr lang="en-US" sz="2100" kern="1200" dirty="0"/>
            <a:t> is trained to distinguish between </a:t>
          </a:r>
          <a:r>
            <a:rPr lang="en-US" sz="2100" b="1" kern="1200" dirty="0"/>
            <a:t>real and generated essays</a:t>
          </a:r>
          <a:r>
            <a:rPr lang="en-US" sz="2100" kern="1200" dirty="0"/>
            <a:t>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22D70-4FD8-49A1-9657-79C06AC08ED5}">
      <dsp:nvSpPr>
        <dsp:cNvPr id="0" name=""/>
        <dsp:cNvSpPr/>
      </dsp:nvSpPr>
      <dsp:spPr>
        <a:xfrm>
          <a:off x="0" y="187956"/>
          <a:ext cx="6185597" cy="1550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Essay generation through EssayGAN is the sequence of prediction of the next sentence based on previously chosen sentences.</a:t>
          </a:r>
        </a:p>
      </dsp:txBody>
      <dsp:txXfrm>
        <a:off x="75666" y="263622"/>
        <a:ext cx="6034265" cy="1398698"/>
      </dsp:txXfrm>
    </dsp:sp>
    <dsp:sp modelId="{2D6178BA-2FFF-47BC-B203-84F3DDA48D25}">
      <dsp:nvSpPr>
        <dsp:cNvPr id="0" name=""/>
        <dsp:cNvSpPr/>
      </dsp:nvSpPr>
      <dsp:spPr>
        <a:xfrm>
          <a:off x="0" y="1801347"/>
          <a:ext cx="6185597" cy="1550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EssayGAN </a:t>
          </a:r>
          <a:r>
            <a:rPr lang="en-US" sz="2200" b="1" kern="1200"/>
            <a:t>predicts the next sentence </a:t>
          </a:r>
          <a:r>
            <a:rPr lang="en-US" sz="2200" kern="1200"/>
            <a:t>whereas an ordinary-text GAN model predicts the next word at each step.</a:t>
          </a:r>
        </a:p>
      </dsp:txBody>
      <dsp:txXfrm>
        <a:off x="75666" y="1877013"/>
        <a:ext cx="6034265" cy="1398698"/>
      </dsp:txXfrm>
    </dsp:sp>
    <dsp:sp modelId="{1AC991BC-CE5D-4E36-AC47-FE86E2BD44D1}">
      <dsp:nvSpPr>
        <dsp:cNvPr id="0" name=""/>
        <dsp:cNvSpPr/>
      </dsp:nvSpPr>
      <dsp:spPr>
        <a:xfrm>
          <a:off x="0" y="3414737"/>
          <a:ext cx="6185597" cy="1550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specific score, EssayGAN can generate as many essays as necessary. As a result, </a:t>
          </a:r>
          <a:r>
            <a:rPr lang="en-US" sz="2200" b="1" kern="1200"/>
            <a:t>it can offer a training dataset large enough to train AES systems </a:t>
          </a:r>
          <a:r>
            <a:rPr lang="en-US" sz="2200" kern="1200"/>
            <a:t>based on deep neural network-based.</a:t>
          </a:r>
        </a:p>
      </dsp:txBody>
      <dsp:txXfrm>
        <a:off x="75666" y="3490403"/>
        <a:ext cx="6034265" cy="139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AA786-3D2A-41EB-85F3-CD628FFE28E3}">
      <dsp:nvSpPr>
        <dsp:cNvPr id="0" name=""/>
        <dsp:cNvSpPr/>
      </dsp:nvSpPr>
      <dsp:spPr>
        <a:xfrm>
          <a:off x="0" y="1805"/>
          <a:ext cx="99477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BAA2E-0EF0-49C2-BA57-ED9F4E7D5B3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76B94-4DCA-4039-97C1-09B7FCC1B0D3}">
      <dsp:nvSpPr>
        <dsp:cNvPr id="0" name=""/>
        <dsp:cNvSpPr/>
      </dsp:nvSpPr>
      <dsp:spPr>
        <a:xfrm>
          <a:off x="1057183" y="1805"/>
          <a:ext cx="88906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generator generates a </a:t>
          </a:r>
          <a:r>
            <a:rPr lang="en-US" sz="1900" b="1" kern="1200" dirty="0"/>
            <a:t>fake essay </a:t>
          </a:r>
          <a:r>
            <a:rPr lang="en-US" sz="1900" kern="1200" dirty="0"/>
            <a:t>that can deceive the discriminator while it discriminates between a real and a fake essay.</a:t>
          </a:r>
        </a:p>
      </dsp:txBody>
      <dsp:txXfrm>
        <a:off x="1057183" y="1805"/>
        <a:ext cx="8890603" cy="915310"/>
      </dsp:txXfrm>
    </dsp:sp>
    <dsp:sp modelId="{55EB8C81-1292-45DB-99D6-08F221F5CD29}">
      <dsp:nvSpPr>
        <dsp:cNvPr id="0" name=""/>
        <dsp:cNvSpPr/>
      </dsp:nvSpPr>
      <dsp:spPr>
        <a:xfrm>
          <a:off x="0" y="1145944"/>
          <a:ext cx="99477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0D02F-A77F-49DF-ACE4-CB4564DD7D7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94860-A972-44D4-977A-2CCA7A0D179B}">
      <dsp:nvSpPr>
        <dsp:cNvPr id="0" name=""/>
        <dsp:cNvSpPr/>
      </dsp:nvSpPr>
      <dsp:spPr>
        <a:xfrm>
          <a:off x="1057183" y="1145944"/>
          <a:ext cx="88906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generators can produce essays with the specified score because they have only been </a:t>
          </a:r>
          <a:r>
            <a:rPr lang="en-US" sz="1900" b="1" kern="1200" dirty="0"/>
            <a:t>trained on a collection of essays that have been graded with the appropriate score</a:t>
          </a:r>
          <a:r>
            <a:rPr lang="en-US" sz="1900" kern="1200" dirty="0"/>
            <a:t>.</a:t>
          </a:r>
        </a:p>
      </dsp:txBody>
      <dsp:txXfrm>
        <a:off x="1057183" y="1145944"/>
        <a:ext cx="8890603" cy="915310"/>
      </dsp:txXfrm>
    </dsp:sp>
    <dsp:sp modelId="{354ABC99-A2D7-476E-9E92-7271CA24E94A}">
      <dsp:nvSpPr>
        <dsp:cNvPr id="0" name=""/>
        <dsp:cNvSpPr/>
      </dsp:nvSpPr>
      <dsp:spPr>
        <a:xfrm>
          <a:off x="0" y="2290082"/>
          <a:ext cx="99477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1D737-9F4C-4DEA-AF41-1B3603437FB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B4CD6-57F4-4F69-AE92-17BB4DEFF81C}">
      <dsp:nvSpPr>
        <dsp:cNvPr id="0" name=""/>
        <dsp:cNvSpPr/>
      </dsp:nvSpPr>
      <dsp:spPr>
        <a:xfrm>
          <a:off x="1057183" y="2290082"/>
          <a:ext cx="88906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So, instead of having to decide whether a generated essay is appropriate for the score, the </a:t>
          </a:r>
          <a:r>
            <a:rPr lang="en-US" sz="1900" b="1" kern="1200" dirty="0"/>
            <a:t>discriminator</a:t>
          </a:r>
          <a:r>
            <a:rPr lang="en-US" sz="1900" kern="1200" dirty="0"/>
            <a:t> can </a:t>
          </a:r>
          <a:r>
            <a:rPr lang="en-US" sz="1900" b="1" kern="1200" dirty="0"/>
            <a:t>concentrate on determining whether the essay is real or fake</a:t>
          </a:r>
          <a:r>
            <a:rPr lang="en-US" sz="1900" kern="1200" dirty="0"/>
            <a:t>.</a:t>
          </a:r>
        </a:p>
      </dsp:txBody>
      <dsp:txXfrm>
        <a:off x="1057183" y="2290082"/>
        <a:ext cx="8890603" cy="915310"/>
      </dsp:txXfrm>
    </dsp:sp>
    <dsp:sp modelId="{1ED557FB-D2B0-4B5F-B945-47E23B8EC53F}">
      <dsp:nvSpPr>
        <dsp:cNvPr id="0" name=""/>
        <dsp:cNvSpPr/>
      </dsp:nvSpPr>
      <dsp:spPr>
        <a:xfrm>
          <a:off x="0" y="3434221"/>
          <a:ext cx="99477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1E532-6E9E-402E-95EF-A410C834759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530FD-D293-49A4-A465-C27D104CF21B}">
      <dsp:nvSpPr>
        <dsp:cNvPr id="0" name=""/>
        <dsp:cNvSpPr/>
      </dsp:nvSpPr>
      <dsp:spPr>
        <a:xfrm>
          <a:off x="1057183" y="3434221"/>
          <a:ext cx="88906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Authors adopted a </a:t>
          </a:r>
          <a:r>
            <a:rPr lang="en-US" sz="1900" b="1" kern="1200" dirty="0"/>
            <a:t>reinforcement learning </a:t>
          </a:r>
          <a:r>
            <a:rPr lang="en-US" sz="1900" kern="1200" dirty="0"/>
            <a:t>method to train the generators.</a:t>
          </a:r>
        </a:p>
      </dsp:txBody>
      <dsp:txXfrm>
        <a:off x="1057183" y="3434221"/>
        <a:ext cx="8890603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C2DC2-B400-48E5-BE35-C3C66DA2CB9F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55CF0-DF59-4B00-A24D-A69678E0747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FE2FA-D42F-4453-9F7E-23B84F4EDEC3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sentence embeddings of each sentence in the training data were calculated beforehand by the authors using </a:t>
          </a:r>
          <a:r>
            <a:rPr lang="en-US" sz="2200" kern="1200" dirty="0" err="1"/>
            <a:t>LaBSE</a:t>
          </a:r>
          <a:r>
            <a:rPr lang="en-US" sz="2200" kern="1200" dirty="0"/>
            <a:t> and afterwards the they were saved in a </a:t>
          </a:r>
          <a:r>
            <a:rPr lang="en-US" sz="2200" b="1" kern="1200" dirty="0"/>
            <a:t>sentence-embedding table</a:t>
          </a:r>
          <a:r>
            <a:rPr lang="en-US" sz="2200" kern="1200" dirty="0"/>
            <a:t>.</a:t>
          </a:r>
        </a:p>
      </dsp:txBody>
      <dsp:txXfrm>
        <a:off x="1509882" y="708097"/>
        <a:ext cx="9005717" cy="1307257"/>
      </dsp:txXfrm>
    </dsp:sp>
    <dsp:sp modelId="{02FBC774-6241-4E9F-B48D-25D0DA73B8C6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8D72-742A-4CE2-A370-E5000B01F2E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B49C6-C7B4-41A6-B881-713F1C192DBE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EssayGAN generators and discriminator then used the embeddings to their </a:t>
          </a:r>
          <a:r>
            <a:rPr lang="en-US" sz="2200" b="1" kern="1200" dirty="0"/>
            <a:t>advantage</a:t>
          </a:r>
          <a:r>
            <a:rPr lang="en-US" sz="2200" kern="1200" dirty="0"/>
            <a:t>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5F306-8476-494D-98B1-7E1CD8786D1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BD25A-C30A-4F89-9AA4-E9E1758F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6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BD25A-C30A-4F89-9AA4-E9E1758F05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0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27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85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96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CF6-6CF5-EC96-6DB3-A31B917AA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5332B-6B20-2C7E-8E5F-AEE641F97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D3F1-B72C-B0FC-AC79-BD52BD9C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C316-9B16-BE53-814D-BA76898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C792-289F-8773-574D-EB739EA3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3B0-4A15-23FB-9685-8FDAB3FE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792F-5987-1C9F-8C26-19E06A09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565D-C2BF-4152-78CB-1A4A22E3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A600-E78C-5DB0-971D-9CB4E34A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853D-9264-5EBB-5C4F-C851A7EF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6687-EE34-B5EB-578D-8DD34403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2C79-0FC9-85A2-0871-49B30E82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1CC5-043B-9428-8D11-7206293E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78AA-351A-0B63-56F1-A66DC158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BCCD-D94E-622E-99B2-46089A87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ECBD-DAA5-2C3F-F274-77724F71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51D4-AFE6-22AD-4B96-75BB9D5EF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EF759-E160-5CDA-C21B-A1B9DC4F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AF069-3802-02A0-47CE-8E80BD13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730F-5B85-012A-8723-738B055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6782-E78F-480E-82CF-BD4897B7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0D25-CCC0-4254-27F8-E0EA0EBA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FD6EE-81A8-2958-AB7C-0EB53B69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7FBC-79C7-8B28-1764-61D9F123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9ECE0-5BFE-780E-2CB0-B5CD2496E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11C3-E8BC-F976-2B81-CC8D557D5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5F040-E97B-C0D7-64A9-EF1D0E69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F1C89-AF9F-8304-D130-A2F61940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A737C-8991-980F-D45B-6CB89207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AF9-715E-B7F4-DBE5-6900BF9C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B974C-027C-D982-6F9C-F8DC01F4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100B-F53A-F52D-B5D1-A7B9C241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B161-E47A-5246-F382-896C313E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85320-CF01-E1D2-D918-889E54A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D98A1-2269-1ADC-874E-99508A88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36235-3DF7-6E52-76AC-5B6D14F5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0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3367-1523-F2A9-16A2-7940F753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20F8-124E-E8B7-DBA2-A47538EE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6D865-8A82-1C8C-709B-BDFB5F112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4BC4-B401-8475-4E75-D7C68816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F1083-12C9-3338-B966-18BC7EC1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AFF4E-D043-A962-73CA-8F25F8B6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09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E44E-730A-B259-E935-1730D02D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3E937-089E-B584-696F-BF517B058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064DD-555A-74D0-6F8E-AD4D9362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1BEE-A794-E7E1-24F3-4F02942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0DCCB-B936-8FDB-38C6-F945BEDF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9CE85-054E-53FC-0A37-16B39B11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3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1EB1-AD6B-34CD-16B4-009D0A61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8CD81-ECBD-91B1-F0B9-F47E73E94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001A-9947-61EA-73B1-8DBB804B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AEC8-24CD-9BBF-7176-457FD15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93E2-BCF7-0974-4BD1-3C30F980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0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1E8F9-E85D-A17F-F374-60CB8388E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9E57-F2CB-3F3F-E728-98578BF0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F141-A914-4042-DC65-DB2D68C2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0692-616B-FC12-EEB8-E2319D58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717F-5435-96A0-FB14-FA12BAE9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79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54" r:id="rId7"/>
    <p:sldLayoutId id="2147483755" r:id="rId8"/>
    <p:sldLayoutId id="2147483756" r:id="rId9"/>
    <p:sldLayoutId id="2147483758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6907D-7DD3-BA04-33FD-6064A694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81586-5377-D682-999F-0983A500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7E8F-E0F2-0D98-D5DE-9D367C0C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BA8C-41BB-613A-CC8F-172A1DD11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D75B-BD14-9FE8-EEE2-E57D0B67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Colourful paper stripes">
            <a:extLst>
              <a:ext uri="{FF2B5EF4-FFF2-40B4-BE49-F238E27FC236}">
                <a16:creationId xmlns:a16="http://schemas.microsoft.com/office/drawing/2014/main" id="{0E73A710-E5AA-2FEB-1AF1-483DC4D7B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8" name="Oval 32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D7E9C-A098-ADCE-513C-2DC6A0462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By, Rahul Kumar</a:t>
            </a:r>
            <a:endParaRPr lang="en-IN" sz="1400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8A635-DE1B-839C-4A88-31F57C82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34" y="4803806"/>
            <a:ext cx="1082005" cy="494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B4EBB7-2CBF-9318-A660-5A93DDFA5630}"/>
              </a:ext>
            </a:extLst>
          </p:cNvPr>
          <p:cNvSpPr/>
          <p:nvPr/>
        </p:nvSpPr>
        <p:spPr>
          <a:xfrm>
            <a:off x="1448930" y="2544107"/>
            <a:ext cx="3771738" cy="135421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ESSAYGAN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(PAPER REVIEW)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13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83751-D27B-81DC-B315-A37DA9136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5273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230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35AED-FD3B-41B7-B6A4-BDFBBE0A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Discriminator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296A-0710-E86B-2146-A5241575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The discriminator's objective is to </a:t>
            </a:r>
            <a:r>
              <a:rPr lang="en-US" sz="2600" b="1" dirty="0"/>
              <a:t>distinguish between human-written and generator composed essays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r>
              <a:rPr lang="en-US" sz="2600" dirty="0"/>
              <a:t>The discriminator is built based on </a:t>
            </a:r>
            <a:r>
              <a:rPr lang="en-US" sz="2600" b="1" dirty="0"/>
              <a:t>bi-directional LSTM networks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r>
              <a:rPr lang="en-US" sz="2600" dirty="0"/>
              <a:t>The discriminator's output value is provided to the generators as a </a:t>
            </a:r>
            <a:r>
              <a:rPr lang="en-US" sz="2600" b="1" dirty="0"/>
              <a:t>reward value</a:t>
            </a:r>
            <a:r>
              <a:rPr lang="en-US" sz="2600" dirty="0"/>
              <a:t>.</a:t>
            </a:r>
            <a:endParaRPr lang="en-IN" sz="2600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871386A8-6749-FBCD-DF23-22C0B4B1A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4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D6C86-331F-07A9-C3B2-D17219EF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35" y="578527"/>
            <a:ext cx="7103586" cy="456405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DCC3-046D-234F-0CEA-93FB6485F278}"/>
              </a:ext>
            </a:extLst>
          </p:cNvPr>
          <p:cNvSpPr txBox="1"/>
          <p:nvPr/>
        </p:nvSpPr>
        <p:spPr>
          <a:xfrm>
            <a:off x="3995938" y="5446293"/>
            <a:ext cx="562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Figure-2: </a:t>
            </a:r>
            <a:r>
              <a:rPr lang="en-US" b="1" dirty="0"/>
              <a:t>Architecture of discriminator used in EssayGAN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6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D4A08-53FB-0521-E5E0-26519505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 algn="ctr"/>
            <a:r>
              <a:rPr lang="en-IN" sz="5400" b="1" dirty="0"/>
              <a:t>Training EssayGAN and Dataset</a:t>
            </a:r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B09CED73-AD10-0A24-94CA-F399E946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5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2792-DAAC-98D4-DA54-FB9CAE38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Authors used the </a:t>
            </a:r>
            <a:r>
              <a:rPr lang="en-US" sz="2200" b="1" dirty="0"/>
              <a:t>Automated Student Assessment Prize (ASAP) </a:t>
            </a:r>
            <a:r>
              <a:rPr lang="en-US" sz="2200" dirty="0"/>
              <a:t>dataset containing 12,978 essays on eight different prompts (essay topics) that were written by students from grades 7–10.</a:t>
            </a:r>
          </a:p>
          <a:p>
            <a:endParaRPr lang="en-US" sz="2200" dirty="0"/>
          </a:p>
          <a:p>
            <a:r>
              <a:rPr lang="en-IN" sz="2200" dirty="0"/>
              <a:t>ASAP is considered as the </a:t>
            </a:r>
            <a:r>
              <a:rPr lang="en-US" sz="2200" dirty="0"/>
              <a:t>de facto standard dataset in the </a:t>
            </a:r>
            <a:r>
              <a:rPr lang="en-US" sz="2200" b="1" dirty="0"/>
              <a:t>AES domain for training and evaluation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5918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242FB-608B-AD78-D1CF-A010CE13D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443" y="1466851"/>
            <a:ext cx="9316065" cy="3353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7DFBB-A1A2-A3BA-BAA8-05F94FD633E8}"/>
              </a:ext>
            </a:extLst>
          </p:cNvPr>
          <p:cNvSpPr txBox="1"/>
          <p:nvPr/>
        </p:nvSpPr>
        <p:spPr>
          <a:xfrm>
            <a:off x="3637935" y="5338916"/>
            <a:ext cx="52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Table-1: </a:t>
            </a:r>
            <a:r>
              <a:rPr lang="en-US" b="1" dirty="0"/>
              <a:t>Hyperparameters used for training EssayGAN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6818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5835-35E2-8A02-24D2-D4CA1194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42" y="160931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number of generators </a:t>
            </a:r>
            <a:r>
              <a:rPr lang="en-US" sz="2200" dirty="0"/>
              <a:t>in EssayGAN depends on the </a:t>
            </a:r>
            <a:r>
              <a:rPr lang="en-US" sz="2200" b="1" dirty="0"/>
              <a:t>score range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Authors limited the number of generators for EssayGAN to </a:t>
            </a:r>
            <a:r>
              <a:rPr lang="en-US" sz="2200" b="1" dirty="0"/>
              <a:t>five</a:t>
            </a:r>
            <a:r>
              <a:rPr lang="en-US" sz="2200" dirty="0"/>
              <a:t> to restrict shortage of data due to </a:t>
            </a:r>
            <a:r>
              <a:rPr lang="en-US" sz="2200" b="1" dirty="0"/>
              <a:t>multiple generators </a:t>
            </a:r>
            <a:r>
              <a:rPr lang="en-US" sz="2200" dirty="0"/>
              <a:t>for prompts having a broader score range.</a:t>
            </a:r>
          </a:p>
          <a:p>
            <a:endParaRPr lang="en-US" sz="2200" dirty="0"/>
          </a:p>
          <a:p>
            <a:r>
              <a:rPr lang="en-US" sz="2200" dirty="0"/>
              <a:t>The authors obtained a </a:t>
            </a:r>
            <a:r>
              <a:rPr lang="en-US" sz="2200" b="1" dirty="0"/>
              <a:t>normalized score range</a:t>
            </a:r>
            <a:r>
              <a:rPr lang="en-US" sz="2200" dirty="0"/>
              <a:t> by using the partitioning model.</a:t>
            </a:r>
            <a:endParaRPr lang="en-IN" sz="2200" dirty="0"/>
          </a:p>
        </p:txBody>
      </p:sp>
      <p:pic>
        <p:nvPicPr>
          <p:cNvPr id="12" name="Picture 4" descr="Graphs on a display with reflection of office">
            <a:extLst>
              <a:ext uri="{FF2B5EF4-FFF2-40B4-BE49-F238E27FC236}">
                <a16:creationId xmlns:a16="http://schemas.microsoft.com/office/drawing/2014/main" id="{579E121D-1CDD-F147-D74E-E6D134AA4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1" r="24288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9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457EA-E8E9-9464-AE29-E0367147C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1" b="2"/>
          <a:stretch/>
        </p:blipFill>
        <p:spPr>
          <a:xfrm>
            <a:off x="1483616" y="417549"/>
            <a:ext cx="9224767" cy="34409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47F96-3D09-DA0F-9381-56A78717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20" y="4883544"/>
            <a:ext cx="5996894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In the column “Type of essay”, </a:t>
            </a:r>
            <a:r>
              <a:rPr lang="en-US" sz="1800" b="1" dirty="0"/>
              <a:t>ARG</a:t>
            </a:r>
            <a:r>
              <a:rPr lang="en-US" sz="1800" dirty="0"/>
              <a:t> denotes </a:t>
            </a:r>
            <a:r>
              <a:rPr lang="en-US" sz="1800" b="1" dirty="0"/>
              <a:t>argumentative essays</a:t>
            </a:r>
            <a:r>
              <a:rPr lang="en-US" sz="1800" dirty="0"/>
              <a:t>, </a:t>
            </a:r>
            <a:r>
              <a:rPr lang="en-US" sz="1800" b="1" dirty="0"/>
              <a:t>RES</a:t>
            </a:r>
            <a:r>
              <a:rPr lang="en-US" sz="1800" dirty="0"/>
              <a:t> denotes source-dependent </a:t>
            </a:r>
            <a:r>
              <a:rPr lang="en-US" sz="1800" b="1" dirty="0"/>
              <a:t>response essays</a:t>
            </a:r>
            <a:r>
              <a:rPr lang="en-US" sz="1800" dirty="0"/>
              <a:t>, and </a:t>
            </a:r>
            <a:r>
              <a:rPr lang="en-US" sz="1800" b="1" dirty="0"/>
              <a:t>NAR</a:t>
            </a:r>
            <a:r>
              <a:rPr lang="en-US" sz="1800" dirty="0"/>
              <a:t> denotes </a:t>
            </a:r>
            <a:r>
              <a:rPr lang="en-US" sz="1800" b="1" dirty="0"/>
              <a:t>narrative essays</a:t>
            </a:r>
            <a:r>
              <a:rPr lang="en-US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570DC-9A12-04E0-44FB-C974525C2A4E}"/>
              </a:ext>
            </a:extLst>
          </p:cNvPr>
          <p:cNvSpPr txBox="1"/>
          <p:nvPr/>
        </p:nvSpPr>
        <p:spPr>
          <a:xfrm>
            <a:off x="3978555" y="4038111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Table-2: </a:t>
            </a:r>
            <a:r>
              <a:rPr lang="en-US" b="1" dirty="0"/>
              <a:t>Characteristics of the ASAP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47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93CC0-B95B-B4D0-CB49-19836A7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675961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867EB-DA35-27C7-7A19-4C77EF63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Automated Essay Scoring (AES)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FEA1-27DF-8BD5-8A11-059C7ED8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86" y="1514673"/>
            <a:ext cx="5774240" cy="4855103"/>
          </a:xfrm>
        </p:spPr>
        <p:txBody>
          <a:bodyPr>
            <a:normAutofit/>
          </a:bodyPr>
          <a:lstStyle/>
          <a:p>
            <a:r>
              <a:rPr lang="en-US" sz="1800" dirty="0"/>
              <a:t>Relieves human raters from spending enormous amount of </a:t>
            </a:r>
            <a:r>
              <a:rPr lang="en-US" sz="1800" b="1" dirty="0"/>
              <a:t>time and effort </a:t>
            </a:r>
            <a:r>
              <a:rPr lang="en-US" sz="1800" dirty="0"/>
              <a:t>for essay grading according to a rubric.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AES systems based on a deep learning architecture can </a:t>
            </a:r>
            <a:r>
              <a:rPr lang="en-US" sz="1800" b="1" dirty="0"/>
              <a:t>achieve better performance than traditional systems </a:t>
            </a:r>
            <a:r>
              <a:rPr lang="en-US" sz="1800" dirty="0"/>
              <a:t>by mitigating difficulties of feature selection in most cases. </a:t>
            </a:r>
          </a:p>
          <a:p>
            <a:endParaRPr lang="en-US" sz="1800" dirty="0"/>
          </a:p>
          <a:p>
            <a:r>
              <a:rPr lang="en-US" sz="1800" dirty="0"/>
              <a:t>An AES system built on a </a:t>
            </a:r>
            <a:r>
              <a:rPr lang="en-US" sz="1800" b="1" dirty="0"/>
              <a:t>deep learning architecture </a:t>
            </a:r>
            <a:r>
              <a:rPr lang="en-US" sz="1800" dirty="0"/>
              <a:t>requires human-rated essays for training but creating a cutting-edge grading system </a:t>
            </a:r>
            <a:endParaRPr lang="en-IN" sz="18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2D4F0B-4B0A-F4A9-E63E-789E1CA0AA9E}"/>
              </a:ext>
            </a:extLst>
          </p:cNvPr>
          <p:cNvCxnSpPr>
            <a:cxnSpLocks/>
          </p:cNvCxnSpPr>
          <p:nvPr/>
        </p:nvCxnSpPr>
        <p:spPr>
          <a:xfrm>
            <a:off x="6164721" y="5433258"/>
            <a:ext cx="1396181" cy="408544"/>
          </a:xfrm>
          <a:prstGeom prst="bentConnector3">
            <a:avLst>
              <a:gd name="adj1" fmla="val 7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78F25-96BE-30EB-F49E-275A96D584B5}"/>
              </a:ext>
            </a:extLst>
          </p:cNvPr>
          <p:cNvSpPr txBox="1"/>
          <p:nvPr/>
        </p:nvSpPr>
        <p:spPr>
          <a:xfrm>
            <a:off x="6160689" y="5549414"/>
            <a:ext cx="139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Can be </a:t>
            </a:r>
          </a:p>
          <a:p>
            <a:pPr algn="ctr"/>
            <a:r>
              <a:rPr lang="en-US" sz="1600" dirty="0"/>
              <a:t>Constrained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66035-5741-54B0-4277-7DEBE161FCE2}"/>
              </a:ext>
            </a:extLst>
          </p:cNvPr>
          <p:cNvSpPr txBox="1"/>
          <p:nvPr/>
        </p:nvSpPr>
        <p:spPr>
          <a:xfrm>
            <a:off x="7602049" y="5512008"/>
            <a:ext cx="288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Expensive cost of collecting </a:t>
            </a:r>
          </a:p>
          <a:p>
            <a:r>
              <a:rPr lang="en-US" dirty="0"/>
              <a:t>human-rated essays</a:t>
            </a:r>
            <a:endParaRPr lang="en-IN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8343FA-A773-DEC3-4193-0FE913D4E768}"/>
              </a:ext>
            </a:extLst>
          </p:cNvPr>
          <p:cNvCxnSpPr>
            <a:cxnSpLocks/>
          </p:cNvCxnSpPr>
          <p:nvPr/>
        </p:nvCxnSpPr>
        <p:spPr>
          <a:xfrm>
            <a:off x="6160689" y="2296764"/>
            <a:ext cx="1396181" cy="408544"/>
          </a:xfrm>
          <a:prstGeom prst="bentConnector3">
            <a:avLst>
              <a:gd name="adj1" fmla="val -7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B068AC-4381-2463-1F18-45CE2F309890}"/>
              </a:ext>
            </a:extLst>
          </p:cNvPr>
          <p:cNvSpPr txBox="1"/>
          <p:nvPr/>
        </p:nvSpPr>
        <p:spPr>
          <a:xfrm>
            <a:off x="7602050" y="2520642"/>
            <a:ext cx="153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skills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9FBAD-21A4-2444-B381-B9074FC009BD}"/>
              </a:ext>
            </a:extLst>
          </p:cNvPr>
          <p:cNvSpPr txBox="1"/>
          <p:nvPr/>
        </p:nvSpPr>
        <p:spPr>
          <a:xfrm>
            <a:off x="6271177" y="2382142"/>
            <a:ext cx="116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Enhances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9548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216CD-F4BF-814D-605B-568A81FC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EssayGAN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A100B4-1C6E-A233-E9FE-B15588DF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7" y="1759974"/>
            <a:ext cx="11198942" cy="5098026"/>
          </a:xfrm>
        </p:spPr>
        <p:txBody>
          <a:bodyPr anchor="ctr">
            <a:noAutofit/>
          </a:bodyPr>
          <a:lstStyle/>
          <a:p>
            <a:r>
              <a:rPr lang="en-US" sz="2400" dirty="0"/>
              <a:t>Automatic </a:t>
            </a:r>
            <a:r>
              <a:rPr lang="en-US" sz="2400" b="1" dirty="0"/>
              <a:t>data augmentation </a:t>
            </a:r>
            <a:r>
              <a:rPr lang="en-US" sz="2400" dirty="0"/>
              <a:t>provides solution to the chronic problem of a lack of training of data.</a:t>
            </a:r>
          </a:p>
          <a:p>
            <a:endParaRPr lang="en-US" sz="2400" dirty="0"/>
          </a:p>
          <a:p>
            <a:r>
              <a:rPr lang="en-US" sz="2400" dirty="0"/>
              <a:t>The authors proposed an automatic essay generator based on </a:t>
            </a:r>
            <a:r>
              <a:rPr lang="en-US" sz="2400" b="1" dirty="0"/>
              <a:t>generative adversarial networks (GANs)</a:t>
            </a:r>
            <a:r>
              <a:rPr lang="en-US" sz="2400" dirty="0"/>
              <a:t>, called </a:t>
            </a:r>
            <a:r>
              <a:rPr lang="en-US" sz="2400" b="1" dirty="0"/>
              <a:t>EssayGAN </a:t>
            </a:r>
            <a:r>
              <a:rPr lang="en-US" sz="2400" dirty="0"/>
              <a:t>to augment training data automatically for AES systems.</a:t>
            </a:r>
          </a:p>
          <a:p>
            <a:endParaRPr lang="en-US" sz="2400" dirty="0"/>
          </a:p>
          <a:p>
            <a:r>
              <a:rPr lang="en-US" sz="2400" dirty="0"/>
              <a:t>Conventional GANs consist of two sub-networks: a </a:t>
            </a:r>
            <a:r>
              <a:rPr lang="en-US" sz="2400" b="1" dirty="0"/>
              <a:t>generator</a:t>
            </a:r>
            <a:r>
              <a:rPr lang="en-US" sz="2400" dirty="0"/>
              <a:t> that produces fake data and a </a:t>
            </a:r>
            <a:r>
              <a:rPr lang="en-US" sz="2400" b="1" dirty="0"/>
              <a:t>discriminator</a:t>
            </a:r>
            <a:r>
              <a:rPr lang="en-US" sz="2400" dirty="0"/>
              <a:t> that differentiates real from fake data.</a:t>
            </a:r>
          </a:p>
          <a:p>
            <a:endParaRPr lang="en-US" sz="2400" dirty="0"/>
          </a:p>
          <a:p>
            <a:r>
              <a:rPr lang="en-US" sz="2400" dirty="0"/>
              <a:t>The goal of the generator is to generate data that the discriminator believes to be real.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822520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950A69-A153-2A7F-34A0-952C15F7E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90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2788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3D5F64A-1D4E-324F-3400-789FAF0E6C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6218" y="1157639"/>
          <a:ext cx="6185597" cy="515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B64B4A-4B9D-F4C4-7DD8-86F5334822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84" r="31379" b="-1"/>
          <a:stretch/>
        </p:blipFill>
        <p:spPr>
          <a:xfrm>
            <a:off x="696663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0140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13C4-6855-D63D-6489-CEF63414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Process Architecture</a:t>
            </a:r>
            <a:endParaRPr lang="en-IN" sz="3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7B3C-6B89-CD34-6DDC-3D5EEB9F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615192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EssayGAN composes a new essay by taking a sentence as it is, the newly generated essay differs from those of the training dataset.</a:t>
            </a:r>
          </a:p>
          <a:p>
            <a:endParaRPr lang="en-US" sz="1800" dirty="0"/>
          </a:p>
          <a:p>
            <a:endParaRPr lang="en-IN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5AE6A-705B-D4F3-678A-AFACE9AB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24" y="1389675"/>
            <a:ext cx="5821920" cy="3376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F1A6C-1EFD-EFB9-8779-99BCC8083F84}"/>
              </a:ext>
            </a:extLst>
          </p:cNvPr>
          <p:cNvSpPr txBox="1"/>
          <p:nvPr/>
        </p:nvSpPr>
        <p:spPr>
          <a:xfrm>
            <a:off x="6656439" y="5260258"/>
            <a:ext cx="419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Figure-1: </a:t>
            </a:r>
            <a:r>
              <a:rPr lang="en-US" b="1" dirty="0"/>
              <a:t>Overall architecture of EssayGAN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582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0955-AE51-8837-61E8-7C419427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44" y="1529414"/>
            <a:ext cx="52578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EssayGAN has multiple generators based on the range of scores, each generator can be trained only to compose essays corresponding to the selected score.</a:t>
            </a:r>
          </a:p>
          <a:p>
            <a:endParaRPr lang="en-US" sz="2200" dirty="0"/>
          </a:p>
          <a:p>
            <a:r>
              <a:rPr lang="en-US" sz="2200" dirty="0"/>
              <a:t>The discriminator is trained to distinguish whether an input essay is </a:t>
            </a:r>
            <a:r>
              <a:rPr lang="en-US" sz="2200" b="1" dirty="0"/>
              <a:t>real or fake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The quality of texts produced by each individual generator might be </a:t>
            </a:r>
            <a:r>
              <a:rPr lang="en-US" sz="2200" b="1" dirty="0"/>
              <a:t>significantly increased</a:t>
            </a:r>
            <a:r>
              <a:rPr lang="en-US" sz="2200" dirty="0"/>
              <a:t> as a result of the multiple generators assisting one another.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7931B-BC56-8EC4-33BA-18540A996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5" r="19503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598025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8668B-0902-DF62-31A2-CCAC13E2D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284984"/>
              </p:ext>
            </p:extLst>
          </p:nvPr>
        </p:nvGraphicFramePr>
        <p:xfrm>
          <a:off x="707587" y="1451999"/>
          <a:ext cx="9947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2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B5AC9-6443-07E2-25E2-613D69E6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Sentence Representation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99071D-368B-54F8-3DAF-31FEA838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387" y="1011045"/>
            <a:ext cx="5486400" cy="5014769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EssayGAN's</a:t>
            </a:r>
            <a:r>
              <a:rPr lang="en-US" sz="2000" dirty="0"/>
              <a:t> generators accept sentences as input, each sentence ought to be represented by a </a:t>
            </a:r>
            <a:r>
              <a:rPr lang="en-US" sz="2000" b="1" dirty="0"/>
              <a:t>distinct embedding vector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IN" sz="2000" dirty="0"/>
              <a:t>Authors adopted language-agnostic BERT sentence embedding (</a:t>
            </a:r>
            <a:r>
              <a:rPr lang="en-IN" sz="2000" b="1" dirty="0" err="1"/>
              <a:t>LaBSE</a:t>
            </a:r>
            <a:r>
              <a:rPr lang="en-IN" sz="2000" dirty="0"/>
              <a:t>) </a:t>
            </a:r>
            <a:r>
              <a:rPr lang="en-US" sz="2000" dirty="0"/>
              <a:t>which produces language-agnostic cross-lingual sentence embeddings for 109 languages.</a:t>
            </a:r>
          </a:p>
          <a:p>
            <a:endParaRPr lang="en-US" sz="2000" dirty="0"/>
          </a:p>
          <a:p>
            <a:r>
              <a:rPr lang="en-US" sz="2000" dirty="0" err="1"/>
              <a:t>LaBSE</a:t>
            </a:r>
            <a:r>
              <a:rPr lang="en-US" sz="2000" dirty="0"/>
              <a:t> uses the </a:t>
            </a:r>
            <a:r>
              <a:rPr lang="en-US" sz="2000" b="1" dirty="0"/>
              <a:t>masked language model </a:t>
            </a:r>
            <a:r>
              <a:rPr lang="en-US" sz="2000" dirty="0"/>
              <a:t>(MLM) and the </a:t>
            </a:r>
            <a:r>
              <a:rPr lang="en-US" sz="2000" b="1" dirty="0"/>
              <a:t>translation language model </a:t>
            </a:r>
            <a:r>
              <a:rPr lang="en-US" sz="2000" dirty="0"/>
              <a:t>(TLM) and is then fine-tuned using a translation ranking task. Finally, resulting model provides </a:t>
            </a:r>
            <a:r>
              <a:rPr lang="en-US" sz="2000" b="1" dirty="0"/>
              <a:t>multilingual sentence embeddings in a single model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2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809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Avenir Next LT Pro Light</vt:lpstr>
      <vt:lpstr>Baskerville Old Face</vt:lpstr>
      <vt:lpstr>Calibri</vt:lpstr>
      <vt:lpstr>Calibri Light</vt:lpstr>
      <vt:lpstr>VeniceBeachVTI</vt:lpstr>
      <vt:lpstr>Office Theme</vt:lpstr>
      <vt:lpstr>PowerPoint Presentation</vt:lpstr>
      <vt:lpstr>Automated Essay Scoring (AES)</vt:lpstr>
      <vt:lpstr>EssayGAN</vt:lpstr>
      <vt:lpstr>PowerPoint Presentation</vt:lpstr>
      <vt:lpstr>PowerPoint Presentation</vt:lpstr>
      <vt:lpstr>Process Architecture</vt:lpstr>
      <vt:lpstr>PowerPoint Presentation</vt:lpstr>
      <vt:lpstr>PowerPoint Presentation</vt:lpstr>
      <vt:lpstr>Sentence Representation</vt:lpstr>
      <vt:lpstr>PowerPoint Presentation</vt:lpstr>
      <vt:lpstr>Discriminator</vt:lpstr>
      <vt:lpstr>PowerPoint Presentation</vt:lpstr>
      <vt:lpstr>Training EssayGAN and Dataset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EssayGAN  (Paper Review)</dc:title>
  <dc:creator>Rahul Kumar</dc:creator>
  <cp:lastModifiedBy>Rahul Kumar</cp:lastModifiedBy>
  <cp:revision>24</cp:revision>
  <dcterms:created xsi:type="dcterms:W3CDTF">2023-04-27T14:25:53Z</dcterms:created>
  <dcterms:modified xsi:type="dcterms:W3CDTF">2023-05-01T05:33:58Z</dcterms:modified>
</cp:coreProperties>
</file>