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7" r:id="rId5"/>
    <p:sldId id="271" r:id="rId6"/>
    <p:sldId id="288" r:id="rId7"/>
    <p:sldId id="289" r:id="rId8"/>
    <p:sldId id="290"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F15C110-3672-4DC0-9C00-8A8407223D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EE511FF-9FE8-47FB-83B1-575B419155B8}">
      <dgm:prSet/>
      <dgm:spPr/>
      <dgm:t>
        <a:bodyPr/>
        <a:lstStyle/>
        <a:p>
          <a:r>
            <a:rPr lang="en-US" dirty="0"/>
            <a:t>Convolutional Neural Network (CNN) on chest X-ray (CXR) for COVID-19 detection speeds up the COVID-19 diagnostic process but fails to capture the global context due to their inherent image-specific inductive bias.</a:t>
          </a:r>
        </a:p>
      </dgm:t>
    </dgm:pt>
    <dgm:pt modelId="{0C364829-78B6-480B-9B39-7FDEBDB53228}" type="parTrans" cxnId="{B40DD556-2A3E-46E0-B11F-EDDA522410F4}">
      <dgm:prSet/>
      <dgm:spPr/>
      <dgm:t>
        <a:bodyPr/>
        <a:lstStyle/>
        <a:p>
          <a:endParaRPr lang="en-US"/>
        </a:p>
      </dgm:t>
    </dgm:pt>
    <dgm:pt modelId="{0F22F879-F2DE-409F-8F35-8FE4CC277BC7}" type="sibTrans" cxnId="{B40DD556-2A3E-46E0-B11F-EDDA522410F4}">
      <dgm:prSet/>
      <dgm:spPr/>
      <dgm:t>
        <a:bodyPr/>
        <a:lstStyle/>
        <a:p>
          <a:endParaRPr lang="en-US"/>
        </a:p>
      </dgm:t>
    </dgm:pt>
    <dgm:pt modelId="{54AEF94C-E53A-4C22-90B8-F4204FD2CFB9}">
      <dgm:prSet/>
      <dgm:spPr/>
      <dgm:t>
        <a:bodyPr/>
        <a:lstStyle/>
        <a:p>
          <a:r>
            <a:rPr lang="en-US" dirty="0"/>
            <a:t>For CNNs to capture long-range dependencies, a large receptive field is required, necessitating the design of enormously large kernels or deep networks, results in a complex model that is difficult to train.</a:t>
          </a:r>
        </a:p>
      </dgm:t>
    </dgm:pt>
    <dgm:pt modelId="{15E154B3-C6FD-4652-B135-E8BF765260A7}" type="parTrans" cxnId="{947CE15F-5D7D-4270-9A5A-1D7DDA5532C6}">
      <dgm:prSet/>
      <dgm:spPr/>
      <dgm:t>
        <a:bodyPr/>
        <a:lstStyle/>
        <a:p>
          <a:endParaRPr lang="en-US"/>
        </a:p>
      </dgm:t>
    </dgm:pt>
    <dgm:pt modelId="{B8BFD354-AE08-4564-A1E6-F61EAAF024C1}" type="sibTrans" cxnId="{947CE15F-5D7D-4270-9A5A-1D7DDA5532C6}">
      <dgm:prSet/>
      <dgm:spPr/>
      <dgm:t>
        <a:bodyPr/>
        <a:lstStyle/>
        <a:p>
          <a:endParaRPr lang="en-US"/>
        </a:p>
      </dgm:t>
    </dgm:pt>
    <dgm:pt modelId="{AB463BAF-676C-4C07-89A7-A274C095C3B0}">
      <dgm:prSet/>
      <dgm:spPr/>
      <dgm:t>
        <a:bodyPr/>
        <a:lstStyle/>
        <a:p>
          <a:r>
            <a:rPr lang="en-US" dirty="0"/>
            <a:t>Vision Transformers (ViT) beats state-of-the-art CNN with less computing resources &amp; provides dynamic attention, global context, and better generalization. However, when trained on insufficient amounts of data, it does not generalize effectively.</a:t>
          </a:r>
        </a:p>
      </dgm:t>
    </dgm:pt>
    <dgm:pt modelId="{0FF85170-2492-4679-A6D7-BBA1F5818335}" type="parTrans" cxnId="{A9A03F88-A987-4CFB-9E6D-446C5FD1D732}">
      <dgm:prSet/>
      <dgm:spPr/>
      <dgm:t>
        <a:bodyPr/>
        <a:lstStyle/>
        <a:p>
          <a:endParaRPr lang="en-US"/>
        </a:p>
      </dgm:t>
    </dgm:pt>
    <dgm:pt modelId="{5F1A761B-5087-4C9E-A701-F05F86A17C29}" type="sibTrans" cxnId="{A9A03F88-A987-4CFB-9E6D-446C5FD1D732}">
      <dgm:prSet/>
      <dgm:spPr/>
      <dgm:t>
        <a:bodyPr/>
        <a:lstStyle/>
        <a:p>
          <a:endParaRPr lang="en-US"/>
        </a:p>
      </dgm:t>
    </dgm:pt>
    <dgm:pt modelId="{FEA9D63F-7668-467F-A694-D6FA01C904E6}" type="pres">
      <dgm:prSet presAssocID="{EF15C110-3672-4DC0-9C00-8A8407223D61}" presName="linear" presStyleCnt="0">
        <dgm:presLayoutVars>
          <dgm:animLvl val="lvl"/>
          <dgm:resizeHandles val="exact"/>
        </dgm:presLayoutVars>
      </dgm:prSet>
      <dgm:spPr/>
    </dgm:pt>
    <dgm:pt modelId="{AC14E7AD-2B34-4D4F-A2A8-09D749451888}" type="pres">
      <dgm:prSet presAssocID="{2EE511FF-9FE8-47FB-83B1-575B419155B8}" presName="parentText" presStyleLbl="node1" presStyleIdx="0" presStyleCnt="3">
        <dgm:presLayoutVars>
          <dgm:chMax val="0"/>
          <dgm:bulletEnabled val="1"/>
        </dgm:presLayoutVars>
      </dgm:prSet>
      <dgm:spPr/>
    </dgm:pt>
    <dgm:pt modelId="{74E31FE2-1604-4368-9DEB-026AC688DB99}" type="pres">
      <dgm:prSet presAssocID="{0F22F879-F2DE-409F-8F35-8FE4CC277BC7}" presName="spacer" presStyleCnt="0"/>
      <dgm:spPr/>
    </dgm:pt>
    <dgm:pt modelId="{78F2F400-520D-4745-9F30-46EC9119364D}" type="pres">
      <dgm:prSet presAssocID="{54AEF94C-E53A-4C22-90B8-F4204FD2CFB9}" presName="parentText" presStyleLbl="node1" presStyleIdx="1" presStyleCnt="3">
        <dgm:presLayoutVars>
          <dgm:chMax val="0"/>
          <dgm:bulletEnabled val="1"/>
        </dgm:presLayoutVars>
      </dgm:prSet>
      <dgm:spPr/>
    </dgm:pt>
    <dgm:pt modelId="{394BB63A-96E4-417D-8C7A-33F1C6518811}" type="pres">
      <dgm:prSet presAssocID="{B8BFD354-AE08-4564-A1E6-F61EAAF024C1}" presName="spacer" presStyleCnt="0"/>
      <dgm:spPr/>
    </dgm:pt>
    <dgm:pt modelId="{850AD123-AF23-4DE8-BFEF-0FC7103D8D91}" type="pres">
      <dgm:prSet presAssocID="{AB463BAF-676C-4C07-89A7-A274C095C3B0}" presName="parentText" presStyleLbl="node1" presStyleIdx="2" presStyleCnt="3">
        <dgm:presLayoutVars>
          <dgm:chMax val="0"/>
          <dgm:bulletEnabled val="1"/>
        </dgm:presLayoutVars>
      </dgm:prSet>
      <dgm:spPr/>
    </dgm:pt>
  </dgm:ptLst>
  <dgm:cxnLst>
    <dgm:cxn modelId="{947CE15F-5D7D-4270-9A5A-1D7DDA5532C6}" srcId="{EF15C110-3672-4DC0-9C00-8A8407223D61}" destId="{54AEF94C-E53A-4C22-90B8-F4204FD2CFB9}" srcOrd="1" destOrd="0" parTransId="{15E154B3-C6FD-4652-B135-E8BF765260A7}" sibTransId="{B8BFD354-AE08-4564-A1E6-F61EAAF024C1}"/>
    <dgm:cxn modelId="{FCB54071-BBB1-4D8A-A39A-67A44AFA2611}" type="presOf" srcId="{AB463BAF-676C-4C07-89A7-A274C095C3B0}" destId="{850AD123-AF23-4DE8-BFEF-0FC7103D8D91}" srcOrd="0" destOrd="0" presId="urn:microsoft.com/office/officeart/2005/8/layout/vList2"/>
    <dgm:cxn modelId="{AA7D6A51-D2C1-44A1-B556-8F9C4D32D736}" type="presOf" srcId="{2EE511FF-9FE8-47FB-83B1-575B419155B8}" destId="{AC14E7AD-2B34-4D4F-A2A8-09D749451888}" srcOrd="0" destOrd="0" presId="urn:microsoft.com/office/officeart/2005/8/layout/vList2"/>
    <dgm:cxn modelId="{B40DD556-2A3E-46E0-B11F-EDDA522410F4}" srcId="{EF15C110-3672-4DC0-9C00-8A8407223D61}" destId="{2EE511FF-9FE8-47FB-83B1-575B419155B8}" srcOrd="0" destOrd="0" parTransId="{0C364829-78B6-480B-9B39-7FDEBDB53228}" sibTransId="{0F22F879-F2DE-409F-8F35-8FE4CC277BC7}"/>
    <dgm:cxn modelId="{A9A03F88-A987-4CFB-9E6D-446C5FD1D732}" srcId="{EF15C110-3672-4DC0-9C00-8A8407223D61}" destId="{AB463BAF-676C-4C07-89A7-A274C095C3B0}" srcOrd="2" destOrd="0" parTransId="{0FF85170-2492-4679-A6D7-BBA1F5818335}" sibTransId="{5F1A761B-5087-4C9E-A701-F05F86A17C29}"/>
    <dgm:cxn modelId="{E80B778C-2352-4602-9211-E47A84AEBE94}" type="presOf" srcId="{54AEF94C-E53A-4C22-90B8-F4204FD2CFB9}" destId="{78F2F400-520D-4745-9F30-46EC9119364D}" srcOrd="0" destOrd="0" presId="urn:microsoft.com/office/officeart/2005/8/layout/vList2"/>
    <dgm:cxn modelId="{21A232D7-ABE8-4445-AA35-74A282F9E782}" type="presOf" srcId="{EF15C110-3672-4DC0-9C00-8A8407223D61}" destId="{FEA9D63F-7668-467F-A694-D6FA01C904E6}" srcOrd="0" destOrd="0" presId="urn:microsoft.com/office/officeart/2005/8/layout/vList2"/>
    <dgm:cxn modelId="{2FDAF09D-0E29-4216-AAF8-735116C8F108}" type="presParOf" srcId="{FEA9D63F-7668-467F-A694-D6FA01C904E6}" destId="{AC14E7AD-2B34-4D4F-A2A8-09D749451888}" srcOrd="0" destOrd="0" presId="urn:microsoft.com/office/officeart/2005/8/layout/vList2"/>
    <dgm:cxn modelId="{9BEDCE13-95BE-4AE5-9498-CE5417ABE103}" type="presParOf" srcId="{FEA9D63F-7668-467F-A694-D6FA01C904E6}" destId="{74E31FE2-1604-4368-9DEB-026AC688DB99}" srcOrd="1" destOrd="0" presId="urn:microsoft.com/office/officeart/2005/8/layout/vList2"/>
    <dgm:cxn modelId="{4540E5B5-3597-4921-B123-DC72696A8086}" type="presParOf" srcId="{FEA9D63F-7668-467F-A694-D6FA01C904E6}" destId="{78F2F400-520D-4745-9F30-46EC9119364D}" srcOrd="2" destOrd="0" presId="urn:microsoft.com/office/officeart/2005/8/layout/vList2"/>
    <dgm:cxn modelId="{8F1A58AF-13B1-4557-8722-D55BE2EB73D8}" type="presParOf" srcId="{FEA9D63F-7668-467F-A694-D6FA01C904E6}" destId="{394BB63A-96E4-417D-8C7A-33F1C6518811}" srcOrd="3" destOrd="0" presId="urn:microsoft.com/office/officeart/2005/8/layout/vList2"/>
    <dgm:cxn modelId="{18957836-41F6-4B7C-ABFB-9D00BF5D9678}" type="presParOf" srcId="{FEA9D63F-7668-467F-A694-D6FA01C904E6}" destId="{850AD123-AF23-4DE8-BFEF-0FC7103D8D9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98DE4B-F377-4C69-BCB3-743EECD38C4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9F48A43-1ABF-4736-BCAC-6325F013C154}">
      <dgm:prSet/>
      <dgm:spPr/>
      <dgm:t>
        <a:bodyPr/>
        <a:lstStyle/>
        <a:p>
          <a:r>
            <a:rPr lang="en-US" dirty="0"/>
            <a:t>Model can retrieve local spatial relationships through the network by introducing Convolutional Projections for each Transformer block with Convolutional Token Embedding. </a:t>
          </a:r>
        </a:p>
      </dgm:t>
    </dgm:pt>
    <dgm:pt modelId="{B3E6EE3A-D18B-4827-BB7E-5A4B65EC7C80}" type="parTrans" cxnId="{8A036B8E-85D4-4C78-9984-6B80EDD26D95}">
      <dgm:prSet/>
      <dgm:spPr/>
      <dgm:t>
        <a:bodyPr/>
        <a:lstStyle/>
        <a:p>
          <a:endParaRPr lang="en-US"/>
        </a:p>
      </dgm:t>
    </dgm:pt>
    <dgm:pt modelId="{791EED7B-B834-470C-BEBF-8171CF02848D}" type="sibTrans" cxnId="{8A036B8E-85D4-4C78-9984-6B80EDD26D95}">
      <dgm:prSet/>
      <dgm:spPr/>
      <dgm:t>
        <a:bodyPr/>
        <a:lstStyle/>
        <a:p>
          <a:endParaRPr lang="en-US"/>
        </a:p>
      </dgm:t>
    </dgm:pt>
    <dgm:pt modelId="{A580CE26-5E22-460A-9A4F-C529CBFFAC65}">
      <dgm:prSet/>
      <dgm:spPr/>
      <dgm:t>
        <a:bodyPr/>
        <a:lstStyle/>
        <a:p>
          <a:r>
            <a:rPr lang="en-US" dirty="0"/>
            <a:t>Convolutional token embedding and projection techniques, as well as the multi-stage network design enable our implemented CvT architecture to achieve greater performance while maintaining computational efficiency.</a:t>
          </a:r>
        </a:p>
      </dgm:t>
    </dgm:pt>
    <dgm:pt modelId="{8F4DFECA-29ED-45E5-A0DE-FE82159E08DA}" type="parTrans" cxnId="{44EE5D8D-BBDC-462D-8DD6-B90D9EFF4EA7}">
      <dgm:prSet/>
      <dgm:spPr/>
      <dgm:t>
        <a:bodyPr/>
        <a:lstStyle/>
        <a:p>
          <a:endParaRPr lang="en-US"/>
        </a:p>
      </dgm:t>
    </dgm:pt>
    <dgm:pt modelId="{8B8B9EB9-D01B-4962-90E8-921C5CCD50B1}" type="sibTrans" cxnId="{44EE5D8D-BBDC-462D-8DD6-B90D9EFF4EA7}">
      <dgm:prSet/>
      <dgm:spPr/>
      <dgm:t>
        <a:bodyPr/>
        <a:lstStyle/>
        <a:p>
          <a:endParaRPr lang="en-US"/>
        </a:p>
      </dgm:t>
    </dgm:pt>
    <dgm:pt modelId="{EBA7D5E7-A203-4BCC-97F5-793DA9B62CCD}">
      <dgm:prSet/>
      <dgm:spPr/>
      <dgm:t>
        <a:bodyPr/>
        <a:lstStyle/>
        <a:p>
          <a:r>
            <a:rPr lang="en-US"/>
            <a:t>CvT doesn’t require position embedding, which could be advantageous for adapting to a variety of vision tasks demanding different input resolutions.</a:t>
          </a:r>
        </a:p>
      </dgm:t>
    </dgm:pt>
    <dgm:pt modelId="{6147F9BF-2546-446C-B293-36E2F76DDFE0}" type="parTrans" cxnId="{B476E54D-AC73-40FC-9833-3D4A91B1D5BA}">
      <dgm:prSet/>
      <dgm:spPr/>
      <dgm:t>
        <a:bodyPr/>
        <a:lstStyle/>
        <a:p>
          <a:endParaRPr lang="en-US"/>
        </a:p>
      </dgm:t>
    </dgm:pt>
    <dgm:pt modelId="{CD75CACF-F879-495B-B260-8ED3DEDFB184}" type="sibTrans" cxnId="{B476E54D-AC73-40FC-9833-3D4A91B1D5BA}">
      <dgm:prSet/>
      <dgm:spPr/>
      <dgm:t>
        <a:bodyPr/>
        <a:lstStyle/>
        <a:p>
          <a:endParaRPr lang="en-US"/>
        </a:p>
      </dgm:t>
    </dgm:pt>
    <dgm:pt modelId="{78F1B765-1202-4F43-9B94-DB89E8348D57}">
      <dgm:prSet/>
      <dgm:spPr/>
      <dgm:t>
        <a:bodyPr/>
        <a:lstStyle/>
        <a:p>
          <a:r>
            <a:rPr lang="en-US"/>
            <a:t>By training the CvT model on our dataset utilizing GCP we can achieve 84.12% accuracy overall.</a:t>
          </a:r>
        </a:p>
      </dgm:t>
    </dgm:pt>
    <dgm:pt modelId="{5B0C06F9-AA7E-4FE7-B971-1B83D7384ACF}" type="parTrans" cxnId="{2BC1F127-540E-48DC-9448-C4454C9750C5}">
      <dgm:prSet/>
      <dgm:spPr/>
      <dgm:t>
        <a:bodyPr/>
        <a:lstStyle/>
        <a:p>
          <a:endParaRPr lang="en-US"/>
        </a:p>
      </dgm:t>
    </dgm:pt>
    <dgm:pt modelId="{3E311561-6147-442E-9DB3-C9E164943148}" type="sibTrans" cxnId="{2BC1F127-540E-48DC-9448-C4454C9750C5}">
      <dgm:prSet/>
      <dgm:spPr/>
      <dgm:t>
        <a:bodyPr/>
        <a:lstStyle/>
        <a:p>
          <a:endParaRPr lang="en-US"/>
        </a:p>
      </dgm:t>
    </dgm:pt>
    <dgm:pt modelId="{85E59D47-690D-401B-B33A-420B3BEC44B7}" type="pres">
      <dgm:prSet presAssocID="{E698DE4B-F377-4C69-BCB3-743EECD38C45}" presName="root" presStyleCnt="0">
        <dgm:presLayoutVars>
          <dgm:dir/>
          <dgm:resizeHandles val="exact"/>
        </dgm:presLayoutVars>
      </dgm:prSet>
      <dgm:spPr/>
    </dgm:pt>
    <dgm:pt modelId="{AAAB3BCA-6587-45CE-96E1-F938BA011BB6}" type="pres">
      <dgm:prSet presAssocID="{79F48A43-1ABF-4736-BCAC-6325F013C154}" presName="compNode" presStyleCnt="0"/>
      <dgm:spPr/>
    </dgm:pt>
    <dgm:pt modelId="{48E4B14C-DA0E-493B-8DE9-BE3ED25917E9}" type="pres">
      <dgm:prSet presAssocID="{79F48A43-1ABF-4736-BCAC-6325F013C154}" presName="bgRect" presStyleLbl="bgShp" presStyleIdx="0" presStyleCnt="4"/>
      <dgm:spPr/>
    </dgm:pt>
    <dgm:pt modelId="{C902B77C-CCE9-491C-9016-00420BAD4063}" type="pres">
      <dgm:prSet presAssocID="{79F48A43-1ABF-4736-BCAC-6325F013C1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30A2E06E-4A41-4BD0-9294-0458539CF260}" type="pres">
      <dgm:prSet presAssocID="{79F48A43-1ABF-4736-BCAC-6325F013C154}" presName="spaceRect" presStyleCnt="0"/>
      <dgm:spPr/>
    </dgm:pt>
    <dgm:pt modelId="{1564293E-7485-49E3-90A7-ACFF7E89F59F}" type="pres">
      <dgm:prSet presAssocID="{79F48A43-1ABF-4736-BCAC-6325F013C154}" presName="parTx" presStyleLbl="revTx" presStyleIdx="0" presStyleCnt="4">
        <dgm:presLayoutVars>
          <dgm:chMax val="0"/>
          <dgm:chPref val="0"/>
        </dgm:presLayoutVars>
      </dgm:prSet>
      <dgm:spPr/>
    </dgm:pt>
    <dgm:pt modelId="{671BE5D7-E840-4304-9CBA-3F7F8C9F178A}" type="pres">
      <dgm:prSet presAssocID="{791EED7B-B834-470C-BEBF-8171CF02848D}" presName="sibTrans" presStyleCnt="0"/>
      <dgm:spPr/>
    </dgm:pt>
    <dgm:pt modelId="{F089D5ED-77DE-4CC1-97D4-D981EB500C21}" type="pres">
      <dgm:prSet presAssocID="{A580CE26-5E22-460A-9A4F-C529CBFFAC65}" presName="compNode" presStyleCnt="0"/>
      <dgm:spPr/>
    </dgm:pt>
    <dgm:pt modelId="{BF93741A-8F59-4BBC-BA1E-5454F74AEC64}" type="pres">
      <dgm:prSet presAssocID="{A580CE26-5E22-460A-9A4F-C529CBFFAC65}" presName="bgRect" presStyleLbl="bgShp" presStyleIdx="1" presStyleCnt="4"/>
      <dgm:spPr/>
    </dgm:pt>
    <dgm:pt modelId="{D0411D73-6F9E-4958-AE5B-9C79988502AB}" type="pres">
      <dgm:prSet presAssocID="{A580CE26-5E22-460A-9A4F-C529CBFFAC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0331814-C04F-43BE-B771-4D54AF99907E}" type="pres">
      <dgm:prSet presAssocID="{A580CE26-5E22-460A-9A4F-C529CBFFAC65}" presName="spaceRect" presStyleCnt="0"/>
      <dgm:spPr/>
    </dgm:pt>
    <dgm:pt modelId="{D765D614-9D42-45BC-B564-C8A9FD970922}" type="pres">
      <dgm:prSet presAssocID="{A580CE26-5E22-460A-9A4F-C529CBFFAC65}" presName="parTx" presStyleLbl="revTx" presStyleIdx="1" presStyleCnt="4">
        <dgm:presLayoutVars>
          <dgm:chMax val="0"/>
          <dgm:chPref val="0"/>
        </dgm:presLayoutVars>
      </dgm:prSet>
      <dgm:spPr/>
    </dgm:pt>
    <dgm:pt modelId="{9FE4E7D4-AB01-4C16-BC66-6AB580B54459}" type="pres">
      <dgm:prSet presAssocID="{8B8B9EB9-D01B-4962-90E8-921C5CCD50B1}" presName="sibTrans" presStyleCnt="0"/>
      <dgm:spPr/>
    </dgm:pt>
    <dgm:pt modelId="{A61E2F63-A084-48DE-B110-9F812CDDC4B7}" type="pres">
      <dgm:prSet presAssocID="{EBA7D5E7-A203-4BCC-97F5-793DA9B62CCD}" presName="compNode" presStyleCnt="0"/>
      <dgm:spPr/>
    </dgm:pt>
    <dgm:pt modelId="{DDB4B2BB-925A-447B-A106-23649F45EE4D}" type="pres">
      <dgm:prSet presAssocID="{EBA7D5E7-A203-4BCC-97F5-793DA9B62CCD}" presName="bgRect" presStyleLbl="bgShp" presStyleIdx="2" presStyleCnt="4"/>
      <dgm:spPr/>
    </dgm:pt>
    <dgm:pt modelId="{29BF8FB5-9C92-4468-A351-FBEBDBA760C4}" type="pres">
      <dgm:prSet presAssocID="{EBA7D5E7-A203-4BCC-97F5-793DA9B62C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CDF043C-8823-442F-BF0E-7E5074C42DBF}" type="pres">
      <dgm:prSet presAssocID="{EBA7D5E7-A203-4BCC-97F5-793DA9B62CCD}" presName="spaceRect" presStyleCnt="0"/>
      <dgm:spPr/>
    </dgm:pt>
    <dgm:pt modelId="{D72F3936-80FA-460A-BEAF-10FE4B4C1AC2}" type="pres">
      <dgm:prSet presAssocID="{EBA7D5E7-A203-4BCC-97F5-793DA9B62CCD}" presName="parTx" presStyleLbl="revTx" presStyleIdx="2" presStyleCnt="4">
        <dgm:presLayoutVars>
          <dgm:chMax val="0"/>
          <dgm:chPref val="0"/>
        </dgm:presLayoutVars>
      </dgm:prSet>
      <dgm:spPr/>
    </dgm:pt>
    <dgm:pt modelId="{03CFC6D7-C9DA-4D94-9F8A-AB1BAF74F51C}" type="pres">
      <dgm:prSet presAssocID="{CD75CACF-F879-495B-B260-8ED3DEDFB184}" presName="sibTrans" presStyleCnt="0"/>
      <dgm:spPr/>
    </dgm:pt>
    <dgm:pt modelId="{ED37BA51-4732-4698-B341-A626CD34D192}" type="pres">
      <dgm:prSet presAssocID="{78F1B765-1202-4F43-9B94-DB89E8348D57}" presName="compNode" presStyleCnt="0"/>
      <dgm:spPr/>
    </dgm:pt>
    <dgm:pt modelId="{B2AC13D8-7DF6-4C68-995F-6C4263952404}" type="pres">
      <dgm:prSet presAssocID="{78F1B765-1202-4F43-9B94-DB89E8348D57}" presName="bgRect" presStyleLbl="bgShp" presStyleIdx="3" presStyleCnt="4"/>
      <dgm:spPr/>
    </dgm:pt>
    <dgm:pt modelId="{5AE19F9F-4350-4E0F-8B2D-C209B94B86DE}" type="pres">
      <dgm:prSet presAssocID="{78F1B765-1202-4F43-9B94-DB89E8348D5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A797962-C1A3-4C28-8840-B51711E5E471}" type="pres">
      <dgm:prSet presAssocID="{78F1B765-1202-4F43-9B94-DB89E8348D57}" presName="spaceRect" presStyleCnt="0"/>
      <dgm:spPr/>
    </dgm:pt>
    <dgm:pt modelId="{9587A6CC-2DF9-4710-8303-7B35BD52E904}" type="pres">
      <dgm:prSet presAssocID="{78F1B765-1202-4F43-9B94-DB89E8348D57}" presName="parTx" presStyleLbl="revTx" presStyleIdx="3" presStyleCnt="4">
        <dgm:presLayoutVars>
          <dgm:chMax val="0"/>
          <dgm:chPref val="0"/>
        </dgm:presLayoutVars>
      </dgm:prSet>
      <dgm:spPr/>
    </dgm:pt>
  </dgm:ptLst>
  <dgm:cxnLst>
    <dgm:cxn modelId="{2BC1F127-540E-48DC-9448-C4454C9750C5}" srcId="{E698DE4B-F377-4C69-BCB3-743EECD38C45}" destId="{78F1B765-1202-4F43-9B94-DB89E8348D57}" srcOrd="3" destOrd="0" parTransId="{5B0C06F9-AA7E-4FE7-B971-1B83D7384ACF}" sibTransId="{3E311561-6147-442E-9DB3-C9E164943148}"/>
    <dgm:cxn modelId="{50737862-3C4B-4D90-A768-EFC8EE40EC65}" type="presOf" srcId="{A580CE26-5E22-460A-9A4F-C529CBFFAC65}" destId="{D765D614-9D42-45BC-B564-C8A9FD970922}" srcOrd="0" destOrd="0" presId="urn:microsoft.com/office/officeart/2018/2/layout/IconVerticalSolidList"/>
    <dgm:cxn modelId="{B476E54D-AC73-40FC-9833-3D4A91B1D5BA}" srcId="{E698DE4B-F377-4C69-BCB3-743EECD38C45}" destId="{EBA7D5E7-A203-4BCC-97F5-793DA9B62CCD}" srcOrd="2" destOrd="0" parTransId="{6147F9BF-2546-446C-B293-36E2F76DDFE0}" sibTransId="{CD75CACF-F879-495B-B260-8ED3DEDFB184}"/>
    <dgm:cxn modelId="{AD127E54-8A47-44B0-9784-D10224C413DF}" type="presOf" srcId="{78F1B765-1202-4F43-9B94-DB89E8348D57}" destId="{9587A6CC-2DF9-4710-8303-7B35BD52E904}" srcOrd="0" destOrd="0" presId="urn:microsoft.com/office/officeart/2018/2/layout/IconVerticalSolidList"/>
    <dgm:cxn modelId="{2ABB0E7D-77F3-4914-86EC-9630394D9703}" type="presOf" srcId="{E698DE4B-F377-4C69-BCB3-743EECD38C45}" destId="{85E59D47-690D-401B-B33A-420B3BEC44B7}" srcOrd="0" destOrd="0" presId="urn:microsoft.com/office/officeart/2018/2/layout/IconVerticalSolidList"/>
    <dgm:cxn modelId="{B90EB283-2485-4830-AB2B-5C1DF77544AA}" type="presOf" srcId="{EBA7D5E7-A203-4BCC-97F5-793DA9B62CCD}" destId="{D72F3936-80FA-460A-BEAF-10FE4B4C1AC2}" srcOrd="0" destOrd="0" presId="urn:microsoft.com/office/officeart/2018/2/layout/IconVerticalSolidList"/>
    <dgm:cxn modelId="{44EE5D8D-BBDC-462D-8DD6-B90D9EFF4EA7}" srcId="{E698DE4B-F377-4C69-BCB3-743EECD38C45}" destId="{A580CE26-5E22-460A-9A4F-C529CBFFAC65}" srcOrd="1" destOrd="0" parTransId="{8F4DFECA-29ED-45E5-A0DE-FE82159E08DA}" sibTransId="{8B8B9EB9-D01B-4962-90E8-921C5CCD50B1}"/>
    <dgm:cxn modelId="{8A036B8E-85D4-4C78-9984-6B80EDD26D95}" srcId="{E698DE4B-F377-4C69-BCB3-743EECD38C45}" destId="{79F48A43-1ABF-4736-BCAC-6325F013C154}" srcOrd="0" destOrd="0" parTransId="{B3E6EE3A-D18B-4827-BB7E-5A4B65EC7C80}" sibTransId="{791EED7B-B834-470C-BEBF-8171CF02848D}"/>
    <dgm:cxn modelId="{ACD37DF6-3E0A-433A-AA8E-8BB51BBE5035}" type="presOf" srcId="{79F48A43-1ABF-4736-BCAC-6325F013C154}" destId="{1564293E-7485-49E3-90A7-ACFF7E89F59F}" srcOrd="0" destOrd="0" presId="urn:microsoft.com/office/officeart/2018/2/layout/IconVerticalSolidList"/>
    <dgm:cxn modelId="{45CEF66F-92E9-4A31-89C7-C2AC5CFFFE5F}" type="presParOf" srcId="{85E59D47-690D-401B-B33A-420B3BEC44B7}" destId="{AAAB3BCA-6587-45CE-96E1-F938BA011BB6}" srcOrd="0" destOrd="0" presId="urn:microsoft.com/office/officeart/2018/2/layout/IconVerticalSolidList"/>
    <dgm:cxn modelId="{1217DCFE-33CA-45C7-9809-B0BAAE9E1361}" type="presParOf" srcId="{AAAB3BCA-6587-45CE-96E1-F938BA011BB6}" destId="{48E4B14C-DA0E-493B-8DE9-BE3ED25917E9}" srcOrd="0" destOrd="0" presId="urn:microsoft.com/office/officeart/2018/2/layout/IconVerticalSolidList"/>
    <dgm:cxn modelId="{07773531-7DD7-4148-BEBB-E413D0CE264E}" type="presParOf" srcId="{AAAB3BCA-6587-45CE-96E1-F938BA011BB6}" destId="{C902B77C-CCE9-491C-9016-00420BAD4063}" srcOrd="1" destOrd="0" presId="urn:microsoft.com/office/officeart/2018/2/layout/IconVerticalSolidList"/>
    <dgm:cxn modelId="{1D0843D8-EB96-4CAF-B482-9F12504DE9D3}" type="presParOf" srcId="{AAAB3BCA-6587-45CE-96E1-F938BA011BB6}" destId="{30A2E06E-4A41-4BD0-9294-0458539CF260}" srcOrd="2" destOrd="0" presId="urn:microsoft.com/office/officeart/2018/2/layout/IconVerticalSolidList"/>
    <dgm:cxn modelId="{13B1738F-D64B-4432-B460-B062387F5581}" type="presParOf" srcId="{AAAB3BCA-6587-45CE-96E1-F938BA011BB6}" destId="{1564293E-7485-49E3-90A7-ACFF7E89F59F}" srcOrd="3" destOrd="0" presId="urn:microsoft.com/office/officeart/2018/2/layout/IconVerticalSolidList"/>
    <dgm:cxn modelId="{98A17B78-148C-464E-9243-8B7E75D054B7}" type="presParOf" srcId="{85E59D47-690D-401B-B33A-420B3BEC44B7}" destId="{671BE5D7-E840-4304-9CBA-3F7F8C9F178A}" srcOrd="1" destOrd="0" presId="urn:microsoft.com/office/officeart/2018/2/layout/IconVerticalSolidList"/>
    <dgm:cxn modelId="{E2362845-102E-4F69-A42D-A4EEE28BD4F4}" type="presParOf" srcId="{85E59D47-690D-401B-B33A-420B3BEC44B7}" destId="{F089D5ED-77DE-4CC1-97D4-D981EB500C21}" srcOrd="2" destOrd="0" presId="urn:microsoft.com/office/officeart/2018/2/layout/IconVerticalSolidList"/>
    <dgm:cxn modelId="{06B84F12-9515-4041-8DFA-1CC09E2F8371}" type="presParOf" srcId="{F089D5ED-77DE-4CC1-97D4-D981EB500C21}" destId="{BF93741A-8F59-4BBC-BA1E-5454F74AEC64}" srcOrd="0" destOrd="0" presId="urn:microsoft.com/office/officeart/2018/2/layout/IconVerticalSolidList"/>
    <dgm:cxn modelId="{C791376B-AC97-4F1C-817D-CE95117843BB}" type="presParOf" srcId="{F089D5ED-77DE-4CC1-97D4-D981EB500C21}" destId="{D0411D73-6F9E-4958-AE5B-9C79988502AB}" srcOrd="1" destOrd="0" presId="urn:microsoft.com/office/officeart/2018/2/layout/IconVerticalSolidList"/>
    <dgm:cxn modelId="{816004B8-088C-48EF-B2DC-4C40638DD64B}" type="presParOf" srcId="{F089D5ED-77DE-4CC1-97D4-D981EB500C21}" destId="{00331814-C04F-43BE-B771-4D54AF99907E}" srcOrd="2" destOrd="0" presId="urn:microsoft.com/office/officeart/2018/2/layout/IconVerticalSolidList"/>
    <dgm:cxn modelId="{618253B6-60AC-44D4-80DC-835B018552A7}" type="presParOf" srcId="{F089D5ED-77DE-4CC1-97D4-D981EB500C21}" destId="{D765D614-9D42-45BC-B564-C8A9FD970922}" srcOrd="3" destOrd="0" presId="urn:microsoft.com/office/officeart/2018/2/layout/IconVerticalSolidList"/>
    <dgm:cxn modelId="{19022961-4BAE-4FCD-AA09-E59CCE694EF9}" type="presParOf" srcId="{85E59D47-690D-401B-B33A-420B3BEC44B7}" destId="{9FE4E7D4-AB01-4C16-BC66-6AB580B54459}" srcOrd="3" destOrd="0" presId="urn:microsoft.com/office/officeart/2018/2/layout/IconVerticalSolidList"/>
    <dgm:cxn modelId="{B0AED305-21F4-480E-9485-14274059712A}" type="presParOf" srcId="{85E59D47-690D-401B-B33A-420B3BEC44B7}" destId="{A61E2F63-A084-48DE-B110-9F812CDDC4B7}" srcOrd="4" destOrd="0" presId="urn:microsoft.com/office/officeart/2018/2/layout/IconVerticalSolidList"/>
    <dgm:cxn modelId="{61C91F4A-2FC0-4607-8C07-E30CB278461F}" type="presParOf" srcId="{A61E2F63-A084-48DE-B110-9F812CDDC4B7}" destId="{DDB4B2BB-925A-447B-A106-23649F45EE4D}" srcOrd="0" destOrd="0" presId="urn:microsoft.com/office/officeart/2018/2/layout/IconVerticalSolidList"/>
    <dgm:cxn modelId="{527253A6-3309-4351-8FD8-195064A2DB7A}" type="presParOf" srcId="{A61E2F63-A084-48DE-B110-9F812CDDC4B7}" destId="{29BF8FB5-9C92-4468-A351-FBEBDBA760C4}" srcOrd="1" destOrd="0" presId="urn:microsoft.com/office/officeart/2018/2/layout/IconVerticalSolidList"/>
    <dgm:cxn modelId="{78C41572-DEA9-480E-84E8-ECF0A852EFE7}" type="presParOf" srcId="{A61E2F63-A084-48DE-B110-9F812CDDC4B7}" destId="{CCDF043C-8823-442F-BF0E-7E5074C42DBF}" srcOrd="2" destOrd="0" presId="urn:microsoft.com/office/officeart/2018/2/layout/IconVerticalSolidList"/>
    <dgm:cxn modelId="{AE3F9174-38D1-4ECD-9ACF-D80407E5651C}" type="presParOf" srcId="{A61E2F63-A084-48DE-B110-9F812CDDC4B7}" destId="{D72F3936-80FA-460A-BEAF-10FE4B4C1AC2}" srcOrd="3" destOrd="0" presId="urn:microsoft.com/office/officeart/2018/2/layout/IconVerticalSolidList"/>
    <dgm:cxn modelId="{B9472BBD-D7B1-489C-B80F-E97642E2E472}" type="presParOf" srcId="{85E59D47-690D-401B-B33A-420B3BEC44B7}" destId="{03CFC6D7-C9DA-4D94-9F8A-AB1BAF74F51C}" srcOrd="5" destOrd="0" presId="urn:microsoft.com/office/officeart/2018/2/layout/IconVerticalSolidList"/>
    <dgm:cxn modelId="{6B0FC4E5-6ECF-46ED-A930-672959935050}" type="presParOf" srcId="{85E59D47-690D-401B-B33A-420B3BEC44B7}" destId="{ED37BA51-4732-4698-B341-A626CD34D192}" srcOrd="6" destOrd="0" presId="urn:microsoft.com/office/officeart/2018/2/layout/IconVerticalSolidList"/>
    <dgm:cxn modelId="{CF3D4674-483B-402B-9699-292DB2F2A591}" type="presParOf" srcId="{ED37BA51-4732-4698-B341-A626CD34D192}" destId="{B2AC13D8-7DF6-4C68-995F-6C4263952404}" srcOrd="0" destOrd="0" presId="urn:microsoft.com/office/officeart/2018/2/layout/IconVerticalSolidList"/>
    <dgm:cxn modelId="{5667139E-2F0A-4344-B5C8-7D3D46A2B019}" type="presParOf" srcId="{ED37BA51-4732-4698-B341-A626CD34D192}" destId="{5AE19F9F-4350-4E0F-8B2D-C209B94B86DE}" srcOrd="1" destOrd="0" presId="urn:microsoft.com/office/officeart/2018/2/layout/IconVerticalSolidList"/>
    <dgm:cxn modelId="{15375F54-F53F-43AF-BD34-F61C8931A2C4}" type="presParOf" srcId="{ED37BA51-4732-4698-B341-A626CD34D192}" destId="{3A797962-C1A3-4C28-8840-B51711E5E471}" srcOrd="2" destOrd="0" presId="urn:microsoft.com/office/officeart/2018/2/layout/IconVerticalSolidList"/>
    <dgm:cxn modelId="{BB675CF2-3CA4-4E94-9186-0D8E81E5007A}" type="presParOf" srcId="{ED37BA51-4732-4698-B341-A626CD34D192}" destId="{9587A6CC-2DF9-4710-8303-7B35BD52E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4E7AD-2B34-4D4F-A2A8-09D749451888}">
      <dsp:nvSpPr>
        <dsp:cNvPr id="0" name=""/>
        <dsp:cNvSpPr/>
      </dsp:nvSpPr>
      <dsp:spPr>
        <a:xfrm>
          <a:off x="0" y="212273"/>
          <a:ext cx="10515600" cy="1264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Convolutional Neural Network (CNN) on chest X-ray (CXR) for COVID-19 detection speeds up the COVID-19 diagnostic process but fails to capture the global context due to their inherent image-specific inductive bias.</a:t>
          </a:r>
        </a:p>
      </dsp:txBody>
      <dsp:txXfrm>
        <a:off x="61741" y="274014"/>
        <a:ext cx="10392118" cy="1141288"/>
      </dsp:txXfrm>
    </dsp:sp>
    <dsp:sp modelId="{78F2F400-520D-4745-9F30-46EC9119364D}">
      <dsp:nvSpPr>
        <dsp:cNvPr id="0" name=""/>
        <dsp:cNvSpPr/>
      </dsp:nvSpPr>
      <dsp:spPr>
        <a:xfrm>
          <a:off x="0" y="1543284"/>
          <a:ext cx="10515600" cy="1264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For CNNs to capture long-range dependencies, a large receptive field is required, necessitating the design of enormously large kernels or deep networks, results in a complex model that is difficult to train.</a:t>
          </a:r>
        </a:p>
      </dsp:txBody>
      <dsp:txXfrm>
        <a:off x="61741" y="1605025"/>
        <a:ext cx="10392118" cy="1141288"/>
      </dsp:txXfrm>
    </dsp:sp>
    <dsp:sp modelId="{850AD123-AF23-4DE8-BFEF-0FC7103D8D91}">
      <dsp:nvSpPr>
        <dsp:cNvPr id="0" name=""/>
        <dsp:cNvSpPr/>
      </dsp:nvSpPr>
      <dsp:spPr>
        <a:xfrm>
          <a:off x="0" y="2874294"/>
          <a:ext cx="10515600" cy="1264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Vision Transformers (ViT) beats state-of-the-art CNN with less computing resources &amp; provides dynamic attention, global context, and better generalization. However, when trained on insufficient amounts of data, it does not generalize effectively.</a:t>
          </a:r>
        </a:p>
      </dsp:txBody>
      <dsp:txXfrm>
        <a:off x="61741" y="2936035"/>
        <a:ext cx="10392118" cy="1141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4B14C-DA0E-493B-8DE9-BE3ED25917E9}">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2B77C-CCE9-491C-9016-00420BAD4063}">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64293E-7485-49E3-90A7-ACFF7E89F59F}">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dirty="0"/>
            <a:t>Model can retrieve local spatial relationships through the network by introducing Convolutional Projections for each Transformer block with Convolutional Token Embedding. </a:t>
          </a:r>
        </a:p>
      </dsp:txBody>
      <dsp:txXfrm>
        <a:off x="1058686" y="1808"/>
        <a:ext cx="9456913" cy="916611"/>
      </dsp:txXfrm>
    </dsp:sp>
    <dsp:sp modelId="{BF93741A-8F59-4BBC-BA1E-5454F74AEC64}">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11D73-6F9E-4958-AE5B-9C79988502AB}">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5D614-9D42-45BC-B564-C8A9FD970922}">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dirty="0"/>
            <a:t>Convolutional token embedding and projection techniques, as well as the multi-stage network design enable our implemented CvT architecture to achieve greater performance while maintaining computational efficiency.</a:t>
          </a:r>
        </a:p>
      </dsp:txBody>
      <dsp:txXfrm>
        <a:off x="1058686" y="1147573"/>
        <a:ext cx="9456913" cy="916611"/>
      </dsp:txXfrm>
    </dsp:sp>
    <dsp:sp modelId="{DDB4B2BB-925A-447B-A106-23649F45EE4D}">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F8FB5-9C92-4468-A351-FBEBDBA760C4}">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F3936-80FA-460A-BEAF-10FE4B4C1AC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CvT doesn’t require position embedding, which could be advantageous for adapting to a variety of vision tasks demanding different input resolutions.</a:t>
          </a:r>
        </a:p>
      </dsp:txBody>
      <dsp:txXfrm>
        <a:off x="1058686" y="2293338"/>
        <a:ext cx="9456913" cy="916611"/>
      </dsp:txXfrm>
    </dsp:sp>
    <dsp:sp modelId="{B2AC13D8-7DF6-4C68-995F-6C4263952404}">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19F9F-4350-4E0F-8B2D-C209B94B86DE}">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87A6CC-2DF9-4710-8303-7B35BD52E904}">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By training the CvT model on our dataset utilizing GCP we can achieve 84.12% accuracy overall.</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6370-4952-E04A-919C-8C7C231B7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A96ED5-8182-7D89-918D-C8C0C8D5D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9DB9E-89B4-6517-5460-3D3416B02E67}"/>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8E5DD4B6-485D-BF58-7E6D-56D4974A9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33BFF-5E7A-A960-DA08-B0654021D458}"/>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45132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2C78-FFAA-B061-74FA-18CD29F173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B378F-8EED-F426-FDD2-CDE4CA2BD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18D49-4175-5784-FFC8-7B4955E4DD2C}"/>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5DAE7DF8-B725-0CA5-03E8-AFA789F90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508CB-39F0-F716-789C-73DE45B7BFAE}"/>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50404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253F0-43BB-6377-F5B6-A0EEE69FE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37E10-4A33-FF8E-CCDA-CFC87C470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CF3CA-46CE-5F2B-ED95-981178A3889E}"/>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830C92ED-3957-D87D-11E8-6A63ECB1F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C80B4-7473-6B50-CA28-CB1FC76AC68B}"/>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287012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8BDD-BBDF-813A-340B-D0F28634E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640EDF-005B-5A2D-DDC9-A27772F0C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120E6-5152-FB25-22DC-F33512204D04}"/>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44A443B3-536D-CA2E-EA18-2724147BA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18C07B-6DF0-F6A3-63A0-0F6BFC8358D0}"/>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7660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5202-5F23-1B41-D46C-F26BC7101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D13116-3D8A-B3A1-D4EF-3627771B8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8D253-1A31-783B-F01C-DD5F1640FBEF}"/>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36B9CAF3-DC12-B0B8-1D29-9D4E6C65C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D88CF-61F8-173D-BEF3-A4AA273C2373}"/>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64173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52B6-6839-1E86-A46C-867DA85DDB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BF532-8BA3-9B1C-4B40-A2D230742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D8D64-E80F-A1EA-3D73-CE8DB611B5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EA2611-E6FA-364E-ECBE-E66E19FFDA27}"/>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6" name="Footer Placeholder 5">
            <a:extLst>
              <a:ext uri="{FF2B5EF4-FFF2-40B4-BE49-F238E27FC236}">
                <a16:creationId xmlns:a16="http://schemas.microsoft.com/office/drawing/2014/main" id="{814054BA-8750-CF22-F4D0-D52ED795F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6AD534-E661-49F3-65BD-F2B4FFD07161}"/>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20329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0C3B-F5AC-F8D7-16D1-09EBE968EF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80E71-1059-B0EF-DF43-342E22D70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B52A76-857D-E5B1-A774-3C993C20D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7D3153-94AD-E9A8-5EB2-AA9B2858B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753B7-24A3-0335-F69A-25A741B85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0B1FA-A2C9-CEE7-D716-33AB84107ACE}"/>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8" name="Footer Placeholder 7">
            <a:extLst>
              <a:ext uri="{FF2B5EF4-FFF2-40B4-BE49-F238E27FC236}">
                <a16:creationId xmlns:a16="http://schemas.microsoft.com/office/drawing/2014/main" id="{6BC6EFB4-E58D-C1E9-50D4-2732C3803A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4A0727-DA1A-DDC8-48A0-26233D1C743C}"/>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9293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B624-ECF6-F3C6-8D6C-CFA44BCE96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8EDBDB-D658-7E21-4015-697B11AD75C6}"/>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4" name="Footer Placeholder 3">
            <a:extLst>
              <a:ext uri="{FF2B5EF4-FFF2-40B4-BE49-F238E27FC236}">
                <a16:creationId xmlns:a16="http://schemas.microsoft.com/office/drawing/2014/main" id="{BFB733EF-DA8F-FEA1-441F-A797A2437F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29F41F-5212-2F22-949B-E7E9E03D75EE}"/>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129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77CD84-BFF7-FCDC-178E-5E3CD37D434A}"/>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3" name="Footer Placeholder 2">
            <a:extLst>
              <a:ext uri="{FF2B5EF4-FFF2-40B4-BE49-F238E27FC236}">
                <a16:creationId xmlns:a16="http://schemas.microsoft.com/office/drawing/2014/main" id="{57E32AE5-3520-AE08-097C-188C7B3D1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44F206-A386-4808-82E7-6A3818731B8F}"/>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95208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09B5-3102-73B5-DF1A-62A8871CB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329435-953A-4D3C-31D6-7B501D2C1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A7F03E-5C86-23CD-26FF-1C5AD73C6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50326-E00D-AADF-8E41-5C020ADCF053}"/>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6" name="Footer Placeholder 5">
            <a:extLst>
              <a:ext uri="{FF2B5EF4-FFF2-40B4-BE49-F238E27FC236}">
                <a16:creationId xmlns:a16="http://schemas.microsoft.com/office/drawing/2014/main" id="{283F4399-F9B6-018F-D751-73446CE65C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4105D-4BFE-A3DB-002D-93EE041ADBF4}"/>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288274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F2D0-A892-BDB7-A8BE-A7D9D1DFC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07DF35-A6E1-6EF4-F874-06D1E30DA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CEA65D-A221-48A3-AFCC-1909C1B5B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15C99-7B8F-7FBA-EB3A-D7F8BB9D33DC}"/>
              </a:ext>
            </a:extLst>
          </p:cNvPr>
          <p:cNvSpPr>
            <a:spLocks noGrp="1"/>
          </p:cNvSpPr>
          <p:nvPr>
            <p:ph type="dt" sz="half" idx="10"/>
          </p:nvPr>
        </p:nvSpPr>
        <p:spPr/>
        <p:txBody>
          <a:bodyPr/>
          <a:lstStyle/>
          <a:p>
            <a:fld id="{A6B0DFF3-97D0-49DE-89C5-DFDC51112DAC}" type="datetimeFigureOut">
              <a:rPr lang="en-IN" smtClean="0"/>
              <a:t>10-10-2022</a:t>
            </a:fld>
            <a:endParaRPr lang="en-IN"/>
          </a:p>
        </p:txBody>
      </p:sp>
      <p:sp>
        <p:nvSpPr>
          <p:cNvPr id="6" name="Footer Placeholder 5">
            <a:extLst>
              <a:ext uri="{FF2B5EF4-FFF2-40B4-BE49-F238E27FC236}">
                <a16:creationId xmlns:a16="http://schemas.microsoft.com/office/drawing/2014/main" id="{3DC9F22E-B496-49BB-BC00-FDD9F9821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FC0BA7-E3BF-ECAA-2938-45FE86B06806}"/>
              </a:ext>
            </a:extLst>
          </p:cNvPr>
          <p:cNvSpPr>
            <a:spLocks noGrp="1"/>
          </p:cNvSpPr>
          <p:nvPr>
            <p:ph type="sldNum" sz="quarter" idx="12"/>
          </p:nvPr>
        </p:nvSpPr>
        <p:spPr/>
        <p:txBody>
          <a:bodyPr/>
          <a:lstStyle/>
          <a:p>
            <a:fld id="{366C45FF-75B3-4B8A-A968-E853BBE8C470}" type="slidenum">
              <a:rPr lang="en-IN" smtClean="0"/>
              <a:t>‹#›</a:t>
            </a:fld>
            <a:endParaRPr lang="en-IN"/>
          </a:p>
        </p:txBody>
      </p:sp>
    </p:spTree>
    <p:extLst>
      <p:ext uri="{BB962C8B-B14F-4D97-AF65-F5344CB8AC3E}">
        <p14:creationId xmlns:p14="http://schemas.microsoft.com/office/powerpoint/2010/main" val="353230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721C4-2261-BF63-11CB-D2B56F056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7FB11-95F4-155F-0EF8-196480BD3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9C38E-93C9-9688-78B8-0CBC0817F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0DFF3-97D0-49DE-89C5-DFDC51112DAC}" type="datetimeFigureOut">
              <a:rPr lang="en-IN" smtClean="0"/>
              <a:t>10-10-2022</a:t>
            </a:fld>
            <a:endParaRPr lang="en-IN"/>
          </a:p>
        </p:txBody>
      </p:sp>
      <p:sp>
        <p:nvSpPr>
          <p:cNvPr id="5" name="Footer Placeholder 4">
            <a:extLst>
              <a:ext uri="{FF2B5EF4-FFF2-40B4-BE49-F238E27FC236}">
                <a16:creationId xmlns:a16="http://schemas.microsoft.com/office/drawing/2014/main" id="{DCBA9719-93CE-6A69-965C-1096E1F40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C42D1C-2DE6-AF7E-93C2-E21CC74E1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C45FF-75B3-4B8A-A968-E853BBE8C470}" type="slidenum">
              <a:rPr lang="en-IN" smtClean="0"/>
              <a:t>‹#›</a:t>
            </a:fld>
            <a:endParaRPr lang="en-IN"/>
          </a:p>
        </p:txBody>
      </p:sp>
    </p:spTree>
    <p:extLst>
      <p:ext uri="{BB962C8B-B14F-4D97-AF65-F5344CB8AC3E}">
        <p14:creationId xmlns:p14="http://schemas.microsoft.com/office/powerpoint/2010/main" val="2584241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drive.google.com/file/d/18HXAZtCZ1yvqknhzlvfAg65ADG8LkWR1/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earing a helmet and climbing a mountain&#10;&#10;Description automatically generated with low confidence">
            <a:extLst>
              <a:ext uri="{FF2B5EF4-FFF2-40B4-BE49-F238E27FC236}">
                <a16:creationId xmlns:a16="http://schemas.microsoft.com/office/drawing/2014/main" id="{396502FC-51E5-508F-DE32-CA394C74FF2F}"/>
              </a:ext>
            </a:extLst>
          </p:cNvPr>
          <p:cNvPicPr>
            <a:picLocks noChangeAspect="1"/>
          </p:cNvPicPr>
          <p:nvPr/>
        </p:nvPicPr>
        <p:blipFill rotWithShape="1">
          <a:blip r:embed="rId2">
            <a:extLst>
              <a:ext uri="{28A0092B-C50C-407E-A947-70E740481C1C}">
                <a14:useLocalDpi xmlns:a14="http://schemas.microsoft.com/office/drawing/2010/main" val="0"/>
              </a:ext>
            </a:extLst>
          </a:blip>
          <a:srcRect l="11839" t="8447" r="23066"/>
          <a:stretch/>
        </p:blipFill>
        <p:spPr>
          <a:xfrm>
            <a:off x="3523488" y="10"/>
            <a:ext cx="8668512" cy="6857990"/>
          </a:xfrm>
          <a:prstGeom prst="rect">
            <a:avLst/>
          </a:prstGeom>
        </p:spPr>
      </p:pic>
      <p:sp>
        <p:nvSpPr>
          <p:cNvPr id="48" name="Rectangle 4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0B2A42-5FC1-ADEB-1E29-0A4D93C8D6F8}"/>
              </a:ext>
            </a:extLst>
          </p:cNvPr>
          <p:cNvSpPr>
            <a:spLocks noGrp="1"/>
          </p:cNvSpPr>
          <p:nvPr>
            <p:ph type="ctrTitle"/>
          </p:nvPr>
        </p:nvSpPr>
        <p:spPr>
          <a:xfrm>
            <a:off x="369770" y="1214703"/>
            <a:ext cx="4966042" cy="3204134"/>
          </a:xfrm>
        </p:spPr>
        <p:txBody>
          <a:bodyPr anchor="b">
            <a:normAutofit/>
          </a:bodyPr>
          <a:lstStyle/>
          <a:p>
            <a:pPr algn="l"/>
            <a:r>
              <a:rPr lang="en-US" sz="3200" b="1" dirty="0"/>
              <a:t>Transformers for COVID-19 Detection using X-ray Images</a:t>
            </a:r>
            <a:endParaRPr lang="en-IN" sz="3200" b="1" dirty="0"/>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354F3D3-6B07-3763-2611-672E6F019282}"/>
              </a:ext>
            </a:extLst>
          </p:cNvPr>
          <p:cNvSpPr txBox="1"/>
          <p:nvPr/>
        </p:nvSpPr>
        <p:spPr>
          <a:xfrm>
            <a:off x="517965" y="5585986"/>
            <a:ext cx="2487561" cy="646331"/>
          </a:xfrm>
          <a:prstGeom prst="rect">
            <a:avLst/>
          </a:prstGeom>
          <a:noFill/>
        </p:spPr>
        <p:txBody>
          <a:bodyPr wrap="square" rtlCol="0">
            <a:spAutoFit/>
          </a:bodyPr>
          <a:lstStyle/>
          <a:p>
            <a:r>
              <a:rPr lang="en-US" dirty="0"/>
              <a:t>By, Rahul Kumar</a:t>
            </a:r>
          </a:p>
          <a:p>
            <a:endParaRPr lang="en-IN" dirty="0"/>
          </a:p>
        </p:txBody>
      </p:sp>
      <p:pic>
        <p:nvPicPr>
          <p:cNvPr id="6" name="Picture 5" descr="Logo&#10;&#10;Description automatically generated">
            <a:extLst>
              <a:ext uri="{FF2B5EF4-FFF2-40B4-BE49-F238E27FC236}">
                <a16:creationId xmlns:a16="http://schemas.microsoft.com/office/drawing/2014/main" id="{F6786558-BF04-0558-14BF-0CE556406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880" y="625683"/>
            <a:ext cx="2369574" cy="23695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96946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BD531AD-7B3A-C268-64D3-0E48EC464B09}"/>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chemeClr val="tx1"/>
                </a:solidFill>
                <a:latin typeface="+mj-lt"/>
                <a:ea typeface="+mj-ea"/>
                <a:cs typeface="+mj-cs"/>
              </a:rPr>
              <a:t>THANK YOU</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2314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74ED-5DC2-F0BC-325F-F8A26437490F}"/>
              </a:ext>
            </a:extLst>
          </p:cNvPr>
          <p:cNvSpPr>
            <a:spLocks noGrp="1"/>
          </p:cNvSpPr>
          <p:nvPr>
            <p:ph type="title"/>
          </p:nvPr>
        </p:nvSpPr>
        <p:spPr>
          <a:xfrm>
            <a:off x="838200" y="365125"/>
            <a:ext cx="10515600" cy="1325563"/>
          </a:xfrm>
        </p:spPr>
        <p:txBody>
          <a:bodyPr>
            <a:normAutofit/>
          </a:bodyPr>
          <a:lstStyle/>
          <a:p>
            <a:pPr algn="ctr"/>
            <a:r>
              <a:rPr lang="en-US" sz="5400" b="1" dirty="0"/>
              <a:t>Motivation</a:t>
            </a:r>
            <a:endParaRPr lang="en-IN"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E5E3475F-642E-1238-38E9-2C0BC0EFD874}"/>
              </a:ext>
            </a:extLst>
          </p:cNvPr>
          <p:cNvSpPr>
            <a:spLocks noGrp="1"/>
          </p:cNvSpPr>
          <p:nvPr>
            <p:ph idx="1"/>
          </p:nvPr>
        </p:nvSpPr>
        <p:spPr>
          <a:xfrm>
            <a:off x="838200" y="1929384"/>
            <a:ext cx="10341077" cy="4251960"/>
          </a:xfrm>
        </p:spPr>
        <p:txBody>
          <a:bodyPr>
            <a:normAutofit/>
          </a:bodyPr>
          <a:lstStyle/>
          <a:p>
            <a:r>
              <a:rPr lang="en-US" sz="2000" dirty="0"/>
              <a:t>In December 2019, the Severe Acute Respiratory Syndrome Coronavirus-2 (SARS-CoV-2) triggered a global pandemic &amp; gave rise to a viral respiratory disease known as Coronavirus Disease 2019 (COVID-19). </a:t>
            </a:r>
          </a:p>
          <a:p>
            <a:endParaRPr lang="en-US" sz="2000" dirty="0"/>
          </a:p>
          <a:p>
            <a:r>
              <a:rPr lang="en-US" sz="2000" dirty="0"/>
              <a:t>As of 24 September 2022, a total of 615 million COVID-19 cases &amp; 6.54 million deaths worldwide have been recorded. </a:t>
            </a:r>
          </a:p>
          <a:p>
            <a:endParaRPr lang="en-US" sz="2000" dirty="0"/>
          </a:p>
          <a:p>
            <a:r>
              <a:rPr lang="en-US" sz="2000" dirty="0"/>
              <a:t>Global spread of the COVID-19 pandemic has pushed several countries' healthcare systems and economies to the brink of collapse.</a:t>
            </a:r>
          </a:p>
          <a:p>
            <a:endParaRPr lang="en-US" sz="2000" dirty="0"/>
          </a:p>
          <a:p>
            <a:r>
              <a:rPr lang="en-US" sz="2000" dirty="0"/>
              <a:t>Crucial to accurately identify and isolate COVID-19 positive individuals for treatment in order to suppress the disease's spread and reduce the ongoing costs to the healthcare system. </a:t>
            </a:r>
          </a:p>
          <a:p>
            <a:endParaRPr lang="en-IN" sz="2000" dirty="0"/>
          </a:p>
        </p:txBody>
      </p:sp>
    </p:spTree>
    <p:extLst>
      <p:ext uri="{BB962C8B-B14F-4D97-AF65-F5344CB8AC3E}">
        <p14:creationId xmlns:p14="http://schemas.microsoft.com/office/powerpoint/2010/main" val="2201808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213504-D2CC-52AC-C0D7-C4ED6725673B}"/>
              </a:ext>
            </a:extLst>
          </p:cNvPr>
          <p:cNvSpPr>
            <a:spLocks noGrp="1"/>
          </p:cNvSpPr>
          <p:nvPr>
            <p:ph type="title"/>
          </p:nvPr>
        </p:nvSpPr>
        <p:spPr>
          <a:xfrm>
            <a:off x="838200" y="365125"/>
            <a:ext cx="10515600" cy="1325563"/>
          </a:xfrm>
        </p:spPr>
        <p:txBody>
          <a:bodyPr>
            <a:normAutofit/>
          </a:bodyPr>
          <a:lstStyle/>
          <a:p>
            <a:pPr algn="ctr"/>
            <a:r>
              <a:rPr lang="en-US" b="1" dirty="0"/>
              <a:t>Traditional Methods</a:t>
            </a:r>
            <a:endParaRPr lang="en-IN" b="1"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57AAE1-7172-33B0-185A-12A1AE15D75F}"/>
              </a:ext>
            </a:extLst>
          </p:cNvPr>
          <p:cNvSpPr>
            <a:spLocks noGrp="1"/>
          </p:cNvSpPr>
          <p:nvPr>
            <p:ph idx="1"/>
          </p:nvPr>
        </p:nvSpPr>
        <p:spPr>
          <a:xfrm>
            <a:off x="738648" y="1835457"/>
            <a:ext cx="10714703" cy="4351338"/>
          </a:xfrm>
        </p:spPr>
        <p:txBody>
          <a:bodyPr>
            <a:normAutofit/>
          </a:bodyPr>
          <a:lstStyle/>
          <a:p>
            <a:r>
              <a:rPr lang="en-US" sz="2000" dirty="0"/>
              <a:t>Traditional methods like RT-PCR is expensive, laborious, time-consuming &amp; exhibits poor sensitivity</a:t>
            </a:r>
          </a:p>
          <a:p>
            <a:endParaRPr lang="en-US" sz="2000" dirty="0"/>
          </a:p>
          <a:p>
            <a:r>
              <a:rPr lang="en-US" sz="2000" dirty="0"/>
              <a:t>CT scans have also been helpful in assisting early identification of COVID-19 with improved image details but require expensive equipment &amp; maintenance.</a:t>
            </a:r>
          </a:p>
          <a:p>
            <a:endParaRPr lang="en-US" sz="2000" dirty="0"/>
          </a:p>
          <a:p>
            <a:r>
              <a:rPr lang="en-US" sz="2000" dirty="0"/>
              <a:t>X-ray imaging has been used frequently for COVID-19 screening, it is more widely available in most healthcare systems, less expensive, and  portable.</a:t>
            </a:r>
          </a:p>
          <a:p>
            <a:endParaRPr lang="en-US" sz="2000" dirty="0"/>
          </a:p>
          <a:p>
            <a:r>
              <a:rPr lang="en-IN" sz="2000" dirty="0"/>
              <a:t>Adopting transformers in COVID-19 detection using X-ray images can </a:t>
            </a:r>
            <a:r>
              <a:rPr lang="en-US" sz="2000" dirty="0"/>
              <a:t>reduce time, money, and labour required in the medical industry while improving performance and efficiency of the models by combining transformers with convolutions.</a:t>
            </a:r>
            <a:endParaRPr lang="en-IN" sz="2000" dirty="0"/>
          </a:p>
        </p:txBody>
      </p:sp>
    </p:spTree>
    <p:extLst>
      <p:ext uri="{BB962C8B-B14F-4D97-AF65-F5344CB8AC3E}">
        <p14:creationId xmlns:p14="http://schemas.microsoft.com/office/powerpoint/2010/main" val="318109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534-B335-BAF8-B48D-DD745684C408}"/>
              </a:ext>
            </a:extLst>
          </p:cNvPr>
          <p:cNvSpPr>
            <a:spLocks noGrp="1"/>
          </p:cNvSpPr>
          <p:nvPr>
            <p:ph type="title"/>
          </p:nvPr>
        </p:nvSpPr>
        <p:spPr/>
        <p:txBody>
          <a:bodyPr/>
          <a:lstStyle/>
          <a:p>
            <a:pPr algn="ctr"/>
            <a:r>
              <a:rPr lang="en-US" b="1"/>
              <a:t>Research Gaps</a:t>
            </a:r>
            <a:endParaRPr lang="en-IN" b="1" dirty="0"/>
          </a:p>
        </p:txBody>
      </p:sp>
      <p:graphicFrame>
        <p:nvGraphicFramePr>
          <p:cNvPr id="21" name="Content Placeholder 2">
            <a:extLst>
              <a:ext uri="{FF2B5EF4-FFF2-40B4-BE49-F238E27FC236}">
                <a16:creationId xmlns:a16="http://schemas.microsoft.com/office/drawing/2014/main" id="{D2871750-F871-1AA3-B874-DAE84E6240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43717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C947-9C74-14D5-B2BD-7E37B2283B33}"/>
              </a:ext>
            </a:extLst>
          </p:cNvPr>
          <p:cNvSpPr>
            <a:spLocks noGrp="1"/>
          </p:cNvSpPr>
          <p:nvPr>
            <p:ph type="title"/>
          </p:nvPr>
        </p:nvSpPr>
        <p:spPr>
          <a:xfrm>
            <a:off x="838199" y="267884"/>
            <a:ext cx="10515600" cy="1325563"/>
          </a:xfrm>
        </p:spPr>
        <p:txBody>
          <a:bodyPr>
            <a:normAutofit/>
          </a:bodyPr>
          <a:lstStyle/>
          <a:p>
            <a:r>
              <a:rPr lang="en-US" b="1" dirty="0">
                <a:solidFill>
                  <a:schemeClr val="accent1">
                    <a:lumMod val="75000"/>
                  </a:schemeClr>
                </a:solidFill>
              </a:rPr>
              <a:t>Transformers (Attention is all you need(2017))</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00FC6A34-FF4E-188B-F9F5-B34E8496C6B0}"/>
              </a:ext>
            </a:extLst>
          </p:cNvPr>
          <p:cNvSpPr>
            <a:spLocks noGrp="1"/>
          </p:cNvSpPr>
          <p:nvPr>
            <p:ph idx="1"/>
          </p:nvPr>
        </p:nvSpPr>
        <p:spPr>
          <a:xfrm>
            <a:off x="838199" y="1697805"/>
            <a:ext cx="10872020" cy="4657418"/>
          </a:xfrm>
          <a:effectLst/>
        </p:spPr>
        <p:txBody>
          <a:bodyPr>
            <a:normAutofit/>
          </a:bodyPr>
          <a:lstStyle/>
          <a:p>
            <a:pPr marL="514350" indent="-514350">
              <a:buAutoNum type="arabicPeriod"/>
            </a:pPr>
            <a:r>
              <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a:t>
            </a:r>
            <a:r>
              <a:rPr lang="en-IN" sz="28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olves the problem of parallelization</a:t>
            </a: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sz="28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a:t>
            </a:r>
            <a:r>
              <a:rPr lang="en-IN"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vercomes vanishing gradient issue</a:t>
            </a:r>
          </a:p>
          <a:p>
            <a:pPr marL="514350" indent="-514350">
              <a:buAutoNum type="arabicPeriod"/>
            </a:pPr>
            <a:endParaRPr lang="en-IN"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sz="2800"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IN" sz="2800" dirty="0">
                <a:ln w="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Transformers uses self-attention</a:t>
            </a: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IN"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n w="0"/>
              <a:effectLst>
                <a:outerShdw blurRad="38100" dist="19050" dir="2700000" algn="tl" rotWithShape="0">
                  <a:schemeClr val="dk1">
                    <a:alpha val="40000"/>
                  </a:schemeClr>
                </a:outerShdw>
              </a:effectLst>
            </a:endParaRPr>
          </a:p>
        </p:txBody>
      </p:sp>
      <p:cxnSp>
        <p:nvCxnSpPr>
          <p:cNvPr id="6" name="Connector: Elbow 5">
            <a:extLst>
              <a:ext uri="{FF2B5EF4-FFF2-40B4-BE49-F238E27FC236}">
                <a16:creationId xmlns:a16="http://schemas.microsoft.com/office/drawing/2014/main" id="{C55457A5-020F-9ADD-1488-52B3BAD4E281}"/>
              </a:ext>
            </a:extLst>
          </p:cNvPr>
          <p:cNvCxnSpPr/>
          <p:nvPr/>
        </p:nvCxnSpPr>
        <p:spPr>
          <a:xfrm>
            <a:off x="2802194" y="2153264"/>
            <a:ext cx="1170038" cy="698090"/>
          </a:xfrm>
          <a:prstGeom prst="bentConnector3">
            <a:avLst>
              <a:gd name="adj1" fmla="val 420"/>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1C019183-01B1-B290-9C21-6B091D0674ED}"/>
              </a:ext>
            </a:extLst>
          </p:cNvPr>
          <p:cNvSpPr txBox="1"/>
          <p:nvPr/>
        </p:nvSpPr>
        <p:spPr>
          <a:xfrm>
            <a:off x="4060723" y="2684206"/>
            <a:ext cx="5329083" cy="36933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Convolutional Neural Networks (CNN) + Attention</a:t>
            </a:r>
            <a:endParaRPr lang="en-IN" dirty="0"/>
          </a:p>
        </p:txBody>
      </p:sp>
      <p:sp>
        <p:nvSpPr>
          <p:cNvPr id="9" name="TextBox 8">
            <a:extLst>
              <a:ext uri="{FF2B5EF4-FFF2-40B4-BE49-F238E27FC236}">
                <a16:creationId xmlns:a16="http://schemas.microsoft.com/office/drawing/2014/main" id="{9D4F23C3-9131-5E2A-1908-609838E27BB0}"/>
              </a:ext>
            </a:extLst>
          </p:cNvPr>
          <p:cNvSpPr txBox="1"/>
          <p:nvPr/>
        </p:nvSpPr>
        <p:spPr>
          <a:xfrm>
            <a:off x="2989007" y="2482645"/>
            <a:ext cx="983225" cy="369332"/>
          </a:xfrm>
          <a:prstGeom prst="rect">
            <a:avLst/>
          </a:prstGeom>
          <a:noFill/>
        </p:spPr>
        <p:txBody>
          <a:bodyPr wrap="square" rtlCol="0">
            <a:spAutoFit/>
          </a:bodyPr>
          <a:lstStyle/>
          <a:p>
            <a:r>
              <a:rPr lang="en-US" dirty="0"/>
              <a:t>Using</a:t>
            </a:r>
            <a:endParaRPr lang="en-IN" dirty="0"/>
          </a:p>
        </p:txBody>
      </p:sp>
      <p:cxnSp>
        <p:nvCxnSpPr>
          <p:cNvPr id="11" name="Connector: Elbow 10">
            <a:extLst>
              <a:ext uri="{FF2B5EF4-FFF2-40B4-BE49-F238E27FC236}">
                <a16:creationId xmlns:a16="http://schemas.microsoft.com/office/drawing/2014/main" id="{E128565A-6B51-DB58-92C6-AB1A1B166B73}"/>
              </a:ext>
            </a:extLst>
          </p:cNvPr>
          <p:cNvCxnSpPr/>
          <p:nvPr/>
        </p:nvCxnSpPr>
        <p:spPr>
          <a:xfrm>
            <a:off x="2821856" y="4129548"/>
            <a:ext cx="1160207" cy="1022555"/>
          </a:xfrm>
          <a:prstGeom prst="bentConnector3">
            <a:avLst>
              <a:gd name="adj1" fmla="val 0"/>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D6A8B71D-9FA4-84A3-DB96-1584BCB67964}"/>
              </a:ext>
            </a:extLst>
          </p:cNvPr>
          <p:cNvSpPr txBox="1"/>
          <p:nvPr/>
        </p:nvSpPr>
        <p:spPr>
          <a:xfrm>
            <a:off x="2821856" y="4782771"/>
            <a:ext cx="1160207" cy="369332"/>
          </a:xfrm>
          <a:prstGeom prst="rect">
            <a:avLst/>
          </a:prstGeom>
          <a:noFill/>
        </p:spPr>
        <p:txBody>
          <a:bodyPr wrap="square" rtlCol="0">
            <a:spAutoFit/>
          </a:bodyPr>
          <a:lstStyle/>
          <a:p>
            <a:r>
              <a:rPr lang="en-US" dirty="0"/>
              <a:t>Based on</a:t>
            </a:r>
            <a:endParaRPr lang="en-IN" dirty="0"/>
          </a:p>
        </p:txBody>
      </p:sp>
      <p:sp>
        <p:nvSpPr>
          <p:cNvPr id="16" name="TextBox 15">
            <a:extLst>
              <a:ext uri="{FF2B5EF4-FFF2-40B4-BE49-F238E27FC236}">
                <a16:creationId xmlns:a16="http://schemas.microsoft.com/office/drawing/2014/main" id="{561F4904-E46E-347A-5CC9-B4270BBAB3E8}"/>
              </a:ext>
            </a:extLst>
          </p:cNvPr>
          <p:cNvSpPr txBox="1"/>
          <p:nvPr/>
        </p:nvSpPr>
        <p:spPr>
          <a:xfrm>
            <a:off x="4060723" y="4967437"/>
            <a:ext cx="3731341" cy="369332"/>
          </a:xfrm>
          <a:prstGeom prst="rect">
            <a:avLst/>
          </a:prstGeom>
          <a:noFill/>
        </p:spPr>
        <p:txBody>
          <a:bodyPr wrap="square" rtlCol="0">
            <a:spAutoFit/>
          </a:bodyPr>
          <a:lstStyle/>
          <a:p>
            <a:r>
              <a:rPr lang="en-US" dirty="0"/>
              <a:t>Multi-headed Attention layer</a:t>
            </a:r>
            <a:endParaRPr lang="en-IN" dirty="0"/>
          </a:p>
        </p:txBody>
      </p:sp>
    </p:spTree>
    <p:extLst>
      <p:ext uri="{BB962C8B-B14F-4D97-AF65-F5344CB8AC3E}">
        <p14:creationId xmlns:p14="http://schemas.microsoft.com/office/powerpoint/2010/main" val="3452009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310C5-27EF-525A-8D64-A829B86C35E7}"/>
              </a:ext>
            </a:extLst>
          </p:cNvPr>
          <p:cNvSpPr>
            <a:spLocks noGrp="1"/>
          </p:cNvSpPr>
          <p:nvPr>
            <p:ph type="title"/>
          </p:nvPr>
        </p:nvSpPr>
        <p:spPr>
          <a:xfrm>
            <a:off x="838200" y="365125"/>
            <a:ext cx="10515600" cy="1325563"/>
          </a:xfrm>
        </p:spPr>
        <p:txBody>
          <a:bodyPr>
            <a:normAutofit/>
          </a:bodyPr>
          <a:lstStyle/>
          <a:p>
            <a:pPr algn="ctr"/>
            <a:r>
              <a:rPr lang="en-US" sz="5400" b="1" dirty="0"/>
              <a:t>Proposed Model</a:t>
            </a:r>
            <a:endParaRPr lang="en-IN"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059A16-B485-9992-DC15-80256E25DF52}"/>
              </a:ext>
            </a:extLst>
          </p:cNvPr>
          <p:cNvSpPr>
            <a:spLocks noGrp="1"/>
          </p:cNvSpPr>
          <p:nvPr>
            <p:ph idx="1"/>
          </p:nvPr>
        </p:nvSpPr>
        <p:spPr>
          <a:xfrm>
            <a:off x="838200" y="1929384"/>
            <a:ext cx="10515600" cy="4251960"/>
          </a:xfrm>
        </p:spPr>
        <p:txBody>
          <a:bodyPr>
            <a:normAutofit/>
          </a:bodyPr>
          <a:lstStyle/>
          <a:p>
            <a:r>
              <a:rPr lang="en-US" sz="2200" dirty="0"/>
              <a:t>Adopted Convolutions to Vision Transformers (CvT).</a:t>
            </a:r>
          </a:p>
          <a:p>
            <a:endParaRPr lang="en-US" sz="2200" dirty="0"/>
          </a:p>
          <a:p>
            <a:r>
              <a:rPr lang="en-US" sz="2200" dirty="0"/>
              <a:t>Enhanced the performance and effectiveness of Vision Transformer (ViT) by incorporating convolutions into ViT to produce the best of both designs. </a:t>
            </a:r>
          </a:p>
          <a:p>
            <a:endParaRPr lang="en-US" sz="2200" dirty="0"/>
          </a:p>
          <a:p>
            <a:r>
              <a:rPr lang="en-US" sz="2200" dirty="0"/>
              <a:t>While preserving the benefits of Transformers (i.e., dynamic attention, global context, and better generalization), these modifications bring useful convolutional neural network (CNN) properties to the ViT architecture, namely shift, scale, and distortion invariance. </a:t>
            </a:r>
          </a:p>
          <a:p>
            <a:endParaRPr lang="en-US" sz="2200" dirty="0"/>
          </a:p>
          <a:p>
            <a:r>
              <a:rPr lang="en-US" sz="2200" dirty="0"/>
              <a:t>The model’s incorporation of convolutions enables the capture of local context. </a:t>
            </a:r>
          </a:p>
          <a:p>
            <a:endParaRPr lang="en-IN" sz="2200" dirty="0"/>
          </a:p>
        </p:txBody>
      </p:sp>
    </p:spTree>
    <p:extLst>
      <p:ext uri="{BB962C8B-B14F-4D97-AF65-F5344CB8AC3E}">
        <p14:creationId xmlns:p14="http://schemas.microsoft.com/office/powerpoint/2010/main" val="1276273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119BA-B1E3-DE70-79BE-73998EF3B12E}"/>
              </a:ext>
            </a:extLst>
          </p:cNvPr>
          <p:cNvSpPr>
            <a:spLocks noGrp="1"/>
          </p:cNvSpPr>
          <p:nvPr>
            <p:ph type="title"/>
          </p:nvPr>
        </p:nvSpPr>
        <p:spPr>
          <a:xfrm>
            <a:off x="686834" y="591344"/>
            <a:ext cx="3200400" cy="5585619"/>
          </a:xfrm>
        </p:spPr>
        <p:txBody>
          <a:bodyPr>
            <a:normAutofit/>
          </a:bodyPr>
          <a:lstStyle/>
          <a:p>
            <a:r>
              <a:rPr lang="en-US" b="1">
                <a:solidFill>
                  <a:srgbClr val="FFFFFF"/>
                </a:solidFill>
              </a:rPr>
              <a:t>Artefact Development </a:t>
            </a:r>
            <a:endParaRPr lang="en-IN" b="1">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D1F769-D52F-37B3-05A5-90A0C2B133A4}"/>
              </a:ext>
            </a:extLst>
          </p:cNvPr>
          <p:cNvSpPr>
            <a:spLocks noGrp="1"/>
          </p:cNvSpPr>
          <p:nvPr>
            <p:ph idx="1"/>
          </p:nvPr>
        </p:nvSpPr>
        <p:spPr>
          <a:xfrm>
            <a:off x="4447308" y="591344"/>
            <a:ext cx="6702473" cy="5585619"/>
          </a:xfrm>
        </p:spPr>
        <p:txBody>
          <a:bodyPr anchor="ctr">
            <a:normAutofit/>
          </a:bodyPr>
          <a:lstStyle/>
          <a:p>
            <a:r>
              <a:rPr lang="en-US" sz="2400" dirty="0"/>
              <a:t>In this preliminary stage of development, datasets were chosen, and a data ingestion pipeline was constructed dividing it into training, validation, and test sets, as well as preprocessing the data.</a:t>
            </a:r>
          </a:p>
          <a:p>
            <a:endParaRPr lang="en-US" sz="2400" dirty="0"/>
          </a:p>
          <a:p>
            <a:r>
              <a:rPr lang="en-US" sz="2400" dirty="0"/>
              <a:t>The dataset selected for this stage of the project was the ‘COVID-19 Radiography Database’ containing 1200 COVID-19 positive images, 1341 normal images, and 1345 viral pneumonia images.</a:t>
            </a:r>
          </a:p>
          <a:p>
            <a:endParaRPr lang="en-US" sz="2400" dirty="0"/>
          </a:p>
          <a:p>
            <a:r>
              <a:rPr lang="en-US" sz="2400" dirty="0"/>
              <a:t>Trained our models with an initial learning rate of 0.02 and a total batch size of 32 for 50 epochs, workers of 3, print frequency of 100 with a cosine learning rate decay scheduler with ‘</a:t>
            </a:r>
            <a:r>
              <a:rPr lang="en-US" sz="2400" dirty="0" err="1"/>
              <a:t>png</a:t>
            </a:r>
            <a:r>
              <a:rPr lang="en-US" sz="2400" dirty="0"/>
              <a:t>’ data format.</a:t>
            </a:r>
          </a:p>
          <a:p>
            <a:endParaRPr lang="en-IN" sz="2400" dirty="0"/>
          </a:p>
        </p:txBody>
      </p:sp>
    </p:spTree>
    <p:extLst>
      <p:ext uri="{BB962C8B-B14F-4D97-AF65-F5344CB8AC3E}">
        <p14:creationId xmlns:p14="http://schemas.microsoft.com/office/powerpoint/2010/main" val="9989852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852BC-3B50-8E62-D7CF-A7EDEF4AB850}"/>
              </a:ext>
            </a:extLst>
          </p:cNvPr>
          <p:cNvSpPr>
            <a:spLocks noGrp="1"/>
          </p:cNvSpPr>
          <p:nvPr>
            <p:ph type="title"/>
          </p:nvPr>
        </p:nvSpPr>
        <p:spPr>
          <a:xfrm>
            <a:off x="841248" y="256032"/>
            <a:ext cx="10506456" cy="1014984"/>
          </a:xfrm>
        </p:spPr>
        <p:txBody>
          <a:bodyPr anchor="b">
            <a:normAutofit/>
          </a:bodyPr>
          <a:lstStyle/>
          <a:p>
            <a:pPr algn="ctr"/>
            <a:r>
              <a:rPr lang="en-US" b="1" dirty="0"/>
              <a:t>Evaluation Results</a:t>
            </a:r>
            <a:endParaRPr lang="en-IN"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7BE5C71-F04B-96D9-5FB0-11692273C42C}"/>
              </a:ext>
            </a:extLst>
          </p:cNvPr>
          <p:cNvGraphicFramePr>
            <a:graphicFrameLocks noGrp="1"/>
          </p:cNvGraphicFramePr>
          <p:nvPr>
            <p:ph idx="1"/>
            <p:extLst>
              <p:ext uri="{D42A27DB-BD31-4B8C-83A1-F6EECF244321}">
                <p14:modId xmlns:p14="http://schemas.microsoft.com/office/powerpoint/2010/main" val="234810691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99750"/>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2FD7-53B0-6B1C-9E0D-2B4BEB3B81DE}"/>
              </a:ext>
            </a:extLst>
          </p:cNvPr>
          <p:cNvSpPr>
            <a:spLocks noGrp="1"/>
          </p:cNvSpPr>
          <p:nvPr>
            <p:ph type="title"/>
          </p:nvPr>
        </p:nvSpPr>
        <p:spPr>
          <a:xfrm>
            <a:off x="4965430" y="629268"/>
            <a:ext cx="6586491" cy="1286160"/>
          </a:xfrm>
        </p:spPr>
        <p:txBody>
          <a:bodyPr anchor="b">
            <a:normAutofit/>
          </a:bodyPr>
          <a:lstStyle/>
          <a:p>
            <a:pPr algn="ctr"/>
            <a:r>
              <a:rPr lang="en-US" b="1" dirty="0"/>
              <a:t>Future Work</a:t>
            </a:r>
            <a:endParaRPr lang="en-IN" b="1" dirty="0"/>
          </a:p>
        </p:txBody>
      </p:sp>
      <p:sp>
        <p:nvSpPr>
          <p:cNvPr id="3" name="Content Placeholder 2">
            <a:extLst>
              <a:ext uri="{FF2B5EF4-FFF2-40B4-BE49-F238E27FC236}">
                <a16:creationId xmlns:a16="http://schemas.microsoft.com/office/drawing/2014/main" id="{B41913E6-B744-4307-DE19-AE7D32AE386B}"/>
              </a:ext>
            </a:extLst>
          </p:cNvPr>
          <p:cNvSpPr>
            <a:spLocks noGrp="1"/>
          </p:cNvSpPr>
          <p:nvPr>
            <p:ph idx="1"/>
          </p:nvPr>
        </p:nvSpPr>
        <p:spPr>
          <a:xfrm>
            <a:off x="4965431" y="2438400"/>
            <a:ext cx="6813614" cy="3785419"/>
          </a:xfrm>
        </p:spPr>
        <p:txBody>
          <a:bodyPr>
            <a:normAutofit/>
          </a:bodyPr>
          <a:lstStyle/>
          <a:p>
            <a:r>
              <a:rPr lang="en-US" sz="2000" dirty="0"/>
              <a:t>Requires testing &amp; calculating the performance metrics of the model for further validation in order to analyze the impact of Convolution Token Embedding &amp; Convolution Projection.</a:t>
            </a:r>
          </a:p>
          <a:p>
            <a:endParaRPr lang="en-US" sz="2000" dirty="0"/>
          </a:p>
          <a:p>
            <a:r>
              <a:rPr lang="en-US" sz="2000" dirty="0"/>
              <a:t>We can expand our dataset using ‘</a:t>
            </a:r>
            <a:r>
              <a:rPr lang="en-US" sz="2000" dirty="0" err="1"/>
              <a:t>COVIDx</a:t>
            </a:r>
            <a:r>
              <a:rPr lang="en-US" sz="2000" dirty="0"/>
              <a:t>’ dataset for further validation using GCP with proper distribution of images.</a:t>
            </a:r>
          </a:p>
          <a:p>
            <a:endParaRPr lang="en-US" sz="2000" dirty="0"/>
          </a:p>
          <a:p>
            <a:r>
              <a:rPr lang="en-US" sz="2000" dirty="0"/>
              <a:t>Link to Presentation Video</a:t>
            </a:r>
            <a:r>
              <a:rPr lang="en-US" sz="2000"/>
              <a:t>:  </a:t>
            </a:r>
            <a:r>
              <a:rPr lang="en-US" sz="2000">
                <a:hlinkClick r:id="rId2"/>
              </a:rPr>
              <a:t>https://drive.google.com/file/d/18HXAZtCZ1yvqknhzlvfAg65ADG8LkWR1/view?usp=sharing</a:t>
            </a:r>
            <a:r>
              <a:rPr lang="en-US" sz="2000"/>
              <a:t> </a:t>
            </a:r>
            <a:endParaRPr lang="en-IN" sz="2000" dirty="0"/>
          </a:p>
        </p:txBody>
      </p:sp>
      <p:pic>
        <p:nvPicPr>
          <p:cNvPr id="15" name="Picture 4" descr="Digital financial graph">
            <a:extLst>
              <a:ext uri="{FF2B5EF4-FFF2-40B4-BE49-F238E27FC236}">
                <a16:creationId xmlns:a16="http://schemas.microsoft.com/office/drawing/2014/main" id="{AA1E0465-5682-4ECD-BD48-1B67AAA20ECD}"/>
              </a:ext>
            </a:extLst>
          </p:cNvPr>
          <p:cNvPicPr>
            <a:picLocks noChangeAspect="1"/>
          </p:cNvPicPr>
          <p:nvPr/>
        </p:nvPicPr>
        <p:blipFill rotWithShape="1">
          <a:blip r:embed="rId3"/>
          <a:srcRect l="38632" r="23346"/>
          <a:stretch/>
        </p:blipFill>
        <p:spPr>
          <a:xfrm>
            <a:off x="20" y="10"/>
            <a:ext cx="4635571" cy="6857990"/>
          </a:xfrm>
          <a:prstGeom prst="rect">
            <a:avLst/>
          </a:prstGeom>
          <a:effectLst/>
        </p:spPr>
      </p:pic>
      <p:cxnSp>
        <p:nvCxnSpPr>
          <p:cNvPr id="16"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4E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72810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18083</TotalTime>
  <Words>740</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Transformers for COVID-19 Detection using X-ray Images</vt:lpstr>
      <vt:lpstr>Motivation</vt:lpstr>
      <vt:lpstr>Traditional Methods</vt:lpstr>
      <vt:lpstr>Research Gaps</vt:lpstr>
      <vt:lpstr>Transformers (Attention is all you need(2017))</vt:lpstr>
      <vt:lpstr>Proposed Model</vt:lpstr>
      <vt:lpstr>Artefact Development </vt:lpstr>
      <vt:lpstr>Evaluation 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 AI</dc:title>
  <dc:creator>Rahul Kumar</dc:creator>
  <cp:lastModifiedBy>Rahul Kumar</cp:lastModifiedBy>
  <cp:revision>47</cp:revision>
  <dcterms:created xsi:type="dcterms:W3CDTF">2022-07-25T04:59:17Z</dcterms:created>
  <dcterms:modified xsi:type="dcterms:W3CDTF">2022-10-10T12:37:48Z</dcterms:modified>
</cp:coreProperties>
</file>