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07118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C3E79-63E1-40B5-9970-B4B38E9F7EB9}"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50023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128125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716062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498166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2C3E79-63E1-40B5-9970-B4B38E9F7EB9}" type="datetimeFigureOut">
              <a:rPr lang="en-IN" smtClean="0"/>
              <a:t>31-10-2024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3694904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2C3E79-63E1-40B5-9970-B4B38E9F7EB9}" type="datetimeFigureOut">
              <a:rPr lang="en-IN" smtClean="0"/>
              <a:t>31-10-2024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17477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1599062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136263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02237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C3E79-63E1-40B5-9970-B4B38E9F7EB9}" type="datetimeFigureOut">
              <a:rPr lang="en-IN" smtClean="0"/>
              <a:t>31-10-2024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32696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2C3E79-63E1-40B5-9970-B4B38E9F7EB9}"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61127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2C3E79-63E1-40B5-9970-B4B38E9F7EB9}" type="datetimeFigureOut">
              <a:rPr lang="en-IN" smtClean="0"/>
              <a:t>31-10-2024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46761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C3E79-63E1-40B5-9970-B4B38E9F7EB9}" type="datetimeFigureOut">
              <a:rPr lang="en-IN" smtClean="0"/>
              <a:t>31-10-2024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31294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C3E79-63E1-40B5-9970-B4B38E9F7EB9}" type="datetimeFigureOut">
              <a:rPr lang="en-IN" smtClean="0"/>
              <a:t>31-10-2024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224245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C3E79-63E1-40B5-9970-B4B38E9F7EB9}"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3471275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C3E79-63E1-40B5-9970-B4B38E9F7EB9}" type="datetimeFigureOut">
              <a:rPr lang="en-IN" smtClean="0"/>
              <a:t>31-10-2024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CB7417-C512-4EE7-B603-C4D0AAE460DF}" type="slidenum">
              <a:rPr lang="en-IN" smtClean="0"/>
              <a:t>‹#›</a:t>
            </a:fld>
            <a:endParaRPr lang="en-IN"/>
          </a:p>
        </p:txBody>
      </p:sp>
    </p:spTree>
    <p:extLst>
      <p:ext uri="{BB962C8B-B14F-4D97-AF65-F5344CB8AC3E}">
        <p14:creationId xmlns:p14="http://schemas.microsoft.com/office/powerpoint/2010/main" val="52620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22C3E79-63E1-40B5-9970-B4B38E9F7EB9}" type="datetimeFigureOut">
              <a:rPr lang="en-IN" smtClean="0"/>
              <a:t>31-10-2024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CB7417-C512-4EE7-B603-C4D0AAE460DF}" type="slidenum">
              <a:rPr lang="en-IN" smtClean="0"/>
              <a:t>‹#›</a:t>
            </a:fld>
            <a:endParaRPr lang="en-IN"/>
          </a:p>
        </p:txBody>
      </p:sp>
    </p:spTree>
    <p:extLst>
      <p:ext uri="{BB962C8B-B14F-4D97-AF65-F5344CB8AC3E}">
        <p14:creationId xmlns:p14="http://schemas.microsoft.com/office/powerpoint/2010/main" val="444220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4" name="Rectangle 43">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5"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46" name="Rectangle 45">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47" name="Group 4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8" name="Rectangle 4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extBox 1">
            <a:extLst>
              <a:ext uri="{FF2B5EF4-FFF2-40B4-BE49-F238E27FC236}">
                <a16:creationId xmlns:a16="http://schemas.microsoft.com/office/drawing/2014/main" id="{3A00AD0E-B8D2-490F-8BE8-74AE27121C95}"/>
              </a:ext>
            </a:extLst>
          </p:cNvPr>
          <p:cNvSpPr txBox="1"/>
          <p:nvPr/>
        </p:nvSpPr>
        <p:spPr>
          <a:xfrm>
            <a:off x="1683171" y="1169773"/>
            <a:ext cx="8825658" cy="2870161"/>
          </a:xfrm>
          <a:prstGeom prst="rect">
            <a:avLst/>
          </a:prstGeom>
        </p:spPr>
        <p:txBody>
          <a:bodyPr vert="horz" lIns="91440" tIns="45720" rIns="91440" bIns="45720" rtlCol="0" anchor="b">
            <a:normAutofit/>
          </a:bodyPr>
          <a:lstStyle/>
          <a:p>
            <a:pPr algn="ctr">
              <a:spcBef>
                <a:spcPct val="0"/>
              </a:spcBef>
              <a:spcAft>
                <a:spcPts val="600"/>
              </a:spcAft>
            </a:pPr>
            <a:r>
              <a:rPr lang="en-US" sz="5400" u="sng" dirty="0" err="1">
                <a:latin typeface="+mj-lt"/>
                <a:ea typeface="+mj-ea"/>
                <a:cs typeface="+mj-cs"/>
              </a:rPr>
              <a:t>ElectroHub</a:t>
            </a:r>
            <a:endParaRPr lang="en-US" sz="5400" u="sng" dirty="0">
              <a:latin typeface="+mj-lt"/>
              <a:ea typeface="+mj-ea"/>
              <a:cs typeface="+mj-cs"/>
            </a:endParaRPr>
          </a:p>
        </p:txBody>
      </p:sp>
      <p:cxnSp>
        <p:nvCxnSpPr>
          <p:cNvPr id="50" name="Straight Connector 49">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6927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0F3498-1263-CC22-F3FE-432F16B1A61F}"/>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6C5D0474-CD40-11AD-64F0-E1D2AAB4B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9" name="Rectangle 18">
            <a:extLst>
              <a:ext uri="{FF2B5EF4-FFF2-40B4-BE49-F238E27FC236}">
                <a16:creationId xmlns:a16="http://schemas.microsoft.com/office/drawing/2014/main" id="{D698C3B9-3185-A11B-A54F-BD9C24662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8B3F563-9B5D-6218-7865-2CFCF6CBF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 name="Rectangle 4">
            <a:extLst>
              <a:ext uri="{FF2B5EF4-FFF2-40B4-BE49-F238E27FC236}">
                <a16:creationId xmlns:a16="http://schemas.microsoft.com/office/drawing/2014/main" id="{EFC4D59C-4A62-E4AF-DA9A-01E37302435B}"/>
              </a:ext>
            </a:extLst>
          </p:cNvPr>
          <p:cNvSpPr>
            <a:spLocks noChangeArrowheads="1"/>
          </p:cNvSpPr>
          <p:nvPr/>
        </p:nvSpPr>
        <p:spPr bwMode="auto">
          <a:xfrm>
            <a:off x="1369986" y="1667796"/>
            <a:ext cx="994091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n basic terms, this is a company. This company also has a store at a certain location. Customers may purchase items from the store that fall under any of these categories when they visit offline.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These are unique product lines. The product may therefore fall within the electronics category or fall under the footwear, clothing, or home appliances categories. Personal care, kitchenware bags, and accessories are next.</a:t>
            </a:r>
          </a:p>
          <a:p>
            <a:pPr marR="0" lvl="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Therefore, many of the products that companies sell can fall into any of the following groups.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357334F-E60F-D680-F1C7-E0CF549ADA10}"/>
              </a:ext>
            </a:extLst>
          </p:cNvPr>
          <p:cNvSpPr txBox="1"/>
          <p:nvPr/>
        </p:nvSpPr>
        <p:spPr>
          <a:xfrm>
            <a:off x="114953" y="354730"/>
            <a:ext cx="3673275" cy="400110"/>
          </a:xfrm>
          <a:prstGeom prst="rect">
            <a:avLst/>
          </a:prstGeom>
          <a:noFill/>
        </p:spPr>
        <p:txBody>
          <a:bodyPr wrap="square" rtlCol="0">
            <a:spAutoFit/>
          </a:bodyPr>
          <a:lstStyle/>
          <a:p>
            <a:pPr algn="ctr">
              <a:spcBef>
                <a:spcPct val="0"/>
              </a:spcBef>
              <a:spcAft>
                <a:spcPts val="600"/>
              </a:spcAft>
            </a:pPr>
            <a:r>
              <a:rPr lang="en-US" sz="2000" u="sng" dirty="0">
                <a:solidFill>
                  <a:schemeClr val="bg1"/>
                </a:solidFill>
                <a:latin typeface="+mj-lt"/>
                <a:ea typeface="+mj-ea"/>
                <a:cs typeface="+mj-cs"/>
              </a:rPr>
              <a:t>About Company</a:t>
            </a:r>
          </a:p>
        </p:txBody>
      </p:sp>
    </p:spTree>
    <p:extLst>
      <p:ext uri="{BB962C8B-B14F-4D97-AF65-F5344CB8AC3E}">
        <p14:creationId xmlns:p14="http://schemas.microsoft.com/office/powerpoint/2010/main" val="402409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9" name="Rectangle 1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3" name="Table 2">
            <a:extLst>
              <a:ext uri="{FF2B5EF4-FFF2-40B4-BE49-F238E27FC236}">
                <a16:creationId xmlns:a16="http://schemas.microsoft.com/office/drawing/2014/main" id="{60FAA0EC-FB17-D52E-204F-2D1A90843FD9}"/>
              </a:ext>
            </a:extLst>
          </p:cNvPr>
          <p:cNvGraphicFramePr>
            <a:graphicFrameLocks noGrp="1"/>
          </p:cNvGraphicFramePr>
          <p:nvPr>
            <p:extLst>
              <p:ext uri="{D42A27DB-BD31-4B8C-83A1-F6EECF244321}">
                <p14:modId xmlns:p14="http://schemas.microsoft.com/office/powerpoint/2010/main" val="2021431545"/>
              </p:ext>
            </p:extLst>
          </p:nvPr>
        </p:nvGraphicFramePr>
        <p:xfrm>
          <a:off x="2699074" y="1284394"/>
          <a:ext cx="6889021" cy="4283072"/>
        </p:xfrm>
        <a:graphic>
          <a:graphicData uri="http://schemas.openxmlformats.org/drawingml/2006/table">
            <a:tbl>
              <a:tblPr>
                <a:tableStyleId>{5C22544A-7EE6-4342-B048-85BDC9FD1C3A}</a:tableStyleId>
              </a:tblPr>
              <a:tblGrid>
                <a:gridCol w="6889021">
                  <a:extLst>
                    <a:ext uri="{9D8B030D-6E8A-4147-A177-3AD203B41FA5}">
                      <a16:colId xmlns:a16="http://schemas.microsoft.com/office/drawing/2014/main" val="3587176226"/>
                    </a:ext>
                  </a:extLst>
                </a:gridCol>
              </a:tblGrid>
              <a:tr h="535384">
                <a:tc>
                  <a:txBody>
                    <a:bodyPr/>
                    <a:lstStyle/>
                    <a:p>
                      <a:pPr algn="l" fontAlgn="ctr"/>
                      <a:r>
                        <a:rPr lang="en-IN" sz="3100" u="none" strike="noStrike">
                          <a:effectLst/>
                        </a:rPr>
                        <a:t>Electronics</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220928847"/>
                  </a:ext>
                </a:extLst>
              </a:tr>
              <a:tr h="535384">
                <a:tc>
                  <a:txBody>
                    <a:bodyPr/>
                    <a:lstStyle/>
                    <a:p>
                      <a:pPr algn="l" fontAlgn="ctr"/>
                      <a:r>
                        <a:rPr lang="en-IN" sz="3100" u="none" strike="noStrike">
                          <a:effectLst/>
                        </a:rPr>
                        <a:t>Footwear</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1623745574"/>
                  </a:ext>
                </a:extLst>
              </a:tr>
              <a:tr h="535384">
                <a:tc>
                  <a:txBody>
                    <a:bodyPr/>
                    <a:lstStyle/>
                    <a:p>
                      <a:pPr algn="l" fontAlgn="ctr"/>
                      <a:r>
                        <a:rPr lang="en-IN" sz="3100" u="none" strike="noStrike">
                          <a:effectLst/>
                        </a:rPr>
                        <a:t>Clothing</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1888959131"/>
                  </a:ext>
                </a:extLst>
              </a:tr>
              <a:tr h="535384">
                <a:tc>
                  <a:txBody>
                    <a:bodyPr/>
                    <a:lstStyle/>
                    <a:p>
                      <a:pPr algn="l" fontAlgn="ctr"/>
                      <a:r>
                        <a:rPr lang="en-IN" sz="3100" u="none" strike="noStrike">
                          <a:effectLst/>
                        </a:rPr>
                        <a:t>Home Appliances</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1614325287"/>
                  </a:ext>
                </a:extLst>
              </a:tr>
              <a:tr h="535384">
                <a:tc>
                  <a:txBody>
                    <a:bodyPr/>
                    <a:lstStyle/>
                    <a:p>
                      <a:pPr algn="l" fontAlgn="ctr"/>
                      <a:r>
                        <a:rPr lang="en-IN" sz="3100" u="none" strike="noStrike">
                          <a:effectLst/>
                        </a:rPr>
                        <a:t>Accessories</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824281318"/>
                  </a:ext>
                </a:extLst>
              </a:tr>
              <a:tr h="535384">
                <a:tc>
                  <a:txBody>
                    <a:bodyPr/>
                    <a:lstStyle/>
                    <a:p>
                      <a:pPr algn="l" fontAlgn="ctr"/>
                      <a:r>
                        <a:rPr lang="en-IN" sz="3100" u="none" strike="noStrike">
                          <a:effectLst/>
                        </a:rPr>
                        <a:t>Kitchenware</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1545064344"/>
                  </a:ext>
                </a:extLst>
              </a:tr>
              <a:tr h="535384">
                <a:tc>
                  <a:txBody>
                    <a:bodyPr/>
                    <a:lstStyle/>
                    <a:p>
                      <a:pPr algn="l" fontAlgn="ctr"/>
                      <a:r>
                        <a:rPr lang="en-IN" sz="3100" u="none" strike="noStrike">
                          <a:effectLst/>
                        </a:rPr>
                        <a:t>Bags</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1597557471"/>
                  </a:ext>
                </a:extLst>
              </a:tr>
              <a:tr h="535384">
                <a:tc>
                  <a:txBody>
                    <a:bodyPr/>
                    <a:lstStyle/>
                    <a:p>
                      <a:pPr algn="l" fontAlgn="ctr"/>
                      <a:r>
                        <a:rPr lang="en-IN" sz="3100" u="none" strike="noStrike">
                          <a:effectLst/>
                        </a:rPr>
                        <a:t>Personal Care</a:t>
                      </a:r>
                      <a:endParaRPr lang="en-IN" sz="3100" b="0" i="0" u="none" strike="noStrike">
                        <a:solidFill>
                          <a:srgbClr val="000000"/>
                        </a:solidFill>
                        <a:effectLst/>
                        <a:latin typeface="Calibri" panose="020F0502020204030204" pitchFamily="34" charset="0"/>
                      </a:endParaRPr>
                    </a:p>
                  </a:txBody>
                  <a:tcPr marL="21764" marR="21764" marT="21764" marB="0" anchor="ctr"/>
                </a:tc>
                <a:extLst>
                  <a:ext uri="{0D108BD9-81ED-4DB2-BD59-A6C34878D82A}">
                    <a16:rowId xmlns:a16="http://schemas.microsoft.com/office/drawing/2014/main" val="2617950394"/>
                  </a:ext>
                </a:extLst>
              </a:tr>
            </a:tbl>
          </a:graphicData>
        </a:graphic>
      </p:graphicFrame>
    </p:spTree>
    <p:extLst>
      <p:ext uri="{BB962C8B-B14F-4D97-AF65-F5344CB8AC3E}">
        <p14:creationId xmlns:p14="http://schemas.microsoft.com/office/powerpoint/2010/main" val="121574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57C8AE-48FA-8448-A538-FF3AABAC6167}"/>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FDD154DE-8657-2F55-ABD9-2F1058F9F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9" name="Rectangle 18">
            <a:extLst>
              <a:ext uri="{FF2B5EF4-FFF2-40B4-BE49-F238E27FC236}">
                <a16:creationId xmlns:a16="http://schemas.microsoft.com/office/drawing/2014/main" id="{05CBF5EC-6DF5-E328-7AD8-D47D9912E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57256C-9830-B339-2EAB-A488AF2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0F89DD2A-317E-7FE9-3EC2-5E86018E9CBF}"/>
              </a:ext>
            </a:extLst>
          </p:cNvPr>
          <p:cNvSpPr txBox="1"/>
          <p:nvPr/>
        </p:nvSpPr>
        <p:spPr>
          <a:xfrm>
            <a:off x="1331912" y="937039"/>
            <a:ext cx="9548680" cy="5693866"/>
          </a:xfrm>
          <a:prstGeom prst="rect">
            <a:avLst/>
          </a:prstGeom>
          <a:noFill/>
        </p:spPr>
        <p:txBody>
          <a:bodyPr wrap="square" rtlCol="0">
            <a:spAutoFit/>
          </a:bodyPr>
          <a:lstStyle/>
          <a:p>
            <a:r>
              <a:rPr lang="en-IN" sz="2800" dirty="0">
                <a:latin typeface="Aparajita" panose="02020603050405020304" pitchFamily="18" charset="0"/>
                <a:cs typeface="Aparajita" panose="02020603050405020304" pitchFamily="18" charset="0"/>
              </a:rPr>
              <a:t>1) Top/Bottom 5 product by Sales/Profit/Quantity Sold.</a:t>
            </a:r>
            <a:br>
              <a:rPr lang="en-IN" sz="2800" dirty="0">
                <a:latin typeface="Aparajita" panose="02020603050405020304" pitchFamily="18" charset="0"/>
                <a:cs typeface="Aparajita" panose="02020603050405020304" pitchFamily="18" charset="0"/>
              </a:rPr>
            </a:br>
            <a:r>
              <a:rPr lang="en-IN" sz="2800" dirty="0">
                <a:latin typeface="Aparajita" panose="02020603050405020304" pitchFamily="18" charset="0"/>
                <a:cs typeface="Aparajita" panose="02020603050405020304" pitchFamily="18" charset="0"/>
              </a:rPr>
              <a:t>2) </a:t>
            </a:r>
            <a:r>
              <a:rPr lang="en-US" sz="2800" dirty="0">
                <a:latin typeface="Aparajita" panose="02020603050405020304" pitchFamily="18" charset="0"/>
                <a:cs typeface="Aparajita" panose="02020603050405020304" pitchFamily="18" charset="0"/>
              </a:rPr>
              <a:t>How do sales trends vary over time </a:t>
            </a:r>
            <a:r>
              <a:rPr lang="en-IN" sz="2800" dirty="0">
                <a:latin typeface="Aparajita" panose="02020603050405020304" pitchFamily="18" charset="0"/>
                <a:cs typeface="Aparajita" panose="02020603050405020304" pitchFamily="18" charset="0"/>
              </a:rPr>
              <a:t>(daily, monthly, quarterly, annually) </a:t>
            </a:r>
            <a:r>
              <a:rPr lang="en-US" sz="2800" dirty="0">
                <a:latin typeface="Aparajita" panose="02020603050405020304" pitchFamily="18" charset="0"/>
                <a:cs typeface="Aparajita" panose="02020603050405020304" pitchFamily="18" charset="0"/>
              </a:rPr>
              <a:t>?</a:t>
            </a:r>
            <a:br>
              <a:rPr lang="en-US" sz="2800" dirty="0">
                <a:latin typeface="Aparajita" panose="02020603050405020304" pitchFamily="18" charset="0"/>
                <a:cs typeface="Aparajita" panose="02020603050405020304" pitchFamily="18" charset="0"/>
              </a:rPr>
            </a:br>
            <a:r>
              <a:rPr lang="en-US" sz="2800" dirty="0">
                <a:latin typeface="Aparajita" panose="02020603050405020304" pitchFamily="18" charset="0"/>
                <a:cs typeface="Aparajita" panose="02020603050405020304" pitchFamily="18" charset="0"/>
              </a:rPr>
              <a:t>3) Show relationship between sales &amp; profit.</a:t>
            </a:r>
            <a:br>
              <a:rPr lang="en-US" sz="2800" dirty="0">
                <a:latin typeface="Aparajita" panose="02020603050405020304" pitchFamily="18" charset="0"/>
                <a:cs typeface="Aparajita" panose="02020603050405020304" pitchFamily="18" charset="0"/>
              </a:rPr>
            </a:br>
            <a:r>
              <a:rPr lang="en-US" sz="2800" dirty="0">
                <a:latin typeface="Aparajita" panose="02020603050405020304" pitchFamily="18" charset="0"/>
                <a:cs typeface="Aparajita" panose="02020603050405020304" pitchFamily="18" charset="0"/>
              </a:rPr>
              <a:t>4) Compare sales/profit/quantity sold between any two periods selected by the user.</a:t>
            </a:r>
            <a:br>
              <a:rPr lang="en-US" sz="2800" dirty="0">
                <a:latin typeface="Aparajita" panose="02020603050405020304" pitchFamily="18" charset="0"/>
                <a:cs typeface="Aparajita" panose="02020603050405020304" pitchFamily="18" charset="0"/>
              </a:rPr>
            </a:br>
            <a:r>
              <a:rPr lang="en-US" sz="2800" dirty="0">
                <a:latin typeface="Aparajita" panose="02020603050405020304" pitchFamily="18" charset="0"/>
                <a:cs typeface="Aparajita" panose="02020603050405020304" pitchFamily="18" charset="0"/>
              </a:rPr>
              <a:t>5) Average discount offered in each discount category.</a:t>
            </a:r>
            <a:br>
              <a:rPr lang="en-US" sz="2800" dirty="0">
                <a:latin typeface="Aparajita" panose="02020603050405020304" pitchFamily="18" charset="0"/>
                <a:cs typeface="Aparajita" panose="02020603050405020304" pitchFamily="18" charset="0"/>
              </a:rPr>
            </a:br>
            <a:r>
              <a:rPr lang="en-US" sz="2800" dirty="0">
                <a:latin typeface="Aparajita" panose="02020603050405020304" pitchFamily="18" charset="0"/>
                <a:cs typeface="Aparajita" panose="02020603050405020304" pitchFamily="18" charset="0"/>
              </a:rPr>
              <a:t>6) Total number of orders.</a:t>
            </a:r>
            <a:br>
              <a:rPr lang="en-US" sz="2800" dirty="0">
                <a:latin typeface="Aparajita" panose="02020603050405020304" pitchFamily="18" charset="0"/>
                <a:cs typeface="Aparajita" panose="02020603050405020304" pitchFamily="18" charset="0"/>
              </a:rPr>
            </a:br>
            <a:r>
              <a:rPr lang="en-US" sz="2800" dirty="0">
                <a:latin typeface="Aparajita" panose="02020603050405020304" pitchFamily="18" charset="0"/>
                <a:cs typeface="Aparajita" panose="02020603050405020304" pitchFamily="18" charset="0"/>
              </a:rPr>
              <a:t>7) Show Sales/Profit/Discount/Net Sales/All remaining fields for each order that could be filtered using visual filters. (Product/Date/Customer ID/Promotion Categories)</a:t>
            </a:r>
            <a:br>
              <a:rPr lang="en-US" sz="2800" dirty="0">
                <a:latin typeface="Aparajita" panose="02020603050405020304" pitchFamily="18" charset="0"/>
                <a:cs typeface="Aparajita" panose="02020603050405020304" pitchFamily="18" charset="0"/>
              </a:rPr>
            </a:br>
            <a:r>
              <a:rPr lang="en-US" sz="2800" dirty="0">
                <a:latin typeface="Aparajita" panose="02020603050405020304" pitchFamily="18" charset="0"/>
                <a:cs typeface="Aparajita" panose="02020603050405020304" pitchFamily="18" charset="0"/>
              </a:rPr>
              <a:t>8) Show sales by different cities.</a:t>
            </a:r>
            <a:br>
              <a:rPr lang="en-US" sz="2800" dirty="0">
                <a:latin typeface="Aparajita" panose="02020603050405020304" pitchFamily="18" charset="0"/>
                <a:cs typeface="Aparajita" panose="02020603050405020304" pitchFamily="18" charset="0"/>
              </a:rPr>
            </a:br>
            <a:br>
              <a:rPr lang="en-US" sz="2800" dirty="0">
                <a:latin typeface="Aparajita" panose="02020603050405020304" pitchFamily="18" charset="0"/>
                <a:cs typeface="Aparajita" panose="02020603050405020304" pitchFamily="18" charset="0"/>
              </a:rPr>
            </a:br>
            <a:endParaRPr lang="en-IN" sz="2800"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B2126ACC-B0FE-3F5D-9EBE-72ECB9D45A6D}"/>
              </a:ext>
            </a:extLst>
          </p:cNvPr>
          <p:cNvSpPr txBox="1"/>
          <p:nvPr/>
        </p:nvSpPr>
        <p:spPr>
          <a:xfrm>
            <a:off x="114953" y="354730"/>
            <a:ext cx="3673275" cy="400110"/>
          </a:xfrm>
          <a:prstGeom prst="rect">
            <a:avLst/>
          </a:prstGeom>
          <a:noFill/>
        </p:spPr>
        <p:txBody>
          <a:bodyPr wrap="square" rtlCol="0">
            <a:spAutoFit/>
          </a:bodyPr>
          <a:lstStyle/>
          <a:p>
            <a:pPr algn="ctr">
              <a:spcBef>
                <a:spcPct val="0"/>
              </a:spcBef>
              <a:spcAft>
                <a:spcPts val="600"/>
              </a:spcAft>
            </a:pPr>
            <a:r>
              <a:rPr lang="en-US" sz="2000" u="sng" dirty="0">
                <a:solidFill>
                  <a:schemeClr val="bg1"/>
                </a:solidFill>
                <a:latin typeface="+mj-lt"/>
                <a:ea typeface="+mj-ea"/>
                <a:cs typeface="+mj-cs"/>
              </a:rPr>
              <a:t>Questions</a:t>
            </a:r>
          </a:p>
        </p:txBody>
      </p:sp>
    </p:spTree>
    <p:extLst>
      <p:ext uri="{BB962C8B-B14F-4D97-AF65-F5344CB8AC3E}">
        <p14:creationId xmlns:p14="http://schemas.microsoft.com/office/powerpoint/2010/main" val="2642103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724</TotalTime>
  <Words>244</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Aparajita</vt:lpstr>
      <vt:lpstr>Arial</vt:lpstr>
      <vt:lpstr>Calibri</vt:lpstr>
      <vt:lpstr>Century Gothic</vt:lpstr>
      <vt:lpstr>Wingdings</vt:lpstr>
      <vt:lpstr>Wingdings 3</vt:lpstr>
      <vt:lpstr>Ion Boardroom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 Git</dc:creator>
  <cp:lastModifiedBy>Rahul Kokkula</cp:lastModifiedBy>
  <cp:revision>36</cp:revision>
  <dcterms:created xsi:type="dcterms:W3CDTF">2024-07-03T21:35:18Z</dcterms:created>
  <dcterms:modified xsi:type="dcterms:W3CDTF">2024-11-01T14:23:45Z</dcterms:modified>
</cp:coreProperties>
</file>