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Libre Franklin"/>
      <p:regular r:id="rId32"/>
      <p:bold r:id="rId33"/>
      <p:italic r:id="rId34"/>
      <p:boldItalic r:id="rId35"/>
    </p:embeddedFont>
    <p:embeddedFont>
      <p:font typeface="Roboto"/>
      <p:regular r:id="rId36"/>
      <p:bold r:id="rId37"/>
      <p:italic r:id="rId38"/>
      <p:boldItalic r:id="rId39"/>
    </p:embeddedFont>
    <p:embeddedFont>
      <p:font typeface="Libre Baskerville"/>
      <p:regular r:id="rId40"/>
      <p:bold r:id="rId41"/>
      <p: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7" roundtripDataSignature="AMtx7mg87u2K/YJVqzvInX5uPQ73uIPS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51F12D-36A3-4B7C-91E9-2D40A5FD784A}">
  <a:tblStyle styleId="{4551F12D-36A3-4B7C-91E9-2D40A5FD784A}"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regular.fntdata"/><Relationship Id="rId20" Type="http://schemas.openxmlformats.org/officeDocument/2006/relationships/slide" Target="slides/slide14.xml"/><Relationship Id="rId42" Type="http://schemas.openxmlformats.org/officeDocument/2006/relationships/font" Target="fonts/LibreBaskerville-italic.fntdata"/><Relationship Id="rId41" Type="http://schemas.openxmlformats.org/officeDocument/2006/relationships/font" Target="fonts/LibreBaskerville-bold.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ibreFranklin-bold.fntdata"/><Relationship Id="rId10" Type="http://schemas.openxmlformats.org/officeDocument/2006/relationships/slide" Target="slides/slide4.xml"/><Relationship Id="rId32" Type="http://schemas.openxmlformats.org/officeDocument/2006/relationships/font" Target="fonts/LibreFranklin-regular.fntdata"/><Relationship Id="rId13" Type="http://schemas.openxmlformats.org/officeDocument/2006/relationships/slide" Target="slides/slide7.xml"/><Relationship Id="rId35" Type="http://schemas.openxmlformats.org/officeDocument/2006/relationships/font" Target="fonts/LibreFranklin-boldItalic.fntdata"/><Relationship Id="rId12" Type="http://schemas.openxmlformats.org/officeDocument/2006/relationships/slide" Target="slides/slide6.xml"/><Relationship Id="rId34" Type="http://schemas.openxmlformats.org/officeDocument/2006/relationships/font" Target="fonts/LibreFranklin-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5" name="Google Shape;11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0" name="Google Shape;33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0" name="Google Shape;34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1" name="Google Shape;14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2" name="Google Shape;14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1" name="Google Shape;15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0" name="Google Shape;16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9" name="Google Shape;16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20" name="Google Shape;20;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6"/>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7"/>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7"/>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1" name="Google Shape;31;p29"/>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2" name="Google Shape;32;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35" name="Shape 35"/>
        <p:cNvGrpSpPr/>
        <p:nvPr/>
      </p:nvGrpSpPr>
      <p:grpSpPr>
        <a:xfrm>
          <a:off x="0" y="0"/>
          <a:ext cx="0" cy="0"/>
          <a:chOff x="0" y="0"/>
          <a:chExt cx="0" cy="0"/>
        </a:xfrm>
      </p:grpSpPr>
      <p:sp>
        <p:nvSpPr>
          <p:cNvPr id="36" name="Google Shape;36;p3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30"/>
          <p:cNvSpPr/>
          <p:nvPr/>
        </p:nvSpPr>
        <p:spPr>
          <a:xfrm>
            <a:off x="65088" y="69850"/>
            <a:ext cx="9013825" cy="6691313"/>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30"/>
          <p:cNvSpPr/>
          <p:nvPr/>
        </p:nvSpPr>
        <p:spPr>
          <a:xfrm>
            <a:off x="63500" y="1449388"/>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30"/>
          <p:cNvSpPr/>
          <p:nvPr/>
        </p:nvSpPr>
        <p:spPr>
          <a:xfrm>
            <a:off x="63500" y="1397000"/>
            <a:ext cx="9020175" cy="12065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30"/>
          <p:cNvSpPr/>
          <p:nvPr/>
        </p:nvSpPr>
        <p:spPr>
          <a:xfrm>
            <a:off x="63500" y="2976563"/>
            <a:ext cx="9020175" cy="1111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3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42" name="Google Shape;42;p30"/>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6" name="Shape 46"/>
        <p:cNvGrpSpPr/>
        <p:nvPr/>
      </p:nvGrpSpPr>
      <p:grpSpPr>
        <a:xfrm>
          <a:off x="0" y="0"/>
          <a:ext cx="0" cy="0"/>
          <a:chOff x="0" y="0"/>
          <a:chExt cx="0" cy="0"/>
        </a:xfrm>
      </p:grpSpPr>
      <p:sp>
        <p:nvSpPr>
          <p:cNvPr id="47" name="Google Shape;47;p3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1"/>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1"/>
          <p:cNvSpPr/>
          <p:nvPr/>
        </p:nvSpPr>
        <p:spPr>
          <a:xfrm flipH="1" rot="10800000">
            <a:off x="69850" y="2376488"/>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31"/>
          <p:cNvSpPr/>
          <p:nvPr/>
        </p:nvSpPr>
        <p:spPr>
          <a:xfrm>
            <a:off x="69850" y="2341563"/>
            <a:ext cx="901382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1"/>
          <p:cNvSpPr/>
          <p:nvPr/>
        </p:nvSpPr>
        <p:spPr>
          <a:xfrm>
            <a:off x="68263" y="2468563"/>
            <a:ext cx="9015412" cy="460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1"/>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4" name="Google Shape;54;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2"/>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32"/>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1" name="Google Shape;61;p32"/>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2" name="Google Shape;62;p32"/>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3" name="Google Shape;63;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34"/>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3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34"/>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6" name="Google Shape;76;p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5"/>
          <p:cNvSpPr/>
          <p:nvPr/>
        </p:nvSpPr>
        <p:spPr>
          <a:xfrm flipH="1" rot="10800000">
            <a:off x="68263"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 name="Google Shape;81;p35"/>
          <p:cNvSpPr/>
          <p:nvPr/>
        </p:nvSpPr>
        <p:spPr>
          <a:xfrm>
            <a:off x="68263" y="4649788"/>
            <a:ext cx="900747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35"/>
          <p:cNvSpPr/>
          <p:nvPr/>
        </p:nvSpPr>
        <p:spPr>
          <a:xfrm>
            <a:off x="68263" y="4773613"/>
            <a:ext cx="9007475" cy="476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35"/>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5" name="Google Shape;85;p35"/>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86" name="Google Shape;86;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26"/>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2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kdnuggets.com/author/nagesh-chauhan" TargetMode="External"/><Relationship Id="rId4" Type="http://schemas.openxmlformats.org/officeDocument/2006/relationships/hyperlink" Target="https://www.kdnuggets.com/tag/machine-learning" TargetMode="External"/><Relationship Id="rId5" Type="http://schemas.openxmlformats.org/officeDocument/2006/relationships/hyperlink" Target="https://www.kdnuggets.com/2020/01/decision-tree-algorithm-explained.html" TargetMode="External"/><Relationship Id="rId6" Type="http://schemas.openxmlformats.org/officeDocument/2006/relationships/hyperlink" Target="https://onlinelibrary.wiley.com/doi/epdf/10.1111/insr.1222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en.wikipedia.org/wiki/Change_of_bas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v7labs.com/blog/machine-learning-guide" TargetMode="External"/><Relationship Id="rId4" Type="http://schemas.openxmlformats.org/officeDocument/2006/relationships/hyperlink" Target="https://www.v7labs.com/blog/machine-learning-guide" TargetMode="External"/><Relationship Id="rId5" Type="http://schemas.openxmlformats.org/officeDocument/2006/relationships/hyperlink" Target="https://www.v7labs.com/blog/machine-learning-gui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title"/>
          </p:nvPr>
        </p:nvSpPr>
        <p:spPr>
          <a:xfrm>
            <a:off x="457200" y="457200"/>
            <a:ext cx="8458200"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0C0C0C"/>
              </a:buClr>
              <a:buSzPts val="1400"/>
              <a:buFont typeface="Times New Roman"/>
              <a:buNone/>
            </a:pPr>
            <a:br>
              <a:rPr b="1" lang="en-IN" sz="3600">
                <a:solidFill>
                  <a:srgbClr val="0C0C0C"/>
                </a:solidFill>
                <a:latin typeface="Times New Roman"/>
                <a:ea typeface="Times New Roman"/>
                <a:cs typeface="Times New Roman"/>
                <a:sym typeface="Times New Roman"/>
              </a:rPr>
            </a:br>
            <a:br>
              <a:rPr b="1" lang="en-IN" sz="3600">
                <a:solidFill>
                  <a:srgbClr val="0C0C0C"/>
                </a:solidFill>
                <a:latin typeface="Times New Roman"/>
                <a:ea typeface="Times New Roman"/>
                <a:cs typeface="Times New Roman"/>
                <a:sym typeface="Times New Roman"/>
              </a:rPr>
            </a:br>
            <a:br>
              <a:rPr b="1" lang="en-IN" sz="3600">
                <a:solidFill>
                  <a:srgbClr val="0C0C0C"/>
                </a:solidFill>
                <a:latin typeface="Times New Roman"/>
                <a:ea typeface="Times New Roman"/>
                <a:cs typeface="Times New Roman"/>
                <a:sym typeface="Times New Roman"/>
              </a:rPr>
            </a:br>
            <a:endParaRPr b="1" sz="3600">
              <a:solidFill>
                <a:srgbClr val="0C0C0C"/>
              </a:solidFill>
              <a:latin typeface="Times New Roman"/>
              <a:ea typeface="Times New Roman"/>
              <a:cs typeface="Times New Roman"/>
              <a:sym typeface="Times New Roman"/>
            </a:endParaRPr>
          </a:p>
        </p:txBody>
      </p:sp>
      <p:sp>
        <p:nvSpPr>
          <p:cNvPr id="106" name="Google Shape;106;p1"/>
          <p:cNvSpPr txBox="1"/>
          <p:nvPr>
            <p:ph idx="1" type="body"/>
          </p:nvPr>
        </p:nvSpPr>
        <p:spPr>
          <a:xfrm>
            <a:off x="416379" y="1442145"/>
            <a:ext cx="5082300" cy="46347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044"/>
              <a:buFont typeface="Noto Sans Symbols"/>
              <a:buNone/>
            </a:pPr>
            <a:r>
              <a:t/>
            </a:r>
            <a:endParaRPr sz="2405">
              <a:solidFill>
                <a:srgbClr val="0C0C0C"/>
              </a:solidFill>
              <a:latin typeface="Times New Roman"/>
              <a:ea typeface="Times New Roman"/>
              <a:cs typeface="Times New Roman"/>
              <a:sym typeface="Times New Roman"/>
            </a:endParaRPr>
          </a:p>
          <a:p>
            <a:pPr indent="-144509" lvl="0" marL="274320" rtl="0" algn="l">
              <a:lnSpc>
                <a:spcPct val="80000"/>
              </a:lnSpc>
              <a:spcBef>
                <a:spcPts val="580"/>
              </a:spcBef>
              <a:spcAft>
                <a:spcPts val="0"/>
              </a:spcAft>
              <a:buSzPts val="2044"/>
              <a:buFont typeface="Noto Sans Symbols"/>
              <a:buNone/>
            </a:pPr>
            <a:r>
              <a:t/>
            </a:r>
            <a:endParaRPr sz="2405">
              <a:solidFill>
                <a:srgbClr val="0C0C0C"/>
              </a:solidFill>
              <a:latin typeface="Times New Roman"/>
              <a:ea typeface="Times New Roman"/>
              <a:cs typeface="Times New Roman"/>
              <a:sym typeface="Times New Roman"/>
            </a:endParaRPr>
          </a:p>
          <a:p>
            <a:pPr indent="0" lvl="0" marL="0" rtl="0" algn="l">
              <a:lnSpc>
                <a:spcPct val="80000"/>
              </a:lnSpc>
              <a:spcBef>
                <a:spcPts val="580"/>
              </a:spcBef>
              <a:spcAft>
                <a:spcPts val="0"/>
              </a:spcAft>
              <a:buSzPts val="2044"/>
              <a:buNone/>
            </a:pPr>
            <a:r>
              <a:t/>
            </a:r>
            <a:endParaRPr sz="2405">
              <a:solidFill>
                <a:srgbClr val="0C0C0C"/>
              </a:solidFill>
              <a:latin typeface="Times New Roman"/>
              <a:ea typeface="Times New Roman"/>
              <a:cs typeface="Times New Roman"/>
              <a:sym typeface="Times New Roman"/>
            </a:endParaRPr>
          </a:p>
          <a:p>
            <a:pPr indent="-228600" lvl="8" marL="2468880" rtl="0" algn="l">
              <a:lnSpc>
                <a:spcPct val="80000"/>
              </a:lnSpc>
              <a:spcBef>
                <a:spcPts val="370"/>
              </a:spcBef>
              <a:spcAft>
                <a:spcPts val="0"/>
              </a:spcAft>
              <a:buSzPts val="1665"/>
              <a:buFont typeface="Libre Baskerville"/>
              <a:buNone/>
            </a:pPr>
            <a:r>
              <a:t/>
            </a:r>
            <a:endParaRPr sz="1665">
              <a:solidFill>
                <a:srgbClr val="0C0C0C"/>
              </a:solidFill>
            </a:endParaRPr>
          </a:p>
          <a:p>
            <a:pPr indent="-228600" lvl="8" marL="2468880" rtl="0" algn="l">
              <a:lnSpc>
                <a:spcPct val="80000"/>
              </a:lnSpc>
              <a:spcBef>
                <a:spcPts val="370"/>
              </a:spcBef>
              <a:spcAft>
                <a:spcPts val="0"/>
              </a:spcAft>
              <a:buSzPts val="1665"/>
              <a:buFont typeface="Libre Baskerville"/>
              <a:buNone/>
            </a:pPr>
            <a:r>
              <a:rPr lang="en-IN" sz="1665">
                <a:solidFill>
                  <a:srgbClr val="0C0C0C"/>
                </a:solidFill>
              </a:rPr>
              <a:t>					</a:t>
            </a:r>
            <a:endParaRPr/>
          </a:p>
          <a:p>
            <a:pPr indent="-228600" lvl="8" marL="2468880" rtl="0" algn="l">
              <a:lnSpc>
                <a:spcPct val="80000"/>
              </a:lnSpc>
              <a:spcBef>
                <a:spcPts val="370"/>
              </a:spcBef>
              <a:spcAft>
                <a:spcPts val="0"/>
              </a:spcAft>
              <a:buSzPts val="1665"/>
              <a:buFont typeface="Libre Baskerville"/>
              <a:buNone/>
            </a:pPr>
            <a:r>
              <a:t/>
            </a:r>
            <a:endParaRPr sz="1665">
              <a:solidFill>
                <a:srgbClr val="0C0C0C"/>
              </a:solidFill>
            </a:endParaRPr>
          </a:p>
          <a:p>
            <a:pPr indent="-144509" lvl="0" marL="274320" rtl="0" algn="l">
              <a:lnSpc>
                <a:spcPct val="80000"/>
              </a:lnSpc>
              <a:spcBef>
                <a:spcPts val="580"/>
              </a:spcBef>
              <a:spcAft>
                <a:spcPts val="0"/>
              </a:spcAft>
              <a:buSzPts val="2044"/>
              <a:buFont typeface="Noto Sans Symbols"/>
              <a:buNone/>
            </a:pPr>
            <a:r>
              <a:t/>
            </a:r>
            <a:endParaRPr sz="2405">
              <a:solidFill>
                <a:srgbClr val="0C0C0C"/>
              </a:solidFill>
            </a:endParaRPr>
          </a:p>
        </p:txBody>
      </p:sp>
      <p:sp>
        <p:nvSpPr>
          <p:cNvPr id="107" name="Google Shape;107;p1"/>
          <p:cNvSpPr/>
          <p:nvPr/>
        </p:nvSpPr>
        <p:spPr>
          <a:xfrm>
            <a:off x="133350" y="152400"/>
            <a:ext cx="8705700" cy="1385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1" i="0" lang="en-IN" sz="2000" u="none" cap="none" strike="noStrike">
                <a:solidFill>
                  <a:srgbClr val="0C0C0C"/>
                </a:solidFill>
                <a:latin typeface="Times New Roman"/>
                <a:ea typeface="Times New Roman"/>
                <a:cs typeface="Times New Roman"/>
                <a:sym typeface="Times New Roman"/>
              </a:rPr>
              <a:t>Dr Mahalingam College of Engineering &amp;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C0C0C"/>
              </a:buClr>
              <a:buSzPts val="2000"/>
              <a:buFont typeface="Times New Roman"/>
              <a:buNone/>
            </a:pPr>
            <a:r>
              <a:rPr b="1" i="0" lang="en-IN" sz="2000" u="none" cap="none" strike="noStrike">
                <a:solidFill>
                  <a:srgbClr val="0C0C0C"/>
                </a:solidFill>
                <a:latin typeface="Times New Roman"/>
                <a:ea typeface="Times New Roman"/>
                <a:cs typeface="Times New Roman"/>
                <a:sym typeface="Times New Roman"/>
              </a:rPr>
              <a:t>                                       Department of Artificial Intelligence and Data Science</a:t>
            </a:r>
            <a:br>
              <a:rPr b="1" i="0" lang="en-IN" sz="2000" u="none" cap="none" strike="noStrike">
                <a:solidFill>
                  <a:srgbClr val="0C0C0C"/>
                </a:solidFill>
                <a:latin typeface="Times New Roman"/>
                <a:ea typeface="Times New Roman"/>
                <a:cs typeface="Times New Roman"/>
                <a:sym typeface="Times New Roman"/>
              </a:rPr>
            </a:br>
            <a:r>
              <a:rPr b="1" i="0" lang="en-IN" sz="2000" u="none" cap="none" strike="noStrike">
                <a:solidFill>
                  <a:srgbClr val="0C0C0C"/>
                </a:solidFill>
                <a:latin typeface="Times New Roman"/>
                <a:ea typeface="Times New Roman"/>
                <a:cs typeface="Times New Roman"/>
                <a:sym typeface="Times New Roman"/>
              </a:rPr>
              <a:t>                             </a:t>
            </a:r>
            <a:r>
              <a:rPr b="1" i="0" lang="en-IN" sz="2000" u="none" cap="none" strike="noStrike">
                <a:solidFill>
                  <a:srgbClr val="00B0F0"/>
                </a:solidFill>
                <a:latin typeface="Times New Roman"/>
                <a:ea typeface="Times New Roman"/>
                <a:cs typeface="Times New Roman"/>
                <a:sym typeface="Times New Roman"/>
              </a:rPr>
              <a:t>19ADPN6401 Project</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4B0FE1"/>
              </a:solidFill>
              <a:latin typeface="Times New Roman"/>
              <a:ea typeface="Times New Roman"/>
              <a:cs typeface="Times New Roman"/>
              <a:sym typeface="Times New Roman"/>
            </a:endParaRPr>
          </a:p>
        </p:txBody>
      </p:sp>
      <p:sp>
        <p:nvSpPr>
          <p:cNvPr id="108" name="Google Shape;108;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FFFFFF"/>
              </a:buClr>
              <a:buSzPts val="1400"/>
              <a:buFont typeface="Libre Franklin"/>
              <a:buNone/>
            </a:pPr>
            <a:fld id="{00000000-1234-1234-1234-123412341234}" type="slidenum">
              <a:rPr lang="en-IN"/>
              <a:t>‹#›</a:t>
            </a:fld>
            <a:endParaRPr/>
          </a:p>
        </p:txBody>
      </p:sp>
      <p:pic>
        <p:nvPicPr>
          <p:cNvPr descr="C:\Users\STAFFS\Desktop\MCET LOGO NEW_1 (1).jpg" id="109" name="Google Shape;109;p1"/>
          <p:cNvPicPr preferRelativeResize="0"/>
          <p:nvPr/>
        </p:nvPicPr>
        <p:blipFill rotWithShape="1">
          <a:blip r:embed="rId3">
            <a:alphaModFix/>
          </a:blip>
          <a:srcRect b="0" l="0" r="0" t="0"/>
          <a:stretch/>
        </p:blipFill>
        <p:spPr>
          <a:xfrm>
            <a:off x="304800" y="184641"/>
            <a:ext cx="2057400" cy="1066800"/>
          </a:xfrm>
          <a:prstGeom prst="rect">
            <a:avLst/>
          </a:prstGeom>
          <a:noFill/>
          <a:ln>
            <a:noFill/>
          </a:ln>
        </p:spPr>
      </p:pic>
      <p:sp>
        <p:nvSpPr>
          <p:cNvPr id="110" name="Google Shape;110;p1"/>
          <p:cNvSpPr txBox="1"/>
          <p:nvPr>
            <p:ph idx="1" type="body"/>
          </p:nvPr>
        </p:nvSpPr>
        <p:spPr>
          <a:xfrm>
            <a:off x="476250" y="1537395"/>
            <a:ext cx="8839200" cy="46347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044"/>
              <a:buNone/>
            </a:pPr>
            <a:r>
              <a:rPr lang="en-IN" sz="2405">
                <a:solidFill>
                  <a:srgbClr val="0C0C0C"/>
                </a:solidFill>
                <a:latin typeface="Times New Roman"/>
                <a:ea typeface="Times New Roman"/>
                <a:cs typeface="Times New Roman"/>
                <a:sym typeface="Times New Roman"/>
              </a:rPr>
              <a:t>Team Number: </a:t>
            </a:r>
            <a:r>
              <a:rPr lang="en-IN" sz="2405" u="sng">
                <a:solidFill>
                  <a:srgbClr val="0C0C0C"/>
                </a:solidFill>
                <a:latin typeface="Times New Roman"/>
                <a:ea typeface="Times New Roman"/>
                <a:cs typeface="Times New Roman"/>
                <a:sym typeface="Times New Roman"/>
              </a:rPr>
              <a:t>23BADA019</a:t>
            </a:r>
            <a:endParaRPr b="1" sz="2405">
              <a:solidFill>
                <a:srgbClr val="FF0000"/>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t/>
            </a:r>
            <a:endParaRPr sz="2405">
              <a:solidFill>
                <a:srgbClr val="0C0C0C"/>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rPr lang="en-IN" sz="2405">
                <a:solidFill>
                  <a:srgbClr val="0C0C0C"/>
                </a:solidFill>
                <a:latin typeface="Times New Roman"/>
                <a:ea typeface="Times New Roman"/>
                <a:cs typeface="Times New Roman"/>
                <a:sym typeface="Times New Roman"/>
              </a:rPr>
              <a:t>Domain: Data Science</a:t>
            </a:r>
            <a:endParaRPr/>
          </a:p>
          <a:p>
            <a:pPr indent="-274320" lvl="0" marL="274320" rtl="0" algn="l">
              <a:lnSpc>
                <a:spcPct val="80000"/>
              </a:lnSpc>
              <a:spcBef>
                <a:spcPts val="580"/>
              </a:spcBef>
              <a:spcAft>
                <a:spcPts val="0"/>
              </a:spcAft>
              <a:buSzPts val="2044"/>
              <a:buFont typeface="Noto Sans Symbols"/>
              <a:buNone/>
            </a:pPr>
            <a:r>
              <a:t/>
            </a:r>
            <a:endParaRPr sz="2405">
              <a:solidFill>
                <a:srgbClr val="0C0C0C"/>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rPr lang="en-IN" sz="2405">
                <a:solidFill>
                  <a:srgbClr val="0C0C0C"/>
                </a:solidFill>
                <a:latin typeface="Times New Roman"/>
                <a:ea typeface="Times New Roman"/>
                <a:cs typeface="Times New Roman"/>
                <a:sym typeface="Times New Roman"/>
              </a:rPr>
              <a:t>Guide : Dr.M.Balakrishnan, ASP/AI&amp;DS</a:t>
            </a:r>
            <a:endParaRPr sz="2405">
              <a:solidFill>
                <a:srgbClr val="0C0C0C"/>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t/>
            </a:r>
            <a:endParaRPr sz="2405">
              <a:solidFill>
                <a:srgbClr val="0C0C0C"/>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rPr lang="en-IN" sz="2405">
                <a:solidFill>
                  <a:srgbClr val="0C0C0C"/>
                </a:solidFill>
                <a:latin typeface="Times New Roman"/>
                <a:ea typeface="Times New Roman"/>
                <a:cs typeface="Times New Roman"/>
                <a:sym typeface="Times New Roman"/>
              </a:rPr>
              <a:t>Title : Pancreatic Cancer detection</a:t>
            </a:r>
            <a:endParaRPr/>
          </a:p>
          <a:p>
            <a:pPr indent="-274320" lvl="0" marL="274320" rtl="0" algn="l">
              <a:lnSpc>
                <a:spcPct val="80000"/>
              </a:lnSpc>
              <a:spcBef>
                <a:spcPts val="580"/>
              </a:spcBef>
              <a:spcAft>
                <a:spcPts val="0"/>
              </a:spcAft>
              <a:buSzPts val="2044"/>
              <a:buFont typeface="Noto Sans Symbols"/>
              <a:buNone/>
            </a:pPr>
            <a:r>
              <a:t/>
            </a:r>
            <a:endParaRPr sz="2405">
              <a:solidFill>
                <a:srgbClr val="0C0C0C"/>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rPr lang="en-IN" sz="2405">
                <a:solidFill>
                  <a:srgbClr val="0C0C0C"/>
                </a:solidFill>
                <a:latin typeface="Times New Roman"/>
                <a:ea typeface="Times New Roman"/>
                <a:cs typeface="Times New Roman"/>
                <a:sym typeface="Times New Roman"/>
              </a:rPr>
              <a:t>Team Members: Rahul Kannan P (21BAD020)</a:t>
            </a:r>
            <a:endParaRPr sz="2405">
              <a:solidFill>
                <a:srgbClr val="0C0C0C"/>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rPr lang="en-IN" sz="2405">
                <a:solidFill>
                  <a:srgbClr val="0C0C0C"/>
                </a:solidFill>
                <a:latin typeface="Times New Roman"/>
                <a:ea typeface="Times New Roman"/>
                <a:cs typeface="Times New Roman"/>
                <a:sym typeface="Times New Roman"/>
              </a:rPr>
              <a:t>	                        Akash K(21BAD054)</a:t>
            </a:r>
            <a:endParaRPr sz="2405">
              <a:solidFill>
                <a:srgbClr val="0C0C0C"/>
              </a:solidFill>
              <a:latin typeface="Times New Roman"/>
              <a:ea typeface="Times New Roman"/>
              <a:cs typeface="Times New Roman"/>
              <a:sym typeface="Times New Roman"/>
            </a:endParaRPr>
          </a:p>
          <a:p>
            <a:pPr indent="-274320" lvl="0" marL="274320" rtl="0" algn="l">
              <a:lnSpc>
                <a:spcPct val="80000"/>
              </a:lnSpc>
              <a:spcBef>
                <a:spcPts val="580"/>
              </a:spcBef>
              <a:spcAft>
                <a:spcPts val="0"/>
              </a:spcAft>
              <a:buSzPts val="2044"/>
              <a:buFont typeface="Noto Sans Symbols"/>
              <a:buNone/>
            </a:pPr>
            <a:r>
              <a:rPr lang="en-IN" sz="2405">
                <a:solidFill>
                  <a:srgbClr val="0C0C0C"/>
                </a:solidFill>
                <a:latin typeface="Times New Roman"/>
                <a:ea typeface="Times New Roman"/>
                <a:cs typeface="Times New Roman"/>
                <a:sym typeface="Times New Roman"/>
              </a:rPr>
              <a:t>			    Aravindh R (21BAD036)</a:t>
            </a:r>
            <a:endParaRPr sz="2405">
              <a:solidFill>
                <a:srgbClr val="0C0C0C"/>
              </a:solidFill>
              <a:latin typeface="Times New Roman"/>
              <a:ea typeface="Times New Roman"/>
              <a:cs typeface="Times New Roman"/>
              <a:sym typeface="Times New Roman"/>
            </a:endParaRPr>
          </a:p>
          <a:p>
            <a:pPr indent="-144509" lvl="0" marL="274320" rtl="0" algn="l">
              <a:lnSpc>
                <a:spcPct val="80000"/>
              </a:lnSpc>
              <a:spcBef>
                <a:spcPts val="580"/>
              </a:spcBef>
              <a:spcAft>
                <a:spcPts val="0"/>
              </a:spcAft>
              <a:buSzPts val="2044"/>
              <a:buFont typeface="Noto Sans Symbols"/>
              <a:buNone/>
            </a:pPr>
            <a:r>
              <a:t/>
            </a:r>
            <a:endParaRPr sz="2405">
              <a:solidFill>
                <a:srgbClr val="0C0C0C"/>
              </a:solidFill>
              <a:latin typeface="Times New Roman"/>
              <a:ea typeface="Times New Roman"/>
              <a:cs typeface="Times New Roman"/>
              <a:sym typeface="Times New Roman"/>
            </a:endParaRPr>
          </a:p>
          <a:p>
            <a:pPr indent="0" lvl="0" marL="0" rtl="0" algn="l">
              <a:lnSpc>
                <a:spcPct val="80000"/>
              </a:lnSpc>
              <a:spcBef>
                <a:spcPts val="580"/>
              </a:spcBef>
              <a:spcAft>
                <a:spcPts val="0"/>
              </a:spcAft>
              <a:buSzPts val="2044"/>
              <a:buNone/>
            </a:pPr>
            <a:r>
              <a:t/>
            </a:r>
            <a:endParaRPr sz="2405">
              <a:solidFill>
                <a:srgbClr val="0C0C0C"/>
              </a:solidFill>
              <a:latin typeface="Times New Roman"/>
              <a:ea typeface="Times New Roman"/>
              <a:cs typeface="Times New Roman"/>
              <a:sym typeface="Times New Roman"/>
            </a:endParaRPr>
          </a:p>
          <a:p>
            <a:pPr indent="-228600" lvl="8" marL="2468880" rtl="0" algn="l">
              <a:lnSpc>
                <a:spcPct val="80000"/>
              </a:lnSpc>
              <a:spcBef>
                <a:spcPts val="370"/>
              </a:spcBef>
              <a:spcAft>
                <a:spcPts val="0"/>
              </a:spcAft>
              <a:buSzPts val="1665"/>
              <a:buFont typeface="Libre Baskerville"/>
              <a:buNone/>
            </a:pPr>
            <a:r>
              <a:t/>
            </a:r>
            <a:endParaRPr sz="1665">
              <a:solidFill>
                <a:srgbClr val="0C0C0C"/>
              </a:solidFill>
            </a:endParaRPr>
          </a:p>
          <a:p>
            <a:pPr indent="-228600" lvl="8" marL="2468880" rtl="0" algn="l">
              <a:lnSpc>
                <a:spcPct val="80000"/>
              </a:lnSpc>
              <a:spcBef>
                <a:spcPts val="370"/>
              </a:spcBef>
              <a:spcAft>
                <a:spcPts val="0"/>
              </a:spcAft>
              <a:buSzPts val="1665"/>
              <a:buFont typeface="Libre Baskerville"/>
              <a:buNone/>
            </a:pPr>
            <a:r>
              <a:rPr lang="en-IN" sz="1665">
                <a:solidFill>
                  <a:srgbClr val="0C0C0C"/>
                </a:solidFill>
              </a:rPr>
              <a:t>					</a:t>
            </a:r>
            <a:endParaRPr/>
          </a:p>
          <a:p>
            <a:pPr indent="-228600" lvl="8" marL="2468880" rtl="0" algn="l">
              <a:lnSpc>
                <a:spcPct val="80000"/>
              </a:lnSpc>
              <a:spcBef>
                <a:spcPts val="370"/>
              </a:spcBef>
              <a:spcAft>
                <a:spcPts val="0"/>
              </a:spcAft>
              <a:buSzPts val="1665"/>
              <a:buFont typeface="Libre Baskerville"/>
              <a:buNone/>
            </a:pPr>
            <a:r>
              <a:t/>
            </a:r>
            <a:endParaRPr sz="1665">
              <a:solidFill>
                <a:srgbClr val="0C0C0C"/>
              </a:solidFill>
            </a:endParaRPr>
          </a:p>
          <a:p>
            <a:pPr indent="-144509" lvl="0" marL="274320" rtl="0" algn="l">
              <a:lnSpc>
                <a:spcPct val="80000"/>
              </a:lnSpc>
              <a:spcBef>
                <a:spcPts val="580"/>
              </a:spcBef>
              <a:spcAft>
                <a:spcPts val="0"/>
              </a:spcAft>
              <a:buSzPts val="2044"/>
              <a:buFont typeface="Noto Sans Symbols"/>
              <a:buNone/>
            </a:pPr>
            <a:r>
              <a:t/>
            </a:r>
            <a:endParaRPr sz="2405">
              <a:solidFill>
                <a:srgbClr val="0C0C0C"/>
              </a:solidFill>
            </a:endParaRPr>
          </a:p>
        </p:txBody>
      </p:sp>
      <p:sp>
        <p:nvSpPr>
          <p:cNvPr id="111" name="Google Shape;111;p1"/>
          <p:cNvSpPr txBox="1"/>
          <p:nvPr>
            <p:ph idx="11" type="ftr"/>
          </p:nvPr>
        </p:nvSpPr>
        <p:spPr>
          <a:xfrm>
            <a:off x="758536" y="6253490"/>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58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922369" y="1784677"/>
            <a:ext cx="1478700" cy="579600"/>
          </a:xfrm>
          <a:prstGeom prst="rect">
            <a:avLst/>
          </a:prstGeom>
          <a:solidFill>
            <a:srgbClr val="FFFFFF"/>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Reading the data</a:t>
            </a:r>
            <a:endParaRPr b="0" i="0" sz="1800" u="none" cap="none" strike="noStrike">
              <a:solidFill>
                <a:srgbClr val="000000"/>
              </a:solidFill>
              <a:latin typeface="Calibri"/>
              <a:ea typeface="Calibri"/>
              <a:cs typeface="Calibri"/>
              <a:sym typeface="Calibri"/>
            </a:endParaRPr>
          </a:p>
        </p:txBody>
      </p:sp>
      <p:sp>
        <p:nvSpPr>
          <p:cNvPr id="189" name="Google Shape;189;p10"/>
          <p:cNvSpPr/>
          <p:nvPr/>
        </p:nvSpPr>
        <p:spPr>
          <a:xfrm>
            <a:off x="3388596" y="1664143"/>
            <a:ext cx="1700700" cy="872700"/>
          </a:xfrm>
          <a:prstGeom prst="rect">
            <a:avLst/>
          </a:prstGeom>
          <a:solidFill>
            <a:srgbClr val="FFFFFF"/>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Process for removing null value in data</a:t>
            </a:r>
            <a:endParaRPr b="0" i="0" sz="1800" u="none" cap="none" strike="noStrike">
              <a:solidFill>
                <a:srgbClr val="000000"/>
              </a:solidFill>
              <a:latin typeface="Calibri"/>
              <a:ea typeface="Calibri"/>
              <a:cs typeface="Calibri"/>
              <a:sym typeface="Calibri"/>
            </a:endParaRPr>
          </a:p>
        </p:txBody>
      </p:sp>
      <p:sp>
        <p:nvSpPr>
          <p:cNvPr id="190" name="Google Shape;190;p10"/>
          <p:cNvSpPr/>
          <p:nvPr/>
        </p:nvSpPr>
        <p:spPr>
          <a:xfrm>
            <a:off x="6661625" y="1602403"/>
            <a:ext cx="1786500" cy="78206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Redundant data is removed</a:t>
            </a:r>
            <a:endParaRPr b="0" i="0" sz="1800" u="none" cap="none" strike="noStrike">
              <a:solidFill>
                <a:srgbClr val="000000"/>
              </a:solidFill>
              <a:latin typeface="Calibri"/>
              <a:ea typeface="Calibri"/>
              <a:cs typeface="Calibri"/>
              <a:sym typeface="Calibri"/>
            </a:endParaRPr>
          </a:p>
        </p:txBody>
      </p:sp>
      <p:sp>
        <p:nvSpPr>
          <p:cNvPr id="191" name="Google Shape;191;p10"/>
          <p:cNvSpPr/>
          <p:nvPr/>
        </p:nvSpPr>
        <p:spPr>
          <a:xfrm>
            <a:off x="6912035" y="2748591"/>
            <a:ext cx="1712700" cy="662700"/>
          </a:xfrm>
          <a:prstGeom prst="rect">
            <a:avLst/>
          </a:prstGeom>
          <a:solidFill>
            <a:srgbClr val="FFFFF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Checking for correlation </a:t>
            </a:r>
            <a:endParaRPr b="0" i="0" sz="1800" u="none" cap="none" strike="noStrike">
              <a:solidFill>
                <a:srgbClr val="000000"/>
              </a:solidFill>
              <a:latin typeface="Calibri"/>
              <a:ea typeface="Calibri"/>
              <a:cs typeface="Calibri"/>
              <a:sym typeface="Calibri"/>
            </a:endParaRPr>
          </a:p>
        </p:txBody>
      </p:sp>
      <p:sp>
        <p:nvSpPr>
          <p:cNvPr id="192" name="Google Shape;192;p10"/>
          <p:cNvSpPr/>
          <p:nvPr/>
        </p:nvSpPr>
        <p:spPr>
          <a:xfrm>
            <a:off x="3837802" y="2774554"/>
            <a:ext cx="2406000" cy="5916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Feature engineering for increase correlation </a:t>
            </a:r>
            <a:r>
              <a:rPr b="0" i="0" lang="en-IN"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cxnSp>
        <p:nvCxnSpPr>
          <p:cNvPr id="193" name="Google Shape;193;p10"/>
          <p:cNvCxnSpPr/>
          <p:nvPr/>
        </p:nvCxnSpPr>
        <p:spPr>
          <a:xfrm flipH="1" rot="10800000">
            <a:off x="5402516" y="2048654"/>
            <a:ext cx="981000" cy="13500"/>
          </a:xfrm>
          <a:prstGeom prst="straightConnector1">
            <a:avLst/>
          </a:prstGeom>
          <a:noFill/>
          <a:ln cap="flat" cmpd="sng" w="9525">
            <a:solidFill>
              <a:srgbClr val="5B9BD5"/>
            </a:solidFill>
            <a:prstDash val="solid"/>
            <a:miter lim="800000"/>
            <a:headEnd len="sm" w="sm" type="none"/>
            <a:tailEnd len="med" w="med" type="triangle"/>
          </a:ln>
        </p:spPr>
      </p:cxnSp>
      <p:cxnSp>
        <p:nvCxnSpPr>
          <p:cNvPr id="194" name="Google Shape;194;p10"/>
          <p:cNvCxnSpPr/>
          <p:nvPr/>
        </p:nvCxnSpPr>
        <p:spPr>
          <a:xfrm>
            <a:off x="7768385" y="2443220"/>
            <a:ext cx="0" cy="211748"/>
          </a:xfrm>
          <a:prstGeom prst="straightConnector1">
            <a:avLst/>
          </a:prstGeom>
          <a:noFill/>
          <a:ln cap="flat" cmpd="sng" w="9525">
            <a:solidFill>
              <a:srgbClr val="5B9BD5"/>
            </a:solidFill>
            <a:prstDash val="solid"/>
            <a:miter lim="800000"/>
            <a:headEnd len="sm" w="sm" type="none"/>
            <a:tailEnd len="med" w="med" type="triangle"/>
          </a:ln>
        </p:spPr>
      </p:cxnSp>
      <p:cxnSp>
        <p:nvCxnSpPr>
          <p:cNvPr id="195" name="Google Shape;195;p10"/>
          <p:cNvCxnSpPr/>
          <p:nvPr/>
        </p:nvCxnSpPr>
        <p:spPr>
          <a:xfrm rot="10800000">
            <a:off x="6383516" y="3107503"/>
            <a:ext cx="325769" cy="0"/>
          </a:xfrm>
          <a:prstGeom prst="straightConnector1">
            <a:avLst/>
          </a:prstGeom>
          <a:noFill/>
          <a:ln cap="flat" cmpd="sng" w="9525">
            <a:solidFill>
              <a:srgbClr val="5B9BD5"/>
            </a:solidFill>
            <a:prstDash val="solid"/>
            <a:miter lim="800000"/>
            <a:headEnd len="sm" w="sm" type="none"/>
            <a:tailEnd len="med" w="med" type="triangle"/>
          </a:ln>
        </p:spPr>
      </p:cxnSp>
      <p:cxnSp>
        <p:nvCxnSpPr>
          <p:cNvPr id="196" name="Google Shape;196;p10"/>
          <p:cNvCxnSpPr/>
          <p:nvPr/>
        </p:nvCxnSpPr>
        <p:spPr>
          <a:xfrm>
            <a:off x="2581350" y="2100493"/>
            <a:ext cx="628500" cy="0"/>
          </a:xfrm>
          <a:prstGeom prst="straightConnector1">
            <a:avLst/>
          </a:prstGeom>
          <a:noFill/>
          <a:ln cap="flat" cmpd="sng" w="9525">
            <a:solidFill>
              <a:srgbClr val="5B9BD5"/>
            </a:solidFill>
            <a:prstDash val="solid"/>
            <a:miter lim="800000"/>
            <a:headEnd len="sm" w="sm" type="none"/>
            <a:tailEnd len="med" w="med" type="triangle"/>
          </a:ln>
        </p:spPr>
      </p:cxnSp>
      <p:sp>
        <p:nvSpPr>
          <p:cNvPr id="197" name="Google Shape;197;p10"/>
          <p:cNvSpPr/>
          <p:nvPr/>
        </p:nvSpPr>
        <p:spPr>
          <a:xfrm>
            <a:off x="766350" y="933243"/>
            <a:ext cx="8168676" cy="321955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8" name="Google Shape;198;p10"/>
          <p:cNvSpPr/>
          <p:nvPr/>
        </p:nvSpPr>
        <p:spPr>
          <a:xfrm>
            <a:off x="404468" y="4933102"/>
            <a:ext cx="2316600" cy="8817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Importing DesionTree classifier</a:t>
            </a:r>
            <a:endParaRPr b="0" i="0" sz="1800" u="none" cap="none" strike="noStrike">
              <a:solidFill>
                <a:srgbClr val="000000"/>
              </a:solidFill>
              <a:latin typeface="Calibri"/>
              <a:ea typeface="Calibri"/>
              <a:cs typeface="Calibri"/>
              <a:sym typeface="Calibri"/>
            </a:endParaRPr>
          </a:p>
        </p:txBody>
      </p:sp>
      <p:sp>
        <p:nvSpPr>
          <p:cNvPr id="199" name="Google Shape;199;p10"/>
          <p:cNvSpPr/>
          <p:nvPr/>
        </p:nvSpPr>
        <p:spPr>
          <a:xfrm>
            <a:off x="3528022" y="4914366"/>
            <a:ext cx="2304000" cy="8817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Fit </a:t>
            </a:r>
            <a:r>
              <a:rPr b="0" i="0" lang="en-IN" sz="1800" u="none" cap="none" strike="noStrike">
                <a:solidFill>
                  <a:schemeClr val="dk1"/>
                </a:solidFill>
                <a:latin typeface="Calibri"/>
                <a:ea typeface="Calibri"/>
                <a:cs typeface="Calibri"/>
                <a:sym typeface="Calibri"/>
              </a:rPr>
              <a:t>and transform data</a:t>
            </a:r>
            <a:endParaRPr b="0" i="0" sz="1800" u="none" cap="none" strike="noStrike">
              <a:solidFill>
                <a:srgbClr val="000000"/>
              </a:solidFill>
              <a:latin typeface="Calibri"/>
              <a:ea typeface="Calibri"/>
              <a:cs typeface="Calibri"/>
              <a:sym typeface="Calibri"/>
            </a:endParaRPr>
          </a:p>
        </p:txBody>
      </p:sp>
      <p:sp>
        <p:nvSpPr>
          <p:cNvPr id="200" name="Google Shape;200;p10"/>
          <p:cNvSpPr/>
          <p:nvPr/>
        </p:nvSpPr>
        <p:spPr>
          <a:xfrm>
            <a:off x="6835633" y="4568950"/>
            <a:ext cx="2067000" cy="8451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Prediction with test data</a:t>
            </a:r>
            <a:endParaRPr b="0" i="0" sz="1800" u="none" cap="none" strike="noStrike">
              <a:solidFill>
                <a:srgbClr val="000000"/>
              </a:solidFill>
              <a:latin typeface="Calibri"/>
              <a:ea typeface="Calibri"/>
              <a:cs typeface="Calibri"/>
              <a:sym typeface="Calibri"/>
            </a:endParaRPr>
          </a:p>
        </p:txBody>
      </p:sp>
      <p:sp>
        <p:nvSpPr>
          <p:cNvPr id="201" name="Google Shape;201;p10"/>
          <p:cNvSpPr/>
          <p:nvPr/>
        </p:nvSpPr>
        <p:spPr>
          <a:xfrm>
            <a:off x="6803226" y="5830200"/>
            <a:ext cx="2131800" cy="7218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Checking for accuracy of model</a:t>
            </a:r>
            <a:endParaRPr b="0" i="0" sz="1800" u="none" cap="none" strike="noStrike">
              <a:solidFill>
                <a:srgbClr val="000000"/>
              </a:solidFill>
              <a:latin typeface="Calibri"/>
              <a:ea typeface="Calibri"/>
              <a:cs typeface="Calibri"/>
              <a:sym typeface="Calibri"/>
            </a:endParaRPr>
          </a:p>
        </p:txBody>
      </p:sp>
      <p:cxnSp>
        <p:nvCxnSpPr>
          <p:cNvPr id="202" name="Google Shape;202;p10"/>
          <p:cNvCxnSpPr/>
          <p:nvPr/>
        </p:nvCxnSpPr>
        <p:spPr>
          <a:xfrm>
            <a:off x="5424980" y="4139917"/>
            <a:ext cx="0" cy="164163"/>
          </a:xfrm>
          <a:prstGeom prst="straightConnector1">
            <a:avLst/>
          </a:prstGeom>
          <a:noFill/>
          <a:ln cap="flat" cmpd="sng" w="9525">
            <a:solidFill>
              <a:srgbClr val="5B9BD5"/>
            </a:solidFill>
            <a:prstDash val="solid"/>
            <a:miter lim="800000"/>
            <a:headEnd len="sm" w="sm" type="none"/>
            <a:tailEnd len="med" w="med" type="triangle"/>
          </a:ln>
        </p:spPr>
      </p:cxnSp>
      <p:cxnSp>
        <p:nvCxnSpPr>
          <p:cNvPr id="203" name="Google Shape;203;p10"/>
          <p:cNvCxnSpPr/>
          <p:nvPr/>
        </p:nvCxnSpPr>
        <p:spPr>
          <a:xfrm>
            <a:off x="2895600" y="5480188"/>
            <a:ext cx="429584" cy="0"/>
          </a:xfrm>
          <a:prstGeom prst="straightConnector1">
            <a:avLst/>
          </a:prstGeom>
          <a:noFill/>
          <a:ln cap="flat" cmpd="sng" w="9525">
            <a:solidFill>
              <a:srgbClr val="5B9BD5"/>
            </a:solidFill>
            <a:prstDash val="solid"/>
            <a:miter lim="800000"/>
            <a:headEnd len="sm" w="sm" type="none"/>
            <a:tailEnd len="med" w="med" type="triangle"/>
          </a:ln>
        </p:spPr>
      </p:cxnSp>
      <p:cxnSp>
        <p:nvCxnSpPr>
          <p:cNvPr id="204" name="Google Shape;204;p10"/>
          <p:cNvCxnSpPr/>
          <p:nvPr/>
        </p:nvCxnSpPr>
        <p:spPr>
          <a:xfrm flipH="1" rot="10800000">
            <a:off x="6044758" y="4914366"/>
            <a:ext cx="576965" cy="440850"/>
          </a:xfrm>
          <a:prstGeom prst="straightConnector1">
            <a:avLst/>
          </a:prstGeom>
          <a:noFill/>
          <a:ln cap="flat" cmpd="sng" w="9525">
            <a:solidFill>
              <a:srgbClr val="5B9BD5"/>
            </a:solidFill>
            <a:prstDash val="solid"/>
            <a:miter lim="800000"/>
            <a:headEnd len="sm" w="sm" type="none"/>
            <a:tailEnd len="med" w="med" type="triangle"/>
          </a:ln>
        </p:spPr>
      </p:cxnSp>
      <p:cxnSp>
        <p:nvCxnSpPr>
          <p:cNvPr id="205" name="Google Shape;205;p10"/>
          <p:cNvCxnSpPr/>
          <p:nvPr/>
        </p:nvCxnSpPr>
        <p:spPr>
          <a:xfrm>
            <a:off x="8034965" y="5414055"/>
            <a:ext cx="12000" cy="366900"/>
          </a:xfrm>
          <a:prstGeom prst="straightConnector1">
            <a:avLst/>
          </a:prstGeom>
          <a:noFill/>
          <a:ln cap="flat" cmpd="sng" w="9525">
            <a:solidFill>
              <a:srgbClr val="5B9BD5"/>
            </a:solidFill>
            <a:prstDash val="solid"/>
            <a:miter lim="800000"/>
            <a:headEnd len="sm" w="sm" type="none"/>
            <a:tailEnd len="med" w="med" type="triangle"/>
          </a:ln>
        </p:spPr>
      </p:cxnSp>
      <p:sp>
        <p:nvSpPr>
          <p:cNvPr id="206" name="Google Shape;206;p10"/>
          <p:cNvSpPr txBox="1"/>
          <p:nvPr>
            <p:ph type="title"/>
          </p:nvPr>
        </p:nvSpPr>
        <p:spPr>
          <a:xfrm>
            <a:off x="914400" y="217488"/>
            <a:ext cx="7772400" cy="643104"/>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FF0000"/>
              </a:buClr>
              <a:buSzPts val="1400"/>
              <a:buFont typeface="Libre Franklin"/>
              <a:buNone/>
            </a:pPr>
            <a:r>
              <a:rPr lang="en-IN" sz="3200">
                <a:solidFill>
                  <a:srgbClr val="FF0000"/>
                </a:solidFill>
              </a:rPr>
              <a:t>EXISTING SYSTEM BLOCK DIAGRAM</a:t>
            </a:r>
            <a:endParaRPr sz="3200">
              <a:solidFill>
                <a:srgbClr val="000000"/>
              </a:solidFill>
            </a:endParaRPr>
          </a:p>
        </p:txBody>
      </p:sp>
      <p:sp>
        <p:nvSpPr>
          <p:cNvPr id="207" name="Google Shape;207;p1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
        <p:nvSpPr>
          <p:cNvPr id="208" name="Google Shape;208;p10"/>
          <p:cNvSpPr/>
          <p:nvPr/>
        </p:nvSpPr>
        <p:spPr>
          <a:xfrm>
            <a:off x="2786290" y="1121031"/>
            <a:ext cx="3515100" cy="414300"/>
          </a:xfrm>
          <a:prstGeom prst="rect">
            <a:avLst/>
          </a:prstGeom>
          <a:solidFill>
            <a:srgbClr val="FFFFFF"/>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alibri"/>
                <a:ea typeface="Calibri"/>
                <a:cs typeface="Calibri"/>
                <a:sym typeface="Calibri"/>
              </a:rPr>
              <a:t>Data preprocessing</a:t>
            </a:r>
            <a:endParaRPr b="1" i="0" sz="1800" u="none" cap="none" strike="noStrike">
              <a:solidFill>
                <a:srgbClr val="000000"/>
              </a:solidFill>
              <a:latin typeface="Calibri"/>
              <a:ea typeface="Calibri"/>
              <a:cs typeface="Calibri"/>
              <a:sym typeface="Calibri"/>
            </a:endParaRPr>
          </a:p>
        </p:txBody>
      </p:sp>
      <p:sp>
        <p:nvSpPr>
          <p:cNvPr id="209" name="Google Shape;209;p10"/>
          <p:cNvSpPr txBox="1"/>
          <p:nvPr>
            <p:ph idx="11" type="ftr"/>
          </p:nvPr>
        </p:nvSpPr>
        <p:spPr>
          <a:xfrm>
            <a:off x="649771" y="6266916"/>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58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10" name="Google Shape;210;p10"/>
          <p:cNvSpPr/>
          <p:nvPr/>
        </p:nvSpPr>
        <p:spPr>
          <a:xfrm>
            <a:off x="854889" y="2727282"/>
            <a:ext cx="2406000" cy="75366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Removal of excess column for avoiding overfitting </a:t>
            </a:r>
            <a:r>
              <a:rPr b="0" i="0" lang="en-IN"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cxnSp>
        <p:nvCxnSpPr>
          <p:cNvPr id="211" name="Google Shape;211;p10"/>
          <p:cNvCxnSpPr/>
          <p:nvPr/>
        </p:nvCxnSpPr>
        <p:spPr>
          <a:xfrm rot="10800000">
            <a:off x="3263247" y="3135691"/>
            <a:ext cx="325769" cy="0"/>
          </a:xfrm>
          <a:prstGeom prst="straightConnector1">
            <a:avLst/>
          </a:prstGeom>
          <a:noFill/>
          <a:ln cap="flat" cmpd="sng" w="9525">
            <a:solidFill>
              <a:srgbClr val="5B9BD5"/>
            </a:solidFill>
            <a:prstDash val="solid"/>
            <a:miter lim="800000"/>
            <a:headEnd len="sm" w="sm" type="none"/>
            <a:tailEnd len="med" w="med" type="triangle"/>
          </a:ln>
        </p:spPr>
      </p:cxnSp>
      <p:sp>
        <p:nvSpPr>
          <p:cNvPr id="212" name="Google Shape;212;p10"/>
          <p:cNvSpPr/>
          <p:nvPr/>
        </p:nvSpPr>
        <p:spPr>
          <a:xfrm>
            <a:off x="279449" y="4304080"/>
            <a:ext cx="8708364" cy="231490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3" name="Google Shape;213;p10"/>
          <p:cNvSpPr/>
          <p:nvPr/>
        </p:nvSpPr>
        <p:spPr>
          <a:xfrm>
            <a:off x="3189946" y="3587642"/>
            <a:ext cx="3331169" cy="45846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Scaling the training data using standardization</a:t>
            </a:r>
            <a:endParaRPr b="0" i="0" sz="1800" u="none" cap="none" strike="noStrike">
              <a:solidFill>
                <a:srgbClr val="000000"/>
              </a:solidFill>
              <a:latin typeface="Calibri"/>
              <a:ea typeface="Calibri"/>
              <a:cs typeface="Calibri"/>
              <a:sym typeface="Calibri"/>
            </a:endParaRPr>
          </a:p>
        </p:txBody>
      </p:sp>
      <p:cxnSp>
        <p:nvCxnSpPr>
          <p:cNvPr id="214" name="Google Shape;214;p10"/>
          <p:cNvCxnSpPr/>
          <p:nvPr/>
        </p:nvCxnSpPr>
        <p:spPr>
          <a:xfrm>
            <a:off x="2068424" y="3587642"/>
            <a:ext cx="939471" cy="238400"/>
          </a:xfrm>
          <a:prstGeom prst="straightConnector1">
            <a:avLst/>
          </a:prstGeom>
          <a:noFill/>
          <a:ln cap="flat" cmpd="sng" w="9525">
            <a:solidFill>
              <a:srgbClr val="5B9BD5"/>
            </a:solidFill>
            <a:prstDash val="solid"/>
            <a:miter lim="800000"/>
            <a:headEnd len="sm" w="sm" type="none"/>
            <a:tailEnd len="med" w="med" type="triangle"/>
          </a:ln>
        </p:spPr>
      </p:cxnSp>
      <p:sp>
        <p:nvSpPr>
          <p:cNvPr id="215" name="Google Shape;215;p10"/>
          <p:cNvSpPr/>
          <p:nvPr/>
        </p:nvSpPr>
        <p:spPr>
          <a:xfrm>
            <a:off x="2721068" y="4412161"/>
            <a:ext cx="3515100" cy="414300"/>
          </a:xfrm>
          <a:prstGeom prst="rect">
            <a:avLst/>
          </a:prstGeom>
          <a:solidFill>
            <a:srgbClr val="FFFFFF"/>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alibri"/>
                <a:ea typeface="Calibri"/>
                <a:cs typeface="Calibri"/>
                <a:sym typeface="Calibri"/>
              </a:rPr>
              <a:t>Model </a:t>
            </a:r>
            <a:r>
              <a:rPr b="1" i="0" lang="en-IN" sz="1800" u="none" cap="none" strike="noStrike">
                <a:solidFill>
                  <a:schemeClr val="dk1"/>
                </a:solidFill>
                <a:latin typeface="Calibri"/>
                <a:ea typeface="Calibri"/>
                <a:cs typeface="Calibri"/>
                <a:sym typeface="Calibri"/>
              </a:rPr>
              <a:t>preparation</a:t>
            </a:r>
            <a:endParaRPr b="1" i="0" sz="1800" u="none" cap="none" strike="noStrike">
              <a:solidFill>
                <a:srgbClr val="000000"/>
              </a:solidFill>
              <a:latin typeface="Calibri"/>
              <a:ea typeface="Calibri"/>
              <a:cs typeface="Calibri"/>
              <a:sym typeface="Calibri"/>
            </a:endParaRPr>
          </a:p>
        </p:txBody>
      </p:sp>
      <p:sp>
        <p:nvSpPr>
          <p:cNvPr id="216" name="Google Shape;216;p10"/>
          <p:cNvSpPr/>
          <p:nvPr/>
        </p:nvSpPr>
        <p:spPr>
          <a:xfrm>
            <a:off x="3365032" y="5928883"/>
            <a:ext cx="2131800" cy="566633"/>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For better accuracy rep</a:t>
            </a:r>
            <a:r>
              <a:rPr b="0" i="0" lang="en-IN" sz="1800" u="none" cap="none" strike="noStrike">
                <a:solidFill>
                  <a:schemeClr val="dk1"/>
                </a:solidFill>
                <a:latin typeface="Calibri"/>
                <a:ea typeface="Calibri"/>
                <a:cs typeface="Calibri"/>
                <a:sym typeface="Calibri"/>
              </a:rPr>
              <a:t>eat process 5 </a:t>
            </a:r>
            <a:endParaRPr b="0" i="0" sz="1800" u="none" cap="none" strike="noStrike">
              <a:solidFill>
                <a:srgbClr val="000000"/>
              </a:solidFill>
              <a:latin typeface="Calibri"/>
              <a:ea typeface="Calibri"/>
              <a:cs typeface="Calibri"/>
              <a:sym typeface="Calibri"/>
            </a:endParaRPr>
          </a:p>
        </p:txBody>
      </p:sp>
      <p:cxnSp>
        <p:nvCxnSpPr>
          <p:cNvPr id="217" name="Google Shape;217;p10"/>
          <p:cNvCxnSpPr/>
          <p:nvPr/>
        </p:nvCxnSpPr>
        <p:spPr>
          <a:xfrm rot="10800000">
            <a:off x="5868960" y="6191100"/>
            <a:ext cx="514556" cy="0"/>
          </a:xfrm>
          <a:prstGeom prst="straightConnector1">
            <a:avLst/>
          </a:prstGeom>
          <a:noFill/>
          <a:ln cap="flat" cmpd="sng" w="9525">
            <a:solidFill>
              <a:srgbClr val="5B9BD5"/>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DRAWBACKS OF EXISTING SYSTEM</a:t>
            </a:r>
            <a:endParaRPr>
              <a:solidFill>
                <a:srgbClr val="FF0000"/>
              </a:solidFill>
            </a:endParaRPr>
          </a:p>
        </p:txBody>
      </p:sp>
      <p:sp>
        <p:nvSpPr>
          <p:cNvPr id="223" name="Google Shape;223;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solidFill>
                <a:srgbClr val="FF0000"/>
              </a:solidFill>
            </a:endParaRPr>
          </a:p>
          <a:p>
            <a:pPr indent="-273050" lvl="0" marL="273050" rtl="0" algn="l">
              <a:spcBef>
                <a:spcPts val="575"/>
              </a:spcBef>
              <a:spcAft>
                <a:spcPts val="0"/>
              </a:spcAft>
              <a:buSzPts val="2210"/>
              <a:buChar char="⚫"/>
            </a:pPr>
            <a:r>
              <a:rPr lang="en-IN">
                <a:solidFill>
                  <a:srgbClr val="FF0000"/>
                </a:solidFill>
              </a:rPr>
              <a:t>Lack of symptoms: </a:t>
            </a:r>
            <a:r>
              <a:rPr lang="en-IN"/>
              <a:t>In the early stages of pancreatic cancer, there are often no obvious symptoms. As a result, the cancer may go undetected until it has already spread to other parts of the body.</a:t>
            </a:r>
            <a:endParaRPr/>
          </a:p>
          <a:p>
            <a:pPr indent="-273050" lvl="0" marL="273050" rtl="0" algn="l">
              <a:spcBef>
                <a:spcPts val="575"/>
              </a:spcBef>
              <a:spcAft>
                <a:spcPts val="0"/>
              </a:spcAft>
              <a:buSzPts val="2210"/>
              <a:buChar char="⚫"/>
            </a:pPr>
            <a:r>
              <a:rPr lang="en-IN">
                <a:solidFill>
                  <a:srgbClr val="FF0000"/>
                </a:solidFill>
              </a:rPr>
              <a:t>Non-specific symptoms: </a:t>
            </a:r>
            <a:r>
              <a:rPr lang="en-IN"/>
              <a:t>When symptoms do appear, they can be vague and non-specific, such as abdominal pain, back pain, and fatigue. These symptoms can also be associated with other conditions, which can make it difficult to diagnose pancreatic cancer.</a:t>
            </a:r>
            <a:endParaRPr/>
          </a:p>
          <a:p>
            <a:pPr indent="0" lvl="0" marL="0" rtl="0" algn="l">
              <a:spcBef>
                <a:spcPts val="575"/>
              </a:spcBef>
              <a:spcAft>
                <a:spcPts val="0"/>
              </a:spcAft>
              <a:buSzPts val="2210"/>
              <a:buNone/>
            </a:pPr>
            <a:r>
              <a:rPr lang="en-IN"/>
              <a:t> </a:t>
            </a:r>
            <a:endParaRPr/>
          </a:p>
          <a:p>
            <a:pPr indent="-132715" lvl="0" marL="273050" rtl="0" algn="l">
              <a:spcBef>
                <a:spcPts val="575"/>
              </a:spcBef>
              <a:spcAft>
                <a:spcPts val="0"/>
              </a:spcAft>
              <a:buSzPts val="2210"/>
              <a:buNone/>
            </a:pPr>
            <a:r>
              <a:t/>
            </a:r>
            <a:endParaRPr/>
          </a:p>
        </p:txBody>
      </p:sp>
      <p:sp>
        <p:nvSpPr>
          <p:cNvPr id="224" name="Google Shape;224;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225" name="Google Shape;225;p11"/>
          <p:cNvSpPr txBox="1"/>
          <p:nvPr>
            <p:ph idx="11" type="ftr"/>
          </p:nvPr>
        </p:nvSpPr>
        <p:spPr>
          <a:xfrm>
            <a:off x="647700" y="6354762"/>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26" name="Google Shape;226;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DRAWBACKS OF EXISTING SYSTEM</a:t>
            </a:r>
            <a:endParaRPr>
              <a:solidFill>
                <a:srgbClr val="FF0000"/>
              </a:solidFill>
            </a:endParaRPr>
          </a:p>
        </p:txBody>
      </p:sp>
      <p:sp>
        <p:nvSpPr>
          <p:cNvPr id="232" name="Google Shape;232;p12"/>
          <p:cNvSpPr txBox="1"/>
          <p:nvPr>
            <p:ph idx="1" type="body"/>
          </p:nvPr>
        </p:nvSpPr>
        <p:spPr>
          <a:xfrm>
            <a:off x="914400" y="1518444"/>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IN">
                <a:solidFill>
                  <a:srgbClr val="FF0000"/>
                </a:solidFill>
              </a:rPr>
              <a:t>Lack of reliable screening tests: </a:t>
            </a:r>
            <a:r>
              <a:rPr lang="en-IN"/>
              <a:t>There are currently no reliable screening tests for pancreatic cancer, unlike other cancers such as breast cancer and colon cancer. As a result, pancreatic cancer is often not diagnosed until it has reached an advanced stage. </a:t>
            </a:r>
            <a:endParaRPr/>
          </a:p>
          <a:p>
            <a:pPr indent="0" lvl="0" marL="0" rtl="0" algn="l">
              <a:spcBef>
                <a:spcPts val="575"/>
              </a:spcBef>
              <a:spcAft>
                <a:spcPts val="0"/>
              </a:spcAft>
              <a:buSzPts val="2210"/>
              <a:buNone/>
            </a:pPr>
            <a:r>
              <a:t/>
            </a:r>
            <a:endParaRPr/>
          </a:p>
        </p:txBody>
      </p:sp>
      <p:sp>
        <p:nvSpPr>
          <p:cNvPr id="233" name="Google Shape;233;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234" name="Google Shape;234;p12"/>
          <p:cNvSpPr txBox="1"/>
          <p:nvPr>
            <p:ph idx="11" type="ftr"/>
          </p:nvPr>
        </p:nvSpPr>
        <p:spPr>
          <a:xfrm>
            <a:off x="603250" y="6429375"/>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35" name="Google Shape;235;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914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MODULE DESCRIPTION</a:t>
            </a:r>
            <a:endParaRPr/>
          </a:p>
        </p:txBody>
      </p:sp>
      <p:sp>
        <p:nvSpPr>
          <p:cNvPr id="241" name="Google Shape;241;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40"/>
              <a:buNone/>
            </a:pPr>
            <a:r>
              <a:rPr b="1" lang="en-IN" sz="2400">
                <a:solidFill>
                  <a:schemeClr val="accent1"/>
                </a:solidFill>
                <a:latin typeface="Times New Roman"/>
                <a:ea typeface="Times New Roman"/>
                <a:cs typeface="Times New Roman"/>
                <a:sym typeface="Times New Roman"/>
              </a:rPr>
              <a:t>1.</a:t>
            </a:r>
            <a:r>
              <a:rPr b="1" lang="en-IN" sz="2400">
                <a:latin typeface="Times New Roman"/>
                <a:ea typeface="Times New Roman"/>
                <a:cs typeface="Times New Roman"/>
                <a:sym typeface="Times New Roman"/>
              </a:rPr>
              <a:t>   Data pre-processing:</a:t>
            </a:r>
            <a:endParaRPr/>
          </a:p>
          <a:p>
            <a:pPr indent="0" lvl="0" marL="0" rtl="0" algn="just">
              <a:spcBef>
                <a:spcPts val="575"/>
              </a:spcBef>
              <a:spcAft>
                <a:spcPts val="0"/>
              </a:spcAft>
              <a:buSzPts val="2040"/>
              <a:buNone/>
            </a:pPr>
            <a:r>
              <a:rPr lang="en-IN" sz="2400">
                <a:latin typeface="Times New Roman"/>
                <a:ea typeface="Times New Roman"/>
                <a:cs typeface="Times New Roman"/>
                <a:sym typeface="Times New Roman"/>
              </a:rPr>
              <a:t> </a:t>
            </a:r>
            <a:r>
              <a:rPr lang="en-IN" sz="2400">
                <a:latin typeface="Arial"/>
                <a:ea typeface="Arial"/>
                <a:cs typeface="Arial"/>
                <a:sym typeface="Arial"/>
              </a:rPr>
              <a:t>Data preprocessing is the process of cleaning, transforming, and preparing raw data to make it suitable for analysis.</a:t>
            </a:r>
            <a:endParaRPr/>
          </a:p>
          <a:p>
            <a:pPr indent="0" lvl="0" marL="0" rtl="0" algn="just">
              <a:spcBef>
                <a:spcPts val="575"/>
              </a:spcBef>
              <a:spcAft>
                <a:spcPts val="0"/>
              </a:spcAft>
              <a:buSzPts val="2040"/>
              <a:buNone/>
            </a:pPr>
            <a:r>
              <a:t/>
            </a:r>
            <a:endParaRPr sz="2400">
              <a:latin typeface="Times New Roman"/>
              <a:ea typeface="Times New Roman"/>
              <a:cs typeface="Times New Roman"/>
              <a:sym typeface="Times New Roman"/>
            </a:endParaRPr>
          </a:p>
          <a:p>
            <a:pPr indent="-514350" lvl="0" marL="514350" rtl="0" algn="just">
              <a:spcBef>
                <a:spcPts val="575"/>
              </a:spcBef>
              <a:spcAft>
                <a:spcPts val="0"/>
              </a:spcAft>
              <a:buSzPts val="2040"/>
              <a:buFont typeface="Libre Franklin"/>
              <a:buAutoNum type="arabicPeriod" startAt="2"/>
            </a:pPr>
            <a:r>
              <a:rPr b="1" lang="en-IN" sz="2400">
                <a:latin typeface="Times New Roman"/>
                <a:ea typeface="Times New Roman"/>
                <a:cs typeface="Times New Roman"/>
                <a:sym typeface="Times New Roman"/>
              </a:rPr>
              <a:t>Implementation of Standardization:</a:t>
            </a:r>
            <a:endParaRPr/>
          </a:p>
          <a:p>
            <a:pPr indent="0" lvl="0" marL="0" rtl="0" algn="just">
              <a:spcBef>
                <a:spcPts val="575"/>
              </a:spcBef>
              <a:spcAft>
                <a:spcPts val="0"/>
              </a:spcAft>
              <a:buSzPts val="2040"/>
              <a:buNone/>
            </a:pPr>
            <a:r>
              <a:rPr lang="en-IN" sz="2400">
                <a:latin typeface="Times New Roman"/>
                <a:ea typeface="Times New Roman"/>
                <a:cs typeface="Times New Roman"/>
                <a:sym typeface="Times New Roman"/>
              </a:rPr>
              <a:t>Standardization is implemented in training data for scaling purpose. </a:t>
            </a:r>
            <a:endParaRPr/>
          </a:p>
          <a:p>
            <a:pPr indent="0" lvl="0" marL="0" rtl="0" algn="just">
              <a:spcBef>
                <a:spcPts val="575"/>
              </a:spcBef>
              <a:spcAft>
                <a:spcPts val="0"/>
              </a:spcAft>
              <a:buSzPts val="2040"/>
              <a:buNone/>
            </a:pPr>
            <a:r>
              <a:t/>
            </a:r>
            <a:endParaRPr sz="2400">
              <a:latin typeface="Times New Roman"/>
              <a:ea typeface="Times New Roman"/>
              <a:cs typeface="Times New Roman"/>
              <a:sym typeface="Times New Roman"/>
            </a:endParaRPr>
          </a:p>
          <a:p>
            <a:pPr indent="0" lvl="0" marL="0" rtl="0" algn="just">
              <a:spcBef>
                <a:spcPts val="575"/>
              </a:spcBef>
              <a:spcAft>
                <a:spcPts val="0"/>
              </a:spcAft>
              <a:buSzPts val="2040"/>
              <a:buNone/>
            </a:pPr>
            <a:r>
              <a:rPr lang="en-IN" sz="2400">
                <a:solidFill>
                  <a:srgbClr val="FF0000"/>
                </a:solidFill>
                <a:latin typeface="Times New Roman"/>
                <a:ea typeface="Times New Roman"/>
                <a:cs typeface="Times New Roman"/>
                <a:sym typeface="Times New Roman"/>
              </a:rPr>
              <a:t>3.    </a:t>
            </a:r>
            <a:r>
              <a:rPr b="1" lang="en-IN" sz="2400">
                <a:latin typeface="Times New Roman"/>
                <a:ea typeface="Times New Roman"/>
                <a:cs typeface="Times New Roman"/>
                <a:sym typeface="Times New Roman"/>
              </a:rPr>
              <a:t>Implementation of feature engineering:</a:t>
            </a:r>
            <a:endParaRPr/>
          </a:p>
          <a:p>
            <a:pPr indent="0" lvl="0" marL="0" rtl="0" algn="just">
              <a:spcBef>
                <a:spcPts val="575"/>
              </a:spcBef>
              <a:spcAft>
                <a:spcPts val="0"/>
              </a:spcAft>
              <a:buSzPts val="2040"/>
              <a:buNone/>
            </a:pPr>
            <a:r>
              <a:rPr lang="en-IN" sz="2400">
                <a:latin typeface="Times New Roman"/>
                <a:ea typeface="Times New Roman"/>
                <a:cs typeface="Times New Roman"/>
                <a:sym typeface="Times New Roman"/>
              </a:rPr>
              <a:t>Increase the accuracy of model</a:t>
            </a:r>
            <a:endParaRPr/>
          </a:p>
          <a:p>
            <a:pPr indent="0" lvl="0" marL="0" rtl="0" algn="just">
              <a:spcBef>
                <a:spcPts val="575"/>
              </a:spcBef>
              <a:spcAft>
                <a:spcPts val="0"/>
              </a:spcAft>
              <a:buSzPts val="2210"/>
              <a:buFont typeface="Libre Franklin"/>
              <a:buNone/>
            </a:pPr>
            <a:r>
              <a:t/>
            </a:r>
            <a:endParaRPr/>
          </a:p>
        </p:txBody>
      </p:sp>
      <p:sp>
        <p:nvSpPr>
          <p:cNvPr id="242" name="Google Shape;242;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243" name="Google Shape;243;p13"/>
          <p:cNvSpPr txBox="1"/>
          <p:nvPr>
            <p:ph idx="11" type="ftr"/>
          </p:nvPr>
        </p:nvSpPr>
        <p:spPr>
          <a:xfrm>
            <a:off x="574964" y="6354762"/>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44" name="Google Shape;244;p1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MODULE DESCRIPTION</a:t>
            </a:r>
            <a:endParaRPr/>
          </a:p>
        </p:txBody>
      </p:sp>
      <p:sp>
        <p:nvSpPr>
          <p:cNvPr id="250" name="Google Shape;250;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40"/>
              <a:buFont typeface="Libre Franklin"/>
              <a:buNone/>
            </a:pPr>
            <a:r>
              <a:rPr b="1" lang="en-IN" sz="2400">
                <a:solidFill>
                  <a:srgbClr val="FF0000"/>
                </a:solidFill>
                <a:latin typeface="Times New Roman"/>
                <a:ea typeface="Times New Roman"/>
                <a:cs typeface="Times New Roman"/>
                <a:sym typeface="Times New Roman"/>
              </a:rPr>
              <a:t>4.     </a:t>
            </a:r>
            <a:r>
              <a:rPr b="1" lang="en-IN" sz="2400">
                <a:latin typeface="Times New Roman"/>
                <a:ea typeface="Times New Roman"/>
                <a:cs typeface="Times New Roman"/>
                <a:sym typeface="Times New Roman"/>
              </a:rPr>
              <a:t>Implementation of  Decision tree classifier:</a:t>
            </a:r>
            <a:endParaRPr/>
          </a:p>
          <a:p>
            <a:pPr indent="0" lvl="0" marL="0" rtl="0" algn="just">
              <a:spcBef>
                <a:spcPts val="575"/>
              </a:spcBef>
              <a:spcAft>
                <a:spcPts val="0"/>
              </a:spcAft>
              <a:buSzPts val="2040"/>
              <a:buNone/>
            </a:pPr>
            <a:r>
              <a:rPr lang="en-IN" sz="2400">
                <a:latin typeface="Times New Roman"/>
                <a:ea typeface="Times New Roman"/>
                <a:cs typeface="Times New Roman"/>
                <a:sym typeface="Times New Roman"/>
              </a:rPr>
              <a:t>Decision tree classifier algorithm is used to predict the independent variable based on how the model learned by using training data</a:t>
            </a:r>
            <a:endParaRPr/>
          </a:p>
          <a:p>
            <a:pPr indent="0" lvl="0" marL="0" rtl="0" algn="just">
              <a:spcBef>
                <a:spcPts val="575"/>
              </a:spcBef>
              <a:spcAft>
                <a:spcPts val="0"/>
              </a:spcAft>
              <a:buSzPts val="2040"/>
              <a:buNone/>
            </a:pPr>
            <a:r>
              <a:t/>
            </a:r>
            <a:endParaRPr sz="2400">
              <a:latin typeface="Times New Roman"/>
              <a:ea typeface="Times New Roman"/>
              <a:cs typeface="Times New Roman"/>
              <a:sym typeface="Times New Roman"/>
            </a:endParaRPr>
          </a:p>
          <a:p>
            <a:pPr indent="0" lvl="0" marL="0" rtl="0" algn="just">
              <a:spcBef>
                <a:spcPts val="575"/>
              </a:spcBef>
              <a:spcAft>
                <a:spcPts val="0"/>
              </a:spcAft>
              <a:buSzPts val="2040"/>
              <a:buNone/>
            </a:pPr>
            <a:r>
              <a:rPr b="1" lang="en-IN" sz="2400">
                <a:solidFill>
                  <a:schemeClr val="accent1"/>
                </a:solidFill>
                <a:latin typeface="Times New Roman"/>
                <a:ea typeface="Times New Roman"/>
                <a:cs typeface="Times New Roman"/>
                <a:sym typeface="Times New Roman"/>
              </a:rPr>
              <a:t>5.</a:t>
            </a:r>
            <a:r>
              <a:rPr lang="en-IN" sz="2400">
                <a:latin typeface="Times New Roman"/>
                <a:ea typeface="Times New Roman"/>
                <a:cs typeface="Times New Roman"/>
                <a:sym typeface="Times New Roman"/>
              </a:rPr>
              <a:t>     </a:t>
            </a:r>
            <a:r>
              <a:rPr b="1" lang="en-IN" sz="2400">
                <a:latin typeface="Times New Roman"/>
                <a:ea typeface="Times New Roman"/>
                <a:cs typeface="Times New Roman"/>
                <a:sym typeface="Times New Roman"/>
              </a:rPr>
              <a:t>Visualization of Results:</a:t>
            </a:r>
            <a:endParaRPr/>
          </a:p>
          <a:p>
            <a:pPr indent="0" lvl="0" marL="0" rtl="0" algn="just">
              <a:spcBef>
                <a:spcPts val="575"/>
              </a:spcBef>
              <a:spcAft>
                <a:spcPts val="0"/>
              </a:spcAft>
              <a:buSzPts val="2040"/>
              <a:buNone/>
            </a:pPr>
            <a:r>
              <a:rPr lang="en-IN" sz="2400">
                <a:latin typeface="Times New Roman"/>
                <a:ea typeface="Times New Roman"/>
                <a:cs typeface="Times New Roman"/>
                <a:sym typeface="Times New Roman"/>
              </a:rPr>
              <a:t>The results are plotted in the form of a graph for easy visualization.</a:t>
            </a:r>
            <a:endParaRPr b="1" sz="2400">
              <a:latin typeface="Times New Roman"/>
              <a:ea typeface="Times New Roman"/>
              <a:cs typeface="Times New Roman"/>
              <a:sym typeface="Times New Roman"/>
            </a:endParaRPr>
          </a:p>
          <a:p>
            <a:pPr indent="0" lvl="0" marL="0" rtl="0" algn="just">
              <a:spcBef>
                <a:spcPts val="575"/>
              </a:spcBef>
              <a:spcAft>
                <a:spcPts val="0"/>
              </a:spcAft>
              <a:buClr>
                <a:schemeClr val="accent1"/>
              </a:buClr>
              <a:buSzPts val="2040"/>
              <a:buFont typeface="Libre Franklin"/>
              <a:buNone/>
            </a:pPr>
            <a:r>
              <a:t/>
            </a:r>
            <a:endParaRPr sz="2400">
              <a:latin typeface="Times New Roman"/>
              <a:ea typeface="Times New Roman"/>
              <a:cs typeface="Times New Roman"/>
              <a:sym typeface="Times New Roman"/>
            </a:endParaRPr>
          </a:p>
        </p:txBody>
      </p:sp>
      <p:sp>
        <p:nvSpPr>
          <p:cNvPr id="251" name="Google Shape;251;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252" name="Google Shape;252;p14"/>
          <p:cNvSpPr txBox="1"/>
          <p:nvPr>
            <p:ph idx="11" type="ftr"/>
          </p:nvPr>
        </p:nvSpPr>
        <p:spPr>
          <a:xfrm>
            <a:off x="609600" y="6260523"/>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53" name="Google Shape;253;p1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RESULTS AND DISCUSSION</a:t>
            </a:r>
            <a:endParaRPr/>
          </a:p>
        </p:txBody>
      </p:sp>
      <p:sp>
        <p:nvSpPr>
          <p:cNvPr id="259" name="Google Shape;259;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b="1" lang="en-IN" sz="2400">
                <a:latin typeface="Times New Roman"/>
                <a:ea typeface="Times New Roman"/>
                <a:cs typeface="Times New Roman"/>
                <a:sym typeface="Times New Roman"/>
              </a:rPr>
              <a:t>DATA SET :   </a:t>
            </a:r>
            <a:endParaRPr/>
          </a:p>
          <a:p>
            <a:pPr indent="-273050" lvl="0" marL="273050" rtl="0" algn="just">
              <a:spcBef>
                <a:spcPts val="575"/>
              </a:spcBef>
              <a:spcAft>
                <a:spcPts val="0"/>
              </a:spcAft>
              <a:buSzPts val="2040"/>
              <a:buNone/>
            </a:pP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	A dataset in CSV (Comma Separated Values) format is a file that contains tabular data in plain text format. In a CSV file, each line represents a row of data, and each value within a row is separated by a comma.CSV files are commonly used for storing and exchanging data between different software applications, as they are lightweight, easy to read and write, and widely supported by many programming languages.</a:t>
            </a:r>
            <a:endParaRPr sz="2400">
              <a:latin typeface="Times New Roman"/>
              <a:ea typeface="Times New Roman"/>
              <a:cs typeface="Times New Roman"/>
              <a:sym typeface="Times New Roman"/>
            </a:endParaRPr>
          </a:p>
          <a:p>
            <a:pPr indent="-273050" lvl="0" marL="273050" rtl="0" algn="l">
              <a:spcBef>
                <a:spcPts val="575"/>
              </a:spcBef>
              <a:spcAft>
                <a:spcPts val="0"/>
              </a:spcAft>
              <a:buSzPts val="2210"/>
              <a:buChar char="⚫"/>
            </a:pPr>
            <a:r>
              <a:rPr lang="en-IN"/>
              <a:t>https://www.kaggle.com/datasets/johnjdavisiv/urinary-biomarkers-for-pancreatic-cancer</a:t>
            </a:r>
            <a:endParaRPr/>
          </a:p>
        </p:txBody>
      </p:sp>
      <p:sp>
        <p:nvSpPr>
          <p:cNvPr id="260" name="Google Shape;260;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261" name="Google Shape;261;p15"/>
          <p:cNvSpPr txBox="1"/>
          <p:nvPr>
            <p:ph idx="11" type="ftr"/>
          </p:nvPr>
        </p:nvSpPr>
        <p:spPr>
          <a:xfrm>
            <a:off x="603250" y="6458816"/>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62" name="Google Shape;262;p1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RESULTS AND DISCUSSION</a:t>
            </a:r>
            <a:endParaRPr/>
          </a:p>
        </p:txBody>
      </p:sp>
      <p:sp>
        <p:nvSpPr>
          <p:cNvPr id="268" name="Google Shape;268;p16"/>
          <p:cNvSpPr txBox="1"/>
          <p:nvPr>
            <p:ph idx="1" type="body"/>
          </p:nvPr>
        </p:nvSpPr>
        <p:spPr>
          <a:xfrm>
            <a:off x="914400" y="1447800"/>
            <a:ext cx="7987665" cy="4572000"/>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2040"/>
              <a:buChar char="⚫"/>
            </a:pPr>
            <a:r>
              <a:rPr lang="en-IN" sz="2400">
                <a:latin typeface="Times New Roman"/>
                <a:ea typeface="Times New Roman"/>
                <a:cs typeface="Times New Roman"/>
                <a:sym typeface="Times New Roman"/>
              </a:rPr>
              <a:t>The test accuracies are tested by </a:t>
            </a:r>
            <a:r>
              <a:rPr b="1" lang="en-IN" sz="2400">
                <a:latin typeface="Times New Roman"/>
                <a:ea typeface="Times New Roman"/>
                <a:cs typeface="Times New Roman"/>
                <a:sym typeface="Times New Roman"/>
              </a:rPr>
              <a:t>F1 scores</a:t>
            </a:r>
            <a:r>
              <a:rPr lang="en-IN" sz="2400">
                <a:latin typeface="Times New Roman"/>
                <a:ea typeface="Times New Roman"/>
                <a:cs typeface="Times New Roman"/>
                <a:sym typeface="Times New Roman"/>
              </a:rPr>
              <a:t> for which precision and recall values are considered ( </a:t>
            </a:r>
            <a:r>
              <a:rPr b="1" lang="en-IN" sz="2400">
                <a:latin typeface="Times New Roman"/>
                <a:ea typeface="Times New Roman"/>
                <a:cs typeface="Times New Roman"/>
                <a:sym typeface="Times New Roman"/>
              </a:rPr>
              <a:t>p</a:t>
            </a:r>
            <a:r>
              <a:rPr lang="en-IN" sz="2400">
                <a:latin typeface="Times New Roman"/>
                <a:ea typeface="Times New Roman"/>
                <a:cs typeface="Times New Roman"/>
                <a:sym typeface="Times New Roman"/>
              </a:rPr>
              <a:t> is the number of correct positive results divided by the number of all positive results returned by the classifier, and </a:t>
            </a:r>
            <a:r>
              <a:rPr b="1" lang="en-IN" sz="2400">
                <a:latin typeface="Times New Roman"/>
                <a:ea typeface="Times New Roman"/>
                <a:cs typeface="Times New Roman"/>
                <a:sym typeface="Times New Roman"/>
              </a:rPr>
              <a:t>r</a:t>
            </a:r>
            <a:r>
              <a:rPr lang="en-IN" sz="2400">
                <a:latin typeface="Times New Roman"/>
                <a:ea typeface="Times New Roman"/>
                <a:cs typeface="Times New Roman"/>
                <a:sym typeface="Times New Roman"/>
              </a:rPr>
              <a:t> is the number of correct positive results divided by the number of all relevant samples). </a:t>
            </a:r>
            <a:endParaRPr/>
          </a:p>
          <a:p>
            <a:pPr indent="0" lvl="0" marL="0" rtl="0" algn="just">
              <a:spcBef>
                <a:spcPts val="575"/>
              </a:spcBef>
              <a:spcAft>
                <a:spcPts val="0"/>
              </a:spcAft>
              <a:buSzPts val="2040"/>
              <a:buNone/>
            </a:pPr>
            <a:r>
              <a:t/>
            </a:r>
            <a:endParaRPr sz="2400">
              <a:latin typeface="Times New Roman"/>
              <a:ea typeface="Times New Roman"/>
              <a:cs typeface="Times New Roman"/>
              <a:sym typeface="Times New Roman"/>
            </a:endParaRPr>
          </a:p>
          <a:p>
            <a:pPr indent="-273050" lvl="0" marL="273050" rtl="0" algn="just">
              <a:spcBef>
                <a:spcPts val="575"/>
              </a:spcBef>
              <a:spcAft>
                <a:spcPts val="0"/>
              </a:spcAft>
              <a:buSzPts val="2040"/>
              <a:buChar char="⚫"/>
            </a:pPr>
            <a:r>
              <a:rPr lang="en-IN" sz="2400"/>
              <a:t> </a:t>
            </a:r>
            <a:r>
              <a:rPr lang="en-IN" sz="2400">
                <a:latin typeface="Times New Roman"/>
                <a:ea typeface="Times New Roman"/>
                <a:cs typeface="Times New Roman"/>
                <a:sym typeface="Times New Roman"/>
              </a:rPr>
              <a:t>A confusion matrix has been used to analyze the accuracy of each gesture and 30% of Dataset sample is used for this purpose</a:t>
            </a:r>
            <a:endParaRPr/>
          </a:p>
          <a:p>
            <a:pPr indent="-143510" lvl="0" marL="273050" rtl="0" algn="just">
              <a:spcBef>
                <a:spcPts val="575"/>
              </a:spcBef>
              <a:spcAft>
                <a:spcPts val="0"/>
              </a:spcAft>
              <a:buSzPts val="2040"/>
              <a:buNone/>
            </a:pPr>
            <a:r>
              <a:t/>
            </a:r>
            <a:endParaRPr sz="2400">
              <a:latin typeface="Times New Roman"/>
              <a:ea typeface="Times New Roman"/>
              <a:cs typeface="Times New Roman"/>
              <a:sym typeface="Times New Roman"/>
            </a:endParaRPr>
          </a:p>
        </p:txBody>
      </p:sp>
      <p:sp>
        <p:nvSpPr>
          <p:cNvPr id="269" name="Google Shape;269;p16"/>
          <p:cNvSpPr txBox="1"/>
          <p:nvPr>
            <p:ph idx="11" type="ftr"/>
          </p:nvPr>
        </p:nvSpPr>
        <p:spPr>
          <a:xfrm>
            <a:off x="603250" y="6354762"/>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70" name="Google Shape;270;p1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SNAPSHOTS</a:t>
            </a:r>
            <a:endParaRPr/>
          </a:p>
        </p:txBody>
      </p:sp>
      <p:sp>
        <p:nvSpPr>
          <p:cNvPr id="276" name="Google Shape;276;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277" name="Google Shape;277;p17"/>
          <p:cNvSpPr txBox="1"/>
          <p:nvPr>
            <p:ph idx="11" type="ftr"/>
          </p:nvPr>
        </p:nvSpPr>
        <p:spPr>
          <a:xfrm>
            <a:off x="582468" y="6354762"/>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78" name="Google Shape;278;p1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279" name="Google Shape;279;p17"/>
          <p:cNvSpPr txBox="1"/>
          <p:nvPr/>
        </p:nvSpPr>
        <p:spPr>
          <a:xfrm>
            <a:off x="2346960" y="5534660"/>
            <a:ext cx="496824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Prediction of Gestures</a:t>
            </a:r>
            <a:endParaRPr/>
          </a:p>
        </p:txBody>
      </p:sp>
      <p:sp>
        <p:nvSpPr>
          <p:cNvPr id="280" name="Google Shape;280;p1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p>
        </p:txBody>
      </p:sp>
      <p:pic>
        <p:nvPicPr>
          <p:cNvPr id="281" name="Google Shape;281;p17"/>
          <p:cNvPicPr preferRelativeResize="0"/>
          <p:nvPr/>
        </p:nvPicPr>
        <p:blipFill rotWithShape="1">
          <a:blip r:embed="rId3">
            <a:alphaModFix/>
          </a:blip>
          <a:srcRect b="0" l="0" r="0" t="0"/>
          <a:stretch/>
        </p:blipFill>
        <p:spPr>
          <a:xfrm>
            <a:off x="381000" y="1417638"/>
            <a:ext cx="8458200" cy="44140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SNAPSHOTS</a:t>
            </a:r>
            <a:endParaRPr/>
          </a:p>
        </p:txBody>
      </p:sp>
      <p:sp>
        <p:nvSpPr>
          <p:cNvPr id="287" name="Google Shape;287;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288" name="Google Shape;288;p18"/>
          <p:cNvSpPr txBox="1"/>
          <p:nvPr>
            <p:ph idx="11" type="ftr"/>
          </p:nvPr>
        </p:nvSpPr>
        <p:spPr>
          <a:xfrm>
            <a:off x="533400" y="6354762"/>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89" name="Google Shape;289;p1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290" name="Google Shape;290;p18"/>
          <p:cNvPicPr preferRelativeResize="0"/>
          <p:nvPr>
            <p:ph idx="1" type="body"/>
          </p:nvPr>
        </p:nvPicPr>
        <p:blipFill rotWithShape="1">
          <a:blip r:embed="rId3">
            <a:alphaModFix/>
          </a:blip>
          <a:srcRect b="0" l="0" r="0" t="0"/>
          <a:stretch/>
        </p:blipFill>
        <p:spPr>
          <a:xfrm>
            <a:off x="838200" y="1417638"/>
            <a:ext cx="7467600" cy="44497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SNAPSHOTS</a:t>
            </a:r>
            <a:endParaRPr/>
          </a:p>
        </p:txBody>
      </p:sp>
      <p:sp>
        <p:nvSpPr>
          <p:cNvPr id="296" name="Google Shape;296;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97" name="Google Shape;297;p19"/>
          <p:cNvSpPr txBox="1"/>
          <p:nvPr>
            <p:ph idx="11" type="ftr"/>
          </p:nvPr>
        </p:nvSpPr>
        <p:spPr>
          <a:xfrm>
            <a:off x="495300" y="6354762"/>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298" name="Google Shape;298;p1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299" name="Google Shape;299;p19"/>
          <p:cNvPicPr preferRelativeResize="0"/>
          <p:nvPr>
            <p:ph idx="1" type="body"/>
          </p:nvPr>
        </p:nvPicPr>
        <p:blipFill rotWithShape="1">
          <a:blip r:embed="rId3">
            <a:alphaModFix/>
          </a:blip>
          <a:srcRect b="0" l="0" r="0" t="0"/>
          <a:stretch/>
        </p:blipFill>
        <p:spPr>
          <a:xfrm>
            <a:off x="914400" y="1417638"/>
            <a:ext cx="7620000" cy="4602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914400" y="274638"/>
            <a:ext cx="7772400" cy="9445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Contents</a:t>
            </a:r>
            <a:endParaRPr/>
          </a:p>
        </p:txBody>
      </p:sp>
      <p:sp>
        <p:nvSpPr>
          <p:cNvPr id="118" name="Google Shape;118;p2"/>
          <p:cNvSpPr txBox="1"/>
          <p:nvPr>
            <p:ph idx="1" type="body"/>
          </p:nvPr>
        </p:nvSpPr>
        <p:spPr>
          <a:xfrm>
            <a:off x="762000" y="1143000"/>
            <a:ext cx="7772400" cy="5029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IN" sz="2000">
                <a:latin typeface="Times New Roman"/>
                <a:ea typeface="Times New Roman"/>
                <a:cs typeface="Times New Roman"/>
                <a:sym typeface="Times New Roman"/>
              </a:rPr>
              <a:t>Problem description(domain)</a:t>
            </a:r>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Findings of Literature survey </a:t>
            </a:r>
            <a:endParaRPr sz="2000">
              <a:solidFill>
                <a:srgbClr val="FF0000"/>
              </a:solidFill>
              <a:latin typeface="Times New Roman"/>
              <a:ea typeface="Times New Roman"/>
              <a:cs typeface="Times New Roman"/>
              <a:sym typeface="Times New Roman"/>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Objective</a:t>
            </a:r>
            <a:endParaRPr/>
          </a:p>
          <a:p>
            <a:pPr indent="-273050" lvl="0" marL="273050" rtl="0" algn="l">
              <a:spcBef>
                <a:spcPts val="575"/>
              </a:spcBef>
              <a:spcAft>
                <a:spcPts val="0"/>
              </a:spcAft>
              <a:buSzPts val="1700"/>
              <a:buChar char="⚫"/>
            </a:pPr>
            <a:r>
              <a:rPr lang="en-IN" sz="2000">
                <a:solidFill>
                  <a:schemeClr val="dk1"/>
                </a:solidFill>
                <a:latin typeface="Times New Roman"/>
                <a:ea typeface="Times New Roman"/>
                <a:cs typeface="Times New Roman"/>
                <a:sym typeface="Times New Roman"/>
              </a:rPr>
              <a:t>Existing System Block Diagram</a:t>
            </a:r>
            <a:endParaRPr/>
          </a:p>
          <a:p>
            <a:pPr indent="-273050" lvl="0" marL="273050" rtl="0" algn="l">
              <a:spcBef>
                <a:spcPts val="575"/>
              </a:spcBef>
              <a:spcAft>
                <a:spcPts val="0"/>
              </a:spcAft>
              <a:buSzPts val="1700"/>
              <a:buChar char="⚫"/>
            </a:pPr>
            <a:r>
              <a:rPr lang="en-IN" sz="2000">
                <a:solidFill>
                  <a:schemeClr val="dk1"/>
                </a:solidFill>
                <a:latin typeface="Times New Roman"/>
                <a:ea typeface="Times New Roman"/>
                <a:cs typeface="Times New Roman"/>
                <a:sym typeface="Times New Roman"/>
              </a:rPr>
              <a:t>Drawback</a:t>
            </a:r>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List of Modules and detailed Module description </a:t>
            </a:r>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Results</a:t>
            </a:r>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Conclusion</a:t>
            </a:r>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Snapshots</a:t>
            </a:r>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Online Course / Publication Details</a:t>
            </a:r>
            <a:endParaRPr sz="2000">
              <a:latin typeface="Times New Roman"/>
              <a:ea typeface="Times New Roman"/>
              <a:cs typeface="Times New Roman"/>
              <a:sym typeface="Times New Roman"/>
            </a:endParaRPr>
          </a:p>
          <a:p>
            <a:pPr indent="-273050" lvl="0" marL="273050" rtl="0" algn="l">
              <a:spcBef>
                <a:spcPts val="575"/>
              </a:spcBef>
              <a:spcAft>
                <a:spcPts val="0"/>
              </a:spcAft>
              <a:buSzPts val="1700"/>
              <a:buChar char="⚫"/>
            </a:pPr>
            <a:r>
              <a:rPr lang="en-IN" sz="2000">
                <a:latin typeface="Times New Roman"/>
                <a:ea typeface="Times New Roman"/>
                <a:cs typeface="Times New Roman"/>
                <a:sym typeface="Times New Roman"/>
              </a:rPr>
              <a:t>References</a:t>
            </a:r>
            <a:endParaRPr sz="2400"/>
          </a:p>
        </p:txBody>
      </p:sp>
      <p:sp>
        <p:nvSpPr>
          <p:cNvPr id="119" name="Google Shape;119;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20" name="Google Shape;120;p2"/>
          <p:cNvSpPr txBox="1"/>
          <p:nvPr>
            <p:ph idx="11" type="ftr"/>
          </p:nvPr>
        </p:nvSpPr>
        <p:spPr>
          <a:xfrm>
            <a:off x="762000" y="6384348"/>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1" name="Google Shape;1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SNAPSHOTS</a:t>
            </a:r>
            <a:endParaRPr/>
          </a:p>
        </p:txBody>
      </p:sp>
      <p:sp>
        <p:nvSpPr>
          <p:cNvPr id="305" name="Google Shape;305;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306" name="Google Shape;306;p20"/>
          <p:cNvSpPr txBox="1"/>
          <p:nvPr>
            <p:ph idx="11" type="ftr"/>
          </p:nvPr>
        </p:nvSpPr>
        <p:spPr>
          <a:xfrm>
            <a:off x="512618" y="6461414"/>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07" name="Google Shape;307;p2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308" name="Google Shape;308;p20"/>
          <p:cNvPicPr preferRelativeResize="0"/>
          <p:nvPr>
            <p:ph idx="1" type="body"/>
          </p:nvPr>
        </p:nvPicPr>
        <p:blipFill rotWithShape="1">
          <a:blip r:embed="rId3">
            <a:alphaModFix/>
          </a:blip>
          <a:srcRect b="0" l="0" r="0" t="0"/>
          <a:stretch/>
        </p:blipFill>
        <p:spPr>
          <a:xfrm>
            <a:off x="914400" y="1524000"/>
            <a:ext cx="7543800" cy="44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ONLINE COURSE DETAILS</a:t>
            </a:r>
            <a:endParaRPr/>
          </a:p>
        </p:txBody>
      </p:sp>
      <p:sp>
        <p:nvSpPr>
          <p:cNvPr id="314" name="Google Shape;314;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315" name="Google Shape;315;p21"/>
          <p:cNvSpPr txBox="1"/>
          <p:nvPr>
            <p:ph idx="11" type="ftr"/>
          </p:nvPr>
        </p:nvSpPr>
        <p:spPr>
          <a:xfrm>
            <a:off x="588818" y="6438900"/>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16" name="Google Shape;316;p2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graphicFrame>
        <p:nvGraphicFramePr>
          <p:cNvPr id="317" name="Google Shape;317;p21"/>
          <p:cNvGraphicFramePr/>
          <p:nvPr/>
        </p:nvGraphicFramePr>
        <p:xfrm>
          <a:off x="914400" y="1447800"/>
          <a:ext cx="3000000" cy="3000000"/>
        </p:xfrm>
        <a:graphic>
          <a:graphicData uri="http://schemas.openxmlformats.org/drawingml/2006/table">
            <a:tbl>
              <a:tblPr bandRow="1" firstRow="1">
                <a:noFill/>
                <a:tableStyleId>{4551F12D-36A3-4B7C-91E9-2D40A5FD784A}</a:tableStyleId>
              </a:tblPr>
              <a:tblGrid>
                <a:gridCol w="1554475"/>
                <a:gridCol w="1554475"/>
                <a:gridCol w="1554475"/>
                <a:gridCol w="1554475"/>
                <a:gridCol w="1554475"/>
              </a:tblGrid>
              <a:tr h="370850">
                <a:tc>
                  <a:txBody>
                    <a:bodyPr/>
                    <a:lstStyle/>
                    <a:p>
                      <a:pPr indent="0" lvl="0" marL="0" marR="0" rtl="0" algn="l">
                        <a:spcBef>
                          <a:spcPts val="0"/>
                        </a:spcBef>
                        <a:spcAft>
                          <a:spcPts val="0"/>
                        </a:spcAft>
                        <a:buNone/>
                      </a:pPr>
                      <a:r>
                        <a:rPr lang="en-IN" sz="1800" u="none" cap="none" strike="noStrike">
                          <a:latin typeface="Times New Roman"/>
                          <a:ea typeface="Times New Roman"/>
                          <a:cs typeface="Times New Roman"/>
                          <a:sym typeface="Times New Roman"/>
                        </a:rPr>
                        <a:t>NAME</a:t>
                      </a:r>
                      <a:endParaRPr/>
                    </a:p>
                    <a:p>
                      <a:pPr indent="0" lvl="0" marL="0" marR="0" rtl="0" algn="l">
                        <a:spcBef>
                          <a:spcPts val="0"/>
                        </a:spcBef>
                        <a:spcAft>
                          <a:spcPts val="0"/>
                        </a:spcAft>
                        <a:buNone/>
                      </a:pPr>
                      <a:r>
                        <a:rPr lang="en-IN" sz="1800">
                          <a:latin typeface="Times New Roman"/>
                          <a:ea typeface="Times New Roman"/>
                          <a:cs typeface="Times New Roman"/>
                          <a:sym typeface="Times New Roman"/>
                        </a:rPr>
                        <a:t>(ROLL NO)</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COURSE NAME</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PLATFORM</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No. OF</a:t>
                      </a:r>
                      <a:r>
                        <a:rPr lang="en-IN" sz="1800">
                          <a:latin typeface="Times New Roman"/>
                          <a:ea typeface="Times New Roman"/>
                          <a:cs typeface="Times New Roman"/>
                          <a:sym typeface="Times New Roman"/>
                        </a:rPr>
                        <a:t> WEEKS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REMARKS/ STATUS</a:t>
                      </a:r>
                      <a:endParaRPr/>
                    </a:p>
                  </a:txBody>
                  <a:tcPr marT="45725" marB="45725" marR="91450" marL="91450"/>
                </a:tc>
              </a:tr>
              <a:tr h="370850">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Rahulkannan P</a:t>
                      </a:r>
                      <a:endParaRPr/>
                    </a:p>
                    <a:p>
                      <a:pPr indent="0" lvl="0" marL="0" marR="0" rtl="0" algn="l">
                        <a:spcBef>
                          <a:spcPts val="0"/>
                        </a:spcBef>
                        <a:spcAft>
                          <a:spcPts val="0"/>
                        </a:spcAft>
                        <a:buNone/>
                      </a:pPr>
                      <a:r>
                        <a:rPr lang="en-IN" sz="1800">
                          <a:latin typeface="Times New Roman"/>
                          <a:ea typeface="Times New Roman"/>
                          <a:cs typeface="Times New Roman"/>
                          <a:sym typeface="Times New Roman"/>
                        </a:rPr>
                        <a:t>(21bad020)</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C0C0C"/>
                        </a:buClr>
                        <a:buSzPts val="1800"/>
                        <a:buFont typeface="Times New Roman"/>
                        <a:buNone/>
                      </a:pPr>
                      <a:r>
                        <a:rPr lang="en-IN" sz="1800">
                          <a:solidFill>
                            <a:srgbClr val="0C0C0C"/>
                          </a:solidFill>
                          <a:latin typeface="Times New Roman"/>
                          <a:ea typeface="Times New Roman"/>
                          <a:cs typeface="Times New Roman"/>
                          <a:sym typeface="Times New Roman"/>
                        </a:rPr>
                        <a:t>Akash K(21BAD054)</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274320" lvl="0" marL="274320" marR="0" rtl="0" algn="l">
                        <a:lnSpc>
                          <a:spcPct val="80000"/>
                        </a:lnSpc>
                        <a:spcBef>
                          <a:spcPts val="580"/>
                        </a:spcBef>
                        <a:spcAft>
                          <a:spcPts val="0"/>
                        </a:spcAft>
                        <a:buClr>
                          <a:srgbClr val="0C0C0C"/>
                        </a:buClr>
                        <a:buSzPts val="2044"/>
                        <a:buFont typeface="Noto Sans Symbols"/>
                        <a:buNone/>
                      </a:pPr>
                      <a:r>
                        <a:rPr lang="en-IN" sz="1800">
                          <a:solidFill>
                            <a:srgbClr val="0C0C0C"/>
                          </a:solidFill>
                          <a:latin typeface="Times New Roman"/>
                          <a:ea typeface="Times New Roman"/>
                          <a:cs typeface="Times New Roman"/>
                          <a:sym typeface="Times New Roman"/>
                        </a:rPr>
                        <a:t>Aravindh R</a:t>
                      </a:r>
                      <a:endParaRPr/>
                    </a:p>
                    <a:p>
                      <a:pPr indent="-274320" lvl="0" marL="274320" marR="0" rtl="0" algn="l">
                        <a:lnSpc>
                          <a:spcPct val="80000"/>
                        </a:lnSpc>
                        <a:spcBef>
                          <a:spcPts val="580"/>
                        </a:spcBef>
                        <a:spcAft>
                          <a:spcPts val="0"/>
                        </a:spcAft>
                        <a:buClr>
                          <a:srgbClr val="0C0C0C"/>
                        </a:buClr>
                        <a:buSzPts val="2044"/>
                        <a:buFont typeface="Noto Sans Symbols"/>
                        <a:buNone/>
                      </a:pPr>
                      <a:r>
                        <a:rPr lang="en-IN" sz="1800">
                          <a:solidFill>
                            <a:srgbClr val="0C0C0C"/>
                          </a:solidFill>
                          <a:latin typeface="Times New Roman"/>
                          <a:ea typeface="Times New Roman"/>
                          <a:cs typeface="Times New Roman"/>
                          <a:sym typeface="Times New Roman"/>
                        </a:rPr>
                        <a:t>(21BAD036)</a:t>
                      </a:r>
                      <a:endParaRPr/>
                    </a:p>
                    <a:p>
                      <a:pPr indent="-144509" lvl="0" marL="274320" marR="0" rtl="0" algn="l">
                        <a:lnSpc>
                          <a:spcPct val="80000"/>
                        </a:lnSpc>
                        <a:spcBef>
                          <a:spcPts val="580"/>
                        </a:spcBef>
                        <a:spcAft>
                          <a:spcPts val="0"/>
                        </a:spcAft>
                        <a:buClr>
                          <a:schemeClr val="dk1"/>
                        </a:buClr>
                        <a:buSzPts val="2044"/>
                        <a:buFont typeface="Noto Sans Symbols"/>
                        <a:buNone/>
                      </a:pPr>
                      <a:r>
                        <a:t/>
                      </a:r>
                      <a:endParaRPr sz="1800">
                        <a:solidFill>
                          <a:srgbClr val="0C0C0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The joy of computing using Python</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Meachine learning alogrithms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Meachine learning alogrithms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NPTEL</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Great learning</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Great learning</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12 weeks</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5 weeks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5 weeks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Ongoing</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Ongoing</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Ongoing</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CONCLUSION</a:t>
            </a:r>
            <a:endParaRPr/>
          </a:p>
        </p:txBody>
      </p:sp>
      <p:sp>
        <p:nvSpPr>
          <p:cNvPr id="323" name="Google Shape;323;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just">
              <a:lnSpc>
                <a:spcPct val="150000"/>
              </a:lnSpc>
              <a:spcBef>
                <a:spcPts val="0"/>
              </a:spcBef>
              <a:spcAft>
                <a:spcPts val="0"/>
              </a:spcAft>
              <a:buSzPts val="1870"/>
              <a:buChar char="⚫"/>
            </a:pPr>
            <a:r>
              <a:rPr lang="en-IN" sz="2200">
                <a:latin typeface="Times New Roman"/>
                <a:ea typeface="Times New Roman"/>
                <a:cs typeface="Times New Roman"/>
                <a:sym typeface="Times New Roman"/>
              </a:rPr>
              <a:t>Despite these advancements, early detection of pancreatic cancer remains a challenge, and more research is needed to improve the accuracy and reliability of detection methods. Additionally, increased awareness and education about pancreatic cancer can help individuals and healthcare professionals recognize the symptoms and risk factors associated with this disease, leading to earlier detection and better outcomes for patients. Therefore this model is created to achieve it's best performance in detection of pancreatic cancer.</a:t>
            </a:r>
            <a:endParaRPr sz="2200">
              <a:latin typeface="Times New Roman"/>
              <a:ea typeface="Times New Roman"/>
              <a:cs typeface="Times New Roman"/>
              <a:sym typeface="Times New Roman"/>
            </a:endParaRPr>
          </a:p>
        </p:txBody>
      </p:sp>
      <p:sp>
        <p:nvSpPr>
          <p:cNvPr id="324" name="Google Shape;324;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325" name="Google Shape;325;p22"/>
          <p:cNvSpPr txBox="1"/>
          <p:nvPr>
            <p:ph idx="11" type="ftr"/>
          </p:nvPr>
        </p:nvSpPr>
        <p:spPr>
          <a:xfrm>
            <a:off x="575541" y="6438900"/>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26" name="Google Shape;326;p2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REFERENCES</a:t>
            </a:r>
            <a:endParaRPr/>
          </a:p>
        </p:txBody>
      </p:sp>
      <p:sp>
        <p:nvSpPr>
          <p:cNvPr id="333" name="Google Shape;333;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530"/>
              <a:buAutoNum type="arabicPeriod"/>
            </a:pPr>
            <a:r>
              <a:rPr b="0" i="0" lang="en-IN" sz="2400">
                <a:solidFill>
                  <a:srgbClr val="111111"/>
                </a:solidFill>
                <a:latin typeface="Open Sans"/>
                <a:ea typeface="Open Sans"/>
                <a:cs typeface="Open Sans"/>
                <a:sym typeface="Open Sans"/>
              </a:rPr>
              <a:t>By </a:t>
            </a:r>
            <a:r>
              <a:rPr i="0" lang="en-IN" sz="2400" u="sng" strike="noStrike">
                <a:solidFill>
                  <a:schemeClr val="hlink"/>
                </a:solidFill>
                <a:latin typeface="Open Sans"/>
                <a:ea typeface="Open Sans"/>
                <a:cs typeface="Open Sans"/>
                <a:sym typeface="Open Sans"/>
                <a:hlinkClick r:id="rId3"/>
              </a:rPr>
              <a:t>Nagesh Singh Chauhan</a:t>
            </a:r>
            <a:r>
              <a:rPr i="0" lang="en-IN" sz="2400" u="none" strike="noStrike">
                <a:latin typeface="Open Sans"/>
                <a:ea typeface="Open Sans"/>
                <a:cs typeface="Open Sans"/>
                <a:sym typeface="Open Sans"/>
              </a:rPr>
              <a:t> </a:t>
            </a:r>
            <a:r>
              <a:rPr b="0" i="0" lang="en-IN" sz="2400">
                <a:solidFill>
                  <a:srgbClr val="111111"/>
                </a:solidFill>
                <a:latin typeface="Open Sans"/>
                <a:ea typeface="Open Sans"/>
                <a:cs typeface="Open Sans"/>
                <a:sym typeface="Open Sans"/>
              </a:rPr>
              <a:t>,nuggets on        February 9, 2022 in </a:t>
            </a:r>
            <a:r>
              <a:rPr b="1" i="0" lang="en-IN" sz="2400" u="sng" strike="noStrike">
                <a:solidFill>
                  <a:srgbClr val="211F1F"/>
                </a:solidFill>
                <a:latin typeface="Open Sans"/>
                <a:ea typeface="Open Sans"/>
                <a:cs typeface="Open Sans"/>
                <a:sym typeface="Open Sans"/>
                <a:hlinkClick r:id="rId4">
                  <a:extLst>
                    <a:ext uri="{A12FA001-AC4F-418D-AE19-62706E023703}">
                      <ahyp:hlinkClr val="tx"/>
                    </a:ext>
                  </a:extLst>
                </a:hlinkClick>
              </a:rPr>
              <a:t>MachineLearning</a:t>
            </a:r>
            <a:r>
              <a:rPr b="1" i="0" lang="en-IN" sz="2400" u="none" strike="noStrike">
                <a:solidFill>
                  <a:srgbClr val="000000"/>
                </a:solidFill>
                <a:latin typeface="Times New Roman"/>
                <a:ea typeface="Times New Roman"/>
                <a:cs typeface="Times New Roman"/>
                <a:sym typeface="Times New Roman"/>
              </a:rPr>
              <a:t> </a:t>
            </a:r>
            <a:r>
              <a:rPr lang="en-IN" sz="2400">
                <a:solidFill>
                  <a:srgbClr val="000000"/>
                </a:solidFill>
                <a:latin typeface="Times New Roman"/>
                <a:ea typeface="Times New Roman"/>
                <a:cs typeface="Times New Roman"/>
                <a:sym typeface="Times New Roman"/>
              </a:rPr>
              <a:t>(</a:t>
            </a:r>
            <a:r>
              <a:rPr lang="en-IN" sz="24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https://www.kdnuggets.com/2020/01/decision-tree-algorithm-explained.html</a:t>
            </a:r>
            <a:r>
              <a:rPr lang="en-IN" sz="2400">
                <a:solidFill>
                  <a:srgbClr val="000000"/>
                </a:solidFill>
                <a:latin typeface="Times New Roman"/>
                <a:ea typeface="Times New Roman"/>
                <a:cs typeface="Times New Roman"/>
                <a:sym typeface="Times New Roman"/>
              </a:rPr>
              <a:t>)</a:t>
            </a:r>
            <a:endParaRPr/>
          </a:p>
          <a:p>
            <a:pPr indent="0" lvl="0" marL="0" rtl="0" algn="just">
              <a:lnSpc>
                <a:spcPct val="100000"/>
              </a:lnSpc>
              <a:spcBef>
                <a:spcPts val="575"/>
              </a:spcBef>
              <a:spcAft>
                <a:spcPts val="0"/>
              </a:spcAft>
              <a:buSzPts val="1530"/>
              <a:buNone/>
            </a:pPr>
            <a:r>
              <a:t/>
            </a:r>
            <a:endParaRPr sz="2400">
              <a:solidFill>
                <a:srgbClr val="000000"/>
              </a:solidFill>
              <a:latin typeface="Times New Roman"/>
              <a:ea typeface="Times New Roman"/>
              <a:cs typeface="Times New Roman"/>
              <a:sym typeface="Times New Roman"/>
            </a:endParaRPr>
          </a:p>
          <a:p>
            <a:pPr indent="0" lvl="0" marL="0" rtl="0" algn="just">
              <a:lnSpc>
                <a:spcPct val="100000"/>
              </a:lnSpc>
              <a:spcBef>
                <a:spcPts val="575"/>
              </a:spcBef>
              <a:spcAft>
                <a:spcPts val="0"/>
              </a:spcAft>
              <a:buSzPts val="1530"/>
              <a:buNone/>
            </a:pPr>
            <a:r>
              <a:rPr b="0" i="0" lang="en-IN" sz="2400">
                <a:solidFill>
                  <a:srgbClr val="DF695B"/>
                </a:solidFill>
                <a:latin typeface="Arial"/>
                <a:ea typeface="Arial"/>
                <a:cs typeface="Arial"/>
                <a:sym typeface="Arial"/>
              </a:rPr>
              <a:t>2. </a:t>
            </a:r>
            <a:r>
              <a:rPr b="0" i="0" lang="en-IN" sz="2400">
                <a:solidFill>
                  <a:srgbClr val="222222"/>
                </a:solidFill>
                <a:latin typeface="Arial"/>
                <a:ea typeface="Arial"/>
                <a:cs typeface="Arial"/>
                <a:sym typeface="Arial"/>
              </a:rPr>
              <a:t>Cardot, H. &amp; Degras, D. Online principal component     analysis in high dimension: which       algorithmtochoose?</a:t>
            </a:r>
            <a:r>
              <a:rPr b="0" i="1" lang="en-IN" sz="2400">
                <a:solidFill>
                  <a:srgbClr val="222222"/>
                </a:solidFill>
                <a:latin typeface="Arial"/>
                <a:ea typeface="Arial"/>
                <a:cs typeface="Arial"/>
                <a:sym typeface="Arial"/>
              </a:rPr>
              <a:t>Int.Stat.Rev.</a:t>
            </a:r>
            <a:r>
              <a:rPr b="1" i="0" lang="en-IN" sz="2400">
                <a:solidFill>
                  <a:srgbClr val="222222"/>
                </a:solidFill>
                <a:latin typeface="Arial"/>
                <a:ea typeface="Arial"/>
                <a:cs typeface="Arial"/>
                <a:sym typeface="Arial"/>
              </a:rPr>
              <a:t>86</a:t>
            </a:r>
            <a:r>
              <a:rPr b="0" i="0" lang="en-IN" sz="2400">
                <a:solidFill>
                  <a:srgbClr val="222222"/>
                </a:solidFill>
                <a:latin typeface="Arial"/>
                <a:ea typeface="Arial"/>
                <a:cs typeface="Arial"/>
                <a:sym typeface="Arial"/>
              </a:rPr>
              <a:t>, 29,50(2018)</a:t>
            </a:r>
            <a:endParaRPr/>
          </a:p>
          <a:p>
            <a:pPr indent="0" lvl="0" marL="0" rtl="0" algn="just">
              <a:lnSpc>
                <a:spcPct val="100000"/>
              </a:lnSpc>
              <a:spcBef>
                <a:spcPts val="575"/>
              </a:spcBef>
              <a:spcAft>
                <a:spcPts val="0"/>
              </a:spcAft>
              <a:buSzPts val="1530"/>
              <a:buNone/>
            </a:pPr>
            <a:r>
              <a:rPr b="0" i="0" lang="en-IN" sz="2400">
                <a:solidFill>
                  <a:srgbClr val="222222"/>
                </a:solidFill>
                <a:latin typeface="Arial"/>
                <a:ea typeface="Arial"/>
                <a:cs typeface="Arial"/>
                <a:sym typeface="Arial"/>
              </a:rPr>
              <a:t>(</a:t>
            </a:r>
            <a:r>
              <a:rPr b="0" i="0" lang="en-IN" sz="2400" u="sng">
                <a:solidFill>
                  <a:srgbClr val="222222"/>
                </a:solidFill>
                <a:latin typeface="Arial"/>
                <a:ea typeface="Arial"/>
                <a:cs typeface="Arial"/>
                <a:sym typeface="Arial"/>
                <a:hlinkClick r:id="rId6">
                  <a:extLst>
                    <a:ext uri="{A12FA001-AC4F-418D-AE19-62706E023703}">
                      <ahyp:hlinkClr val="tx"/>
                    </a:ext>
                  </a:extLst>
                </a:hlinkClick>
              </a:rPr>
              <a:t>https://onlinelibrary.wiley.com/doi/epdf/10.1111/insr.12220</a:t>
            </a:r>
            <a:r>
              <a:rPr b="0" i="0" lang="en-IN" sz="2400">
                <a:solidFill>
                  <a:srgbClr val="222222"/>
                </a:solidFill>
                <a:latin typeface="Arial"/>
                <a:ea typeface="Arial"/>
                <a:cs typeface="Arial"/>
                <a:sym typeface="Arial"/>
              </a:rPr>
              <a:t>)</a:t>
            </a:r>
            <a:endParaRPr sz="2400">
              <a:solidFill>
                <a:srgbClr val="222222"/>
              </a:solidFill>
              <a:latin typeface="Arial"/>
              <a:ea typeface="Arial"/>
              <a:cs typeface="Arial"/>
              <a:sym typeface="Arial"/>
            </a:endParaRPr>
          </a:p>
          <a:p>
            <a:pPr indent="-245745" lvl="0" marL="342900" rtl="0" algn="just">
              <a:lnSpc>
                <a:spcPct val="100000"/>
              </a:lnSpc>
              <a:spcBef>
                <a:spcPts val="575"/>
              </a:spcBef>
              <a:spcAft>
                <a:spcPts val="0"/>
              </a:spcAft>
              <a:buSzPts val="1530"/>
              <a:buNone/>
            </a:pPr>
            <a:r>
              <a:t/>
            </a:r>
            <a:endParaRPr b="0" i="0" sz="2800">
              <a:solidFill>
                <a:srgbClr val="222222"/>
              </a:solidFill>
              <a:latin typeface="Arial"/>
              <a:ea typeface="Arial"/>
              <a:cs typeface="Arial"/>
              <a:sym typeface="Arial"/>
            </a:endParaRPr>
          </a:p>
          <a:p>
            <a:pPr indent="0" lvl="0" marL="0" rtl="0" algn="just">
              <a:lnSpc>
                <a:spcPct val="100000"/>
              </a:lnSpc>
              <a:spcBef>
                <a:spcPts val="575"/>
              </a:spcBef>
              <a:spcAft>
                <a:spcPts val="0"/>
              </a:spcAft>
              <a:buSzPts val="1530"/>
              <a:buNone/>
            </a:pPr>
            <a:r>
              <a:rPr b="0" i="0" lang="en-IN" sz="2800">
                <a:solidFill>
                  <a:srgbClr val="000000"/>
                </a:solidFill>
                <a:latin typeface="Times New Roman"/>
                <a:ea typeface="Times New Roman"/>
                <a:cs typeface="Times New Roman"/>
                <a:sym typeface="Times New Roman"/>
              </a:rPr>
              <a:t>.</a:t>
            </a:r>
            <a:endParaRPr b="0" i="0" sz="2800">
              <a:solidFill>
                <a:srgbClr val="000000"/>
              </a:solidFill>
              <a:latin typeface="Times New Roman"/>
              <a:ea typeface="Times New Roman"/>
              <a:cs typeface="Times New Roman"/>
              <a:sym typeface="Times New Roman"/>
            </a:endParaRPr>
          </a:p>
          <a:p>
            <a:pPr indent="-374015" lvl="0" marL="514350" rtl="0" algn="l">
              <a:spcBef>
                <a:spcPts val="575"/>
              </a:spcBef>
              <a:spcAft>
                <a:spcPts val="0"/>
              </a:spcAft>
              <a:buSzPts val="2210"/>
              <a:buNone/>
            </a:pPr>
            <a:r>
              <a:t/>
            </a:r>
            <a:endParaRPr/>
          </a:p>
        </p:txBody>
      </p:sp>
      <p:sp>
        <p:nvSpPr>
          <p:cNvPr id="334" name="Google Shape;334;p23"/>
          <p:cNvSpPr txBox="1"/>
          <p:nvPr>
            <p:ph idx="11" type="ftr"/>
          </p:nvPr>
        </p:nvSpPr>
        <p:spPr>
          <a:xfrm>
            <a:off x="533400" y="6479598"/>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35" name="Google Shape;335;p2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336" name="Google Shape;336;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REFERENCES</a:t>
            </a:r>
            <a:endParaRPr/>
          </a:p>
        </p:txBody>
      </p:sp>
      <p:sp>
        <p:nvSpPr>
          <p:cNvPr id="343" name="Google Shape;343;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040"/>
              <a:buFont typeface="Libre Franklin"/>
              <a:buAutoNum type="arabicPeriod" startAt="3"/>
            </a:pPr>
            <a:r>
              <a:rPr b="0" i="0" lang="en-IN" sz="2400">
                <a:solidFill>
                  <a:srgbClr val="000000"/>
                </a:solidFill>
                <a:latin typeface="Times New Roman"/>
                <a:ea typeface="Times New Roman"/>
                <a:cs typeface="Times New Roman"/>
                <a:sym typeface="Times New Roman"/>
              </a:rPr>
              <a:t>Vance K, Alitinok A, Winfree S, Jensen-Smith H, Swanson BJ, Grandgenett PM. et al. Machine learning analyses of highly-multiplexed immunofluorescence identifies distinct tumor and stromal cell populations in primary pancreatic tumors. Cancer Biomark. 2022;33:219–35</a:t>
            </a:r>
            <a:r>
              <a:rPr b="0" i="0" lang="en-IN" sz="2800">
                <a:solidFill>
                  <a:srgbClr val="000000"/>
                </a:solidFill>
                <a:latin typeface="Times New Roman"/>
                <a:ea typeface="Times New Roman"/>
                <a:cs typeface="Times New Roman"/>
                <a:sym typeface="Times New Roman"/>
              </a:rPr>
              <a:t>.</a:t>
            </a:r>
            <a:endParaRPr b="0" i="0" sz="2800">
              <a:solidFill>
                <a:srgbClr val="000000"/>
              </a:solidFill>
              <a:latin typeface="Times New Roman"/>
              <a:ea typeface="Times New Roman"/>
              <a:cs typeface="Times New Roman"/>
              <a:sym typeface="Times New Roman"/>
            </a:endParaRPr>
          </a:p>
          <a:p>
            <a:pPr indent="-374015" lvl="0" marL="514350" rtl="0" algn="l">
              <a:spcBef>
                <a:spcPts val="575"/>
              </a:spcBef>
              <a:spcAft>
                <a:spcPts val="0"/>
              </a:spcAft>
              <a:buClr>
                <a:schemeClr val="accent1"/>
              </a:buClr>
              <a:buSzPts val="2210"/>
              <a:buFont typeface="Libre Franklin"/>
              <a:buNone/>
            </a:pPr>
            <a:r>
              <a:t/>
            </a:r>
            <a:endParaRPr/>
          </a:p>
        </p:txBody>
      </p:sp>
      <p:sp>
        <p:nvSpPr>
          <p:cNvPr id="344" name="Google Shape;344;p24"/>
          <p:cNvSpPr txBox="1"/>
          <p:nvPr>
            <p:ph idx="11" type="ftr"/>
          </p:nvPr>
        </p:nvSpPr>
        <p:spPr>
          <a:xfrm>
            <a:off x="578427" y="6400800"/>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45" name="Google Shape;345;p2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346" name="Google Shape;346;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idx="1" type="body"/>
          </p:nvPr>
        </p:nvSpPr>
        <p:spPr>
          <a:xfrm>
            <a:off x="685800" y="838200"/>
            <a:ext cx="7772400" cy="4572000"/>
          </a:xfrm>
          <a:prstGeom prst="rect">
            <a:avLst/>
          </a:prstGeom>
          <a:noFill/>
          <a:ln>
            <a:noFill/>
          </a:ln>
        </p:spPr>
        <p:txBody>
          <a:bodyPr anchorCtr="0" anchor="t" bIns="45700" lIns="91425" spcFirstLastPara="1" rIns="91425" wrap="square" tIns="45700">
            <a:noAutofit/>
          </a:bodyPr>
          <a:lstStyle/>
          <a:p>
            <a:pPr indent="-273050" lvl="0" marL="273050" rtl="0" algn="ctr">
              <a:spcBef>
                <a:spcPts val="0"/>
              </a:spcBef>
              <a:spcAft>
                <a:spcPts val="0"/>
              </a:spcAft>
              <a:buSzPts val="8160"/>
              <a:buNone/>
            </a:pPr>
            <a:r>
              <a:t/>
            </a:r>
            <a:endParaRPr sz="9600"/>
          </a:p>
          <a:p>
            <a:pPr indent="-273050" lvl="0" marL="273050" rtl="0" algn="ctr">
              <a:spcBef>
                <a:spcPts val="575"/>
              </a:spcBef>
              <a:spcAft>
                <a:spcPts val="0"/>
              </a:spcAft>
              <a:buSzPts val="8160"/>
              <a:buNone/>
            </a:pPr>
            <a:r>
              <a:rPr lang="en-IN" sz="9600">
                <a:solidFill>
                  <a:srgbClr val="FF0000"/>
                </a:solidFill>
              </a:rPr>
              <a:t>Thank You</a:t>
            </a:r>
            <a:endParaRPr/>
          </a:p>
        </p:txBody>
      </p:sp>
      <p:sp>
        <p:nvSpPr>
          <p:cNvPr id="352" name="Google Shape;352;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
        <p:nvSpPr>
          <p:cNvPr id="353" name="Google Shape;353;p2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354" name="Google Shape;354;p25"/>
          <p:cNvSpPr txBox="1"/>
          <p:nvPr/>
        </p:nvSpPr>
        <p:spPr>
          <a:xfrm>
            <a:off x="603250" y="5138898"/>
            <a:ext cx="3962400" cy="3057203"/>
          </a:xfrm>
          <a:prstGeom prst="rect">
            <a:avLst/>
          </a:prstGeom>
          <a:noFill/>
          <a:ln>
            <a:noFill/>
          </a:ln>
        </p:spPr>
        <p:txBody>
          <a:bodyPr anchorCtr="0" anchor="ctr" bIns="45700" lIns="91425" spcFirstLastPara="1" rIns="91425" wrap="square" tIns="45700">
            <a:noAutofit/>
          </a:bodyPr>
          <a:lstStyle/>
          <a:p>
            <a:pPr indent="-274320" lvl="0" marL="274320" marR="0" rtl="0" algn="l">
              <a:lnSpc>
                <a:spcPct val="80000"/>
              </a:lnSpc>
              <a:spcBef>
                <a:spcPts val="0"/>
              </a:spcBef>
              <a:spcAft>
                <a:spcPts val="0"/>
              </a:spcAft>
              <a:buClr>
                <a:srgbClr val="0C0C0C"/>
              </a:buClr>
              <a:buSzPts val="2044"/>
              <a:buFont typeface="Noto Sans Symbols"/>
              <a:buNone/>
            </a:pPr>
            <a:r>
              <a:rPr b="0" i="0" lang="en-IN" sz="1400" u="none" cap="none" strike="noStrike">
                <a:solidFill>
                  <a:srgbClr val="0C0C0C"/>
                </a:solidFill>
                <a:latin typeface="Times New Roman"/>
                <a:ea typeface="Times New Roman"/>
                <a:cs typeface="Times New Roman"/>
                <a:sym typeface="Times New Roman"/>
              </a:rPr>
              <a:t> Pancreatic Cancer detection</a:t>
            </a:r>
            <a:endParaRPr/>
          </a:p>
          <a:p>
            <a:pPr indent="-274320" lvl="0" marL="274320" marR="0" rtl="0" algn="l">
              <a:lnSpc>
                <a:spcPct val="80000"/>
              </a:lnSpc>
              <a:spcBef>
                <a:spcPts val="580"/>
              </a:spcBef>
              <a:spcAft>
                <a:spcPts val="0"/>
              </a:spcAft>
              <a:buClr>
                <a:schemeClr val="dk2"/>
              </a:buClr>
              <a:buSzPts val="2044"/>
              <a:buFont typeface="Noto Sans Symbols"/>
              <a:buNone/>
            </a:pPr>
            <a:r>
              <a:t/>
            </a:r>
            <a:endParaRPr b="0" i="0" sz="1400" u="none" cap="none" strike="noStrike">
              <a:solidFill>
                <a:srgbClr val="0C0C0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400" u="none" cap="none" strike="noStrike">
              <a:solidFill>
                <a:schemeClr val="dk2"/>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PROBLEM DESCRIPTION</a:t>
            </a:r>
            <a:endParaRPr/>
          </a:p>
        </p:txBody>
      </p:sp>
      <p:sp>
        <p:nvSpPr>
          <p:cNvPr id="127" name="Google Shape;127;p3"/>
          <p:cNvSpPr txBox="1"/>
          <p:nvPr>
            <p:ph idx="1" type="body"/>
          </p:nvPr>
        </p:nvSpPr>
        <p:spPr>
          <a:xfrm>
            <a:off x="800100" y="1499394"/>
            <a:ext cx="8001000" cy="45720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Pancreatic cancer is a type of cancer that affects the pancreas, an organ in the abdomen that helps regulate blood sugar levels and digestive function. It is one of the most deadly forms of cancer, with a five-year survival rate of just 9%.</a:t>
            </a:r>
            <a:endParaRPr/>
          </a:p>
          <a:p>
            <a:pPr indent="-381000" lvl="0" marL="457200" rtl="0" algn="just">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Early detection of pancreatic cancer is crucial for improving patient outcomes, as treatment options are more effective when the cancer is detected at an early stage.</a:t>
            </a:r>
            <a:endParaRPr/>
          </a:p>
          <a:p>
            <a:pPr indent="-381000" lvl="0" marL="457200" rtl="0" algn="just">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Symptoms of pancreatic cancer can include abdominal pain, jaundice, weight loss, and changes in blood sugar levels.</a:t>
            </a:r>
            <a:endParaRPr/>
          </a:p>
          <a:p>
            <a:pPr indent="-228600" lvl="0" marL="457200" rtl="0" algn="just">
              <a:lnSpc>
                <a:spcPct val="100000"/>
              </a:lnSpc>
              <a:spcBef>
                <a:spcPts val="0"/>
              </a:spcBef>
              <a:spcAft>
                <a:spcPts val="0"/>
              </a:spcAft>
              <a:buSzPts val="2400"/>
              <a:buFont typeface="Times New Roman"/>
              <a:buNone/>
            </a:pPr>
            <a:r>
              <a:t/>
            </a:r>
            <a:endParaRPr sz="2400">
              <a:latin typeface="Times New Roman"/>
              <a:ea typeface="Times New Roman"/>
              <a:cs typeface="Times New Roman"/>
              <a:sym typeface="Times New Roman"/>
            </a:endParaRPr>
          </a:p>
          <a:p>
            <a:pPr indent="-273050" lvl="0" marL="273050" rtl="0" algn="just">
              <a:spcBef>
                <a:spcPts val="575"/>
              </a:spcBef>
              <a:spcAft>
                <a:spcPts val="0"/>
              </a:spcAft>
              <a:buSzPts val="2040"/>
              <a:buNone/>
            </a:pPr>
            <a:r>
              <a:t/>
            </a:r>
            <a:endParaRPr sz="2400"/>
          </a:p>
        </p:txBody>
      </p:sp>
      <p:sp>
        <p:nvSpPr>
          <p:cNvPr id="128" name="Google Shape;128;p3"/>
          <p:cNvSpPr txBox="1"/>
          <p:nvPr>
            <p:ph idx="11" type="ftr"/>
          </p:nvPr>
        </p:nvSpPr>
        <p:spPr>
          <a:xfrm>
            <a:off x="609600" y="6429375"/>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9" name="Google Shape;129;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30" name="Google Shape;1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idx="1" type="body"/>
          </p:nvPr>
        </p:nvSpPr>
        <p:spPr>
          <a:xfrm>
            <a:off x="838835" y="2362200"/>
            <a:ext cx="8033385" cy="1592580"/>
          </a:xfrm>
          <a:prstGeom prst="rect">
            <a:avLst/>
          </a:prstGeom>
          <a:noFill/>
          <a:ln cap="flat" cmpd="thickThin"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SzPts val="4080"/>
              <a:buNone/>
            </a:pPr>
            <a:r>
              <a:rPr lang="en-IN" sz="4800" u="sng">
                <a:solidFill>
                  <a:schemeClr val="hlink"/>
                </a:solidFill>
                <a:hlinkClick r:id="rId3"/>
              </a:rPr>
              <a:t>Literature Identified and Findings </a:t>
            </a:r>
            <a:endParaRPr sz="4800"/>
          </a:p>
        </p:txBody>
      </p:sp>
      <p:sp>
        <p:nvSpPr>
          <p:cNvPr id="136" name="Google Shape;136;p4"/>
          <p:cNvSpPr txBox="1"/>
          <p:nvPr>
            <p:ph idx="11" type="ftr"/>
          </p:nvPr>
        </p:nvSpPr>
        <p:spPr>
          <a:xfrm>
            <a:off x="609600" y="6429375"/>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7" name="Google Shape;137;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38" name="Google Shape;138;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865602" y="381000"/>
            <a:ext cx="7429500" cy="811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Times New Roman"/>
              <a:buNone/>
            </a:pPr>
            <a:r>
              <a:rPr b="1" lang="en-IN" sz="2800">
                <a:latin typeface="Times New Roman"/>
                <a:ea typeface="Times New Roman"/>
                <a:cs typeface="Times New Roman"/>
                <a:sym typeface="Times New Roman"/>
              </a:rPr>
              <a:t>1. PCA(Principal Component Analysis)</a:t>
            </a:r>
            <a:endParaRPr/>
          </a:p>
        </p:txBody>
      </p:sp>
      <p:sp>
        <p:nvSpPr>
          <p:cNvPr id="145" name="Google Shape;145;p5"/>
          <p:cNvSpPr txBox="1"/>
          <p:nvPr>
            <p:ph idx="1" type="body"/>
          </p:nvPr>
        </p:nvSpPr>
        <p:spPr>
          <a:xfrm>
            <a:off x="855663" y="1600201"/>
            <a:ext cx="7429500" cy="34290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SzPts val="2400"/>
              <a:buFont typeface="Times New Roman"/>
              <a:buChar char="●"/>
            </a:pPr>
            <a:r>
              <a:rPr b="1" lang="en-IN" sz="2400">
                <a:solidFill>
                  <a:srgbClr val="202122"/>
                </a:solidFill>
                <a:highlight>
                  <a:srgbClr val="FFFFFF"/>
                </a:highlight>
                <a:latin typeface="Times"/>
                <a:ea typeface="Times"/>
                <a:cs typeface="Times"/>
                <a:sym typeface="Times"/>
              </a:rPr>
              <a:t>Principal component analysis</a:t>
            </a:r>
            <a:r>
              <a:rPr lang="en-IN" sz="2400">
                <a:solidFill>
                  <a:srgbClr val="202122"/>
                </a:solidFill>
                <a:highlight>
                  <a:srgbClr val="FFFFFF"/>
                </a:highlight>
                <a:latin typeface="Times"/>
                <a:ea typeface="Times"/>
                <a:cs typeface="Times"/>
                <a:sym typeface="Times"/>
              </a:rPr>
              <a:t> (</a:t>
            </a:r>
            <a:r>
              <a:rPr b="1" lang="en-IN" sz="2400">
                <a:solidFill>
                  <a:srgbClr val="202122"/>
                </a:solidFill>
                <a:highlight>
                  <a:srgbClr val="FFFFFF"/>
                </a:highlight>
                <a:latin typeface="Times"/>
                <a:ea typeface="Times"/>
                <a:cs typeface="Times"/>
                <a:sym typeface="Times"/>
              </a:rPr>
              <a:t>PCA</a:t>
            </a:r>
            <a:r>
              <a:rPr lang="en-IN" sz="2400">
                <a:solidFill>
                  <a:srgbClr val="202122"/>
                </a:solidFill>
                <a:highlight>
                  <a:srgbClr val="FFFFFF"/>
                </a:highlight>
                <a:latin typeface="Times"/>
                <a:ea typeface="Times"/>
                <a:cs typeface="Times"/>
                <a:sym typeface="Times"/>
              </a:rPr>
              <a:t>) is the process of computing the principal components and using them to perform a </a:t>
            </a:r>
            <a:r>
              <a:rPr lang="en-IN" sz="2400">
                <a:solidFill>
                  <a:schemeClr val="dk1"/>
                </a:solidFill>
                <a:highlight>
                  <a:srgbClr val="FFFFFF"/>
                </a:highlight>
                <a:uFill>
                  <a:noFill/>
                </a:uFill>
                <a:latin typeface="Times"/>
                <a:ea typeface="Times"/>
                <a:cs typeface="Times"/>
                <a:sym typeface="Times"/>
                <a:hlinkClick r:id="rId3">
                  <a:extLst>
                    <a:ext uri="{A12FA001-AC4F-418D-AE19-62706E023703}">
                      <ahyp:hlinkClr val="tx"/>
                    </a:ext>
                  </a:extLst>
                </a:hlinkClick>
              </a:rPr>
              <a:t>change of basis</a:t>
            </a:r>
            <a:r>
              <a:rPr lang="en-IN" sz="2400">
                <a:solidFill>
                  <a:schemeClr val="dk1"/>
                </a:solidFill>
                <a:highlight>
                  <a:srgbClr val="FFFFFF"/>
                </a:highlight>
                <a:latin typeface="Times"/>
                <a:ea typeface="Times"/>
                <a:cs typeface="Times"/>
                <a:sym typeface="Times"/>
              </a:rPr>
              <a:t> </a:t>
            </a:r>
            <a:r>
              <a:rPr lang="en-IN" sz="2400">
                <a:solidFill>
                  <a:srgbClr val="202122"/>
                </a:solidFill>
                <a:highlight>
                  <a:srgbClr val="FFFFFF"/>
                </a:highlight>
                <a:latin typeface="Times"/>
                <a:ea typeface="Times"/>
                <a:cs typeface="Times"/>
                <a:sym typeface="Times"/>
              </a:rPr>
              <a:t>on the data, sometimes using only the first few principal components and ignoring the rest.</a:t>
            </a:r>
            <a:endParaRPr sz="2400">
              <a:solidFill>
                <a:srgbClr val="202122"/>
              </a:solidFill>
              <a:highlight>
                <a:srgbClr val="FFFFFF"/>
              </a:highlight>
              <a:latin typeface="Times"/>
              <a:ea typeface="Times"/>
              <a:cs typeface="Times"/>
              <a:sym typeface="Times"/>
            </a:endParaRPr>
          </a:p>
          <a:p>
            <a:pPr indent="0" lvl="0" marL="0" rtl="0" algn="just">
              <a:lnSpc>
                <a:spcPct val="100000"/>
              </a:lnSpc>
              <a:spcBef>
                <a:spcPts val="0"/>
              </a:spcBef>
              <a:spcAft>
                <a:spcPts val="0"/>
              </a:spcAft>
              <a:buSzPts val="1530"/>
              <a:buNone/>
            </a:pPr>
            <a:r>
              <a:t/>
            </a:r>
            <a:endParaRPr sz="2400">
              <a:solidFill>
                <a:srgbClr val="202122"/>
              </a:solidFill>
              <a:highlight>
                <a:srgbClr val="FFFFFF"/>
              </a:highlight>
              <a:latin typeface="Times"/>
              <a:ea typeface="Times"/>
              <a:cs typeface="Times"/>
              <a:sym typeface="Times"/>
            </a:endParaRPr>
          </a:p>
          <a:p>
            <a:pPr indent="-381000" lvl="0" marL="457200" rtl="0" algn="just">
              <a:lnSpc>
                <a:spcPct val="100000"/>
              </a:lnSpc>
              <a:spcBef>
                <a:spcPts val="0"/>
              </a:spcBef>
              <a:spcAft>
                <a:spcPts val="0"/>
              </a:spcAft>
              <a:buSzPts val="2400"/>
              <a:buFont typeface="Times New Roman"/>
              <a:buChar char="●"/>
            </a:pPr>
            <a:r>
              <a:rPr lang="en-IN" sz="2400">
                <a:solidFill>
                  <a:srgbClr val="202122"/>
                </a:solidFill>
                <a:highlight>
                  <a:srgbClr val="FFFFFF"/>
                </a:highlight>
                <a:latin typeface="Times"/>
                <a:ea typeface="Times"/>
                <a:cs typeface="Times"/>
                <a:sym typeface="Times"/>
              </a:rPr>
              <a:t>PCA helps in dimensionality reduction of the dataset</a:t>
            </a:r>
            <a:endParaRPr sz="2400">
              <a:solidFill>
                <a:srgbClr val="202122"/>
              </a:solidFill>
              <a:highlight>
                <a:srgbClr val="FFFFFF"/>
              </a:highlight>
              <a:latin typeface="Times"/>
              <a:ea typeface="Times"/>
              <a:cs typeface="Times"/>
              <a:sym typeface="Times"/>
            </a:endParaRPr>
          </a:p>
          <a:p>
            <a:pPr indent="-142240" lvl="1" marL="547687" rtl="0" algn="just">
              <a:lnSpc>
                <a:spcPct val="100000"/>
              </a:lnSpc>
              <a:spcBef>
                <a:spcPts val="375"/>
              </a:spcBef>
              <a:spcAft>
                <a:spcPts val="0"/>
              </a:spcAft>
              <a:buSzPts val="1360"/>
              <a:buNone/>
            </a:pPr>
            <a:r>
              <a:t/>
            </a:r>
            <a:endParaRPr sz="1600">
              <a:latin typeface="Times"/>
              <a:ea typeface="Times"/>
              <a:cs typeface="Times"/>
              <a:sym typeface="Times"/>
            </a:endParaRPr>
          </a:p>
        </p:txBody>
      </p:sp>
      <p:sp>
        <p:nvSpPr>
          <p:cNvPr id="146" name="Google Shape;146;p5"/>
          <p:cNvSpPr txBox="1"/>
          <p:nvPr>
            <p:ph idx="11" type="ftr"/>
          </p:nvPr>
        </p:nvSpPr>
        <p:spPr>
          <a:xfrm>
            <a:off x="603250" y="6400800"/>
            <a:ext cx="67818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58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2"/>
              </a:buClr>
              <a:buSzPts val="1400"/>
              <a:buFont typeface="Libre Baskerville"/>
              <a:buNone/>
            </a:pPr>
            <a:r>
              <a:t/>
            </a:r>
            <a:endParaRPr/>
          </a:p>
        </p:txBody>
      </p:sp>
      <p:sp>
        <p:nvSpPr>
          <p:cNvPr id="147" name="Google Shape;147;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FFFFFF"/>
              </a:buClr>
              <a:buSzPts val="1400"/>
              <a:buFont typeface="Libre Franklin"/>
              <a:buNone/>
            </a:pPr>
            <a:fld id="{00000000-1234-1234-1234-123412341234}" type="slidenum">
              <a:rPr b="0" i="0" lang="en-IN"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865602" y="381000"/>
            <a:ext cx="7429500" cy="811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Times New Roman"/>
              <a:buNone/>
            </a:pPr>
            <a:r>
              <a:rPr b="1" lang="en-IN" sz="2800">
                <a:latin typeface="Times New Roman"/>
                <a:ea typeface="Times New Roman"/>
                <a:cs typeface="Times New Roman"/>
                <a:sym typeface="Times New Roman"/>
              </a:rPr>
              <a:t>2. ROC Curve</a:t>
            </a:r>
            <a:endParaRPr/>
          </a:p>
        </p:txBody>
      </p:sp>
      <p:sp>
        <p:nvSpPr>
          <p:cNvPr id="154" name="Google Shape;154;p6"/>
          <p:cNvSpPr txBox="1"/>
          <p:nvPr>
            <p:ph idx="11" type="ftr"/>
          </p:nvPr>
        </p:nvSpPr>
        <p:spPr>
          <a:xfrm>
            <a:off x="685800" y="6248400"/>
            <a:ext cx="67818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58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155" name="Google Shape;155;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FFFFFF"/>
              </a:buClr>
              <a:buSzPts val="1400"/>
              <a:buFont typeface="Libre Franklin"/>
              <a:buNone/>
            </a:pPr>
            <a:fld id="{00000000-1234-1234-1234-123412341234}" type="slidenum">
              <a:rPr b="0" i="0" lang="en-IN"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56" name="Google Shape;156;p6"/>
          <p:cNvSpPr txBox="1"/>
          <p:nvPr>
            <p:ph idx="1" type="body"/>
          </p:nvPr>
        </p:nvSpPr>
        <p:spPr>
          <a:xfrm>
            <a:off x="685800" y="1409475"/>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0" i="0" lang="en-IN">
                <a:solidFill>
                  <a:srgbClr val="202124"/>
                </a:solidFill>
                <a:latin typeface="Roboto"/>
                <a:ea typeface="Roboto"/>
                <a:cs typeface="Roboto"/>
                <a:sym typeface="Roboto"/>
              </a:rPr>
              <a:t>An </a:t>
            </a:r>
            <a:r>
              <a:rPr b="1" i="0" lang="en-IN">
                <a:solidFill>
                  <a:srgbClr val="202124"/>
                </a:solidFill>
                <a:latin typeface="Roboto"/>
                <a:ea typeface="Roboto"/>
                <a:cs typeface="Roboto"/>
                <a:sym typeface="Roboto"/>
              </a:rPr>
              <a:t>ROC curve</a:t>
            </a:r>
            <a:r>
              <a:rPr b="0" i="0" lang="en-IN">
                <a:solidFill>
                  <a:srgbClr val="202124"/>
                </a:solidFill>
                <a:latin typeface="Roboto"/>
                <a:ea typeface="Roboto"/>
                <a:cs typeface="Roboto"/>
                <a:sym typeface="Roboto"/>
              </a:rPr>
              <a:t> (</a:t>
            </a:r>
            <a:r>
              <a:rPr b="1" i="0" lang="en-IN">
                <a:solidFill>
                  <a:srgbClr val="202124"/>
                </a:solidFill>
                <a:latin typeface="Roboto"/>
                <a:ea typeface="Roboto"/>
                <a:cs typeface="Roboto"/>
                <a:sym typeface="Roboto"/>
              </a:rPr>
              <a:t>receiver operating characteristic curve</a:t>
            </a:r>
            <a:r>
              <a:rPr b="0" i="0" lang="en-IN">
                <a:solidFill>
                  <a:srgbClr val="202124"/>
                </a:solidFill>
                <a:latin typeface="Roboto"/>
                <a:ea typeface="Roboto"/>
                <a:cs typeface="Roboto"/>
                <a:sym typeface="Roboto"/>
              </a:rPr>
              <a:t>) is a graph showing the performance of a classification model at all classification thresholds. </a:t>
            </a:r>
            <a:endParaRPr/>
          </a:p>
          <a:p>
            <a:pPr indent="-273050" lvl="0" marL="273050" rtl="0" algn="l">
              <a:spcBef>
                <a:spcPts val="575"/>
              </a:spcBef>
              <a:spcAft>
                <a:spcPts val="0"/>
              </a:spcAft>
              <a:buSzPts val="2210"/>
              <a:buChar char="⚫"/>
            </a:pPr>
            <a:r>
              <a:rPr b="0" i="0" lang="en-IN">
                <a:solidFill>
                  <a:srgbClr val="202124"/>
                </a:solidFill>
                <a:latin typeface="Roboto"/>
                <a:ea typeface="Roboto"/>
                <a:cs typeface="Roboto"/>
                <a:sym typeface="Roboto"/>
              </a:rPr>
              <a:t>This curve plots two parameters:</a:t>
            </a:r>
            <a:endParaRPr/>
          </a:p>
          <a:p>
            <a:pPr indent="-273050" lvl="0" marL="273050" rtl="0" algn="l">
              <a:spcBef>
                <a:spcPts val="575"/>
              </a:spcBef>
              <a:spcAft>
                <a:spcPts val="0"/>
              </a:spcAft>
              <a:buSzPts val="2210"/>
              <a:buFont typeface="Arial"/>
              <a:buChar char="•"/>
            </a:pPr>
            <a:r>
              <a:rPr b="0" i="0" lang="en-IN">
                <a:solidFill>
                  <a:srgbClr val="202124"/>
                </a:solidFill>
                <a:latin typeface="Roboto"/>
                <a:ea typeface="Roboto"/>
                <a:cs typeface="Roboto"/>
                <a:sym typeface="Roboto"/>
              </a:rPr>
              <a:t>True Positive Rate</a:t>
            </a:r>
            <a:endParaRPr/>
          </a:p>
          <a:p>
            <a:pPr indent="-273050" lvl="0" marL="273050" rtl="0" algn="l">
              <a:spcBef>
                <a:spcPts val="575"/>
              </a:spcBef>
              <a:spcAft>
                <a:spcPts val="0"/>
              </a:spcAft>
              <a:buSzPts val="2210"/>
              <a:buFont typeface="Arial"/>
              <a:buChar char="•"/>
            </a:pPr>
            <a:r>
              <a:rPr b="0" i="0" lang="en-IN">
                <a:solidFill>
                  <a:srgbClr val="202124"/>
                </a:solidFill>
                <a:latin typeface="Roboto"/>
                <a:ea typeface="Roboto"/>
                <a:cs typeface="Roboto"/>
                <a:sym typeface="Roboto"/>
              </a:rPr>
              <a:t>False Positive Rate</a:t>
            </a:r>
            <a:endParaRPr/>
          </a:p>
          <a:p>
            <a:pPr indent="-132715" lvl="0" marL="273050" rtl="0" algn="l">
              <a:spcBef>
                <a:spcPts val="575"/>
              </a:spcBef>
              <a:spcAft>
                <a:spcPts val="0"/>
              </a:spcAft>
              <a:buSzPts val="2210"/>
              <a:buFont typeface="Arial"/>
              <a:buNone/>
            </a:pPr>
            <a:r>
              <a:t/>
            </a:r>
            <a:endParaRPr b="0" i="0">
              <a:solidFill>
                <a:srgbClr val="202124"/>
              </a:solidFill>
              <a:latin typeface="Roboto"/>
              <a:ea typeface="Roboto"/>
              <a:cs typeface="Roboto"/>
              <a:sym typeface="Roboto"/>
            </a:endParaRPr>
          </a:p>
          <a:p>
            <a:pPr indent="-273050" lvl="0" marL="273050" rtl="0" algn="l">
              <a:spcBef>
                <a:spcPts val="575"/>
              </a:spcBef>
              <a:spcAft>
                <a:spcPts val="0"/>
              </a:spcAft>
              <a:buSzPts val="2210"/>
              <a:buChar char="⚫"/>
            </a:pPr>
            <a:r>
              <a:rPr lang="en-IN">
                <a:latin typeface="Roboto"/>
                <a:ea typeface="Roboto"/>
                <a:cs typeface="Roboto"/>
                <a:sym typeface="Roboto"/>
              </a:rPr>
              <a:t>It works best for balanced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idx="1" type="body"/>
          </p:nvPr>
        </p:nvSpPr>
        <p:spPr>
          <a:xfrm>
            <a:off x="855663" y="1600201"/>
            <a:ext cx="7429500" cy="3429000"/>
          </a:xfrm>
          <a:prstGeom prst="rect">
            <a:avLst/>
          </a:prstGeom>
          <a:noFill/>
          <a:ln>
            <a:noFill/>
          </a:ln>
        </p:spPr>
        <p:txBody>
          <a:bodyPr anchorCtr="0" anchor="t" bIns="45700" lIns="91425" spcFirstLastPara="1" rIns="91425" wrap="square" tIns="45700">
            <a:noAutofit/>
          </a:bodyPr>
          <a:lstStyle/>
          <a:p>
            <a:pPr indent="-273050" lvl="0" marL="273050" rtl="0" algn="l">
              <a:spcBef>
                <a:spcPts val="575"/>
              </a:spcBef>
              <a:spcAft>
                <a:spcPts val="0"/>
              </a:spcAft>
              <a:buSzPts val="2040"/>
              <a:buChar char="⚫"/>
            </a:pPr>
            <a:r>
              <a:rPr lang="en-IN" sz="2400">
                <a:solidFill>
                  <a:srgbClr val="292929"/>
                </a:solidFill>
                <a:highlight>
                  <a:srgbClr val="FFFFFF"/>
                </a:highlight>
                <a:latin typeface="Times New Roman"/>
                <a:ea typeface="Times New Roman"/>
                <a:cs typeface="Times New Roman"/>
                <a:sym typeface="Times New Roman"/>
              </a:rPr>
              <a:t> </a:t>
            </a:r>
            <a:r>
              <a:rPr b="0" i="0" lang="en-IN" sz="2400">
                <a:solidFill>
                  <a:srgbClr val="080A13"/>
                </a:solidFill>
                <a:latin typeface="Roboto"/>
                <a:ea typeface="Roboto"/>
                <a:cs typeface="Roboto"/>
                <a:sym typeface="Roboto"/>
              </a:rPr>
              <a:t>F1 score is a </a:t>
            </a:r>
            <a:r>
              <a:rPr b="0" i="0" lang="en-IN" sz="2400">
                <a:solidFill>
                  <a:schemeClr val="dk1"/>
                </a:solidFill>
                <a:latin typeface="Roboto"/>
                <a:ea typeface="Roboto"/>
                <a:cs typeface="Roboto"/>
                <a:sym typeface="Roboto"/>
              </a:rPr>
              <a:t>M</a:t>
            </a:r>
            <a:r>
              <a:rPr b="0" i="0" lang="en-IN" sz="2400" u="sng" strike="noStrike">
                <a:solidFill>
                  <a:schemeClr val="dk1"/>
                </a:solidFill>
                <a:latin typeface="Roboto"/>
                <a:ea typeface="Roboto"/>
                <a:cs typeface="Roboto"/>
                <a:sym typeface="Roboto"/>
                <a:hlinkClick r:id="rId3">
                  <a:extLst>
                    <a:ext uri="{A12FA001-AC4F-418D-AE19-62706E023703}">
                      <ahyp:hlinkClr val="tx"/>
                    </a:ext>
                  </a:extLst>
                </a:hlinkClick>
              </a:rPr>
              <a:t>achine </a:t>
            </a:r>
            <a:r>
              <a:rPr lang="en-IN" sz="2400" u="sng">
                <a:solidFill>
                  <a:schemeClr val="dk1"/>
                </a:solidFill>
                <a:latin typeface="Roboto"/>
                <a:ea typeface="Roboto"/>
                <a:cs typeface="Roboto"/>
                <a:sym typeface="Roboto"/>
                <a:hlinkClick r:id="rId4">
                  <a:extLst>
                    <a:ext uri="{A12FA001-AC4F-418D-AE19-62706E023703}">
                      <ahyp:hlinkClr val="tx"/>
                    </a:ext>
                  </a:extLst>
                </a:hlinkClick>
              </a:rPr>
              <a:t>L</a:t>
            </a:r>
            <a:r>
              <a:rPr b="0" i="0" lang="en-IN" sz="2400" u="sng" strike="noStrike">
                <a:solidFill>
                  <a:schemeClr val="dk1"/>
                </a:solidFill>
                <a:latin typeface="Roboto"/>
                <a:ea typeface="Roboto"/>
                <a:cs typeface="Roboto"/>
                <a:sym typeface="Roboto"/>
                <a:hlinkClick r:id="rId5">
                  <a:extLst>
                    <a:ext uri="{A12FA001-AC4F-418D-AE19-62706E023703}">
                      <ahyp:hlinkClr val="tx"/>
                    </a:ext>
                  </a:extLst>
                </a:hlinkClick>
              </a:rPr>
              <a:t>earning</a:t>
            </a:r>
            <a:r>
              <a:rPr b="0" i="0" lang="en-IN" sz="2400">
                <a:solidFill>
                  <a:schemeClr val="dk1"/>
                </a:solidFill>
                <a:latin typeface="Roboto"/>
                <a:ea typeface="Roboto"/>
                <a:cs typeface="Roboto"/>
                <a:sym typeface="Roboto"/>
              </a:rPr>
              <a:t> </a:t>
            </a:r>
            <a:r>
              <a:rPr b="0" i="0" lang="en-IN" sz="2400">
                <a:solidFill>
                  <a:srgbClr val="080A13"/>
                </a:solidFill>
                <a:latin typeface="Roboto"/>
                <a:ea typeface="Roboto"/>
                <a:cs typeface="Roboto"/>
                <a:sym typeface="Roboto"/>
              </a:rPr>
              <a:t>evaluation metric that measures a model’s accuracy. It combines the precision and recall scores of a model.</a:t>
            </a:r>
            <a:endParaRPr/>
          </a:p>
          <a:p>
            <a:pPr indent="-273050" lvl="0" marL="273050" rtl="0" algn="l">
              <a:spcBef>
                <a:spcPts val="575"/>
              </a:spcBef>
              <a:spcAft>
                <a:spcPts val="0"/>
              </a:spcAft>
              <a:buSzPts val="2040"/>
              <a:buChar char="⚫"/>
            </a:pPr>
            <a:r>
              <a:rPr b="0" i="0" lang="en-IN" sz="2400">
                <a:solidFill>
                  <a:srgbClr val="080A13"/>
                </a:solidFill>
                <a:latin typeface="Roboto"/>
                <a:ea typeface="Roboto"/>
                <a:cs typeface="Roboto"/>
                <a:sym typeface="Roboto"/>
              </a:rPr>
              <a:t>The accuracy metric computes how many times a model made a correct prediction across the entire dataset. This can be a reliable metric only if the dataset is class-balanced; that is, each class of the dataset has the same number of samples.</a:t>
            </a:r>
            <a:endParaRPr/>
          </a:p>
          <a:p>
            <a:pPr indent="-228600" lvl="0" marL="457200" rtl="0" algn="just">
              <a:lnSpc>
                <a:spcPct val="100000"/>
              </a:lnSpc>
              <a:spcBef>
                <a:spcPts val="0"/>
              </a:spcBef>
              <a:spcAft>
                <a:spcPts val="0"/>
              </a:spcAft>
              <a:buSzPts val="2400"/>
              <a:buFont typeface="Times New Roman"/>
              <a:buNone/>
            </a:pPr>
            <a:r>
              <a:t/>
            </a:r>
            <a:endParaRPr sz="2400">
              <a:latin typeface="Times New Roman"/>
              <a:ea typeface="Times New Roman"/>
              <a:cs typeface="Times New Roman"/>
              <a:sym typeface="Times New Roman"/>
            </a:endParaRPr>
          </a:p>
        </p:txBody>
      </p:sp>
      <p:sp>
        <p:nvSpPr>
          <p:cNvPr id="163" name="Google Shape;163;p7"/>
          <p:cNvSpPr txBox="1"/>
          <p:nvPr>
            <p:ph idx="11" type="ftr"/>
          </p:nvPr>
        </p:nvSpPr>
        <p:spPr>
          <a:xfrm>
            <a:off x="599786" y="6354762"/>
            <a:ext cx="67818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58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2"/>
              </a:buClr>
              <a:buSzPts val="1400"/>
              <a:buFont typeface="Libre Baskerville"/>
              <a:buNone/>
            </a:pPr>
            <a:r>
              <a:t/>
            </a:r>
            <a:endParaRPr/>
          </a:p>
        </p:txBody>
      </p:sp>
      <p:sp>
        <p:nvSpPr>
          <p:cNvPr id="164" name="Google Shape;164;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FFFFFF"/>
              </a:buClr>
              <a:buSzPts val="1400"/>
              <a:buFont typeface="Libre Franklin"/>
              <a:buNone/>
            </a:pPr>
            <a:fld id="{00000000-1234-1234-1234-123412341234}" type="slidenum">
              <a:rPr b="0" i="0" lang="en-IN"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65" name="Google Shape;165;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sz="2800"/>
              <a:t>3. F1 score</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865602" y="381000"/>
            <a:ext cx="7429500" cy="811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Times New Roman"/>
              <a:buNone/>
            </a:pPr>
            <a:r>
              <a:rPr b="1" lang="en-IN" sz="2800">
                <a:latin typeface="Times New Roman"/>
                <a:ea typeface="Times New Roman"/>
                <a:cs typeface="Times New Roman"/>
                <a:sym typeface="Times New Roman"/>
              </a:rPr>
              <a:t>4. Decision Tree Algorithm</a:t>
            </a:r>
            <a:endParaRPr sz="2800"/>
          </a:p>
        </p:txBody>
      </p:sp>
      <p:sp>
        <p:nvSpPr>
          <p:cNvPr id="172" name="Google Shape;172;p8"/>
          <p:cNvSpPr txBox="1"/>
          <p:nvPr>
            <p:ph idx="11" type="ftr"/>
          </p:nvPr>
        </p:nvSpPr>
        <p:spPr>
          <a:xfrm>
            <a:off x="685800" y="6357758"/>
            <a:ext cx="67818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58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p:txBody>
      </p:sp>
      <p:sp>
        <p:nvSpPr>
          <p:cNvPr id="173" name="Google Shape;173;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FFFFFF"/>
              </a:buClr>
              <a:buSzPts val="1400"/>
              <a:buFont typeface="Libre Franklin"/>
              <a:buNone/>
            </a:pPr>
            <a:fld id="{00000000-1234-1234-1234-123412341234}" type="slidenum">
              <a:rPr b="0" i="0" lang="en-IN"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74" name="Google Shape;174;p8"/>
          <p:cNvSpPr txBox="1"/>
          <p:nvPr>
            <p:ph idx="1" type="body"/>
          </p:nvPr>
        </p:nvSpPr>
        <p:spPr>
          <a:xfrm>
            <a:off x="954432" y="1192200"/>
            <a:ext cx="7772400" cy="4036858"/>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IN" sz="2400">
                <a:latin typeface="Roboto"/>
                <a:ea typeface="Roboto"/>
                <a:cs typeface="Roboto"/>
                <a:sym typeface="Roboto"/>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a:p>
          <a:p>
            <a:pPr indent="-273050" lvl="0" marL="273050" rtl="0" algn="l">
              <a:spcBef>
                <a:spcPts val="575"/>
              </a:spcBef>
              <a:spcAft>
                <a:spcPts val="0"/>
              </a:spcAft>
              <a:buSzPts val="2040"/>
              <a:buChar char="⚫"/>
            </a:pPr>
            <a:r>
              <a:rPr lang="en-IN" sz="2400">
                <a:latin typeface="Roboto"/>
                <a:ea typeface="Roboto"/>
                <a:cs typeface="Roboto"/>
                <a:sym typeface="Roboto"/>
              </a:rPr>
              <a:t>In a Decision tree, there are two nodes, which are the Decision Node and Leaf Node. Decision nodes are used to make any decision and have multiple branches, whereas Leaf nodes are the output of those decisions and do not contain any further branches.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IN">
                <a:solidFill>
                  <a:srgbClr val="FF0000"/>
                </a:solidFill>
              </a:rPr>
              <a:t>OBJECTIVE</a:t>
            </a:r>
            <a:endParaRPr/>
          </a:p>
        </p:txBody>
      </p:sp>
      <p:sp>
        <p:nvSpPr>
          <p:cNvPr id="180" name="Google Shape;180;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040"/>
              <a:buNone/>
            </a:pPr>
            <a:r>
              <a:rPr lang="en-IN" sz="2400">
                <a:latin typeface="Times New Roman"/>
                <a:ea typeface="Times New Roman"/>
                <a:cs typeface="Times New Roman"/>
                <a:sym typeface="Times New Roman"/>
              </a:rPr>
              <a:t>The main objective in this dataset is predicting diagnosis, and more specifically, differentiating between 3 (pancreatic cancer) versus 2 (non-cancerous pancreas condition) and 1 (healthy). The dataset includes information on stage of pancreatic cancer, and diagnosis for non-cancerous patients, but remember—these won't be available to a predictive model. The goal, after all, is to predict the presence of disease before it's diagnosed, not after! </a:t>
            </a:r>
            <a:endParaRPr/>
          </a:p>
          <a:p>
            <a:pPr indent="0" lvl="0" marL="0" rtl="0" algn="l">
              <a:lnSpc>
                <a:spcPct val="150000"/>
              </a:lnSpc>
              <a:spcBef>
                <a:spcPts val="575"/>
              </a:spcBef>
              <a:spcAft>
                <a:spcPts val="0"/>
              </a:spcAft>
              <a:buSzPts val="1530"/>
              <a:buNone/>
            </a:pPr>
            <a:r>
              <a:t/>
            </a:r>
            <a:endParaRPr sz="2400">
              <a:latin typeface="Times New Roman"/>
              <a:ea typeface="Times New Roman"/>
              <a:cs typeface="Times New Roman"/>
              <a:sym typeface="Times New Roman"/>
            </a:endParaRPr>
          </a:p>
          <a:p>
            <a:pPr indent="-106680" lvl="3" marL="1097280" rtl="0" algn="l">
              <a:spcBef>
                <a:spcPts val="375"/>
              </a:spcBef>
              <a:spcAft>
                <a:spcPts val="0"/>
              </a:spcAft>
              <a:buSzPts val="1920"/>
              <a:buNone/>
            </a:pPr>
            <a:r>
              <a:t/>
            </a:r>
            <a:endParaRPr sz="2400">
              <a:latin typeface="Times New Roman"/>
              <a:ea typeface="Times New Roman"/>
              <a:cs typeface="Times New Roman"/>
              <a:sym typeface="Times New Roman"/>
            </a:endParaRPr>
          </a:p>
        </p:txBody>
      </p:sp>
      <p:sp>
        <p:nvSpPr>
          <p:cNvPr id="181" name="Google Shape;181;p9"/>
          <p:cNvSpPr txBox="1"/>
          <p:nvPr>
            <p:ph idx="11" type="ftr"/>
          </p:nvPr>
        </p:nvSpPr>
        <p:spPr>
          <a:xfrm>
            <a:off x="609600" y="6438900"/>
            <a:ext cx="3962400" cy="457200"/>
          </a:xfrm>
          <a:prstGeom prst="rect">
            <a:avLst/>
          </a:prstGeom>
          <a:noFill/>
          <a:ln>
            <a:noFill/>
          </a:ln>
        </p:spPr>
        <p:txBody>
          <a:bodyPr anchorCtr="0" anchor="ctr" bIns="45700" lIns="91425" spcFirstLastPara="1" rIns="91425" wrap="square" tIns="45700">
            <a:noAutofit/>
          </a:bodyPr>
          <a:lstStyle/>
          <a:p>
            <a:pPr indent="-274320" lvl="0" marL="274320" rtl="0" algn="l">
              <a:lnSpc>
                <a:spcPct val="80000"/>
              </a:lnSpc>
              <a:spcBef>
                <a:spcPts val="0"/>
              </a:spcBef>
              <a:spcAft>
                <a:spcPts val="0"/>
              </a:spcAft>
              <a:buClr>
                <a:srgbClr val="0C0C0C"/>
              </a:buClr>
              <a:buSzPts val="2044"/>
              <a:buFont typeface="Noto Sans Symbols"/>
              <a:buNone/>
            </a:pPr>
            <a:r>
              <a:rPr lang="en-IN" sz="1400">
                <a:solidFill>
                  <a:srgbClr val="0C0C0C"/>
                </a:solidFill>
                <a:latin typeface="Times New Roman"/>
                <a:ea typeface="Times New Roman"/>
                <a:cs typeface="Times New Roman"/>
                <a:sym typeface="Times New Roman"/>
              </a:rPr>
              <a:t> Pancreatic Cancer detection</a:t>
            </a:r>
            <a:endParaRPr/>
          </a:p>
          <a:p>
            <a:pPr indent="-274320" lvl="0" marL="274320" rtl="0" algn="l">
              <a:lnSpc>
                <a:spcPct val="80000"/>
              </a:lnSpc>
              <a:spcBef>
                <a:spcPts val="580"/>
              </a:spcBef>
              <a:spcAft>
                <a:spcPts val="0"/>
              </a:spcAft>
              <a:buClr>
                <a:schemeClr val="dk2"/>
              </a:buClr>
              <a:buSzPts val="2044"/>
              <a:buFont typeface="Noto Sans Symbols"/>
              <a:buNone/>
            </a:pPr>
            <a:r>
              <a:t/>
            </a:r>
            <a:endParaRPr sz="1400">
              <a:solidFill>
                <a:srgbClr val="0C0C0C"/>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2" name="Google Shape;182;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83" name="Google Shape;183;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3/15/2023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Welcome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