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 Bold" panose="020B0604020202020204" charset="0"/>
      <p:regular r:id="rId12"/>
    </p:embeddedFont>
    <p:embeddedFont>
      <p:font typeface="Comic Sans" panose="020B0604020202020204" charset="0"/>
      <p:regular r:id="rId13"/>
    </p:embeddedFont>
    <p:embeddedFont>
      <p:font typeface="Poppins" panose="00000500000000000000" pitchFamily="2" charset="0"/>
      <p:regular r:id="rId14"/>
    </p:embeddedFont>
    <p:embeddedFont>
      <p:font typeface="Poppins Bold" panose="0000080000000000000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github.com/Rahulkannan0784" TargetMode="External"/><Relationship Id="rId2" Type="http://schemas.openxmlformats.org/officeDocument/2006/relationships/hyperlink" Target="https://www.peoplebox.ai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://www.linkedin.com/in/rk0784" TargetMode="External"/><Relationship Id="rId9" Type="http://schemas.openxmlformats.org/officeDocument/2006/relationships/hyperlink" Target="https://colab.research.google.com/drive/1gA72qtUEPAVmo3OYq9Y0F5oG0mpid8pq?usp=sharing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6.jpeg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hyperlink" Target="https://www.peoplebox.a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inkedin.com/in/rk0784" TargetMode="External"/><Relationship Id="rId11" Type="http://schemas.openxmlformats.org/officeDocument/2006/relationships/hyperlink" Target="https://colab.research.google.com/drive/1gA72qtUEPAVmo3OYq9Y0F5oG0mpid8pq?usp=sharing" TargetMode="External"/><Relationship Id="rId5" Type="http://schemas.openxmlformats.org/officeDocument/2006/relationships/image" Target="../media/image22.sv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hyperlink" Target="https://github.com/Rahulkannan07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A8">
                <a:alpha val="100000"/>
              </a:srgbClr>
            </a:gs>
            <a:gs pos="50000">
              <a:srgbClr val="5527F5">
                <a:alpha val="100000"/>
              </a:srgbClr>
            </a:gs>
            <a:gs pos="100000">
              <a:srgbClr val="9B60EB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1047750" y="4500521"/>
            <a:ext cx="0" cy="578647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H="1" flipV="1">
            <a:off x="17278350" y="0"/>
            <a:ext cx="0" cy="578647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>
            <a:hlinkClick r:id="rId2" tooltip="https://www.peoplebox.ai"/>
          </p:cNvPr>
          <p:cNvSpPr/>
          <p:nvPr/>
        </p:nvSpPr>
        <p:spPr>
          <a:xfrm>
            <a:off x="1047750" y="1240805"/>
            <a:ext cx="5481070" cy="783010"/>
          </a:xfrm>
          <a:custGeom>
            <a:avLst/>
            <a:gdLst/>
            <a:ahLst/>
            <a:cxnLst/>
            <a:rect l="l" t="t" r="r" b="b"/>
            <a:pathLst>
              <a:path w="5481070" h="783010">
                <a:moveTo>
                  <a:pt x="0" y="0"/>
                </a:moveTo>
                <a:lnTo>
                  <a:pt x="5481070" y="0"/>
                </a:lnTo>
                <a:lnTo>
                  <a:pt x="5481070" y="783010"/>
                </a:lnTo>
                <a:lnTo>
                  <a:pt x="0" y="7830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718389" y="3877243"/>
            <a:ext cx="10851221" cy="828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04"/>
              </a:lnSpc>
              <a:spcBef>
                <a:spcPct val="0"/>
              </a:spcBef>
            </a:pPr>
            <a:r>
              <a:rPr lang="en-US" sz="4860" dirty="0">
                <a:solidFill>
                  <a:srgbClr val="FFFFFF"/>
                </a:solidFill>
                <a:latin typeface="Poppins Bold"/>
              </a:rPr>
              <a:t>Historical Data Transformation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91804" y="4705803"/>
            <a:ext cx="13742491" cy="7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4"/>
              </a:lnSpc>
              <a:spcBef>
                <a:spcPct val="0"/>
              </a:spcBef>
            </a:pPr>
            <a:r>
              <a:rPr lang="en-US" sz="4160" dirty="0">
                <a:solidFill>
                  <a:srgbClr val="FFFFFF"/>
                </a:solidFill>
                <a:latin typeface="Poppins"/>
              </a:rPr>
              <a:t>Employee Compensation and Performance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98340" y="5685972"/>
            <a:ext cx="4891320" cy="961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4"/>
              </a:lnSpc>
              <a:spcBef>
                <a:spcPct val="0"/>
              </a:spcBef>
            </a:pPr>
            <a:r>
              <a:rPr lang="en-US" sz="5660">
                <a:solidFill>
                  <a:srgbClr val="FFFFFF"/>
                </a:solidFill>
                <a:latin typeface="Comic Sans"/>
              </a:rPr>
              <a:t>Data Analyst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82080" y="8165401"/>
            <a:ext cx="3477220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0"/>
              </a:lnSpc>
            </a:pPr>
            <a:r>
              <a:rPr lang="en-US" sz="4300">
                <a:solidFill>
                  <a:srgbClr val="FFFFFF"/>
                </a:solidFill>
                <a:latin typeface="Canva Sans Bold"/>
              </a:rPr>
              <a:t>By,</a:t>
            </a:r>
          </a:p>
          <a:p>
            <a:pPr>
              <a:lnSpc>
                <a:spcPts val="6020"/>
              </a:lnSpc>
            </a:pPr>
            <a:r>
              <a:rPr lang="en-US" sz="4300">
                <a:solidFill>
                  <a:srgbClr val="FFFFFF"/>
                </a:solidFill>
                <a:latin typeface="Canva Sans Bold"/>
              </a:rPr>
              <a:t>Rahulkannan</a:t>
            </a:r>
          </a:p>
        </p:txBody>
      </p:sp>
      <p:sp>
        <p:nvSpPr>
          <p:cNvPr id="9" name="Freeform 9">
            <a:hlinkClick r:id="rId4" tooltip="http://www.linkedin.com/in/rk0784"/>
          </p:cNvPr>
          <p:cNvSpPr/>
          <p:nvPr/>
        </p:nvSpPr>
        <p:spPr>
          <a:xfrm>
            <a:off x="1716910" y="8683405"/>
            <a:ext cx="1149789" cy="1149789"/>
          </a:xfrm>
          <a:custGeom>
            <a:avLst/>
            <a:gdLst/>
            <a:ahLst/>
            <a:cxnLst/>
            <a:rect l="l" t="t" r="r" b="b"/>
            <a:pathLst>
              <a:path w="1149789" h="1149789">
                <a:moveTo>
                  <a:pt x="0" y="0"/>
                </a:moveTo>
                <a:lnTo>
                  <a:pt x="1149789" y="0"/>
                </a:lnTo>
                <a:lnTo>
                  <a:pt x="1149789" y="1149790"/>
                </a:lnTo>
                <a:lnTo>
                  <a:pt x="0" y="11497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hlinkClick r:id="rId7" tooltip="https://github.com/Rahulkannan0784"/>
          </p:cNvPr>
          <p:cNvSpPr/>
          <p:nvPr/>
        </p:nvSpPr>
        <p:spPr>
          <a:xfrm>
            <a:off x="3514399" y="8683405"/>
            <a:ext cx="1149789" cy="1149789"/>
          </a:xfrm>
          <a:custGeom>
            <a:avLst/>
            <a:gdLst/>
            <a:ahLst/>
            <a:cxnLst/>
            <a:rect l="l" t="t" r="r" b="b"/>
            <a:pathLst>
              <a:path w="1149789" h="1149789">
                <a:moveTo>
                  <a:pt x="0" y="0"/>
                </a:moveTo>
                <a:lnTo>
                  <a:pt x="1149789" y="0"/>
                </a:lnTo>
                <a:lnTo>
                  <a:pt x="1149789" y="1149790"/>
                </a:lnTo>
                <a:lnTo>
                  <a:pt x="0" y="11497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>
            <a:hlinkClick r:id="rId9" tooltip="https://colab.research.google.com/drive/1gA72qtUEPAVmo3OYq9Y0F5oG0mpid8pq?usp=sharing"/>
          </p:cNvPr>
          <p:cNvSpPr/>
          <p:nvPr/>
        </p:nvSpPr>
        <p:spPr>
          <a:xfrm>
            <a:off x="5007938" y="8683405"/>
            <a:ext cx="2006364" cy="1149789"/>
          </a:xfrm>
          <a:custGeom>
            <a:avLst/>
            <a:gdLst/>
            <a:ahLst/>
            <a:cxnLst/>
            <a:rect l="l" t="t" r="r" b="b"/>
            <a:pathLst>
              <a:path w="2006364" h="1149789">
                <a:moveTo>
                  <a:pt x="0" y="0"/>
                </a:moveTo>
                <a:lnTo>
                  <a:pt x="2006365" y="0"/>
                </a:lnTo>
                <a:lnTo>
                  <a:pt x="2006365" y="1149790"/>
                </a:lnTo>
                <a:lnTo>
                  <a:pt x="0" y="11497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b="-7561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1047750" y="0"/>
            <a:ext cx="0" cy="5786479"/>
          </a:xfrm>
          <a:prstGeom prst="line">
            <a:avLst/>
          </a:prstGeom>
          <a:ln w="38100" cap="flat">
            <a:gradFill>
              <a:gsLst>
                <a:gs pos="0">
                  <a:srgbClr val="131FA8">
                    <a:alpha val="100000"/>
                  </a:srgbClr>
                </a:gs>
                <a:gs pos="50000">
                  <a:srgbClr val="5527F5">
                    <a:alpha val="100000"/>
                  </a:srgbClr>
                </a:gs>
                <a:gs pos="100000">
                  <a:srgbClr val="9B6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7240250" y="4500521"/>
            <a:ext cx="0" cy="5786479"/>
          </a:xfrm>
          <a:prstGeom prst="line">
            <a:avLst/>
          </a:prstGeom>
          <a:ln w="38100" cap="flat">
            <a:gradFill>
              <a:gsLst>
                <a:gs pos="0">
                  <a:srgbClr val="131FA8">
                    <a:alpha val="100000"/>
                  </a:srgbClr>
                </a:gs>
                <a:gs pos="50000">
                  <a:srgbClr val="5527F5">
                    <a:alpha val="100000"/>
                  </a:srgbClr>
                </a:gs>
                <a:gs pos="100000">
                  <a:srgbClr val="9B6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4" name="Freeform 4">
            <a:hlinkClick r:id="rId2" tooltip="https://www.peoplebox.ai"/>
          </p:cNvPr>
          <p:cNvSpPr/>
          <p:nvPr/>
        </p:nvSpPr>
        <p:spPr>
          <a:xfrm>
            <a:off x="11994713" y="642053"/>
            <a:ext cx="5264587" cy="752084"/>
          </a:xfrm>
          <a:custGeom>
            <a:avLst/>
            <a:gdLst/>
            <a:ahLst/>
            <a:cxnLst/>
            <a:rect l="l" t="t" r="r" b="b"/>
            <a:pathLst>
              <a:path w="5264587" h="752084">
                <a:moveTo>
                  <a:pt x="0" y="0"/>
                </a:moveTo>
                <a:lnTo>
                  <a:pt x="5264587" y="0"/>
                </a:lnTo>
                <a:lnTo>
                  <a:pt x="5264587" y="752084"/>
                </a:lnTo>
                <a:lnTo>
                  <a:pt x="0" y="752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570921" y="2630620"/>
            <a:ext cx="5146159" cy="4252123"/>
          </a:xfrm>
          <a:custGeom>
            <a:avLst/>
            <a:gdLst/>
            <a:ahLst/>
            <a:cxnLst/>
            <a:rect l="l" t="t" r="r" b="b"/>
            <a:pathLst>
              <a:path w="5146159" h="4252123">
                <a:moveTo>
                  <a:pt x="0" y="0"/>
                </a:moveTo>
                <a:lnTo>
                  <a:pt x="5146158" y="0"/>
                </a:lnTo>
                <a:lnTo>
                  <a:pt x="5146158" y="4252122"/>
                </a:lnTo>
                <a:lnTo>
                  <a:pt x="0" y="42521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hlinkClick r:id="rId6" tooltip="http://www.linkedin.com/in/rk0784"/>
          </p:cNvPr>
          <p:cNvSpPr/>
          <p:nvPr/>
        </p:nvSpPr>
        <p:spPr>
          <a:xfrm>
            <a:off x="1047750" y="8601190"/>
            <a:ext cx="1149789" cy="1149789"/>
          </a:xfrm>
          <a:custGeom>
            <a:avLst/>
            <a:gdLst/>
            <a:ahLst/>
            <a:cxnLst/>
            <a:rect l="l" t="t" r="r" b="b"/>
            <a:pathLst>
              <a:path w="1149789" h="1149789">
                <a:moveTo>
                  <a:pt x="0" y="0"/>
                </a:moveTo>
                <a:lnTo>
                  <a:pt x="1149789" y="0"/>
                </a:lnTo>
                <a:lnTo>
                  <a:pt x="1149789" y="1149789"/>
                </a:lnTo>
                <a:lnTo>
                  <a:pt x="0" y="114978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hlinkClick r:id="rId9" tooltip="https://github.com/Rahulkannan0784"/>
          </p:cNvPr>
          <p:cNvSpPr/>
          <p:nvPr/>
        </p:nvSpPr>
        <p:spPr>
          <a:xfrm>
            <a:off x="2805167" y="8601190"/>
            <a:ext cx="1149789" cy="1149789"/>
          </a:xfrm>
          <a:custGeom>
            <a:avLst/>
            <a:gdLst/>
            <a:ahLst/>
            <a:cxnLst/>
            <a:rect l="l" t="t" r="r" b="b"/>
            <a:pathLst>
              <a:path w="1149789" h="1149789">
                <a:moveTo>
                  <a:pt x="0" y="0"/>
                </a:moveTo>
                <a:lnTo>
                  <a:pt x="1149789" y="0"/>
                </a:lnTo>
                <a:lnTo>
                  <a:pt x="1149789" y="1149789"/>
                </a:lnTo>
                <a:lnTo>
                  <a:pt x="0" y="114978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Freeform 8">
            <a:hlinkClick r:id="rId11" tooltip="https://colab.research.google.com/drive/1gA72qtUEPAVmo3OYq9Y0F5oG0mpid8pq?usp=sharing"/>
          </p:cNvPr>
          <p:cNvSpPr/>
          <p:nvPr/>
        </p:nvSpPr>
        <p:spPr>
          <a:xfrm>
            <a:off x="4352451" y="8601190"/>
            <a:ext cx="2006364" cy="1149789"/>
          </a:xfrm>
          <a:custGeom>
            <a:avLst/>
            <a:gdLst/>
            <a:ahLst/>
            <a:cxnLst/>
            <a:rect l="l" t="t" r="r" b="b"/>
            <a:pathLst>
              <a:path w="2006364" h="1149789">
                <a:moveTo>
                  <a:pt x="0" y="0"/>
                </a:moveTo>
                <a:lnTo>
                  <a:pt x="2006364" y="0"/>
                </a:lnTo>
                <a:lnTo>
                  <a:pt x="2006364" y="1149789"/>
                </a:lnTo>
                <a:lnTo>
                  <a:pt x="0" y="114978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b="-756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524437" y="7939959"/>
            <a:ext cx="420513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4AAD"/>
                </a:solidFill>
                <a:latin typeface="Canva Sans Bold"/>
              </a:rPr>
              <a:t>By,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4AAD"/>
                </a:solidFill>
                <a:latin typeface="Canva Sans Bold"/>
              </a:rPr>
              <a:t>Rahulkannan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1047750" y="0"/>
            <a:ext cx="0" cy="5786479"/>
          </a:xfrm>
          <a:prstGeom prst="line">
            <a:avLst/>
          </a:prstGeom>
          <a:ln w="38100" cap="flat">
            <a:gradFill>
              <a:gsLst>
                <a:gs pos="0">
                  <a:srgbClr val="131FA8">
                    <a:alpha val="100000"/>
                  </a:srgbClr>
                </a:gs>
                <a:gs pos="50000">
                  <a:srgbClr val="5527F5">
                    <a:alpha val="100000"/>
                  </a:srgbClr>
                </a:gs>
                <a:gs pos="100000">
                  <a:srgbClr val="9B6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7240250" y="4500521"/>
            <a:ext cx="0" cy="5786479"/>
          </a:xfrm>
          <a:prstGeom prst="line">
            <a:avLst/>
          </a:prstGeom>
          <a:ln w="38100" cap="flat">
            <a:gradFill>
              <a:gsLst>
                <a:gs pos="0">
                  <a:srgbClr val="131FA8">
                    <a:alpha val="100000"/>
                  </a:srgbClr>
                </a:gs>
                <a:gs pos="50000">
                  <a:srgbClr val="5527F5">
                    <a:alpha val="100000"/>
                  </a:srgbClr>
                </a:gs>
                <a:gs pos="100000">
                  <a:srgbClr val="9B6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1994713" y="642053"/>
            <a:ext cx="5264587" cy="752084"/>
          </a:xfrm>
          <a:custGeom>
            <a:avLst/>
            <a:gdLst/>
            <a:ahLst/>
            <a:cxnLst/>
            <a:rect l="l" t="t" r="r" b="b"/>
            <a:pathLst>
              <a:path w="5264587" h="752084">
                <a:moveTo>
                  <a:pt x="0" y="0"/>
                </a:moveTo>
                <a:lnTo>
                  <a:pt x="5264587" y="0"/>
                </a:lnTo>
                <a:lnTo>
                  <a:pt x="5264587" y="752084"/>
                </a:lnTo>
                <a:lnTo>
                  <a:pt x="0" y="752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36324" y="1944727"/>
            <a:ext cx="3994845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Canva Sans Bold"/>
              </a:rPr>
              <a:t>Task Overview: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6324" y="3114675"/>
            <a:ext cx="15415353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4AAD"/>
                </a:solidFill>
                <a:latin typeface="Canva Sans Bold"/>
              </a:rPr>
              <a:t>Convert columnar employee data from an input CSV file into a structured, historical, row-based format. This format should include details such as compensation changes, engagement scores, and performance ratings over time, suitable for insertion into a data warehouse.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1" y="7236641"/>
            <a:ext cx="4371707" cy="43368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166" y="7565720"/>
            <a:ext cx="5442558" cy="31748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A8">
                <a:alpha val="100000"/>
              </a:srgbClr>
            </a:gs>
            <a:gs pos="50000">
              <a:srgbClr val="5527F5">
                <a:alpha val="100000"/>
              </a:srgbClr>
            </a:gs>
            <a:gs pos="100000">
              <a:srgbClr val="9B60EB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1047750" y="4500521"/>
            <a:ext cx="0" cy="578647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H="1" flipV="1">
            <a:off x="17278350" y="0"/>
            <a:ext cx="0" cy="578647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47750" y="1240805"/>
            <a:ext cx="5481070" cy="783010"/>
          </a:xfrm>
          <a:custGeom>
            <a:avLst/>
            <a:gdLst/>
            <a:ahLst/>
            <a:cxnLst/>
            <a:rect l="l" t="t" r="r" b="b"/>
            <a:pathLst>
              <a:path w="5481070" h="783010">
                <a:moveTo>
                  <a:pt x="0" y="0"/>
                </a:moveTo>
                <a:lnTo>
                  <a:pt x="5481070" y="0"/>
                </a:lnTo>
                <a:lnTo>
                  <a:pt x="5481070" y="783010"/>
                </a:lnTo>
                <a:lnTo>
                  <a:pt x="0" y="783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8108508" y="7478249"/>
            <a:ext cx="2070984" cy="2133036"/>
          </a:xfrm>
          <a:custGeom>
            <a:avLst/>
            <a:gdLst/>
            <a:ahLst/>
            <a:cxnLst/>
            <a:rect l="l" t="t" r="r" b="b"/>
            <a:pathLst>
              <a:path w="2070984" h="2133036">
                <a:moveTo>
                  <a:pt x="0" y="0"/>
                </a:moveTo>
                <a:lnTo>
                  <a:pt x="2070984" y="0"/>
                </a:lnTo>
                <a:lnTo>
                  <a:pt x="2070984" y="2133035"/>
                </a:lnTo>
                <a:lnTo>
                  <a:pt x="0" y="2133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837819" y="607116"/>
            <a:ext cx="3893405" cy="3893405"/>
          </a:xfrm>
          <a:custGeom>
            <a:avLst/>
            <a:gdLst/>
            <a:ahLst/>
            <a:cxnLst/>
            <a:rect l="l" t="t" r="r" b="b"/>
            <a:pathLst>
              <a:path w="3893405" h="3893405">
                <a:moveTo>
                  <a:pt x="0" y="0"/>
                </a:moveTo>
                <a:lnTo>
                  <a:pt x="3893404" y="0"/>
                </a:lnTo>
                <a:lnTo>
                  <a:pt x="3893404" y="3893405"/>
                </a:lnTo>
                <a:lnTo>
                  <a:pt x="0" y="38934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392293" y="2385377"/>
            <a:ext cx="3503414" cy="86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4"/>
              </a:lnSpc>
              <a:spcBef>
                <a:spcPct val="0"/>
              </a:spcBef>
            </a:pPr>
            <a:r>
              <a:rPr lang="en-US" sz="4860">
                <a:solidFill>
                  <a:srgbClr val="FFFFFF"/>
                </a:solidFill>
                <a:latin typeface="Poppins Bold"/>
              </a:rPr>
              <a:t>Approachs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2626" y="3421268"/>
            <a:ext cx="6011317" cy="794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1459" lvl="1" indent="-470730">
              <a:lnSpc>
                <a:spcPts val="6104"/>
              </a:lnSpc>
              <a:spcBef>
                <a:spcPct val="0"/>
              </a:spcBef>
              <a:buFont typeface="Arial"/>
              <a:buChar char="•"/>
            </a:pPr>
            <a:r>
              <a:rPr lang="en-US" sz="4360">
                <a:solidFill>
                  <a:srgbClr val="FFFFFF"/>
                </a:solidFill>
                <a:latin typeface="Poppins Bold"/>
              </a:rPr>
              <a:t> Loading the Data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67837" y="5057775"/>
            <a:ext cx="13190425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Canva Sans Bold"/>
              </a:rPr>
              <a:t>The dataset is loaded into a Pandas DataFrame using the read_csv() function.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1047750" y="0"/>
            <a:ext cx="0" cy="5786479"/>
          </a:xfrm>
          <a:prstGeom prst="line">
            <a:avLst/>
          </a:prstGeom>
          <a:ln w="38100" cap="flat">
            <a:gradFill>
              <a:gsLst>
                <a:gs pos="0">
                  <a:srgbClr val="131FA8">
                    <a:alpha val="100000"/>
                  </a:srgbClr>
                </a:gs>
                <a:gs pos="50000">
                  <a:srgbClr val="5527F5">
                    <a:alpha val="100000"/>
                  </a:srgbClr>
                </a:gs>
                <a:gs pos="100000">
                  <a:srgbClr val="9B6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7240250" y="4500521"/>
            <a:ext cx="0" cy="5786479"/>
          </a:xfrm>
          <a:prstGeom prst="line">
            <a:avLst/>
          </a:prstGeom>
          <a:ln w="38100" cap="flat">
            <a:gradFill>
              <a:gsLst>
                <a:gs pos="0">
                  <a:srgbClr val="131FA8">
                    <a:alpha val="100000"/>
                  </a:srgbClr>
                </a:gs>
                <a:gs pos="50000">
                  <a:srgbClr val="5527F5">
                    <a:alpha val="100000"/>
                  </a:srgbClr>
                </a:gs>
                <a:gs pos="100000">
                  <a:srgbClr val="9B6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1994713" y="642053"/>
            <a:ext cx="5264587" cy="752084"/>
          </a:xfrm>
          <a:custGeom>
            <a:avLst/>
            <a:gdLst/>
            <a:ahLst/>
            <a:cxnLst/>
            <a:rect l="l" t="t" r="r" b="b"/>
            <a:pathLst>
              <a:path w="5264587" h="752084">
                <a:moveTo>
                  <a:pt x="0" y="0"/>
                </a:moveTo>
                <a:lnTo>
                  <a:pt x="5264587" y="0"/>
                </a:lnTo>
                <a:lnTo>
                  <a:pt x="5264587" y="752084"/>
                </a:lnTo>
                <a:lnTo>
                  <a:pt x="0" y="752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77336" y="1732622"/>
            <a:ext cx="15881964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Canva Sans Bold"/>
              </a:rPr>
              <a:t>2.Calculating Last Compensation and Last Pay Raise Date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43816" y="2814027"/>
            <a:ext cx="15000369" cy="6072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74" lvl="1" indent="-464187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04AAD"/>
                </a:solidFill>
                <a:latin typeface="Canva Sans Bold"/>
              </a:rPr>
              <a:t>We find the maximum compensation amount among the available columns (Compensation, Compensation 1, Compensation 2) to determine the last compensation.</a:t>
            </a:r>
          </a:p>
          <a:p>
            <a:pPr>
              <a:lnSpc>
                <a:spcPts val="6020"/>
              </a:lnSpc>
            </a:pPr>
            <a:endParaRPr lang="en-US" sz="4300">
              <a:solidFill>
                <a:srgbClr val="004AAD"/>
              </a:solidFill>
              <a:latin typeface="Canva Sans Bold"/>
            </a:endParaRPr>
          </a:p>
          <a:p>
            <a:pPr marL="928374" lvl="1" indent="-464187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04AAD"/>
                </a:solidFill>
                <a:latin typeface="Canva Sans Bold"/>
              </a:rPr>
              <a:t>We find the latest pay raise date by taking the maximum date among the Compensation 1 date and Compensation 2 date columns.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A8">
                <a:alpha val="100000"/>
              </a:srgbClr>
            </a:gs>
            <a:gs pos="50000">
              <a:srgbClr val="5527F5">
                <a:alpha val="100000"/>
              </a:srgbClr>
            </a:gs>
            <a:gs pos="100000">
              <a:srgbClr val="9B60EB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1047750" y="4500521"/>
            <a:ext cx="0" cy="578647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H="1" flipV="1">
            <a:off x="17278350" y="0"/>
            <a:ext cx="0" cy="578647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47750" y="1240805"/>
            <a:ext cx="5481070" cy="783010"/>
          </a:xfrm>
          <a:custGeom>
            <a:avLst/>
            <a:gdLst/>
            <a:ahLst/>
            <a:cxnLst/>
            <a:rect l="l" t="t" r="r" b="b"/>
            <a:pathLst>
              <a:path w="5481070" h="783010">
                <a:moveTo>
                  <a:pt x="0" y="0"/>
                </a:moveTo>
                <a:lnTo>
                  <a:pt x="5481070" y="0"/>
                </a:lnTo>
                <a:lnTo>
                  <a:pt x="5481070" y="783010"/>
                </a:lnTo>
                <a:lnTo>
                  <a:pt x="0" y="783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484794" y="7181295"/>
            <a:ext cx="2980486" cy="2584894"/>
          </a:xfrm>
          <a:custGeom>
            <a:avLst/>
            <a:gdLst/>
            <a:ahLst/>
            <a:cxnLst/>
            <a:rect l="l" t="t" r="r" b="b"/>
            <a:pathLst>
              <a:path w="2980486" h="2584894">
                <a:moveTo>
                  <a:pt x="0" y="0"/>
                </a:moveTo>
                <a:lnTo>
                  <a:pt x="2980486" y="0"/>
                </a:lnTo>
                <a:lnTo>
                  <a:pt x="2980486" y="2584894"/>
                </a:lnTo>
                <a:lnTo>
                  <a:pt x="0" y="25848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47750" y="2537496"/>
            <a:ext cx="8741957" cy="794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04"/>
              </a:lnSpc>
              <a:spcBef>
                <a:spcPct val="0"/>
              </a:spcBef>
            </a:pPr>
            <a:r>
              <a:rPr lang="en-US" sz="4360">
                <a:solidFill>
                  <a:srgbClr val="FFFFFF"/>
                </a:solidFill>
                <a:latin typeface="Poppins Bold"/>
              </a:rPr>
              <a:t>3.Calculating Variable Pay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85030" y="3874853"/>
            <a:ext cx="13190425" cy="294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599">
                <a:solidFill>
                  <a:srgbClr val="FFFFFF"/>
                </a:solidFill>
                <a:latin typeface="Canva Sans Bold"/>
              </a:rPr>
              <a:t>Assuming that variable pay is 10% of the last compensation, we calculate the variable pay amount.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1047750" y="0"/>
            <a:ext cx="0" cy="5786479"/>
          </a:xfrm>
          <a:prstGeom prst="line">
            <a:avLst/>
          </a:prstGeom>
          <a:ln w="38100" cap="flat">
            <a:gradFill>
              <a:gsLst>
                <a:gs pos="0">
                  <a:srgbClr val="131FA8">
                    <a:alpha val="100000"/>
                  </a:srgbClr>
                </a:gs>
                <a:gs pos="50000">
                  <a:srgbClr val="5527F5">
                    <a:alpha val="100000"/>
                  </a:srgbClr>
                </a:gs>
                <a:gs pos="100000">
                  <a:srgbClr val="9B6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7240250" y="4500521"/>
            <a:ext cx="0" cy="5786479"/>
          </a:xfrm>
          <a:prstGeom prst="line">
            <a:avLst/>
          </a:prstGeom>
          <a:ln w="38100" cap="flat">
            <a:gradFill>
              <a:gsLst>
                <a:gs pos="0">
                  <a:srgbClr val="131FA8">
                    <a:alpha val="100000"/>
                  </a:srgbClr>
                </a:gs>
                <a:gs pos="50000">
                  <a:srgbClr val="5527F5">
                    <a:alpha val="100000"/>
                  </a:srgbClr>
                </a:gs>
                <a:gs pos="100000">
                  <a:srgbClr val="9B6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1994713" y="642053"/>
            <a:ext cx="5264587" cy="752084"/>
          </a:xfrm>
          <a:custGeom>
            <a:avLst/>
            <a:gdLst/>
            <a:ahLst/>
            <a:cxnLst/>
            <a:rect l="l" t="t" r="r" b="b"/>
            <a:pathLst>
              <a:path w="5264587" h="752084">
                <a:moveTo>
                  <a:pt x="0" y="0"/>
                </a:moveTo>
                <a:lnTo>
                  <a:pt x="5264587" y="0"/>
                </a:lnTo>
                <a:lnTo>
                  <a:pt x="5264587" y="752084"/>
                </a:lnTo>
                <a:lnTo>
                  <a:pt x="0" y="752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43816" y="1734829"/>
            <a:ext cx="15881964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Canva Sans Bold"/>
              </a:rPr>
              <a:t>4.Calculating Tenure in the Organization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43816" y="3061483"/>
            <a:ext cx="15000369" cy="2317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4AAD"/>
                </a:solidFill>
                <a:latin typeface="Canva Sans Bold"/>
              </a:rPr>
              <a:t>We calculate the tenure in the organization by finding the difference between the date of exit and the date of joining.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99" y="4434779"/>
            <a:ext cx="16220402" cy="6445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A8">
                <a:alpha val="100000"/>
              </a:srgbClr>
            </a:gs>
            <a:gs pos="50000">
              <a:srgbClr val="5527F5">
                <a:alpha val="100000"/>
              </a:srgbClr>
            </a:gs>
            <a:gs pos="100000">
              <a:srgbClr val="9B60EB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1047750" y="4500521"/>
            <a:ext cx="0" cy="578647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H="1" flipV="1">
            <a:off x="17278350" y="0"/>
            <a:ext cx="0" cy="578647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47750" y="1240805"/>
            <a:ext cx="5481070" cy="783010"/>
          </a:xfrm>
          <a:custGeom>
            <a:avLst/>
            <a:gdLst/>
            <a:ahLst/>
            <a:cxnLst/>
            <a:rect l="l" t="t" r="r" b="b"/>
            <a:pathLst>
              <a:path w="5481070" h="783010">
                <a:moveTo>
                  <a:pt x="0" y="0"/>
                </a:moveTo>
                <a:lnTo>
                  <a:pt x="5481070" y="0"/>
                </a:lnTo>
                <a:lnTo>
                  <a:pt x="5481070" y="783010"/>
                </a:lnTo>
                <a:lnTo>
                  <a:pt x="0" y="783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85030" y="3874853"/>
            <a:ext cx="13190425" cy="294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599">
                <a:solidFill>
                  <a:srgbClr val="FFFFFF"/>
                </a:solidFill>
                <a:latin typeface="Canva Sans Bold"/>
              </a:rPr>
              <a:t> I calculated the performance rating as the average of Review 1 and Review 2 scores.</a:t>
            </a:r>
          </a:p>
        </p:txBody>
      </p:sp>
      <p:sp>
        <p:nvSpPr>
          <p:cNvPr id="6" name="Freeform 6"/>
          <p:cNvSpPr/>
          <p:nvPr/>
        </p:nvSpPr>
        <p:spPr>
          <a:xfrm>
            <a:off x="12909370" y="7048179"/>
            <a:ext cx="2857497" cy="2847364"/>
          </a:xfrm>
          <a:custGeom>
            <a:avLst/>
            <a:gdLst/>
            <a:ahLst/>
            <a:cxnLst/>
            <a:rect l="l" t="t" r="r" b="b"/>
            <a:pathLst>
              <a:path w="2857497" h="2847364">
                <a:moveTo>
                  <a:pt x="0" y="0"/>
                </a:moveTo>
                <a:lnTo>
                  <a:pt x="2857496" y="0"/>
                </a:lnTo>
                <a:lnTo>
                  <a:pt x="2857496" y="2847364"/>
                </a:lnTo>
                <a:lnTo>
                  <a:pt x="0" y="28473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47750" y="2537496"/>
            <a:ext cx="9873185" cy="794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04"/>
              </a:lnSpc>
              <a:spcBef>
                <a:spcPct val="0"/>
              </a:spcBef>
            </a:pPr>
            <a:r>
              <a:rPr lang="en-US" sz="4360">
                <a:solidFill>
                  <a:srgbClr val="FFFFFF"/>
                </a:solidFill>
                <a:latin typeface="Poppins Bold"/>
              </a:rPr>
              <a:t>5.Calculating Performance Rating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1047750" y="0"/>
            <a:ext cx="0" cy="5786479"/>
          </a:xfrm>
          <a:prstGeom prst="line">
            <a:avLst/>
          </a:prstGeom>
          <a:ln w="38100" cap="flat">
            <a:gradFill>
              <a:gsLst>
                <a:gs pos="0">
                  <a:srgbClr val="131FA8">
                    <a:alpha val="100000"/>
                  </a:srgbClr>
                </a:gs>
                <a:gs pos="50000">
                  <a:srgbClr val="5527F5">
                    <a:alpha val="100000"/>
                  </a:srgbClr>
                </a:gs>
                <a:gs pos="100000">
                  <a:srgbClr val="9B6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7240250" y="4500521"/>
            <a:ext cx="0" cy="5786479"/>
          </a:xfrm>
          <a:prstGeom prst="line">
            <a:avLst/>
          </a:prstGeom>
          <a:ln w="38100" cap="flat">
            <a:gradFill>
              <a:gsLst>
                <a:gs pos="0">
                  <a:srgbClr val="131FA8">
                    <a:alpha val="100000"/>
                  </a:srgbClr>
                </a:gs>
                <a:gs pos="50000">
                  <a:srgbClr val="5527F5">
                    <a:alpha val="100000"/>
                  </a:srgbClr>
                </a:gs>
                <a:gs pos="100000">
                  <a:srgbClr val="9B6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1994713" y="642053"/>
            <a:ext cx="5264587" cy="752084"/>
          </a:xfrm>
          <a:custGeom>
            <a:avLst/>
            <a:gdLst/>
            <a:ahLst/>
            <a:cxnLst/>
            <a:rect l="l" t="t" r="r" b="b"/>
            <a:pathLst>
              <a:path w="5264587" h="752084">
                <a:moveTo>
                  <a:pt x="0" y="0"/>
                </a:moveTo>
                <a:lnTo>
                  <a:pt x="5264587" y="0"/>
                </a:lnTo>
                <a:lnTo>
                  <a:pt x="5264587" y="752084"/>
                </a:lnTo>
                <a:lnTo>
                  <a:pt x="0" y="752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067601" y="5786479"/>
            <a:ext cx="5202621" cy="4114800"/>
          </a:xfrm>
          <a:custGeom>
            <a:avLst/>
            <a:gdLst/>
            <a:ahLst/>
            <a:cxnLst/>
            <a:rect l="l" t="t" r="r" b="b"/>
            <a:pathLst>
              <a:path w="5202621" h="4114800">
                <a:moveTo>
                  <a:pt x="0" y="0"/>
                </a:moveTo>
                <a:lnTo>
                  <a:pt x="5202621" y="0"/>
                </a:lnTo>
                <a:lnTo>
                  <a:pt x="52026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43816" y="1734829"/>
            <a:ext cx="15881964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Canva Sans Bold"/>
              </a:rPr>
              <a:t>6.Calculating Engagement Score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43816" y="2806709"/>
            <a:ext cx="14626406" cy="273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4AAD"/>
                </a:solidFill>
                <a:latin typeface="Canva Sans Bold"/>
              </a:rPr>
              <a:t>Similarly, the engagement score is calculated as the average of Engagement 1 and Engagement 2 scores.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A8">
                <a:alpha val="100000"/>
              </a:srgbClr>
            </a:gs>
            <a:gs pos="50000">
              <a:srgbClr val="5527F5">
                <a:alpha val="100000"/>
              </a:srgbClr>
            </a:gs>
            <a:gs pos="100000">
              <a:srgbClr val="9B60EB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1047750" y="4500521"/>
            <a:ext cx="0" cy="578647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H="1" flipV="1">
            <a:off x="17278350" y="0"/>
            <a:ext cx="0" cy="578647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47750" y="1240805"/>
            <a:ext cx="5481070" cy="783010"/>
          </a:xfrm>
          <a:custGeom>
            <a:avLst/>
            <a:gdLst/>
            <a:ahLst/>
            <a:cxnLst/>
            <a:rect l="l" t="t" r="r" b="b"/>
            <a:pathLst>
              <a:path w="5481070" h="783010">
                <a:moveTo>
                  <a:pt x="0" y="0"/>
                </a:moveTo>
                <a:lnTo>
                  <a:pt x="5481070" y="0"/>
                </a:lnTo>
                <a:lnTo>
                  <a:pt x="5481070" y="783010"/>
                </a:lnTo>
                <a:lnTo>
                  <a:pt x="0" y="783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2083366" y="6377029"/>
            <a:ext cx="3409837" cy="3273443"/>
          </a:xfrm>
          <a:custGeom>
            <a:avLst/>
            <a:gdLst/>
            <a:ahLst/>
            <a:cxnLst/>
            <a:rect l="l" t="t" r="r" b="b"/>
            <a:pathLst>
              <a:path w="3409837" h="3273443">
                <a:moveTo>
                  <a:pt x="3409837" y="0"/>
                </a:moveTo>
                <a:lnTo>
                  <a:pt x="0" y="0"/>
                </a:lnTo>
                <a:lnTo>
                  <a:pt x="0" y="3273443"/>
                </a:lnTo>
                <a:lnTo>
                  <a:pt x="3409837" y="3273443"/>
                </a:lnTo>
                <a:lnTo>
                  <a:pt x="3409837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327814" y="6584674"/>
            <a:ext cx="6208168" cy="3702326"/>
          </a:xfrm>
          <a:custGeom>
            <a:avLst/>
            <a:gdLst/>
            <a:ahLst/>
            <a:cxnLst/>
            <a:rect l="l" t="t" r="r" b="b"/>
            <a:pathLst>
              <a:path w="6208168" h="3702326">
                <a:moveTo>
                  <a:pt x="0" y="0"/>
                </a:moveTo>
                <a:lnTo>
                  <a:pt x="6208168" y="0"/>
                </a:lnTo>
                <a:lnTo>
                  <a:pt x="6208168" y="3702326"/>
                </a:lnTo>
                <a:lnTo>
                  <a:pt x="0" y="3702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226458" y="2345471"/>
            <a:ext cx="9873185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Poppins Bold"/>
              </a:rPr>
              <a:t>Output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90118" y="3833219"/>
            <a:ext cx="14745863" cy="1953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599">
                <a:solidFill>
                  <a:srgbClr val="FFFFFF"/>
                </a:solidFill>
                <a:latin typeface="Canva Sans Bold"/>
              </a:rPr>
              <a:t>Finally, I selected and reordered the columns to create the output CSV file.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</Words>
  <Application>Microsoft Office PowerPoint</Application>
  <PresentationFormat>Custom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Poppins Bold</vt:lpstr>
      <vt:lpstr>Arial</vt:lpstr>
      <vt:lpstr>Poppins</vt:lpstr>
      <vt:lpstr>Comic Sans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Peoplebox DataAnalyst</dc:title>
  <cp:lastModifiedBy>Rahul Kannan</cp:lastModifiedBy>
  <cp:revision>2</cp:revision>
  <dcterms:created xsi:type="dcterms:W3CDTF">2006-08-16T00:00:00Z</dcterms:created>
  <dcterms:modified xsi:type="dcterms:W3CDTF">2024-03-05T04:54:26Z</dcterms:modified>
  <dc:identifier>DAF-ddSZ2rE</dc:identifier>
</cp:coreProperties>
</file>