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5"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0" autoAdjust="0"/>
    <p:restoredTop sz="93741" autoAdjust="0"/>
  </p:normalViewPr>
  <p:slideViewPr>
    <p:cSldViewPr snapToGrid="0">
      <p:cViewPr>
        <p:scale>
          <a:sx n="62" d="100"/>
          <a:sy n="62" d="100"/>
        </p:scale>
        <p:origin x="6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366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347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2657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2316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246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2326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6959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4982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0658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084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144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498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068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766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222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539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6200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52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12/14/2021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122854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hyperlink" Target="https://towardsdatascience.com/feature-selection-correlation-and-p-value-da8921bfb3cf" TargetMode="External"/><Relationship Id="rId2" Type="http://schemas.openxmlformats.org/officeDocument/2006/relationships/hyperlink" Target="https://medium.com/swlh/top-five-methods-to-identify-outliers-in-data-2777a87dd7fe" TargetMode="Externa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2E3E-F9C3-41BB-9A78-D1BBD115CDBA}"/>
              </a:ext>
            </a:extLst>
          </p:cNvPr>
          <p:cNvSpPr>
            <a:spLocks noGrp="1"/>
          </p:cNvSpPr>
          <p:nvPr>
            <p:ph type="ctrTitle"/>
          </p:nvPr>
        </p:nvSpPr>
        <p:spPr/>
        <p:txBody>
          <a:bodyPr>
            <a:normAutofit/>
          </a:bodyPr>
          <a:lstStyle/>
          <a:p>
            <a:r>
              <a:rPr lang="en-US" dirty="0">
                <a:latin typeface="Algerian" panose="04020705040A02060702" pitchFamily="82" charset="0"/>
              </a:rPr>
              <a:t>DATA 602-MACHINE LEARNING AND ANALYSIS </a:t>
            </a:r>
          </a:p>
        </p:txBody>
      </p:sp>
      <p:sp>
        <p:nvSpPr>
          <p:cNvPr id="3" name="Subtitle 2">
            <a:extLst>
              <a:ext uri="{FF2B5EF4-FFF2-40B4-BE49-F238E27FC236}">
                <a16:creationId xmlns:a16="http://schemas.microsoft.com/office/drawing/2014/main" id="{A5059F5F-ADBD-4626-9FB8-87472CCFBDCE}"/>
              </a:ext>
            </a:extLst>
          </p:cNvPr>
          <p:cNvSpPr>
            <a:spLocks noGrp="1"/>
          </p:cNvSpPr>
          <p:nvPr>
            <p:ph type="subTitle" idx="1"/>
          </p:nvPr>
        </p:nvSpPr>
        <p:spPr/>
        <p:txBody>
          <a:bodyPr/>
          <a:lstStyle/>
          <a:p>
            <a:r>
              <a:rPr lang="en-US" dirty="0"/>
              <a:t>                                                               DONE BY:</a:t>
            </a:r>
          </a:p>
          <a:p>
            <a:r>
              <a:rPr lang="en-US" dirty="0"/>
              <a:t>                                                               RAHUL KARNATI </a:t>
            </a:r>
          </a:p>
        </p:txBody>
      </p:sp>
    </p:spTree>
    <p:extLst>
      <p:ext uri="{BB962C8B-B14F-4D97-AF65-F5344CB8AC3E}">
        <p14:creationId xmlns:p14="http://schemas.microsoft.com/office/powerpoint/2010/main" val="901546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2DAF-68C3-43C7-9F0A-42C246C69E30}"/>
              </a:ext>
            </a:extLst>
          </p:cNvPr>
          <p:cNvSpPr>
            <a:spLocks noGrp="1"/>
          </p:cNvSpPr>
          <p:nvPr>
            <p:ph type="title"/>
          </p:nvPr>
        </p:nvSpPr>
        <p:spPr>
          <a:xfrm>
            <a:off x="1" y="1"/>
            <a:ext cx="11278226" cy="558264"/>
          </a:xfrm>
        </p:spPr>
        <p:txBody>
          <a:bodyPr>
            <a:normAutofit/>
          </a:bodyPr>
          <a:lstStyle/>
          <a:p>
            <a:r>
              <a:rPr lang="en-US" sz="2400" dirty="0">
                <a:latin typeface="Algerian" panose="04020705040A02060702" pitchFamily="82" charset="0"/>
              </a:rPr>
              <a:t>SUMMARY OF DATA ANALYSIS AND PREPROCESSING:</a:t>
            </a:r>
          </a:p>
        </p:txBody>
      </p:sp>
      <p:sp>
        <p:nvSpPr>
          <p:cNvPr id="3" name="Content Placeholder 2">
            <a:extLst>
              <a:ext uri="{FF2B5EF4-FFF2-40B4-BE49-F238E27FC236}">
                <a16:creationId xmlns:a16="http://schemas.microsoft.com/office/drawing/2014/main" id="{D03BD047-100D-49C9-8445-E1986D178E69}"/>
              </a:ext>
            </a:extLst>
          </p:cNvPr>
          <p:cNvSpPr>
            <a:spLocks noGrp="1"/>
          </p:cNvSpPr>
          <p:nvPr>
            <p:ph idx="1"/>
          </p:nvPr>
        </p:nvSpPr>
        <p:spPr>
          <a:xfrm>
            <a:off x="1154954" y="895149"/>
            <a:ext cx="8825659" cy="5124651"/>
          </a:xfrm>
        </p:spPr>
        <p:txBody>
          <a:bodyPr>
            <a:normAutofit fontScale="92500" lnSpcReduction="10000"/>
          </a:bodyPr>
          <a:lstStyle/>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The original dataset has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204161 rows and 30 columns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We are considering only first 50000 rows and 30 columns as population for the research.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As the population has many columns, missing values and outliers. We will  be processing the population with many different dimensionality reduction steps as follows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800" dirty="0">
                <a:effectLst/>
                <a:latin typeface="Calibri" panose="020F0502020204030204" pitchFamily="34" charset="0"/>
                <a:ea typeface="Calibri" panose="020F0502020204030204" pitchFamily="34" charset="0"/>
                <a:cs typeface="Calibri" panose="020F0502020204030204" pitchFamily="34" charset="0"/>
              </a:rPr>
              <a:t>First removal of the columns with large number of categorical values as both one-hot encoding or label encoding will not reduce the dimension or will add bias to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800" dirty="0">
                <a:effectLst/>
                <a:latin typeface="Calibri" panose="020F0502020204030204" pitchFamily="34" charset="0"/>
                <a:ea typeface="Calibri" panose="020F0502020204030204" pitchFamily="34" charset="0"/>
                <a:cs typeface="Calibri" panose="020F0502020204030204" pitchFamily="34" charset="0"/>
              </a:rPr>
              <a:t>Second handling the missing values, as in the population we have missing values in only 2 columns and they are only 0.0044%  of the total data. So we will remove the rows with missing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800" dirty="0">
                <a:effectLst/>
                <a:latin typeface="Calibri" panose="020F0502020204030204" pitchFamily="34" charset="0"/>
                <a:ea typeface="Calibri" panose="020F0502020204030204" pitchFamily="34" charset="0"/>
                <a:cs typeface="Calibri" panose="020F0502020204030204" pitchFamily="34" charset="0"/>
              </a:rPr>
              <a:t>In few columns with continuous data, there were outliers which are being removed using Isolation Forest algorithm.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800" dirty="0">
                <a:effectLst/>
                <a:latin typeface="Calibri" panose="020F0502020204030204" pitchFamily="34" charset="0"/>
                <a:ea typeface="Calibri" panose="020F0502020204030204" pitchFamily="34" charset="0"/>
                <a:cs typeface="Calibri" panose="020F0502020204030204" pitchFamily="34" charset="0"/>
              </a:rPr>
              <a:t>Now object type of data has to be vectorized. Here we are using label encoder to handle columns with moderately high columns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7773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C548-FBAA-4B2C-A0F3-20D132B308DD}"/>
              </a:ext>
            </a:extLst>
          </p:cNvPr>
          <p:cNvSpPr>
            <a:spLocks noGrp="1"/>
          </p:cNvSpPr>
          <p:nvPr>
            <p:ph type="title"/>
          </p:nvPr>
        </p:nvSpPr>
        <p:spPr>
          <a:xfrm>
            <a:off x="-2887577" y="259883"/>
            <a:ext cx="11011300" cy="760396"/>
          </a:xfrm>
        </p:spPr>
        <p:txBody>
          <a:bodyPr>
            <a:normAutofit/>
          </a:bodyPr>
          <a:lstStyle/>
          <a:p>
            <a:r>
              <a:rPr lang="en-US" sz="2400" dirty="0">
                <a:latin typeface="Algerian" panose="04020705040A02060702" pitchFamily="82" charset="0"/>
              </a:rPr>
              <a:t>EXPLORATORY DATA ANALYSIS:</a:t>
            </a:r>
          </a:p>
        </p:txBody>
      </p:sp>
      <p:sp>
        <p:nvSpPr>
          <p:cNvPr id="3" name="Content Placeholder 2">
            <a:extLst>
              <a:ext uri="{FF2B5EF4-FFF2-40B4-BE49-F238E27FC236}">
                <a16:creationId xmlns:a16="http://schemas.microsoft.com/office/drawing/2014/main" id="{7D897B57-0615-4C88-A1C4-E6AA2EE2FE99}"/>
              </a:ext>
            </a:extLst>
          </p:cNvPr>
          <p:cNvSpPr>
            <a:spLocks noGrp="1"/>
          </p:cNvSpPr>
          <p:nvPr>
            <p:ph idx="1"/>
          </p:nvPr>
        </p:nvSpPr>
        <p:spPr>
          <a:xfrm>
            <a:off x="0" y="818149"/>
            <a:ext cx="9749607" cy="4999521"/>
          </a:xfrm>
        </p:spPr>
        <p:txBody>
          <a:bodyPr>
            <a:normAutofit/>
          </a:bodyPr>
          <a:lstStyle/>
          <a:p>
            <a:r>
              <a:rPr lang="en-US" sz="1800" b="0" i="0" dirty="0">
                <a:solidFill>
                  <a:srgbClr val="202124"/>
                </a:solidFill>
                <a:effectLst/>
                <a:latin typeface="Times New Roman" panose="02020603050405020304" pitchFamily="18" charset="0"/>
                <a:cs typeface="Times New Roman" panose="02020603050405020304" pitchFamily="18" charset="0"/>
              </a:rPr>
              <a:t>Exploratory Data Analysis (EDA) is </a:t>
            </a:r>
            <a:r>
              <a:rPr lang="en-US" sz="1800" b="1" i="0" dirty="0">
                <a:solidFill>
                  <a:srgbClr val="202124"/>
                </a:solidFill>
                <a:effectLst/>
                <a:latin typeface="Times New Roman" panose="02020603050405020304" pitchFamily="18" charset="0"/>
                <a:cs typeface="Times New Roman" panose="02020603050405020304" pitchFamily="18" charset="0"/>
              </a:rPr>
              <a:t>an approach to analyzing datasets to summarize their main characteristics, often with visual methods</a:t>
            </a:r>
            <a:r>
              <a:rPr lang="en-US" sz="1800" b="0" i="0" dirty="0">
                <a:solidFill>
                  <a:srgbClr val="202124"/>
                </a:solidFill>
                <a:effectLst/>
                <a:latin typeface="Times New Roman" panose="02020603050405020304" pitchFamily="18" charset="0"/>
                <a:cs typeface="Times New Roman" panose="02020603050405020304" pitchFamily="18" charset="0"/>
              </a:rPr>
              <a:t>. EDA is used for seeing what the data can tell us before the modeling task.</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6691E57-73A6-48D5-9F08-2AF6D7110D2C}"/>
              </a:ext>
            </a:extLst>
          </p:cNvPr>
          <p:cNvPicPr>
            <a:picLocks noChangeAspect="1"/>
          </p:cNvPicPr>
          <p:nvPr/>
        </p:nvPicPr>
        <p:blipFill>
          <a:blip r:embed="rId2"/>
          <a:stretch>
            <a:fillRect/>
          </a:stretch>
        </p:blipFill>
        <p:spPr>
          <a:xfrm>
            <a:off x="0" y="2479178"/>
            <a:ext cx="5017097" cy="4118939"/>
          </a:xfrm>
          <a:prstGeom prst="rect">
            <a:avLst/>
          </a:prstGeom>
        </p:spPr>
      </p:pic>
      <p:pic>
        <p:nvPicPr>
          <p:cNvPr id="7" name="Picture 6">
            <a:extLst>
              <a:ext uri="{FF2B5EF4-FFF2-40B4-BE49-F238E27FC236}">
                <a16:creationId xmlns:a16="http://schemas.microsoft.com/office/drawing/2014/main" id="{6D9297A5-57F2-4668-A936-A11DD3848231}"/>
              </a:ext>
            </a:extLst>
          </p:cNvPr>
          <p:cNvPicPr>
            <a:picLocks noChangeAspect="1"/>
          </p:cNvPicPr>
          <p:nvPr/>
        </p:nvPicPr>
        <p:blipFill>
          <a:blip r:embed="rId3"/>
          <a:stretch>
            <a:fillRect/>
          </a:stretch>
        </p:blipFill>
        <p:spPr>
          <a:xfrm>
            <a:off x="5370897" y="2512194"/>
            <a:ext cx="4523874" cy="3618425"/>
          </a:xfrm>
          <a:prstGeom prst="rect">
            <a:avLst/>
          </a:prstGeom>
        </p:spPr>
      </p:pic>
    </p:spTree>
    <p:extLst>
      <p:ext uri="{BB962C8B-B14F-4D97-AF65-F5344CB8AC3E}">
        <p14:creationId xmlns:p14="http://schemas.microsoft.com/office/powerpoint/2010/main" val="389890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3DC9740F-B919-468F-89F6-AB7E0AB22679}"/>
              </a:ext>
            </a:extLst>
          </p:cNvPr>
          <p:cNvPicPr>
            <a:picLocks noGrp="1" noChangeAspect="1"/>
          </p:cNvPicPr>
          <p:nvPr>
            <p:ph idx="1"/>
          </p:nvPr>
        </p:nvPicPr>
        <p:blipFill>
          <a:blip r:embed="rId2"/>
          <a:stretch>
            <a:fillRect/>
          </a:stretch>
        </p:blipFill>
        <p:spPr>
          <a:xfrm>
            <a:off x="304122" y="803927"/>
            <a:ext cx="9490680" cy="2853674"/>
          </a:xfrm>
        </p:spPr>
      </p:pic>
      <p:pic>
        <p:nvPicPr>
          <p:cNvPr id="15" name="Picture 14">
            <a:extLst>
              <a:ext uri="{FF2B5EF4-FFF2-40B4-BE49-F238E27FC236}">
                <a16:creationId xmlns:a16="http://schemas.microsoft.com/office/drawing/2014/main" id="{AA1BC98A-D5B1-4EFA-9363-7B0FEBB4D0CD}"/>
              </a:ext>
            </a:extLst>
          </p:cNvPr>
          <p:cNvPicPr>
            <a:picLocks noChangeAspect="1"/>
          </p:cNvPicPr>
          <p:nvPr/>
        </p:nvPicPr>
        <p:blipFill>
          <a:blip r:embed="rId3"/>
          <a:stretch>
            <a:fillRect/>
          </a:stretch>
        </p:blipFill>
        <p:spPr>
          <a:xfrm>
            <a:off x="304121" y="3231330"/>
            <a:ext cx="9490680" cy="2326270"/>
          </a:xfrm>
          <a:prstGeom prst="rect">
            <a:avLst/>
          </a:prstGeom>
        </p:spPr>
      </p:pic>
      <p:pic>
        <p:nvPicPr>
          <p:cNvPr id="23" name="Picture 22">
            <a:extLst>
              <a:ext uri="{FF2B5EF4-FFF2-40B4-BE49-F238E27FC236}">
                <a16:creationId xmlns:a16="http://schemas.microsoft.com/office/drawing/2014/main" id="{F03F81C8-11DB-49A4-AAD3-ABE606DDC7AF}"/>
              </a:ext>
            </a:extLst>
          </p:cNvPr>
          <p:cNvPicPr>
            <a:picLocks noChangeAspect="1"/>
          </p:cNvPicPr>
          <p:nvPr/>
        </p:nvPicPr>
        <p:blipFill>
          <a:blip r:embed="rId4"/>
          <a:stretch>
            <a:fillRect/>
          </a:stretch>
        </p:blipFill>
        <p:spPr>
          <a:xfrm>
            <a:off x="3696080" y="1570506"/>
            <a:ext cx="6098721" cy="3924059"/>
          </a:xfrm>
          <a:prstGeom prst="rect">
            <a:avLst/>
          </a:prstGeom>
        </p:spPr>
      </p:pic>
    </p:spTree>
    <p:extLst>
      <p:ext uri="{BB962C8B-B14F-4D97-AF65-F5344CB8AC3E}">
        <p14:creationId xmlns:p14="http://schemas.microsoft.com/office/powerpoint/2010/main" val="337410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423D-FED7-4EA9-81FD-5F5F552518FF}"/>
              </a:ext>
            </a:extLst>
          </p:cNvPr>
          <p:cNvSpPr>
            <a:spLocks noGrp="1"/>
          </p:cNvSpPr>
          <p:nvPr>
            <p:ph type="title"/>
          </p:nvPr>
        </p:nvSpPr>
        <p:spPr>
          <a:xfrm>
            <a:off x="1" y="244929"/>
            <a:ext cx="2849335" cy="677635"/>
          </a:xfrm>
        </p:spPr>
        <p:txBody>
          <a:bodyPr>
            <a:normAutofit/>
          </a:bodyPr>
          <a:lstStyle/>
          <a:p>
            <a:r>
              <a:rPr lang="en-US" sz="1800" dirty="0">
                <a:latin typeface="Algerian" panose="04020705040A02060702" pitchFamily="82" charset="0"/>
              </a:rPr>
              <a:t>FUTURE ENGINEERING:</a:t>
            </a:r>
          </a:p>
        </p:txBody>
      </p:sp>
      <p:pic>
        <p:nvPicPr>
          <p:cNvPr id="11" name="Content Placeholder 10">
            <a:extLst>
              <a:ext uri="{FF2B5EF4-FFF2-40B4-BE49-F238E27FC236}">
                <a16:creationId xmlns:a16="http://schemas.microsoft.com/office/drawing/2014/main" id="{928AB5E2-CCF5-4B5D-8AE0-D1833564C844}"/>
              </a:ext>
            </a:extLst>
          </p:cNvPr>
          <p:cNvPicPr>
            <a:picLocks noGrp="1" noChangeAspect="1"/>
          </p:cNvPicPr>
          <p:nvPr>
            <p:ph idx="1"/>
          </p:nvPr>
        </p:nvPicPr>
        <p:blipFill>
          <a:blip r:embed="rId2"/>
          <a:stretch>
            <a:fillRect/>
          </a:stretch>
        </p:blipFill>
        <p:spPr>
          <a:xfrm>
            <a:off x="72337" y="3690257"/>
            <a:ext cx="8607667" cy="2411186"/>
          </a:xfrm>
        </p:spPr>
      </p:pic>
      <p:pic>
        <p:nvPicPr>
          <p:cNvPr id="19" name="Picture 18">
            <a:extLst>
              <a:ext uri="{FF2B5EF4-FFF2-40B4-BE49-F238E27FC236}">
                <a16:creationId xmlns:a16="http://schemas.microsoft.com/office/drawing/2014/main" id="{B0FE5158-8F54-4A85-A6E5-36B672FA43A5}"/>
              </a:ext>
            </a:extLst>
          </p:cNvPr>
          <p:cNvPicPr>
            <a:picLocks noChangeAspect="1"/>
          </p:cNvPicPr>
          <p:nvPr/>
        </p:nvPicPr>
        <p:blipFill>
          <a:blip r:embed="rId3"/>
          <a:stretch>
            <a:fillRect/>
          </a:stretch>
        </p:blipFill>
        <p:spPr>
          <a:xfrm>
            <a:off x="72337" y="745670"/>
            <a:ext cx="5138496" cy="2933700"/>
          </a:xfrm>
          <a:prstGeom prst="rect">
            <a:avLst/>
          </a:prstGeom>
        </p:spPr>
      </p:pic>
    </p:spTree>
    <p:extLst>
      <p:ext uri="{BB962C8B-B14F-4D97-AF65-F5344CB8AC3E}">
        <p14:creationId xmlns:p14="http://schemas.microsoft.com/office/powerpoint/2010/main" val="218651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7C18-BA51-4670-A65D-24EDD334C59D}"/>
              </a:ext>
            </a:extLst>
          </p:cNvPr>
          <p:cNvSpPr>
            <a:spLocks noGrp="1"/>
          </p:cNvSpPr>
          <p:nvPr>
            <p:ph type="title"/>
          </p:nvPr>
        </p:nvSpPr>
        <p:spPr>
          <a:xfrm>
            <a:off x="73480" y="618517"/>
            <a:ext cx="2922814" cy="1596177"/>
          </a:xfrm>
        </p:spPr>
        <p:txBody>
          <a:bodyPr>
            <a:normAutofit/>
          </a:bodyPr>
          <a:lstStyle/>
          <a:p>
            <a:r>
              <a:rPr lang="en-US" sz="2000" dirty="0">
                <a:latin typeface="Algerian" panose="04020705040A02060702" pitchFamily="82" charset="0"/>
              </a:rPr>
              <a:t>HANDLING OUTLIERS:</a:t>
            </a:r>
          </a:p>
        </p:txBody>
      </p:sp>
      <p:sp>
        <p:nvSpPr>
          <p:cNvPr id="3" name="Content Placeholder 2">
            <a:extLst>
              <a:ext uri="{FF2B5EF4-FFF2-40B4-BE49-F238E27FC236}">
                <a16:creationId xmlns:a16="http://schemas.microsoft.com/office/drawing/2014/main" id="{83D911CE-5991-4457-8EC6-07A8B1B8C7DF}"/>
              </a:ext>
            </a:extLst>
          </p:cNvPr>
          <p:cNvSpPr>
            <a:spLocks noGrp="1"/>
          </p:cNvSpPr>
          <p:nvPr>
            <p:ph idx="1"/>
          </p:nvPr>
        </p:nvSpPr>
        <p:spPr>
          <a:xfrm>
            <a:off x="138794" y="1543050"/>
            <a:ext cx="9841820" cy="383721"/>
          </a:xfrm>
        </p:spPr>
        <p:txBody>
          <a:bodyPr>
            <a:normAutofit/>
          </a:bodyPr>
          <a:lstStyle/>
          <a:p>
            <a:r>
              <a:rPr lang="en-US" sz="1600" dirty="0">
                <a:latin typeface="Times New Roman" panose="02020603050405020304" pitchFamily="18" charset="0"/>
                <a:cs typeface="Times New Roman" panose="02020603050405020304" pitchFamily="18" charset="0"/>
              </a:rPr>
              <a:t>Finding outliers through different methods and getting rid of them.</a:t>
            </a:r>
          </a:p>
        </p:txBody>
      </p:sp>
      <p:pic>
        <p:nvPicPr>
          <p:cNvPr id="5" name="Picture 4">
            <a:extLst>
              <a:ext uri="{FF2B5EF4-FFF2-40B4-BE49-F238E27FC236}">
                <a16:creationId xmlns:a16="http://schemas.microsoft.com/office/drawing/2014/main" id="{6C151A24-BE25-42A7-A651-939C2A55E111}"/>
              </a:ext>
            </a:extLst>
          </p:cNvPr>
          <p:cNvPicPr>
            <a:picLocks noChangeAspect="1"/>
          </p:cNvPicPr>
          <p:nvPr/>
        </p:nvPicPr>
        <p:blipFill>
          <a:blip r:embed="rId2"/>
          <a:stretch>
            <a:fillRect/>
          </a:stretch>
        </p:blipFill>
        <p:spPr>
          <a:xfrm>
            <a:off x="6142" y="2000249"/>
            <a:ext cx="4467887" cy="2930981"/>
          </a:xfrm>
          <a:prstGeom prst="rect">
            <a:avLst/>
          </a:prstGeom>
        </p:spPr>
      </p:pic>
      <p:pic>
        <p:nvPicPr>
          <p:cNvPr id="7" name="Picture 6">
            <a:extLst>
              <a:ext uri="{FF2B5EF4-FFF2-40B4-BE49-F238E27FC236}">
                <a16:creationId xmlns:a16="http://schemas.microsoft.com/office/drawing/2014/main" id="{E2658AE9-094C-4DEF-9428-0900F67BDF6C}"/>
              </a:ext>
            </a:extLst>
          </p:cNvPr>
          <p:cNvPicPr>
            <a:picLocks noChangeAspect="1"/>
          </p:cNvPicPr>
          <p:nvPr/>
        </p:nvPicPr>
        <p:blipFill>
          <a:blip r:embed="rId3"/>
          <a:stretch>
            <a:fillRect/>
          </a:stretch>
        </p:blipFill>
        <p:spPr>
          <a:xfrm>
            <a:off x="4474028" y="2065563"/>
            <a:ext cx="7717971" cy="2865667"/>
          </a:xfrm>
          <a:prstGeom prst="rect">
            <a:avLst/>
          </a:prstGeom>
        </p:spPr>
      </p:pic>
      <p:pic>
        <p:nvPicPr>
          <p:cNvPr id="9" name="Picture 8">
            <a:extLst>
              <a:ext uri="{FF2B5EF4-FFF2-40B4-BE49-F238E27FC236}">
                <a16:creationId xmlns:a16="http://schemas.microsoft.com/office/drawing/2014/main" id="{CD984936-1B1E-4A16-8191-EBDE541770EB}"/>
              </a:ext>
            </a:extLst>
          </p:cNvPr>
          <p:cNvPicPr>
            <a:picLocks noChangeAspect="1"/>
          </p:cNvPicPr>
          <p:nvPr/>
        </p:nvPicPr>
        <p:blipFill>
          <a:blip r:embed="rId4"/>
          <a:stretch>
            <a:fillRect/>
          </a:stretch>
        </p:blipFill>
        <p:spPr>
          <a:xfrm>
            <a:off x="73480" y="4931230"/>
            <a:ext cx="4193693" cy="1983920"/>
          </a:xfrm>
          <a:prstGeom prst="rect">
            <a:avLst/>
          </a:prstGeom>
        </p:spPr>
      </p:pic>
    </p:spTree>
    <p:extLst>
      <p:ext uri="{BB962C8B-B14F-4D97-AF65-F5344CB8AC3E}">
        <p14:creationId xmlns:p14="http://schemas.microsoft.com/office/powerpoint/2010/main" val="2995956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CDD5-EB29-42B5-861A-B8F07985BD2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2F464BA-10CC-41D0-AFBA-B2B4FEB51770}"/>
              </a:ext>
            </a:extLst>
          </p:cNvPr>
          <p:cNvPicPr>
            <a:picLocks noGrp="1" noChangeAspect="1"/>
          </p:cNvPicPr>
          <p:nvPr>
            <p:ph idx="1"/>
          </p:nvPr>
        </p:nvPicPr>
        <p:blipFill>
          <a:blip r:embed="rId2"/>
          <a:stretch>
            <a:fillRect/>
          </a:stretch>
        </p:blipFill>
        <p:spPr>
          <a:xfrm>
            <a:off x="92090" y="856343"/>
            <a:ext cx="5710661" cy="3416300"/>
          </a:xfrm>
        </p:spPr>
      </p:pic>
      <p:pic>
        <p:nvPicPr>
          <p:cNvPr id="7" name="Picture 6">
            <a:extLst>
              <a:ext uri="{FF2B5EF4-FFF2-40B4-BE49-F238E27FC236}">
                <a16:creationId xmlns:a16="http://schemas.microsoft.com/office/drawing/2014/main" id="{06B2D68B-748B-4DA1-A7A6-2404A8391C53}"/>
              </a:ext>
            </a:extLst>
          </p:cNvPr>
          <p:cNvPicPr>
            <a:picLocks noChangeAspect="1"/>
          </p:cNvPicPr>
          <p:nvPr/>
        </p:nvPicPr>
        <p:blipFill>
          <a:blip r:embed="rId3"/>
          <a:stretch>
            <a:fillRect/>
          </a:stretch>
        </p:blipFill>
        <p:spPr>
          <a:xfrm>
            <a:off x="5808194" y="1028934"/>
            <a:ext cx="4327649" cy="4376448"/>
          </a:xfrm>
          <a:prstGeom prst="rect">
            <a:avLst/>
          </a:prstGeom>
        </p:spPr>
      </p:pic>
      <p:sp>
        <p:nvSpPr>
          <p:cNvPr id="9" name="TextBox 8">
            <a:extLst>
              <a:ext uri="{FF2B5EF4-FFF2-40B4-BE49-F238E27FC236}">
                <a16:creationId xmlns:a16="http://schemas.microsoft.com/office/drawing/2014/main" id="{5D106577-01FF-469A-97A5-2618E00673EA}"/>
              </a:ext>
            </a:extLst>
          </p:cNvPr>
          <p:cNvSpPr txBox="1"/>
          <p:nvPr/>
        </p:nvSpPr>
        <p:spPr>
          <a:xfrm>
            <a:off x="141653" y="4892469"/>
            <a:ext cx="8488815" cy="923330"/>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we have</a:t>
            </a:r>
          </a:p>
          <a:p>
            <a:pPr algn="l">
              <a:buFont typeface="Arial" panose="020B0604020202020204" pitchFamily="34" charset="0"/>
              <a:buChar char="•"/>
            </a:pPr>
            <a:r>
              <a:rPr lang="en-US" b="0" i="0" dirty="0">
                <a:solidFill>
                  <a:srgbClr val="212121"/>
                </a:solidFill>
                <a:effectLst/>
                <a:latin typeface="Roboto" panose="02000000000000000000" pitchFamily="2" charset="0"/>
              </a:rPr>
              <a:t>93.49377704420752% negative values</a:t>
            </a:r>
          </a:p>
          <a:p>
            <a:pPr algn="l">
              <a:buFont typeface="Arial" panose="020B0604020202020204" pitchFamily="34" charset="0"/>
              <a:buChar char="•"/>
            </a:pPr>
            <a:r>
              <a:rPr lang="en-US" b="0" i="0" dirty="0">
                <a:solidFill>
                  <a:srgbClr val="212121"/>
                </a:solidFill>
                <a:effectLst/>
                <a:latin typeface="Roboto" panose="02000000000000000000" pitchFamily="2" charset="0"/>
              </a:rPr>
              <a:t>6.506222955792479% positive values</a:t>
            </a:r>
          </a:p>
        </p:txBody>
      </p:sp>
    </p:spTree>
    <p:extLst>
      <p:ext uri="{BB962C8B-B14F-4D97-AF65-F5344CB8AC3E}">
        <p14:creationId xmlns:p14="http://schemas.microsoft.com/office/powerpoint/2010/main" val="619374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3336-0F2B-494B-8E2B-C95B85C3312E}"/>
              </a:ext>
            </a:extLst>
          </p:cNvPr>
          <p:cNvSpPr>
            <a:spLocks noGrp="1"/>
          </p:cNvSpPr>
          <p:nvPr>
            <p:ph type="title"/>
          </p:nvPr>
        </p:nvSpPr>
        <p:spPr>
          <a:xfrm>
            <a:off x="179615" y="618517"/>
            <a:ext cx="6041571" cy="1596177"/>
          </a:xfrm>
        </p:spPr>
        <p:txBody>
          <a:bodyPr>
            <a:normAutofit/>
          </a:bodyPr>
          <a:lstStyle/>
          <a:p>
            <a:r>
              <a:rPr lang="en-US" sz="2800" dirty="0">
                <a:latin typeface="Algerian" panose="04020705040A02060702" pitchFamily="82" charset="0"/>
              </a:rPr>
              <a:t>Eda on the processed dataset:</a:t>
            </a:r>
          </a:p>
        </p:txBody>
      </p:sp>
      <p:pic>
        <p:nvPicPr>
          <p:cNvPr id="5" name="Content Placeholder 4">
            <a:extLst>
              <a:ext uri="{FF2B5EF4-FFF2-40B4-BE49-F238E27FC236}">
                <a16:creationId xmlns:a16="http://schemas.microsoft.com/office/drawing/2014/main" id="{D16E0213-3E04-4DB2-A821-BCEE6BC742C6}"/>
              </a:ext>
            </a:extLst>
          </p:cNvPr>
          <p:cNvPicPr>
            <a:picLocks noGrp="1" noChangeAspect="1"/>
          </p:cNvPicPr>
          <p:nvPr>
            <p:ph idx="1"/>
          </p:nvPr>
        </p:nvPicPr>
        <p:blipFill>
          <a:blip r:embed="rId2"/>
          <a:stretch>
            <a:fillRect/>
          </a:stretch>
        </p:blipFill>
        <p:spPr>
          <a:xfrm>
            <a:off x="179615" y="1587286"/>
            <a:ext cx="5785393" cy="2451100"/>
          </a:xfrm>
        </p:spPr>
      </p:pic>
      <p:pic>
        <p:nvPicPr>
          <p:cNvPr id="7" name="Picture 6">
            <a:extLst>
              <a:ext uri="{FF2B5EF4-FFF2-40B4-BE49-F238E27FC236}">
                <a16:creationId xmlns:a16="http://schemas.microsoft.com/office/drawing/2014/main" id="{B7B682DE-6066-41EB-99DD-B97D7B9C4ED2}"/>
              </a:ext>
            </a:extLst>
          </p:cNvPr>
          <p:cNvPicPr>
            <a:picLocks noChangeAspect="1"/>
          </p:cNvPicPr>
          <p:nvPr/>
        </p:nvPicPr>
        <p:blipFill>
          <a:blip r:embed="rId3"/>
          <a:stretch>
            <a:fillRect/>
          </a:stretch>
        </p:blipFill>
        <p:spPr>
          <a:xfrm>
            <a:off x="6096000" y="1416605"/>
            <a:ext cx="5970814" cy="3032249"/>
          </a:xfrm>
          <a:prstGeom prst="rect">
            <a:avLst/>
          </a:prstGeom>
        </p:spPr>
      </p:pic>
    </p:spTree>
    <p:extLst>
      <p:ext uri="{BB962C8B-B14F-4D97-AF65-F5344CB8AC3E}">
        <p14:creationId xmlns:p14="http://schemas.microsoft.com/office/powerpoint/2010/main" val="3851403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64944-959A-4D85-933F-A8193F1697DD}"/>
              </a:ext>
            </a:extLst>
          </p:cNvPr>
          <p:cNvSpPr>
            <a:spLocks noGrp="1"/>
          </p:cNvSpPr>
          <p:nvPr>
            <p:ph type="title"/>
          </p:nvPr>
        </p:nvSpPr>
        <p:spPr>
          <a:xfrm>
            <a:off x="-32659" y="-106136"/>
            <a:ext cx="8245929" cy="808265"/>
          </a:xfrm>
        </p:spPr>
        <p:txBody>
          <a:bodyPr>
            <a:normAutofit/>
          </a:bodyPr>
          <a:lstStyle/>
          <a:p>
            <a:r>
              <a:rPr lang="en-US" sz="3100" b="0" i="0" dirty="0">
                <a:solidFill>
                  <a:srgbClr val="212121"/>
                </a:solidFill>
                <a:effectLst/>
                <a:latin typeface="Algerian" panose="04020705040A02060702" pitchFamily="82" charset="0"/>
              </a:rPr>
              <a:t>summary of data and pre-processing</a:t>
            </a:r>
            <a:r>
              <a:rPr lang="en-US" b="0" i="0" dirty="0">
                <a:solidFill>
                  <a:srgbClr val="212121"/>
                </a:solidFill>
                <a:effectLst/>
                <a:latin typeface="Algerian" panose="04020705040A02060702" pitchFamily="82" charset="0"/>
              </a:rPr>
              <a:t>:</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489038A0-6706-43B0-998D-B04D8C24164E}"/>
              </a:ext>
            </a:extLst>
          </p:cNvPr>
          <p:cNvSpPr>
            <a:spLocks noGrp="1"/>
          </p:cNvSpPr>
          <p:nvPr>
            <p:ph idx="1"/>
          </p:nvPr>
        </p:nvSpPr>
        <p:spPr>
          <a:xfrm>
            <a:off x="143546" y="579273"/>
            <a:ext cx="9866313" cy="5407478"/>
          </a:xfrm>
        </p:spPr>
        <p:txBody>
          <a:bodyPr>
            <a:normAutofit fontScale="85000" lnSpcReduction="20000"/>
          </a:bodyPr>
          <a:lstStyle/>
          <a:p>
            <a:pPr algn="l">
              <a:buFont typeface="+mj-lt"/>
              <a:buAutoNum type="arabicPeriod"/>
            </a:pPr>
            <a:r>
              <a:rPr lang="en-US" sz="1900" b="0" i="0" dirty="0">
                <a:solidFill>
                  <a:srgbClr val="212121"/>
                </a:solidFill>
                <a:effectLst/>
                <a:latin typeface="Times New Roman" panose="02020603050405020304" pitchFamily="18" charset="0"/>
                <a:cs typeface="Times New Roman" panose="02020603050405020304" pitchFamily="18" charset="0"/>
              </a:rPr>
              <a:t>The original dataset has 204161 rows and 30 columns</a:t>
            </a:r>
          </a:p>
          <a:p>
            <a:pPr algn="l">
              <a:buFont typeface="+mj-lt"/>
              <a:buAutoNum type="arabicPeriod"/>
            </a:pPr>
            <a:r>
              <a:rPr lang="en-US" sz="1900" b="0" i="0" dirty="0">
                <a:solidFill>
                  <a:srgbClr val="212121"/>
                </a:solidFill>
                <a:effectLst/>
                <a:latin typeface="Times New Roman" panose="02020603050405020304" pitchFamily="18" charset="0"/>
                <a:cs typeface="Times New Roman" panose="02020603050405020304" pitchFamily="18" charset="0"/>
              </a:rPr>
              <a:t>We are considering only first 50000 rows and 30 columns as population for the research.</a:t>
            </a:r>
          </a:p>
          <a:p>
            <a:pPr algn="l">
              <a:buFont typeface="+mj-lt"/>
              <a:buAutoNum type="arabicPeriod"/>
            </a:pPr>
            <a:r>
              <a:rPr lang="en-US" sz="1900" b="0" i="0" dirty="0">
                <a:solidFill>
                  <a:srgbClr val="212121"/>
                </a:solidFill>
                <a:effectLst/>
                <a:latin typeface="Times New Roman" panose="02020603050405020304" pitchFamily="18" charset="0"/>
                <a:cs typeface="Times New Roman" panose="02020603050405020304" pitchFamily="18" charset="0"/>
              </a:rPr>
              <a:t>As the population has many columns, missing values and outliers. We will be processing the population with many different dimensionality reduction steps as follows</a:t>
            </a:r>
          </a:p>
          <a:p>
            <a:pPr marL="742950" lvl="1" indent="-285750" algn="l">
              <a:buFont typeface="+mj-lt"/>
              <a:buAutoNum type="arabicPeriod"/>
            </a:pPr>
            <a:r>
              <a:rPr lang="en-US" sz="1900" b="0" i="0" dirty="0">
                <a:solidFill>
                  <a:srgbClr val="212121"/>
                </a:solidFill>
                <a:effectLst/>
                <a:latin typeface="Times New Roman" panose="02020603050405020304" pitchFamily="18" charset="0"/>
                <a:cs typeface="Times New Roman" panose="02020603050405020304" pitchFamily="18" charset="0"/>
              </a:rPr>
              <a:t>First removal of the columns with large number of categorical values as both one-hot encoding or label encoding will not reduce the dimension or will add bias to data.</a:t>
            </a:r>
          </a:p>
          <a:p>
            <a:pPr marL="742950" lvl="1" indent="-285750" algn="l">
              <a:buFont typeface="+mj-lt"/>
              <a:buAutoNum type="arabicPeriod"/>
            </a:pPr>
            <a:r>
              <a:rPr lang="en-US" sz="1900" b="0" i="0" dirty="0">
                <a:solidFill>
                  <a:srgbClr val="212121"/>
                </a:solidFill>
                <a:effectLst/>
                <a:latin typeface="Times New Roman" panose="02020603050405020304" pitchFamily="18" charset="0"/>
                <a:cs typeface="Times New Roman" panose="02020603050405020304" pitchFamily="18" charset="0"/>
              </a:rPr>
              <a:t>Second handling the missing values, as in the population we have missing values in only 2 columns and they are only 0.0044% of the total data. So we will remove the rows with missing values.</a:t>
            </a:r>
          </a:p>
          <a:p>
            <a:pPr marL="742950" lvl="1" indent="-285750" algn="l">
              <a:buFont typeface="+mj-lt"/>
              <a:buAutoNum type="arabicPeriod"/>
            </a:pPr>
            <a:r>
              <a:rPr lang="en-US" sz="1900" b="0" i="0" dirty="0">
                <a:solidFill>
                  <a:srgbClr val="212121"/>
                </a:solidFill>
                <a:effectLst/>
                <a:latin typeface="Times New Roman" panose="02020603050405020304" pitchFamily="18" charset="0"/>
                <a:cs typeface="Times New Roman" panose="02020603050405020304" pitchFamily="18" charset="0"/>
              </a:rPr>
              <a:t>In few columns with continuous data, there were outliers which are being removed using Isolation Forest algorithm.</a:t>
            </a:r>
          </a:p>
          <a:p>
            <a:pPr marL="742950" lvl="1" indent="-285750" algn="l">
              <a:buFont typeface="+mj-lt"/>
              <a:buAutoNum type="arabicPeriod"/>
            </a:pPr>
            <a:r>
              <a:rPr lang="en-US" sz="1900" b="0" i="0" dirty="0">
                <a:solidFill>
                  <a:srgbClr val="212121"/>
                </a:solidFill>
                <a:effectLst/>
                <a:latin typeface="Times New Roman" panose="02020603050405020304" pitchFamily="18" charset="0"/>
                <a:cs typeface="Times New Roman" panose="02020603050405020304" pitchFamily="18" charset="0"/>
              </a:rPr>
              <a:t>Now object type of data has to be vectorized. Here we are using label encoder to handle columns with moderately high categorical values and using one-hot encoder to handle columns with moderately low categorical values.</a:t>
            </a:r>
          </a:p>
          <a:p>
            <a:pPr marL="742950" lvl="1" indent="-285750" algn="l">
              <a:buFont typeface="+mj-lt"/>
              <a:buAutoNum type="arabicPeriod"/>
            </a:pPr>
            <a:r>
              <a:rPr lang="en-US" sz="1900" b="0" i="0" dirty="0">
                <a:solidFill>
                  <a:srgbClr val="212121"/>
                </a:solidFill>
                <a:effectLst/>
                <a:latin typeface="Times New Roman" panose="02020603050405020304" pitchFamily="18" charset="0"/>
                <a:cs typeface="Times New Roman" panose="02020603050405020304" pitchFamily="18" charset="0"/>
              </a:rPr>
              <a:t>After having all the numerical data, now we will filter and remove all the columns with high correlation to reduce the dimensions of data.</a:t>
            </a:r>
          </a:p>
          <a:p>
            <a:endParaRPr lang="en-US" dirty="0"/>
          </a:p>
        </p:txBody>
      </p:sp>
    </p:spTree>
    <p:extLst>
      <p:ext uri="{BB962C8B-B14F-4D97-AF65-F5344CB8AC3E}">
        <p14:creationId xmlns:p14="http://schemas.microsoft.com/office/powerpoint/2010/main" val="217986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D9463-4395-4B15-957C-787605814EA8}"/>
              </a:ext>
            </a:extLst>
          </p:cNvPr>
          <p:cNvSpPr>
            <a:spLocks noGrp="1"/>
          </p:cNvSpPr>
          <p:nvPr>
            <p:ph idx="1"/>
          </p:nvPr>
        </p:nvSpPr>
        <p:spPr>
          <a:xfrm>
            <a:off x="0" y="81023"/>
            <a:ext cx="9980613" cy="5938777"/>
          </a:xfrm>
        </p:spPr>
        <p:txBody>
          <a:bodyPr/>
          <a:lstStyle/>
          <a:p>
            <a:pPr marL="0" indent="0" algn="l">
              <a:buNone/>
            </a:pPr>
            <a:r>
              <a:rPr lang="en-US" sz="2400" b="0" i="0" dirty="0">
                <a:solidFill>
                  <a:srgbClr val="212121"/>
                </a:solidFill>
                <a:effectLst/>
                <a:latin typeface="Algerian" panose="04020705040A02060702" pitchFamily="82" charset="0"/>
              </a:rPr>
              <a:t>Setting the Features and Labels:</a:t>
            </a:r>
          </a:p>
          <a:p>
            <a:pPr algn="l">
              <a:buFont typeface="Arial" panose="020B0604020202020204" pitchFamily="34" charset="0"/>
              <a:buChar char="•"/>
            </a:pPr>
            <a:r>
              <a:rPr lang="en-US" sz="1800" b="0" i="0" dirty="0">
                <a:solidFill>
                  <a:srgbClr val="212121"/>
                </a:solidFill>
                <a:effectLst/>
                <a:latin typeface="Times New Roman" panose="02020603050405020304" pitchFamily="18" charset="0"/>
                <a:cs typeface="Times New Roman" panose="02020603050405020304" pitchFamily="18" charset="0"/>
              </a:rPr>
              <a:t>selecting the Hearing-Status as label.</a:t>
            </a:r>
          </a:p>
          <a:p>
            <a:pPr algn="l">
              <a:buFont typeface="Arial" panose="020B0604020202020204" pitchFamily="34" charset="0"/>
              <a:buChar char="•"/>
            </a:pPr>
            <a:r>
              <a:rPr lang="en-US" sz="1800" b="0" i="0" dirty="0">
                <a:solidFill>
                  <a:srgbClr val="212121"/>
                </a:solidFill>
                <a:effectLst/>
                <a:latin typeface="Times New Roman" panose="02020603050405020304" pitchFamily="18" charset="0"/>
                <a:cs typeface="Times New Roman" panose="02020603050405020304" pitchFamily="18" charset="0"/>
              </a:rPr>
              <a:t>so as to predict in which instance people can got to that extent for violation charges.</a:t>
            </a:r>
          </a:p>
          <a:p>
            <a:pPr algn="l">
              <a:buFont typeface="Arial" panose="020B0604020202020204" pitchFamily="34" charset="0"/>
              <a:buChar char="•"/>
            </a:pPr>
            <a:r>
              <a:rPr lang="en-US" sz="1800" b="0" i="0" dirty="0">
                <a:solidFill>
                  <a:srgbClr val="212121"/>
                </a:solidFill>
                <a:effectLst/>
                <a:latin typeface="Times New Roman" panose="02020603050405020304" pitchFamily="18" charset="0"/>
                <a:cs typeface="Times New Roman" panose="02020603050405020304" pitchFamily="18" charset="0"/>
              </a:rPr>
              <a:t>if a citation has Hearing or not is only considered.</a:t>
            </a:r>
          </a:p>
          <a:p>
            <a:pPr marL="0" indent="0">
              <a:buNone/>
            </a:pPr>
            <a:r>
              <a:rPr lang="en-US" b="0" dirty="0">
                <a:solidFill>
                  <a:srgbClr val="000000"/>
                </a:solidFill>
                <a:effectLst/>
                <a:latin typeface="Courier New" panose="02070309020205020404" pitchFamily="49" charset="0"/>
              </a:rPr>
              <a:t>X = </a:t>
            </a:r>
            <a:r>
              <a:rPr lang="en-US" b="0" dirty="0" err="1">
                <a:solidFill>
                  <a:srgbClr val="000000"/>
                </a:solidFill>
                <a:effectLst/>
                <a:latin typeface="Courier New" panose="02070309020205020404" pitchFamily="49" charset="0"/>
              </a:rPr>
              <a:t>df.drop</a:t>
            </a:r>
            <a:r>
              <a:rPr lang="en-US" b="0" dirty="0">
                <a:solidFill>
                  <a:srgbClr val="000000"/>
                </a:solidFill>
                <a:effectLst/>
                <a:latin typeface="Courier New" panose="02070309020205020404" pitchFamily="49" charset="0"/>
              </a:rPr>
              <a:t>(columns=[</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HearingStatus</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a:p>
            <a:pPr marL="0" indent="0">
              <a:buNone/>
            </a:pPr>
            <a:r>
              <a:rPr lang="en-US" b="0" dirty="0">
                <a:solidFill>
                  <a:srgbClr val="000000"/>
                </a:solidFill>
                <a:effectLst/>
                <a:latin typeface="Courier New" panose="02070309020205020404" pitchFamily="49" charset="0"/>
              </a:rPr>
              <a:t>y = </a:t>
            </a:r>
            <a:r>
              <a:rPr lang="en-US" b="0" dirty="0" err="1">
                <a:solidFill>
                  <a:srgbClr val="000000"/>
                </a:solidFill>
                <a:effectLst/>
                <a:latin typeface="Courier New" panose="02070309020205020404" pitchFamily="49" charset="0"/>
              </a:rPr>
              <a:t>df.HearingStatus</a:t>
            </a:r>
            <a:endParaRPr lang="en-US" b="0" dirty="0">
              <a:solidFill>
                <a:srgbClr val="000000"/>
              </a:solidFill>
              <a:effectLst/>
              <a:latin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3656824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8336-BB91-4AFF-8BC1-8E7A66216C27}"/>
              </a:ext>
            </a:extLst>
          </p:cNvPr>
          <p:cNvSpPr>
            <a:spLocks noGrp="1"/>
          </p:cNvSpPr>
          <p:nvPr>
            <p:ph type="title"/>
          </p:nvPr>
        </p:nvSpPr>
        <p:spPr>
          <a:xfrm>
            <a:off x="0" y="1"/>
            <a:ext cx="12095544" cy="4328932"/>
          </a:xfrm>
        </p:spPr>
        <p:txBody>
          <a:bodyPr>
            <a:normAutofit fontScale="90000"/>
          </a:bodyPr>
          <a:lstStyle/>
          <a:p>
            <a:pPr marL="457200" indent="-457200" algn="l">
              <a:buFont typeface="Arial" panose="020B0604020202020204" pitchFamily="34" charset="0"/>
              <a:buChar char="•"/>
            </a:pPr>
            <a:r>
              <a:rPr lang="en-US" sz="2700" dirty="0">
                <a:latin typeface="Algerian" panose="04020705040A02060702" pitchFamily="82" charset="0"/>
              </a:rPr>
              <a:t>Data partitioning</a:t>
            </a:r>
            <a:r>
              <a:rPr lang="en-US" dirty="0">
                <a:latin typeface="Algerian" panose="04020705040A02060702" pitchFamily="82" charset="0"/>
              </a:rPr>
              <a:t>:</a:t>
            </a:r>
            <a:r>
              <a:rPr lang="en-US" b="0" i="0" dirty="0">
                <a:solidFill>
                  <a:srgbClr val="212121"/>
                </a:solidFill>
                <a:effectLst/>
                <a:latin typeface="Roboto" panose="02000000000000000000" pitchFamily="2" charset="0"/>
              </a:rPr>
              <a:t> </a:t>
            </a:r>
            <a:r>
              <a:rPr lang="en-US" sz="1800" b="0" i="0" dirty="0">
                <a:solidFill>
                  <a:srgbClr val="212121"/>
                </a:solidFill>
                <a:effectLst/>
                <a:latin typeface="Times New Roman" panose="02020603050405020304" pitchFamily="18" charset="0"/>
                <a:cs typeface="Times New Roman" panose="02020603050405020304" pitchFamily="18" charset="0"/>
              </a:rPr>
              <a:t>We are going with random samples for Training and Testing sets.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As in population, we have very less positive values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93.49377704420752% negative values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6.506222955792479% positive values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when random state '7' was used for splitting, it has more instances in minority class i.e. more positive values which helps in testing more on minority class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In training set, we are having</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93.61251289486158% negative values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6.387487105138429% positive values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In testing set, we are having</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93.0188468830155% negative values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6.9811531169844985% positive values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it is observed that both the training and testing set are following the ratios of the population.</a:t>
            </a:r>
            <a:br>
              <a:rPr lang="en-US" b="0" i="0" dirty="0">
                <a:solidFill>
                  <a:srgbClr val="212121"/>
                </a:solidFill>
                <a:effectLst/>
                <a:latin typeface="Roboto" panose="02000000000000000000" pitchFamily="2" charset="0"/>
              </a:rPr>
            </a:br>
            <a:endParaRPr lang="en-US" dirty="0">
              <a:latin typeface="Algerian" panose="04020705040A02060702" pitchFamily="82" charset="0"/>
            </a:endParaRPr>
          </a:p>
        </p:txBody>
      </p:sp>
    </p:spTree>
    <p:extLst>
      <p:ext uri="{BB962C8B-B14F-4D97-AF65-F5344CB8AC3E}">
        <p14:creationId xmlns:p14="http://schemas.microsoft.com/office/powerpoint/2010/main" val="367246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66A6-EE1B-4AF5-80CA-654ADB2F96BE}"/>
              </a:ext>
            </a:extLst>
          </p:cNvPr>
          <p:cNvSpPr>
            <a:spLocks noGrp="1"/>
          </p:cNvSpPr>
          <p:nvPr>
            <p:ph type="title"/>
          </p:nvPr>
        </p:nvSpPr>
        <p:spPr/>
        <p:txBody>
          <a:bodyPr/>
          <a:lstStyle/>
          <a:p>
            <a:r>
              <a:rPr lang="en-US" dirty="0">
                <a:latin typeface="Algerian" panose="04020705040A02060702" pitchFamily="82" charset="0"/>
              </a:rPr>
              <a:t>PROBLEM OVERVIEW</a:t>
            </a:r>
            <a:r>
              <a:rPr lang="en-US" dirty="0"/>
              <a:t>:</a:t>
            </a:r>
          </a:p>
        </p:txBody>
      </p:sp>
      <p:sp>
        <p:nvSpPr>
          <p:cNvPr id="3" name="Content Placeholder 2">
            <a:extLst>
              <a:ext uri="{FF2B5EF4-FFF2-40B4-BE49-F238E27FC236}">
                <a16:creationId xmlns:a16="http://schemas.microsoft.com/office/drawing/2014/main" id="{A723C3F2-2FCD-46A9-9A72-6FF1CB198D2D}"/>
              </a:ext>
            </a:extLst>
          </p:cNvPr>
          <p:cNvSpPr>
            <a:spLocks noGrp="1"/>
          </p:cNvSpPr>
          <p:nvPr>
            <p:ph idx="1"/>
          </p:nvPr>
        </p:nvSpPr>
        <p:spPr>
          <a:xfrm>
            <a:off x="1280161" y="2015732"/>
            <a:ext cx="9774694" cy="3450613"/>
          </a:xfrm>
        </p:spPr>
        <p:txBody>
          <a:bodyPr>
            <a:normAutofit fontScale="85000" lnSpcReduction="10000"/>
          </a:bodyPr>
          <a:lstStyle/>
          <a:p>
            <a:pPr marL="0" marR="0" indent="0" algn="just">
              <a:lnSpc>
                <a:spcPts val="2025"/>
              </a:lnSpc>
              <a:spcBef>
                <a:spcPts val="0"/>
              </a:spcBef>
              <a:spcAft>
                <a:spcPts val="0"/>
              </a:spcAft>
              <a:buNone/>
            </a:pPr>
            <a:r>
              <a:rPr lang="en-IN" dirty="0">
                <a:solidFill>
                  <a:schemeClr val="tx1">
                    <a:lumMod val="8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dataset considered, this situation deals with violation of laws </a:t>
            </a:r>
            <a:endParaRPr lang="en-US"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ts val="2025"/>
              </a:lnSpc>
              <a:spcBef>
                <a:spcPts val="0"/>
              </a:spcBef>
              <a:spcAft>
                <a:spcPts val="0"/>
              </a:spcAft>
              <a:buNone/>
            </a:pPr>
            <a:r>
              <a:rPr lang="en-IN" dirty="0">
                <a:solidFill>
                  <a:schemeClr val="tx1">
                    <a:lumMod val="8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and the features related to citations in court from different areas for different people. Most of the times when there is violation of law, the authorities settle it using charges. Few times there are cases where people are charged without committing any violations or there are cases where people resist the charges</a:t>
            </a:r>
            <a:r>
              <a:rPr lang="en-US" dirty="0">
                <a:solidFill>
                  <a:schemeClr val="tx1">
                    <a:lumMod val="8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chemeClr val="tx1">
                    <a:lumMod val="8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for an inevitable reason. so in this work, for a citation, we are going to find if the hearing Status is issued or not meaning we are trying to understand how features of citations are affecting people who face any hearing status and people who don't have one. This helps us to know better about the current mindset of people and the mistakes made by them and in-turn provide an analysis for jurisdiction for easy flow of their work. </a:t>
            </a:r>
            <a:endParaRPr lang="en-US"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423331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B19DDA-10A7-4667-B8D5-E2AD842CE00E}"/>
              </a:ext>
            </a:extLst>
          </p:cNvPr>
          <p:cNvPicPr>
            <a:picLocks noGrp="1" noChangeAspect="1"/>
          </p:cNvPicPr>
          <p:nvPr>
            <p:ph idx="1"/>
          </p:nvPr>
        </p:nvPicPr>
        <p:blipFill>
          <a:blip r:embed="rId2"/>
          <a:stretch>
            <a:fillRect/>
          </a:stretch>
        </p:blipFill>
        <p:spPr>
          <a:xfrm>
            <a:off x="0" y="12700"/>
            <a:ext cx="11945073" cy="2649477"/>
          </a:xfrm>
        </p:spPr>
      </p:pic>
      <p:pic>
        <p:nvPicPr>
          <p:cNvPr id="7" name="Picture 6">
            <a:extLst>
              <a:ext uri="{FF2B5EF4-FFF2-40B4-BE49-F238E27FC236}">
                <a16:creationId xmlns:a16="http://schemas.microsoft.com/office/drawing/2014/main" id="{51EE5516-4F18-42B5-BDAE-563AFD2D3452}"/>
              </a:ext>
            </a:extLst>
          </p:cNvPr>
          <p:cNvPicPr>
            <a:picLocks noChangeAspect="1"/>
          </p:cNvPicPr>
          <p:nvPr/>
        </p:nvPicPr>
        <p:blipFill>
          <a:blip r:embed="rId3"/>
          <a:stretch>
            <a:fillRect/>
          </a:stretch>
        </p:blipFill>
        <p:spPr>
          <a:xfrm>
            <a:off x="0" y="3441700"/>
            <a:ext cx="5127585" cy="3416300"/>
          </a:xfrm>
          <a:prstGeom prst="rect">
            <a:avLst/>
          </a:prstGeom>
        </p:spPr>
      </p:pic>
      <p:pic>
        <p:nvPicPr>
          <p:cNvPr id="9" name="Picture 8">
            <a:extLst>
              <a:ext uri="{FF2B5EF4-FFF2-40B4-BE49-F238E27FC236}">
                <a16:creationId xmlns:a16="http://schemas.microsoft.com/office/drawing/2014/main" id="{478F114C-869D-46C0-8E24-AC8969B5F3CB}"/>
              </a:ext>
            </a:extLst>
          </p:cNvPr>
          <p:cNvPicPr>
            <a:picLocks noChangeAspect="1"/>
          </p:cNvPicPr>
          <p:nvPr/>
        </p:nvPicPr>
        <p:blipFill>
          <a:blip r:embed="rId4"/>
          <a:stretch>
            <a:fillRect/>
          </a:stretch>
        </p:blipFill>
        <p:spPr>
          <a:xfrm>
            <a:off x="5127585" y="3441700"/>
            <a:ext cx="6944810" cy="3403600"/>
          </a:xfrm>
          <a:prstGeom prst="rect">
            <a:avLst/>
          </a:prstGeom>
        </p:spPr>
      </p:pic>
      <p:sp>
        <p:nvSpPr>
          <p:cNvPr id="10" name="TextBox 9">
            <a:extLst>
              <a:ext uri="{FF2B5EF4-FFF2-40B4-BE49-F238E27FC236}">
                <a16:creationId xmlns:a16="http://schemas.microsoft.com/office/drawing/2014/main" id="{6725DBED-6621-4D95-838E-CBBF6F1BDC16}"/>
              </a:ext>
            </a:extLst>
          </p:cNvPr>
          <p:cNvSpPr txBox="1"/>
          <p:nvPr/>
        </p:nvSpPr>
        <p:spPr>
          <a:xfrm>
            <a:off x="0" y="2951545"/>
            <a:ext cx="3402957" cy="369332"/>
          </a:xfrm>
          <a:prstGeom prst="rect">
            <a:avLst/>
          </a:prstGeom>
          <a:noFill/>
        </p:spPr>
        <p:txBody>
          <a:bodyPr wrap="square" rtlCol="0">
            <a:spAutoFit/>
          </a:bodyPr>
          <a:lstStyle/>
          <a:p>
            <a:r>
              <a:rPr lang="en-US" dirty="0">
                <a:latin typeface="Algerian" panose="04020705040A02060702" pitchFamily="82" charset="0"/>
              </a:rPr>
              <a:t>Decision tree classifier</a:t>
            </a:r>
            <a:r>
              <a:rPr lang="en-US" dirty="0"/>
              <a:t>:</a:t>
            </a:r>
          </a:p>
        </p:txBody>
      </p:sp>
    </p:spTree>
    <p:extLst>
      <p:ext uri="{BB962C8B-B14F-4D97-AF65-F5344CB8AC3E}">
        <p14:creationId xmlns:p14="http://schemas.microsoft.com/office/powerpoint/2010/main" val="2162654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AA66FE-0313-4B1A-898A-13C1FB0EF921}"/>
              </a:ext>
            </a:extLst>
          </p:cNvPr>
          <p:cNvPicPr>
            <a:picLocks noGrp="1" noChangeAspect="1"/>
          </p:cNvPicPr>
          <p:nvPr>
            <p:ph idx="1"/>
          </p:nvPr>
        </p:nvPicPr>
        <p:blipFill>
          <a:blip r:embed="rId2"/>
          <a:stretch>
            <a:fillRect/>
          </a:stretch>
        </p:blipFill>
        <p:spPr>
          <a:xfrm>
            <a:off x="0" y="12700"/>
            <a:ext cx="6871274" cy="3416300"/>
          </a:xfrm>
        </p:spPr>
      </p:pic>
      <p:pic>
        <p:nvPicPr>
          <p:cNvPr id="7" name="Picture 6">
            <a:extLst>
              <a:ext uri="{FF2B5EF4-FFF2-40B4-BE49-F238E27FC236}">
                <a16:creationId xmlns:a16="http://schemas.microsoft.com/office/drawing/2014/main" id="{2D5BFBF0-279B-4A88-BEEC-2DEB20AFE61B}"/>
              </a:ext>
            </a:extLst>
          </p:cNvPr>
          <p:cNvPicPr>
            <a:picLocks noChangeAspect="1"/>
          </p:cNvPicPr>
          <p:nvPr/>
        </p:nvPicPr>
        <p:blipFill>
          <a:blip r:embed="rId3"/>
          <a:stretch>
            <a:fillRect/>
          </a:stretch>
        </p:blipFill>
        <p:spPr>
          <a:xfrm>
            <a:off x="0" y="4016415"/>
            <a:ext cx="8097380" cy="2952527"/>
          </a:xfrm>
          <a:prstGeom prst="rect">
            <a:avLst/>
          </a:prstGeom>
        </p:spPr>
      </p:pic>
      <p:sp>
        <p:nvSpPr>
          <p:cNvPr id="10" name="TextBox 9">
            <a:extLst>
              <a:ext uri="{FF2B5EF4-FFF2-40B4-BE49-F238E27FC236}">
                <a16:creationId xmlns:a16="http://schemas.microsoft.com/office/drawing/2014/main" id="{3C298ADC-C994-4A30-81CA-37F1ABD494B0}"/>
              </a:ext>
            </a:extLst>
          </p:cNvPr>
          <p:cNvSpPr txBox="1"/>
          <p:nvPr/>
        </p:nvSpPr>
        <p:spPr>
          <a:xfrm>
            <a:off x="0" y="3647083"/>
            <a:ext cx="3055717" cy="369332"/>
          </a:xfrm>
          <a:prstGeom prst="rect">
            <a:avLst/>
          </a:prstGeom>
          <a:noFill/>
        </p:spPr>
        <p:txBody>
          <a:bodyPr wrap="square" rtlCol="0">
            <a:spAutoFit/>
          </a:bodyPr>
          <a:lstStyle/>
          <a:p>
            <a:r>
              <a:rPr lang="en-US" dirty="0"/>
              <a:t>RANDOM FOREST CLASSIFIER</a:t>
            </a:r>
          </a:p>
        </p:txBody>
      </p:sp>
    </p:spTree>
    <p:extLst>
      <p:ext uri="{BB962C8B-B14F-4D97-AF65-F5344CB8AC3E}">
        <p14:creationId xmlns:p14="http://schemas.microsoft.com/office/powerpoint/2010/main" val="1571190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C9A3-8403-44D4-A862-BE766B247A43}"/>
              </a:ext>
            </a:extLst>
          </p:cNvPr>
          <p:cNvSpPr>
            <a:spLocks noGrp="1"/>
          </p:cNvSpPr>
          <p:nvPr>
            <p:ph type="title"/>
          </p:nvPr>
        </p:nvSpPr>
        <p:spPr>
          <a:xfrm>
            <a:off x="0" y="0"/>
            <a:ext cx="4132787" cy="1082961"/>
          </a:xfrm>
        </p:spPr>
        <p:txBody>
          <a:bodyPr>
            <a:normAutofit/>
          </a:bodyPr>
          <a:lstStyle/>
          <a:p>
            <a:r>
              <a:rPr lang="en-US" sz="2400" dirty="0">
                <a:latin typeface="Algerian" panose="04020705040A02060702" pitchFamily="82" charset="0"/>
              </a:rPr>
              <a:t>SUPPORT VECTOR MACHINE:</a:t>
            </a:r>
          </a:p>
        </p:txBody>
      </p:sp>
      <p:pic>
        <p:nvPicPr>
          <p:cNvPr id="5" name="Content Placeholder 4">
            <a:extLst>
              <a:ext uri="{FF2B5EF4-FFF2-40B4-BE49-F238E27FC236}">
                <a16:creationId xmlns:a16="http://schemas.microsoft.com/office/drawing/2014/main" id="{2B71DBEC-2C8E-48E2-A337-BEF218016A32}"/>
              </a:ext>
            </a:extLst>
          </p:cNvPr>
          <p:cNvPicPr>
            <a:picLocks noGrp="1" noChangeAspect="1"/>
          </p:cNvPicPr>
          <p:nvPr>
            <p:ph idx="1"/>
          </p:nvPr>
        </p:nvPicPr>
        <p:blipFill>
          <a:blip r:embed="rId2"/>
          <a:stretch>
            <a:fillRect/>
          </a:stretch>
        </p:blipFill>
        <p:spPr>
          <a:xfrm>
            <a:off x="1" y="769274"/>
            <a:ext cx="6366076" cy="3103059"/>
          </a:xfrm>
        </p:spPr>
      </p:pic>
      <p:pic>
        <p:nvPicPr>
          <p:cNvPr id="7" name="Picture 6">
            <a:extLst>
              <a:ext uri="{FF2B5EF4-FFF2-40B4-BE49-F238E27FC236}">
                <a16:creationId xmlns:a16="http://schemas.microsoft.com/office/drawing/2014/main" id="{2700B492-3B8D-4782-B3F2-ADD7AC1F8A6E}"/>
              </a:ext>
            </a:extLst>
          </p:cNvPr>
          <p:cNvPicPr>
            <a:picLocks noChangeAspect="1"/>
          </p:cNvPicPr>
          <p:nvPr/>
        </p:nvPicPr>
        <p:blipFill>
          <a:blip r:embed="rId3"/>
          <a:stretch>
            <a:fillRect/>
          </a:stretch>
        </p:blipFill>
        <p:spPr>
          <a:xfrm>
            <a:off x="0" y="3872332"/>
            <a:ext cx="6528122" cy="2985667"/>
          </a:xfrm>
          <a:prstGeom prst="rect">
            <a:avLst/>
          </a:prstGeom>
        </p:spPr>
      </p:pic>
      <p:pic>
        <p:nvPicPr>
          <p:cNvPr id="9" name="Picture 8">
            <a:extLst>
              <a:ext uri="{FF2B5EF4-FFF2-40B4-BE49-F238E27FC236}">
                <a16:creationId xmlns:a16="http://schemas.microsoft.com/office/drawing/2014/main" id="{C5A1C996-4F41-4507-B99B-F313D4517239}"/>
              </a:ext>
            </a:extLst>
          </p:cNvPr>
          <p:cNvPicPr>
            <a:picLocks noChangeAspect="1"/>
          </p:cNvPicPr>
          <p:nvPr/>
        </p:nvPicPr>
        <p:blipFill>
          <a:blip r:embed="rId4"/>
          <a:stretch>
            <a:fillRect/>
          </a:stretch>
        </p:blipFill>
        <p:spPr>
          <a:xfrm>
            <a:off x="6366076" y="0"/>
            <a:ext cx="5825923" cy="4820323"/>
          </a:xfrm>
          <a:prstGeom prst="rect">
            <a:avLst/>
          </a:prstGeom>
        </p:spPr>
      </p:pic>
    </p:spTree>
    <p:extLst>
      <p:ext uri="{BB962C8B-B14F-4D97-AF65-F5344CB8AC3E}">
        <p14:creationId xmlns:p14="http://schemas.microsoft.com/office/powerpoint/2010/main" val="3433245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CA80-CA97-4E94-AE95-F807E3051A53}"/>
              </a:ext>
            </a:extLst>
          </p:cNvPr>
          <p:cNvSpPr>
            <a:spLocks noGrp="1"/>
          </p:cNvSpPr>
          <p:nvPr>
            <p:ph type="title"/>
          </p:nvPr>
        </p:nvSpPr>
        <p:spPr>
          <a:xfrm>
            <a:off x="-81647" y="-238009"/>
            <a:ext cx="2894296" cy="1596177"/>
          </a:xfrm>
        </p:spPr>
        <p:txBody>
          <a:bodyPr>
            <a:normAutofit/>
          </a:bodyPr>
          <a:lstStyle/>
          <a:p>
            <a:r>
              <a:rPr lang="en-US" sz="2400" dirty="0">
                <a:latin typeface="Algerian" panose="04020705040A02060702" pitchFamily="82" charset="0"/>
              </a:rPr>
              <a:t>Grid search RANDOM FOREST:</a:t>
            </a:r>
          </a:p>
        </p:txBody>
      </p:sp>
      <p:pic>
        <p:nvPicPr>
          <p:cNvPr id="9" name="Content Placeholder 8">
            <a:extLst>
              <a:ext uri="{FF2B5EF4-FFF2-40B4-BE49-F238E27FC236}">
                <a16:creationId xmlns:a16="http://schemas.microsoft.com/office/drawing/2014/main" id="{5EB30D34-3EE7-4827-8621-637DEE0FC08D}"/>
              </a:ext>
            </a:extLst>
          </p:cNvPr>
          <p:cNvPicPr>
            <a:picLocks noGrp="1" noChangeAspect="1"/>
          </p:cNvPicPr>
          <p:nvPr>
            <p:ph idx="1"/>
          </p:nvPr>
        </p:nvPicPr>
        <p:blipFill>
          <a:blip r:embed="rId2"/>
          <a:stretch>
            <a:fillRect/>
          </a:stretch>
        </p:blipFill>
        <p:spPr>
          <a:xfrm>
            <a:off x="112108" y="878873"/>
            <a:ext cx="6837808" cy="3416300"/>
          </a:xfrm>
        </p:spPr>
      </p:pic>
      <p:pic>
        <p:nvPicPr>
          <p:cNvPr id="11" name="Picture 10">
            <a:extLst>
              <a:ext uri="{FF2B5EF4-FFF2-40B4-BE49-F238E27FC236}">
                <a16:creationId xmlns:a16="http://schemas.microsoft.com/office/drawing/2014/main" id="{CC854FF8-E827-4888-AB4D-0CA706D56CD5}"/>
              </a:ext>
            </a:extLst>
          </p:cNvPr>
          <p:cNvPicPr>
            <a:picLocks noChangeAspect="1"/>
          </p:cNvPicPr>
          <p:nvPr/>
        </p:nvPicPr>
        <p:blipFill>
          <a:blip r:embed="rId3"/>
          <a:stretch>
            <a:fillRect/>
          </a:stretch>
        </p:blipFill>
        <p:spPr>
          <a:xfrm>
            <a:off x="4182100" y="329179"/>
            <a:ext cx="7897792" cy="3965994"/>
          </a:xfrm>
          <a:prstGeom prst="rect">
            <a:avLst/>
          </a:prstGeom>
        </p:spPr>
      </p:pic>
      <p:pic>
        <p:nvPicPr>
          <p:cNvPr id="16" name="Picture 15">
            <a:extLst>
              <a:ext uri="{FF2B5EF4-FFF2-40B4-BE49-F238E27FC236}">
                <a16:creationId xmlns:a16="http://schemas.microsoft.com/office/drawing/2014/main" id="{38C022A0-664F-43A3-99BE-E0D5AFFFC158}"/>
              </a:ext>
            </a:extLst>
          </p:cNvPr>
          <p:cNvPicPr>
            <a:picLocks noChangeAspect="1"/>
          </p:cNvPicPr>
          <p:nvPr/>
        </p:nvPicPr>
        <p:blipFill>
          <a:blip r:embed="rId4"/>
          <a:stretch>
            <a:fillRect/>
          </a:stretch>
        </p:blipFill>
        <p:spPr>
          <a:xfrm>
            <a:off x="-81647" y="4295172"/>
            <a:ext cx="6459298" cy="2562827"/>
          </a:xfrm>
          <a:prstGeom prst="rect">
            <a:avLst/>
          </a:prstGeom>
        </p:spPr>
      </p:pic>
      <p:pic>
        <p:nvPicPr>
          <p:cNvPr id="18" name="Picture 17">
            <a:extLst>
              <a:ext uri="{FF2B5EF4-FFF2-40B4-BE49-F238E27FC236}">
                <a16:creationId xmlns:a16="http://schemas.microsoft.com/office/drawing/2014/main" id="{9E15618E-B8F8-4507-9AD9-6289D2D40104}"/>
              </a:ext>
            </a:extLst>
          </p:cNvPr>
          <p:cNvPicPr>
            <a:picLocks noChangeAspect="1"/>
          </p:cNvPicPr>
          <p:nvPr/>
        </p:nvPicPr>
        <p:blipFill>
          <a:blip r:embed="rId5"/>
          <a:stretch>
            <a:fillRect/>
          </a:stretch>
        </p:blipFill>
        <p:spPr>
          <a:xfrm>
            <a:off x="6377650" y="4316634"/>
            <a:ext cx="5814349" cy="2562827"/>
          </a:xfrm>
          <a:prstGeom prst="rect">
            <a:avLst/>
          </a:prstGeom>
        </p:spPr>
      </p:pic>
    </p:spTree>
    <p:extLst>
      <p:ext uri="{BB962C8B-B14F-4D97-AF65-F5344CB8AC3E}">
        <p14:creationId xmlns:p14="http://schemas.microsoft.com/office/powerpoint/2010/main" val="2825633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4E3B-5AF4-4F0D-B555-4C76904BF2E0}"/>
              </a:ext>
            </a:extLst>
          </p:cNvPr>
          <p:cNvSpPr>
            <a:spLocks noGrp="1"/>
          </p:cNvSpPr>
          <p:nvPr>
            <p:ph type="title"/>
          </p:nvPr>
        </p:nvSpPr>
        <p:spPr>
          <a:xfrm>
            <a:off x="0" y="0"/>
            <a:ext cx="3947592" cy="990364"/>
          </a:xfrm>
        </p:spPr>
        <p:txBody>
          <a:bodyPr>
            <a:normAutofit/>
          </a:bodyPr>
          <a:lstStyle/>
          <a:p>
            <a:r>
              <a:rPr lang="en-US" sz="2800" dirty="0">
                <a:latin typeface="Algerian" panose="04020705040A02060702" pitchFamily="82" charset="0"/>
              </a:rPr>
              <a:t>Logistic regression:</a:t>
            </a:r>
          </a:p>
        </p:txBody>
      </p:sp>
      <p:pic>
        <p:nvPicPr>
          <p:cNvPr id="5" name="Content Placeholder 4">
            <a:extLst>
              <a:ext uri="{FF2B5EF4-FFF2-40B4-BE49-F238E27FC236}">
                <a16:creationId xmlns:a16="http://schemas.microsoft.com/office/drawing/2014/main" id="{399A7575-51E7-4BC2-A247-FEAC495499D1}"/>
              </a:ext>
            </a:extLst>
          </p:cNvPr>
          <p:cNvPicPr>
            <a:picLocks noGrp="1" noChangeAspect="1"/>
          </p:cNvPicPr>
          <p:nvPr>
            <p:ph idx="1"/>
          </p:nvPr>
        </p:nvPicPr>
        <p:blipFill>
          <a:blip r:embed="rId2"/>
          <a:stretch>
            <a:fillRect/>
          </a:stretch>
        </p:blipFill>
        <p:spPr>
          <a:xfrm>
            <a:off x="27778" y="786275"/>
            <a:ext cx="6068222" cy="3416300"/>
          </a:xfrm>
        </p:spPr>
      </p:pic>
      <p:pic>
        <p:nvPicPr>
          <p:cNvPr id="7" name="Picture 6">
            <a:extLst>
              <a:ext uri="{FF2B5EF4-FFF2-40B4-BE49-F238E27FC236}">
                <a16:creationId xmlns:a16="http://schemas.microsoft.com/office/drawing/2014/main" id="{F0034ED2-6458-4C8D-9F2C-A3A26BED9D49}"/>
              </a:ext>
            </a:extLst>
          </p:cNvPr>
          <p:cNvPicPr>
            <a:picLocks noChangeAspect="1"/>
          </p:cNvPicPr>
          <p:nvPr/>
        </p:nvPicPr>
        <p:blipFill>
          <a:blip r:embed="rId3"/>
          <a:stretch>
            <a:fillRect/>
          </a:stretch>
        </p:blipFill>
        <p:spPr>
          <a:xfrm>
            <a:off x="6096000" y="196770"/>
            <a:ext cx="6068222" cy="4005805"/>
          </a:xfrm>
          <a:prstGeom prst="rect">
            <a:avLst/>
          </a:prstGeom>
        </p:spPr>
      </p:pic>
      <p:pic>
        <p:nvPicPr>
          <p:cNvPr id="9" name="Picture 8">
            <a:extLst>
              <a:ext uri="{FF2B5EF4-FFF2-40B4-BE49-F238E27FC236}">
                <a16:creationId xmlns:a16="http://schemas.microsoft.com/office/drawing/2014/main" id="{BE09E2F8-75CD-4420-AE44-7C63F03105DD}"/>
              </a:ext>
            </a:extLst>
          </p:cNvPr>
          <p:cNvPicPr>
            <a:picLocks noChangeAspect="1"/>
          </p:cNvPicPr>
          <p:nvPr/>
        </p:nvPicPr>
        <p:blipFill>
          <a:blip r:embed="rId4"/>
          <a:stretch>
            <a:fillRect/>
          </a:stretch>
        </p:blipFill>
        <p:spPr>
          <a:xfrm>
            <a:off x="27778" y="4334719"/>
            <a:ext cx="6296628" cy="2382670"/>
          </a:xfrm>
          <a:prstGeom prst="rect">
            <a:avLst/>
          </a:prstGeom>
        </p:spPr>
      </p:pic>
    </p:spTree>
    <p:extLst>
      <p:ext uri="{BB962C8B-B14F-4D97-AF65-F5344CB8AC3E}">
        <p14:creationId xmlns:p14="http://schemas.microsoft.com/office/powerpoint/2010/main" val="1624474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FAC3-5443-4836-9A32-68B4AFB7C39C}"/>
              </a:ext>
            </a:extLst>
          </p:cNvPr>
          <p:cNvSpPr>
            <a:spLocks noGrp="1"/>
          </p:cNvSpPr>
          <p:nvPr>
            <p:ph type="title"/>
          </p:nvPr>
        </p:nvSpPr>
        <p:spPr>
          <a:xfrm>
            <a:off x="385557" y="2715473"/>
            <a:ext cx="10364451" cy="1596177"/>
          </a:xfrm>
        </p:spPr>
        <p:txBody>
          <a:bodyPr>
            <a:normAutofit fontScale="90000"/>
          </a:bodyPr>
          <a:lstStyle/>
          <a:p>
            <a:pPr algn="l"/>
            <a:r>
              <a:rPr lang="en-US" b="0" i="0" dirty="0">
                <a:solidFill>
                  <a:srgbClr val="212121"/>
                </a:solidFill>
                <a:effectLst/>
                <a:latin typeface="Algerian" panose="04020705040A02060702" pitchFamily="82" charset="0"/>
              </a:rPr>
              <a:t>selected metric system:</a:t>
            </a:r>
            <a:br>
              <a:rPr lang="en-US" b="0" i="0" dirty="0">
                <a:solidFill>
                  <a:srgbClr val="212121"/>
                </a:solidFill>
                <a:effectLst/>
                <a:latin typeface="Roboto" panose="02000000000000000000" pitchFamily="2" charset="0"/>
              </a:rPr>
            </a:br>
            <a:r>
              <a:rPr lang="en-US" sz="2200" b="0" i="0" dirty="0">
                <a:solidFill>
                  <a:srgbClr val="212121"/>
                </a:solidFill>
                <a:effectLst/>
                <a:latin typeface="Times New Roman" panose="02020603050405020304" pitchFamily="18" charset="0"/>
                <a:cs typeface="Times New Roman" panose="02020603050405020304" pitchFamily="18" charset="0"/>
              </a:rPr>
              <a:t>Accuracy Score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Precision Score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Recall</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f1-Score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Confusion Matrix</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ROC curve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out of all the above metrics, 'accuracy' helped the most in many cases like Decision tree, Random Forest, Logistic Regression where rest of the metrics like Recall, F1-score, precision were are 100% except for SVM Algorithm. Confusion matrix and ROC curve helped to understand the model better</a:t>
            </a:r>
            <a:r>
              <a:rPr lang="en-US" b="0" i="0" dirty="0">
                <a:solidFill>
                  <a:srgbClr val="212121"/>
                </a:solidFill>
                <a:effectLst/>
                <a:latin typeface="Roboto" panose="02000000000000000000" pitchFamily="2" charset="0"/>
              </a:rPr>
              <a:t>.</a:t>
            </a:r>
            <a:br>
              <a:rPr lang="en-US" b="0" i="0" dirty="0">
                <a:solidFill>
                  <a:srgbClr val="212121"/>
                </a:solidFill>
                <a:effectLst/>
                <a:latin typeface="Roboto" panose="02000000000000000000" pitchFamily="2" charset="0"/>
              </a:rPr>
            </a:br>
            <a:endParaRPr lang="en-US" dirty="0"/>
          </a:p>
        </p:txBody>
      </p:sp>
    </p:spTree>
    <p:extLst>
      <p:ext uri="{BB962C8B-B14F-4D97-AF65-F5344CB8AC3E}">
        <p14:creationId xmlns:p14="http://schemas.microsoft.com/office/powerpoint/2010/main" val="3281275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9476-1376-41A3-91B7-DD7FB9E2DE75}"/>
              </a:ext>
            </a:extLst>
          </p:cNvPr>
          <p:cNvSpPr>
            <a:spLocks noGrp="1"/>
          </p:cNvSpPr>
          <p:nvPr>
            <p:ph type="title"/>
          </p:nvPr>
        </p:nvSpPr>
        <p:spPr/>
        <p:txBody>
          <a:bodyPr>
            <a:normAutofit fontScale="90000"/>
          </a:bodyPr>
          <a:lstStyle/>
          <a:p>
            <a:r>
              <a:rPr lang="en-US" b="0" i="0" dirty="0">
                <a:solidFill>
                  <a:srgbClr val="212121"/>
                </a:solidFill>
                <a:effectLst/>
                <a:latin typeface="Algerian" panose="04020705040A02060702" pitchFamily="82" charset="0"/>
              </a:rPr>
              <a:t>Results</a:t>
            </a:r>
            <a:br>
              <a:rPr lang="en-US" b="0" i="0" dirty="0">
                <a:solidFill>
                  <a:srgbClr val="212121"/>
                </a:solidFill>
                <a:effectLst/>
                <a:latin typeface="Roboto" panose="02000000000000000000" pitchFamily="2" charset="0"/>
              </a:rPr>
            </a:br>
            <a:r>
              <a:rPr lang="en-US" sz="2000" b="0" i="0" dirty="0">
                <a:solidFill>
                  <a:srgbClr val="212121"/>
                </a:solidFill>
                <a:effectLst/>
                <a:latin typeface="Times New Roman" panose="02020603050405020304" pitchFamily="18" charset="0"/>
                <a:cs typeface="Times New Roman" panose="02020603050405020304" pitchFamily="18" charset="0"/>
              </a:rPr>
              <a:t>we were able to classify the instances as having a hearing or not having with a very good performance of 99.96+ % even when there were few outliers were left in the data. Random Forest was best and decision tree, Logistic Regression was also performing close to best and SVM had many difficulties in classification as it is sensitive to the outliers.</a:t>
            </a:r>
            <a:br>
              <a:rPr lang="en-US" sz="2000" b="0" i="0" dirty="0">
                <a:solidFill>
                  <a:srgbClr val="212121"/>
                </a:solidFill>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3427AC5-08AC-40AE-81AE-8230EB5D30B4}"/>
              </a:ext>
            </a:extLst>
          </p:cNvPr>
          <p:cNvSpPr txBox="1"/>
          <p:nvPr/>
        </p:nvSpPr>
        <p:spPr>
          <a:xfrm>
            <a:off x="913775" y="2796647"/>
            <a:ext cx="6094070" cy="3139321"/>
          </a:xfrm>
          <a:prstGeom prst="rect">
            <a:avLst/>
          </a:prstGeom>
          <a:noFill/>
        </p:spPr>
        <p:txBody>
          <a:bodyPr wrap="square">
            <a:spAutoFit/>
          </a:bodyPr>
          <a:lstStyle/>
          <a:p>
            <a:pPr algn="l"/>
            <a:r>
              <a:rPr lang="en-US" b="0" i="0" dirty="0">
                <a:solidFill>
                  <a:srgbClr val="212121"/>
                </a:solidFill>
                <a:effectLst/>
                <a:latin typeface="Algerian" panose="04020705040A02060702" pitchFamily="82" charset="0"/>
              </a:rPr>
              <a:t>Next steps:</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we have only considered a sample data from the population. for the complete data the procedure for data pre-processing may change</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all the outliers were not removed, few were left in the dataset. further understanding of the data in better way is possible.</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much better algorithms can be researched on that can handle the outliers like voting classifier.</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research can be done in finding a better representative sample. for training, validation and testing purposes by understanding the distributions of different random sample. And etc.</a:t>
            </a:r>
          </a:p>
        </p:txBody>
      </p:sp>
    </p:spTree>
    <p:extLst>
      <p:ext uri="{BB962C8B-B14F-4D97-AF65-F5344CB8AC3E}">
        <p14:creationId xmlns:p14="http://schemas.microsoft.com/office/powerpoint/2010/main" val="638266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1904-487C-42FC-A3B4-17116A9C6242}"/>
              </a:ext>
            </a:extLst>
          </p:cNvPr>
          <p:cNvSpPr>
            <a:spLocks noGrp="1"/>
          </p:cNvSpPr>
          <p:nvPr>
            <p:ph type="title"/>
          </p:nvPr>
        </p:nvSpPr>
        <p:spPr>
          <a:xfrm>
            <a:off x="288742" y="0"/>
            <a:ext cx="10364451" cy="1596177"/>
          </a:xfrm>
        </p:spPr>
        <p:txBody>
          <a:bodyPr/>
          <a:lstStyle/>
          <a:p>
            <a:r>
              <a:rPr lang="en-US"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4F28AFDF-1169-49B6-944E-73847AC86A08}"/>
              </a:ext>
            </a:extLst>
          </p:cNvPr>
          <p:cNvSpPr>
            <a:spLocks noGrp="1"/>
          </p:cNvSpPr>
          <p:nvPr>
            <p:ph idx="1"/>
          </p:nvPr>
        </p:nvSpPr>
        <p:spPr/>
        <p:txBody>
          <a:bodyPr/>
          <a:lstStyle/>
          <a:p>
            <a:pPr algn="l"/>
            <a:r>
              <a:rPr lang="en-US" b="0" i="0" dirty="0">
                <a:solidFill>
                  <a:srgbClr val="212121"/>
                </a:solidFill>
                <a:effectLst/>
                <a:latin typeface="Roboto" panose="02000000000000000000" pitchFamily="2" charset="0"/>
              </a:rPr>
              <a:t>1. </a:t>
            </a:r>
            <a:r>
              <a:rPr lang="en-US" b="0" i="0" dirty="0">
                <a:solidFill>
                  <a:srgbClr val="212121"/>
                </a:solidFill>
                <a:effectLst/>
                <a:latin typeface="Roboto" panose="02000000000000000000" pitchFamily="2" charset="0"/>
                <a:hlinkClick r:id="rId2"/>
              </a:rPr>
              <a:t>https://medium.com/swlh/top-five-methods-to-identify-outliers-in-data-2777a87dd7fe</a:t>
            </a:r>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2. </a:t>
            </a:r>
            <a:r>
              <a:rPr lang="en-US" b="0" i="0" dirty="0">
                <a:solidFill>
                  <a:srgbClr val="212121"/>
                </a:solidFill>
                <a:effectLst/>
                <a:latin typeface="Roboto" panose="02000000000000000000" pitchFamily="2" charset="0"/>
                <a:hlinkClick r:id="rId3"/>
              </a:rPr>
              <a:t>https://towardsdatascience.com/feature-selection-correlation-and-p-value-da8921bfb3cf</a:t>
            </a:r>
            <a:endParaRPr lang="en-US"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82607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7B13-FCF0-44FC-8BDE-9EF1E77A3F39}"/>
              </a:ext>
            </a:extLst>
          </p:cNvPr>
          <p:cNvSpPr>
            <a:spLocks noGrp="1"/>
          </p:cNvSpPr>
          <p:nvPr>
            <p:ph type="title"/>
          </p:nvPr>
        </p:nvSpPr>
        <p:spPr>
          <a:xfrm>
            <a:off x="385557" y="40111"/>
            <a:ext cx="10364451" cy="1596177"/>
          </a:xfrm>
        </p:spPr>
        <p:txBody>
          <a:bodyPr/>
          <a:lstStyle/>
          <a:p>
            <a:r>
              <a:rPr lang="en-US" dirty="0">
                <a:latin typeface="Algerian" panose="04020705040A02060702" pitchFamily="82" charset="0"/>
              </a:rPr>
              <a:t>THANKYOU</a:t>
            </a:r>
          </a:p>
        </p:txBody>
      </p:sp>
      <p:pic>
        <p:nvPicPr>
          <p:cNvPr id="5" name="Content Placeholder 4">
            <a:extLst>
              <a:ext uri="{FF2B5EF4-FFF2-40B4-BE49-F238E27FC236}">
                <a16:creationId xmlns:a16="http://schemas.microsoft.com/office/drawing/2014/main" id="{0579AFE4-31A9-45EE-8E6A-E57911775F6B}"/>
              </a:ext>
            </a:extLst>
          </p:cNvPr>
          <p:cNvPicPr>
            <a:picLocks noGrp="1" noChangeAspect="1"/>
          </p:cNvPicPr>
          <p:nvPr>
            <p:ph idx="1"/>
          </p:nvPr>
        </p:nvPicPr>
        <p:blipFill>
          <a:blip r:embed="rId2"/>
          <a:stretch>
            <a:fillRect/>
          </a:stretch>
        </p:blipFill>
        <p:spPr>
          <a:xfrm>
            <a:off x="8380071" y="1421691"/>
            <a:ext cx="2877969" cy="3091287"/>
          </a:xfrm>
        </p:spPr>
      </p:pic>
      <p:sp>
        <p:nvSpPr>
          <p:cNvPr id="9" name="Rectangle 8">
            <a:extLst>
              <a:ext uri="{FF2B5EF4-FFF2-40B4-BE49-F238E27FC236}">
                <a16:creationId xmlns:a16="http://schemas.microsoft.com/office/drawing/2014/main" id="{262AE549-5AEB-4F85-93BB-BAE82C9C870B}"/>
              </a:ext>
            </a:extLst>
          </p:cNvPr>
          <p:cNvSpPr/>
          <p:nvPr/>
        </p:nvSpPr>
        <p:spPr>
          <a:xfrm>
            <a:off x="1469985" y="2967335"/>
            <a:ext cx="6697864" cy="923330"/>
          </a:xfrm>
          <a:prstGeom prst="rect">
            <a:avLst/>
          </a:prstGeom>
          <a:noFill/>
        </p:spPr>
        <p:txBody>
          <a:bodyPr wrap="squar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ANY QUESTIONS?</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59154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1EE2-CBB8-4B81-9CB4-8050E4E688AD}"/>
              </a:ext>
            </a:extLst>
          </p:cNvPr>
          <p:cNvSpPr>
            <a:spLocks noGrp="1"/>
          </p:cNvSpPr>
          <p:nvPr>
            <p:ph type="title"/>
          </p:nvPr>
        </p:nvSpPr>
        <p:spPr/>
        <p:txBody>
          <a:bodyPr/>
          <a:lstStyle/>
          <a:p>
            <a:r>
              <a:rPr lang="en-US" dirty="0">
                <a:latin typeface="Algerian" panose="04020705040A02060702" pitchFamily="82" charset="0"/>
              </a:rPr>
              <a:t>DATASET FOR THIS PROJECT:</a:t>
            </a:r>
          </a:p>
        </p:txBody>
      </p:sp>
      <p:sp>
        <p:nvSpPr>
          <p:cNvPr id="3" name="Content Placeholder 2">
            <a:extLst>
              <a:ext uri="{FF2B5EF4-FFF2-40B4-BE49-F238E27FC236}">
                <a16:creationId xmlns:a16="http://schemas.microsoft.com/office/drawing/2014/main" id="{B1479B52-E468-4989-B4B3-8F0AF935A840}"/>
              </a:ext>
            </a:extLst>
          </p:cNvPr>
          <p:cNvSpPr>
            <a:spLocks noGrp="1"/>
          </p:cNvSpPr>
          <p:nvPr>
            <p:ph idx="1"/>
          </p:nvPr>
        </p:nvSpPr>
        <p:spPr/>
        <p:txBody>
          <a:bodyPr/>
          <a:lstStyle/>
          <a:p>
            <a:r>
              <a:rPr lang="en-US" dirty="0"/>
              <a:t>https://data.baltimorecity.gov/datasets/environmental-citations/explore</a:t>
            </a:r>
          </a:p>
        </p:txBody>
      </p:sp>
    </p:spTree>
    <p:extLst>
      <p:ext uri="{BB962C8B-B14F-4D97-AF65-F5344CB8AC3E}">
        <p14:creationId xmlns:p14="http://schemas.microsoft.com/office/powerpoint/2010/main" val="163604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7414-974B-46C5-9B60-4FEA6B968CEB}"/>
              </a:ext>
            </a:extLst>
          </p:cNvPr>
          <p:cNvSpPr>
            <a:spLocks noGrp="1"/>
          </p:cNvSpPr>
          <p:nvPr>
            <p:ph type="title"/>
          </p:nvPr>
        </p:nvSpPr>
        <p:spPr/>
        <p:txBody>
          <a:bodyPr/>
          <a:lstStyle/>
          <a:p>
            <a:r>
              <a:rPr lang="en-US" dirty="0">
                <a:latin typeface="Algerian" panose="04020705040A02060702" pitchFamily="82" charset="0"/>
              </a:rPr>
              <a:t>Proposed work AND STEPS INVOLVED</a:t>
            </a:r>
            <a:r>
              <a:rPr lang="en-US" dirty="0"/>
              <a:t>:</a:t>
            </a:r>
          </a:p>
        </p:txBody>
      </p:sp>
      <p:sp>
        <p:nvSpPr>
          <p:cNvPr id="3" name="Content Placeholder 2">
            <a:extLst>
              <a:ext uri="{FF2B5EF4-FFF2-40B4-BE49-F238E27FC236}">
                <a16:creationId xmlns:a16="http://schemas.microsoft.com/office/drawing/2014/main" id="{46489CD9-FD37-49EE-B98F-AB86FC102C67}"/>
              </a:ext>
            </a:extLst>
          </p:cNvPr>
          <p:cNvSpPr>
            <a:spLocks noGrp="1"/>
          </p:cNvSpPr>
          <p:nvPr>
            <p:ph idx="1"/>
          </p:nvPr>
        </p:nvSpPr>
        <p:spPr>
          <a:xfrm>
            <a:off x="1451579" y="2015732"/>
            <a:ext cx="9603275" cy="4037749"/>
          </a:xfrm>
        </p:spPr>
        <p:txBody>
          <a:bodyPr>
            <a:normAutofit fontScale="92500" lnSpcReduction="20000"/>
          </a:bodyPr>
          <a:lstStyle/>
          <a:p>
            <a:pPr marL="0" marR="0" indent="0">
              <a:spcBef>
                <a:spcPts val="0"/>
              </a:spcBef>
              <a:spcAft>
                <a:spcPts val="0"/>
              </a:spcAft>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Trying to produce an intelligent, analytic solution for above discussed problem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Using machine Learning techniques.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STEPS INVOLVED</a:t>
            </a:r>
            <a:r>
              <a:rPr lang="en-US" dirty="0">
                <a:latin typeface="Times New Roman" panose="02020603050405020304" pitchFamily="18" charset="0"/>
                <a:cs typeface="Times New Roman" panose="02020603050405020304" pitchFamily="18" charset="0"/>
              </a:rPr>
              <a:t>:</a:t>
            </a:r>
          </a:p>
          <a:p>
            <a:r>
              <a:rPr lang="en-US" b="0" i="0" dirty="0">
                <a:solidFill>
                  <a:srgbClr val="212121"/>
                </a:solidFill>
                <a:effectLst/>
                <a:latin typeface="Times New Roman" panose="02020603050405020304" pitchFamily="18" charset="0"/>
                <a:cs typeface="Times New Roman" panose="02020603050405020304" pitchFamily="18" charset="0"/>
              </a:rPr>
              <a:t>Data Acquisition</a:t>
            </a:r>
          </a:p>
          <a:p>
            <a:r>
              <a:rPr lang="en-US" b="0" i="0" dirty="0">
                <a:solidFill>
                  <a:srgbClr val="212121"/>
                </a:solidFill>
                <a:effectLst/>
                <a:latin typeface="Times New Roman" panose="02020603050405020304" pitchFamily="18" charset="0"/>
                <a:cs typeface="Times New Roman" panose="02020603050405020304" pitchFamily="18" charset="0"/>
              </a:rPr>
              <a:t>Data Analysis and Pre-Processing</a:t>
            </a:r>
          </a:p>
          <a:p>
            <a:r>
              <a:rPr lang="en-US" dirty="0">
                <a:solidFill>
                  <a:srgbClr val="212121"/>
                </a:solidFill>
                <a:latin typeface="Times New Roman" panose="02020603050405020304" pitchFamily="18" charset="0"/>
                <a:cs typeface="Times New Roman" panose="02020603050405020304" pitchFamily="18" charset="0"/>
              </a:rPr>
              <a:t>R</a:t>
            </a:r>
            <a:r>
              <a:rPr lang="en-US" b="0" i="0" dirty="0">
                <a:solidFill>
                  <a:srgbClr val="212121"/>
                </a:solidFill>
                <a:effectLst/>
                <a:latin typeface="Times New Roman" panose="02020603050405020304" pitchFamily="18" charset="0"/>
                <a:cs typeface="Times New Roman" panose="02020603050405020304" pitchFamily="18" charset="0"/>
              </a:rPr>
              <a:t>emoving the columns which are insignificant</a:t>
            </a:r>
          </a:p>
          <a:p>
            <a:r>
              <a:rPr lang="en-US" dirty="0">
                <a:solidFill>
                  <a:srgbClr val="212121"/>
                </a:solidFill>
                <a:latin typeface="Times New Roman" panose="02020603050405020304" pitchFamily="18" charset="0"/>
                <a:cs typeface="Times New Roman" panose="02020603050405020304" pitchFamily="18" charset="0"/>
              </a:rPr>
              <a:t>Exploratory data analysis</a:t>
            </a:r>
          </a:p>
          <a:p>
            <a:r>
              <a:rPr lang="en-US" b="0" i="0" dirty="0">
                <a:solidFill>
                  <a:srgbClr val="212121"/>
                </a:solidFill>
                <a:effectLst/>
                <a:latin typeface="Times New Roman" panose="02020603050405020304" pitchFamily="18" charset="0"/>
                <a:cs typeface="Times New Roman" panose="02020603050405020304" pitchFamily="18" charset="0"/>
              </a:rPr>
              <a:t>Fu</a:t>
            </a:r>
            <a:r>
              <a:rPr lang="en-US" dirty="0">
                <a:solidFill>
                  <a:srgbClr val="212121"/>
                </a:solidFill>
                <a:latin typeface="Times New Roman" panose="02020603050405020304" pitchFamily="18" charset="0"/>
                <a:cs typeface="Times New Roman" panose="02020603050405020304" pitchFamily="18" charset="0"/>
              </a:rPr>
              <a:t>ture Engineering</a:t>
            </a:r>
          </a:p>
          <a:p>
            <a:r>
              <a:rPr lang="en-US" b="0" i="0" dirty="0">
                <a:solidFill>
                  <a:srgbClr val="212121"/>
                </a:solidFill>
                <a:effectLst/>
                <a:latin typeface="Times New Roman" panose="02020603050405020304" pitchFamily="18" charset="0"/>
                <a:cs typeface="Times New Roman" panose="02020603050405020304" pitchFamily="18" charset="0"/>
              </a:rPr>
              <a:t>Data Partitioning </a:t>
            </a:r>
          </a:p>
          <a:p>
            <a:r>
              <a:rPr lang="en-US" dirty="0">
                <a:solidFill>
                  <a:srgbClr val="212121"/>
                </a:solidFill>
                <a:latin typeface="Times New Roman" panose="02020603050405020304" pitchFamily="18" charset="0"/>
                <a:cs typeface="Times New Roman" panose="02020603050405020304" pitchFamily="18" charset="0"/>
              </a:rPr>
              <a:t>Modelling</a:t>
            </a:r>
            <a:endParaRPr lang="en-US" b="0" i="0" dirty="0">
              <a:solidFill>
                <a:srgbClr val="212121"/>
              </a:solidFill>
              <a:effectLst/>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8728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9C441E8C-D86C-451A-9070-261BAFD48D63}"/>
              </a:ext>
            </a:extLst>
          </p:cNvPr>
          <p:cNvSpPr>
            <a:spLocks noGrp="1"/>
          </p:cNvSpPr>
          <p:nvPr>
            <p:ph idx="1"/>
          </p:nvPr>
        </p:nvSpPr>
        <p:spPr>
          <a:xfrm>
            <a:off x="829341" y="212652"/>
            <a:ext cx="10225514" cy="691115"/>
          </a:xfrm>
        </p:spPr>
        <p:txBody>
          <a:bodyPr/>
          <a:lstStyle/>
          <a:p>
            <a:r>
              <a:rPr lang="en-US" dirty="0">
                <a:latin typeface="Algerian" panose="04020705040A02060702" pitchFamily="82" charset="0"/>
              </a:rPr>
              <a:t>BLOCK DIAGRAM:</a:t>
            </a:r>
          </a:p>
        </p:txBody>
      </p:sp>
      <p:pic>
        <p:nvPicPr>
          <p:cNvPr id="14" name="Picture 13">
            <a:extLst>
              <a:ext uri="{FF2B5EF4-FFF2-40B4-BE49-F238E27FC236}">
                <a16:creationId xmlns:a16="http://schemas.microsoft.com/office/drawing/2014/main" id="{F7AF3CCB-530D-4B2C-9C75-42814576A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146" y="802756"/>
            <a:ext cx="10799821" cy="584259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52042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A5FF-84FA-43C3-97D6-A5B36D4E4B76}"/>
              </a:ext>
            </a:extLst>
          </p:cNvPr>
          <p:cNvSpPr>
            <a:spLocks noGrp="1"/>
          </p:cNvSpPr>
          <p:nvPr>
            <p:ph type="title"/>
          </p:nvPr>
        </p:nvSpPr>
        <p:spPr>
          <a:xfrm>
            <a:off x="0" y="1244008"/>
            <a:ext cx="11703440" cy="541051"/>
          </a:xfrm>
        </p:spPr>
        <p:txBody>
          <a:bodyPr>
            <a:normAutofit fontScale="90000"/>
          </a:bodyPr>
          <a:lstStyle/>
          <a:p>
            <a:r>
              <a:rPr lang="en-US" sz="2200" b="0" i="0" dirty="0">
                <a:solidFill>
                  <a:srgbClr val="212121"/>
                </a:solidFill>
                <a:effectLst/>
                <a:latin typeface="Algerian" panose="04020705040A02060702" pitchFamily="82" charset="0"/>
              </a:rPr>
              <a:t>Importing libraries required:</a:t>
            </a:r>
            <a:br>
              <a:rPr lang="en-US" sz="1800" b="0" i="0" dirty="0">
                <a:solidFill>
                  <a:srgbClr val="000000"/>
                </a:solidFill>
                <a:latin typeface="Arial" panose="020B0604020202020204" pitchFamily="34" charset="0"/>
              </a:rPr>
            </a:b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US" dirty="0"/>
          </a:p>
        </p:txBody>
      </p:sp>
      <p:pic>
        <p:nvPicPr>
          <p:cNvPr id="10" name="Content Placeholder 9">
            <a:extLst>
              <a:ext uri="{FF2B5EF4-FFF2-40B4-BE49-F238E27FC236}">
                <a16:creationId xmlns:a16="http://schemas.microsoft.com/office/drawing/2014/main" id="{DCAFC474-1642-4584-8919-E09528CC683B}"/>
              </a:ext>
            </a:extLst>
          </p:cNvPr>
          <p:cNvPicPr>
            <a:picLocks noGrp="1" noChangeAspect="1"/>
          </p:cNvPicPr>
          <p:nvPr>
            <p:ph idx="1"/>
          </p:nvPr>
        </p:nvPicPr>
        <p:blipFill>
          <a:blip r:embed="rId2"/>
          <a:stretch>
            <a:fillRect/>
          </a:stretch>
        </p:blipFill>
        <p:spPr>
          <a:xfrm>
            <a:off x="1201457" y="2603500"/>
            <a:ext cx="8733398" cy="3416300"/>
          </a:xfrm>
        </p:spPr>
      </p:pic>
    </p:spTree>
    <p:extLst>
      <p:ext uri="{BB962C8B-B14F-4D97-AF65-F5344CB8AC3E}">
        <p14:creationId xmlns:p14="http://schemas.microsoft.com/office/powerpoint/2010/main" val="205928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6E9F-EBA1-435E-BF83-F9F21C5304FB}"/>
              </a:ext>
            </a:extLst>
          </p:cNvPr>
          <p:cNvSpPr>
            <a:spLocks noGrp="1"/>
          </p:cNvSpPr>
          <p:nvPr>
            <p:ph type="title"/>
          </p:nvPr>
        </p:nvSpPr>
        <p:spPr>
          <a:xfrm>
            <a:off x="0" y="0"/>
            <a:ext cx="12192000" cy="1382233"/>
          </a:xfrm>
        </p:spPr>
        <p:txBody>
          <a:bodyPr>
            <a:normAutofit fontScale="90000"/>
          </a:bodyPr>
          <a:lstStyle/>
          <a:p>
            <a:r>
              <a:rPr lang="en-US" sz="2200" b="0" i="0" dirty="0">
                <a:solidFill>
                  <a:srgbClr val="212121"/>
                </a:solidFill>
                <a:effectLst/>
                <a:latin typeface="Algerian" panose="04020705040A02060702" pitchFamily="82" charset="0"/>
              </a:rPr>
              <a:t>Data Acquisition:</a:t>
            </a:r>
            <a:br>
              <a:rPr lang="en-US" sz="2200" b="0" i="0" dirty="0">
                <a:solidFill>
                  <a:srgbClr val="212121"/>
                </a:solidFill>
                <a:effectLst/>
                <a:latin typeface="Algerian" panose="04020705040A02060702" pitchFamily="82" charset="0"/>
              </a:rPr>
            </a:b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converting the normal data like csv file etc. into python understandable data such as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-array object of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DataFrame</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 of pandas.</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br>
              <a:rPr lang="en-US" sz="1800" b="0" i="0" dirty="0">
                <a:solidFill>
                  <a:srgbClr val="212121"/>
                </a:solidFill>
                <a:effectLst/>
                <a:latin typeface="Roboto" panose="02000000000000000000" pitchFamily="2" charset="0"/>
              </a:rPr>
            </a:br>
            <a:endParaRPr lang="en-US" sz="1800" dirty="0"/>
          </a:p>
        </p:txBody>
      </p:sp>
      <p:pic>
        <p:nvPicPr>
          <p:cNvPr id="5" name="Content Placeholder 4">
            <a:extLst>
              <a:ext uri="{FF2B5EF4-FFF2-40B4-BE49-F238E27FC236}">
                <a16:creationId xmlns:a16="http://schemas.microsoft.com/office/drawing/2014/main" id="{543E1A61-275C-4FD0-812D-81B78584F9DE}"/>
              </a:ext>
            </a:extLst>
          </p:cNvPr>
          <p:cNvPicPr>
            <a:picLocks noGrp="1" noChangeAspect="1"/>
          </p:cNvPicPr>
          <p:nvPr>
            <p:ph idx="1"/>
          </p:nvPr>
        </p:nvPicPr>
        <p:blipFill>
          <a:blip r:embed="rId2"/>
          <a:stretch>
            <a:fillRect/>
          </a:stretch>
        </p:blipFill>
        <p:spPr>
          <a:xfrm>
            <a:off x="0" y="903768"/>
            <a:ext cx="12192000" cy="3285460"/>
          </a:xfrm>
        </p:spPr>
      </p:pic>
      <p:pic>
        <p:nvPicPr>
          <p:cNvPr id="11" name="Picture 10">
            <a:extLst>
              <a:ext uri="{FF2B5EF4-FFF2-40B4-BE49-F238E27FC236}">
                <a16:creationId xmlns:a16="http://schemas.microsoft.com/office/drawing/2014/main" id="{35E2DAEF-F1BB-47AC-9AF6-A8987034C82B}"/>
              </a:ext>
            </a:extLst>
          </p:cNvPr>
          <p:cNvPicPr>
            <a:picLocks noChangeAspect="1"/>
          </p:cNvPicPr>
          <p:nvPr/>
        </p:nvPicPr>
        <p:blipFill>
          <a:blip r:embed="rId3"/>
          <a:stretch>
            <a:fillRect/>
          </a:stretch>
        </p:blipFill>
        <p:spPr>
          <a:xfrm>
            <a:off x="14177" y="4189228"/>
            <a:ext cx="12192000" cy="3019646"/>
          </a:xfrm>
          <a:prstGeom prst="rect">
            <a:avLst/>
          </a:prstGeom>
        </p:spPr>
      </p:pic>
    </p:spTree>
    <p:extLst>
      <p:ext uri="{BB962C8B-B14F-4D97-AF65-F5344CB8AC3E}">
        <p14:creationId xmlns:p14="http://schemas.microsoft.com/office/powerpoint/2010/main" val="53028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F9DA-BB54-4F0E-8A29-2FFFA8639596}"/>
              </a:ext>
            </a:extLst>
          </p:cNvPr>
          <p:cNvSpPr>
            <a:spLocks noGrp="1"/>
          </p:cNvSpPr>
          <p:nvPr>
            <p:ph type="title"/>
          </p:nvPr>
        </p:nvSpPr>
        <p:spPr>
          <a:xfrm>
            <a:off x="10633" y="-1"/>
            <a:ext cx="11844670" cy="2509285"/>
          </a:xfrm>
        </p:spPr>
        <p:txBody>
          <a:bodyPr>
            <a:normAutofit fontScale="90000"/>
          </a:bodyPr>
          <a:lstStyle/>
          <a:p>
            <a:pPr marL="0" marR="0" algn="just" fontAlgn="base">
              <a:spcBef>
                <a:spcPts val="0"/>
              </a:spcBef>
              <a:spcAft>
                <a:spcPts val="0"/>
              </a:spcAft>
            </a:pPr>
            <a:r>
              <a:rPr lang="en-US" sz="2000" dirty="0">
                <a:solidFill>
                  <a:srgbClr val="000000"/>
                </a:solidFill>
                <a:latin typeface="Algerian" panose="04020705040A02060702" pitchFamily="82" charset="0"/>
                <a:ea typeface="Calibri" panose="020F0502020204030204" pitchFamily="34" charset="0"/>
              </a:rPr>
              <a:t>DATA-ANALYSIS: </a:t>
            </a:r>
            <a:br>
              <a:rPr lang="en-US" sz="2000" dirty="0">
                <a:solidFill>
                  <a:srgbClr val="000000"/>
                </a:solidFill>
                <a:latin typeface="Algerian" panose="04020705040A02060702" pitchFamily="82" charset="0"/>
                <a:ea typeface="Calibri" panose="020F0502020204030204" pitchFamily="34" charset="0"/>
              </a:rPr>
            </a:b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understanding the basics of the data loaded. To have knowledge of number of columns, number of rows, their statistics, correlations etc. So that we can perform Data pre-processing STEP.</a:t>
            </a: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600" dirty="0">
                <a:solidFill>
                  <a:srgbClr val="000000"/>
                </a:solidFill>
                <a:latin typeface="Algerian" panose="04020705040A02060702" pitchFamily="82" charset="0"/>
                <a:ea typeface="Calibri" panose="020F0502020204030204" pitchFamily="34" charset="0"/>
              </a:rPr>
              <a:t> </a:t>
            </a:r>
            <a:r>
              <a:rPr lang="en-US" sz="1800" dirty="0">
                <a:solidFill>
                  <a:srgbClr val="000000"/>
                </a:solidFill>
                <a:latin typeface="Algerian" panose="04020705040A02060702" pitchFamily="82" charset="0"/>
                <a:ea typeface="Calibri" panose="020F0502020204030204" pitchFamily="34" charset="0"/>
              </a:rPr>
              <a:t>DATAPREPROCESSING:</a:t>
            </a:r>
            <a:br>
              <a:rPr lang="en-US" sz="1800" dirty="0">
                <a:solidFill>
                  <a:srgbClr val="000000"/>
                </a:solidFill>
                <a:latin typeface="Algerian" panose="04020705040A02060702" pitchFamily="82" charset="0"/>
                <a:ea typeface="Calibri" panose="020F050202020403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cleaning the data like removing the empty values, removing insignificant columns, removing outliers, encoding the data or filtering high correlation. preparing the data for giving it as input to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algorithm,etc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IN" sz="1800" dirty="0">
                <a:effectLst/>
                <a:latin typeface="Arial" panose="020B0604020202020204" pitchFamily="34"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09847BA-85B5-4359-BA12-621EC3F21F2D}"/>
              </a:ext>
            </a:extLst>
          </p:cNvPr>
          <p:cNvPicPr>
            <a:picLocks noGrp="1" noChangeAspect="1"/>
          </p:cNvPicPr>
          <p:nvPr>
            <p:ph idx="1"/>
          </p:nvPr>
        </p:nvPicPr>
        <p:blipFill>
          <a:blip r:embed="rId2"/>
          <a:stretch>
            <a:fillRect/>
          </a:stretch>
        </p:blipFill>
        <p:spPr>
          <a:xfrm>
            <a:off x="10633" y="2056897"/>
            <a:ext cx="8016836" cy="3375502"/>
          </a:xfrm>
        </p:spPr>
      </p:pic>
      <p:pic>
        <p:nvPicPr>
          <p:cNvPr id="9" name="Picture 8">
            <a:extLst>
              <a:ext uri="{FF2B5EF4-FFF2-40B4-BE49-F238E27FC236}">
                <a16:creationId xmlns:a16="http://schemas.microsoft.com/office/drawing/2014/main" id="{E3C0EE96-9B97-4875-8134-CECBCF5A3836}"/>
              </a:ext>
            </a:extLst>
          </p:cNvPr>
          <p:cNvPicPr>
            <a:picLocks noChangeAspect="1"/>
          </p:cNvPicPr>
          <p:nvPr/>
        </p:nvPicPr>
        <p:blipFill>
          <a:blip r:embed="rId3"/>
          <a:stretch>
            <a:fillRect/>
          </a:stretch>
        </p:blipFill>
        <p:spPr>
          <a:xfrm>
            <a:off x="4437245" y="2056897"/>
            <a:ext cx="6771969" cy="3433867"/>
          </a:xfrm>
          <a:prstGeom prst="rect">
            <a:avLst/>
          </a:prstGeom>
        </p:spPr>
      </p:pic>
    </p:spTree>
    <p:extLst>
      <p:ext uri="{BB962C8B-B14F-4D97-AF65-F5344CB8AC3E}">
        <p14:creationId xmlns:p14="http://schemas.microsoft.com/office/powerpoint/2010/main" val="172279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7E9B-2922-4AEF-B65E-1EBFC945B39A}"/>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8EA21AE-7E4F-48BE-9AAA-D4E6759EC3A5}"/>
              </a:ext>
            </a:extLst>
          </p:cNvPr>
          <p:cNvPicPr>
            <a:picLocks noGrp="1" noChangeAspect="1"/>
          </p:cNvPicPr>
          <p:nvPr>
            <p:ph idx="1"/>
          </p:nvPr>
        </p:nvPicPr>
        <p:blipFill>
          <a:blip r:embed="rId2"/>
          <a:stretch>
            <a:fillRect/>
          </a:stretch>
        </p:blipFill>
        <p:spPr>
          <a:xfrm>
            <a:off x="0" y="0"/>
            <a:ext cx="12034207" cy="4239395"/>
          </a:xfrm>
        </p:spPr>
      </p:pic>
      <p:pic>
        <p:nvPicPr>
          <p:cNvPr id="7" name="Picture 6">
            <a:extLst>
              <a:ext uri="{FF2B5EF4-FFF2-40B4-BE49-F238E27FC236}">
                <a16:creationId xmlns:a16="http://schemas.microsoft.com/office/drawing/2014/main" id="{245DF3C7-C90C-439D-8DBF-365E38849C55}"/>
              </a:ext>
            </a:extLst>
          </p:cNvPr>
          <p:cNvPicPr>
            <a:picLocks noChangeAspect="1"/>
          </p:cNvPicPr>
          <p:nvPr/>
        </p:nvPicPr>
        <p:blipFill>
          <a:blip r:embed="rId3"/>
          <a:stretch>
            <a:fillRect/>
          </a:stretch>
        </p:blipFill>
        <p:spPr>
          <a:xfrm>
            <a:off x="0" y="4239395"/>
            <a:ext cx="12192000" cy="2618605"/>
          </a:xfrm>
          <a:prstGeom prst="rect">
            <a:avLst/>
          </a:prstGeom>
        </p:spPr>
      </p:pic>
    </p:spTree>
    <p:extLst>
      <p:ext uri="{BB962C8B-B14F-4D97-AF65-F5344CB8AC3E}">
        <p14:creationId xmlns:p14="http://schemas.microsoft.com/office/powerpoint/2010/main" val="63254826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748</TotalTime>
  <Words>1279</Words>
  <Application>Microsoft Office PowerPoint</Application>
  <PresentationFormat>Widescreen</PresentationFormat>
  <Paragraphs>73</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Algerian</vt:lpstr>
      <vt:lpstr>Arial</vt:lpstr>
      <vt:lpstr>Calibri</vt:lpstr>
      <vt:lpstr>Courier New</vt:lpstr>
      <vt:lpstr>Roboto</vt:lpstr>
      <vt:lpstr>Times New Roman</vt:lpstr>
      <vt:lpstr>Tw Cen MT</vt:lpstr>
      <vt:lpstr>Droplet</vt:lpstr>
      <vt:lpstr>DATA 602-MACHINE LEARNING AND ANALYSIS </vt:lpstr>
      <vt:lpstr>PROBLEM OVERVIEW:</vt:lpstr>
      <vt:lpstr>DATASET FOR THIS PROJECT:</vt:lpstr>
      <vt:lpstr>Proposed work AND STEPS INVOLVED:</vt:lpstr>
      <vt:lpstr>PowerPoint Presentation</vt:lpstr>
      <vt:lpstr>Importing libraries required:    </vt:lpstr>
      <vt:lpstr>Data Acquisition: converting the normal data like csv file etc. into python understandable data such as nd-array object of numpy or DataFrame object of pandas.   </vt:lpstr>
      <vt:lpstr>DATA-ANALYSIS:  understanding the basics of the data loaded. To have knowledge of number of columns, number of rows, their statistics, correlations etc. So that we can perform Data pre-processing STEP.  DATAPREPROCESSING: cleaning the data like removing the empty values, removing insignificant columns, removing outliers, encoding the data or filtering high correlation. preparing the data for giving it as input to the,algorithm,etc.      </vt:lpstr>
      <vt:lpstr>PowerPoint Presentation</vt:lpstr>
      <vt:lpstr>SUMMARY OF DATA ANALYSIS AND PREPROCESSING:</vt:lpstr>
      <vt:lpstr>EXPLORATORY DATA ANALYSIS:</vt:lpstr>
      <vt:lpstr>PowerPoint Presentation</vt:lpstr>
      <vt:lpstr>FUTURE ENGINEERING:</vt:lpstr>
      <vt:lpstr>HANDLING OUTLIERS:</vt:lpstr>
      <vt:lpstr>PowerPoint Presentation</vt:lpstr>
      <vt:lpstr>Eda on the processed dataset:</vt:lpstr>
      <vt:lpstr>summary of data and pre-processing:</vt:lpstr>
      <vt:lpstr>PowerPoint Presentation</vt:lpstr>
      <vt:lpstr>Data partitioning: We are going with random samples for Training and Testing sets. As in population, we have very less positive values 93.49377704420752% negative values 6.506222955792479% positive values when random state '7' was used for splitting, it has more instances in minority class i.e. more positive values which helps in testing more on minority class In training set, we are having 93.61251289486158% negative values 6.387487105138429% positive values In testing set, we are having 93.0188468830155% negative values 6.9811531169844985% positive values it is observed that both the training and testing set are following the ratios of the population. </vt:lpstr>
      <vt:lpstr>PowerPoint Presentation</vt:lpstr>
      <vt:lpstr>PowerPoint Presentation</vt:lpstr>
      <vt:lpstr>SUPPORT VECTOR MACHINE:</vt:lpstr>
      <vt:lpstr>Grid search RANDOM FOREST:</vt:lpstr>
      <vt:lpstr>Logistic regression:</vt:lpstr>
      <vt:lpstr>selected metric system: Accuracy Score Precision Score Recall f1-Score Confusion Matrix ROC curve out of all the above metrics, 'accuracy' helped the most in many cases like Decision tree, Random Forest, Logistic Regression where rest of the metrics like Recall, F1-score, precision were are 100% except for SVM Algorithm. Confusion matrix and ROC curve helped to understand the model better. </vt:lpstr>
      <vt:lpstr>Results we were able to classify the instances as having a hearing or not having with a very good performance of 99.96+ % even when there were few outliers were left in the data. Random Forest was best and decision tree, Logistic Regression was also performing close to best and SVM had many difficulties in classification as it is sensitive to the outliers. </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602-MACHINE LEARNING AND ANALYSIS</dc:title>
  <dc:creator>karnati rahul</dc:creator>
  <cp:lastModifiedBy>karnati rahul</cp:lastModifiedBy>
  <cp:revision>3</cp:revision>
  <dcterms:created xsi:type="dcterms:W3CDTF">2021-12-14T06:52:48Z</dcterms:created>
  <dcterms:modified xsi:type="dcterms:W3CDTF">2021-12-14T19:49:10Z</dcterms:modified>
</cp:coreProperties>
</file>