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Open Sans" panose="020B0606030504020204" pitchFamily="34" charset="0"/>
      <p:regular r:id="rId12"/>
      <p:bold r:id="rId13"/>
      <p:italic r:id="rId14"/>
      <p:boldItalic r:id="rId15"/>
    </p:embeddedFont>
    <p:embeddedFont>
      <p:font typeface="Poppins" panose="00000500000000000000" pitchFamily="2" charset="0"/>
      <p:regular r:id="rId16"/>
      <p:bold r:id="rId17"/>
      <p:italic r:id="rId18"/>
      <p:boldItalic r:id="rId19"/>
    </p:embeddedFont>
    <p:embeddedFont>
      <p:font typeface="Poppins Bold" panose="00000800000000000000"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17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8" d="100"/>
          <a:sy n="38" d="100"/>
        </p:scale>
        <p:origin x="10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000E"/>
        </a:solidFill>
        <a:effectLst/>
      </p:bgPr>
    </p:bg>
    <p:spTree>
      <p:nvGrpSpPr>
        <p:cNvPr id="1" name=""/>
        <p:cNvGrpSpPr/>
        <p:nvPr/>
      </p:nvGrpSpPr>
      <p:grpSpPr>
        <a:xfrm>
          <a:off x="0" y="0"/>
          <a:ext cx="0" cy="0"/>
          <a:chOff x="0" y="0"/>
          <a:chExt cx="0" cy="0"/>
        </a:xfrm>
      </p:grpSpPr>
      <p:sp>
        <p:nvSpPr>
          <p:cNvPr id="2" name="Freeform 2"/>
          <p:cNvSpPr/>
          <p:nvPr/>
        </p:nvSpPr>
        <p:spPr>
          <a:xfrm>
            <a:off x="12915273" y="5804957"/>
            <a:ext cx="2284867" cy="2284867"/>
          </a:xfrm>
          <a:custGeom>
            <a:avLst/>
            <a:gdLst/>
            <a:ahLst/>
            <a:cxnLst/>
            <a:rect l="l" t="t" r="r" b="b"/>
            <a:pathLst>
              <a:path w="2284867" h="2284867">
                <a:moveTo>
                  <a:pt x="0" y="0"/>
                </a:moveTo>
                <a:lnTo>
                  <a:pt x="2284867" y="0"/>
                </a:lnTo>
                <a:lnTo>
                  <a:pt x="2284867" y="2284866"/>
                </a:lnTo>
                <a:lnTo>
                  <a:pt x="0" y="22848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93410" y="4082284"/>
            <a:ext cx="951933" cy="951933"/>
          </a:xfrm>
          <a:custGeom>
            <a:avLst/>
            <a:gdLst/>
            <a:ahLst/>
            <a:cxnLst/>
            <a:rect l="l" t="t" r="r" b="b"/>
            <a:pathLst>
              <a:path w="951933" h="951933">
                <a:moveTo>
                  <a:pt x="0" y="0"/>
                </a:moveTo>
                <a:lnTo>
                  <a:pt x="951934" y="0"/>
                </a:lnTo>
                <a:lnTo>
                  <a:pt x="951934" y="951934"/>
                </a:lnTo>
                <a:lnTo>
                  <a:pt x="0" y="9519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219200" y="30833"/>
            <a:ext cx="18160700" cy="10256167"/>
          </a:xfrm>
          <a:custGeom>
            <a:avLst/>
            <a:gdLst/>
            <a:ahLst/>
            <a:cxnLst/>
            <a:rect l="l" t="t" r="r" b="b"/>
            <a:pathLst>
              <a:path w="18160700" h="10256167">
                <a:moveTo>
                  <a:pt x="0" y="0"/>
                </a:moveTo>
                <a:lnTo>
                  <a:pt x="18160700" y="0"/>
                </a:lnTo>
                <a:lnTo>
                  <a:pt x="18160700" y="10256167"/>
                </a:lnTo>
                <a:lnTo>
                  <a:pt x="0" y="10256167"/>
                </a:lnTo>
                <a:lnTo>
                  <a:pt x="0" y="0"/>
                </a:lnTo>
                <a:close/>
              </a:path>
            </a:pathLst>
          </a:custGeom>
          <a:blipFill>
            <a:blip r:embed="rId4"/>
            <a:stretch>
              <a:fillRect t="-9097" b="-9097"/>
            </a:stretch>
          </a:blipFill>
        </p:spPr>
      </p:sp>
      <p:sp>
        <p:nvSpPr>
          <p:cNvPr id="5" name="Freeform 5"/>
          <p:cNvSpPr/>
          <p:nvPr/>
        </p:nvSpPr>
        <p:spPr>
          <a:xfrm>
            <a:off x="14057706" y="-1987238"/>
            <a:ext cx="6304087" cy="6304087"/>
          </a:xfrm>
          <a:custGeom>
            <a:avLst/>
            <a:gdLst/>
            <a:ahLst/>
            <a:cxnLst/>
            <a:rect l="l" t="t" r="r" b="b"/>
            <a:pathLst>
              <a:path w="6304087" h="6304087">
                <a:moveTo>
                  <a:pt x="0" y="0"/>
                </a:moveTo>
                <a:lnTo>
                  <a:pt x="6304088" y="0"/>
                </a:lnTo>
                <a:lnTo>
                  <a:pt x="6304088"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763244" y="2663997"/>
            <a:ext cx="10906133" cy="4701830"/>
          </a:xfrm>
          <a:prstGeom prst="rect">
            <a:avLst/>
          </a:prstGeom>
        </p:spPr>
        <p:txBody>
          <a:bodyPr lIns="0" tIns="0" rIns="0" bIns="0" rtlCol="0" anchor="t">
            <a:spAutoFit/>
          </a:bodyPr>
          <a:lstStyle/>
          <a:p>
            <a:pPr algn="l">
              <a:lnSpc>
                <a:spcPts val="12257"/>
              </a:lnSpc>
            </a:pPr>
            <a:r>
              <a:rPr lang="en-US" sz="8755" dirty="0">
                <a:solidFill>
                  <a:srgbClr val="FFFFFF"/>
                </a:solidFill>
                <a:latin typeface="Poppins"/>
                <a:ea typeface="Poppins"/>
                <a:cs typeface="Poppins"/>
                <a:sym typeface="Poppins"/>
              </a:rPr>
              <a:t>Intel® Unnati</a:t>
            </a:r>
          </a:p>
          <a:p>
            <a:pPr algn="l">
              <a:lnSpc>
                <a:spcPts val="12257"/>
              </a:lnSpc>
              <a:spcBef>
                <a:spcPct val="0"/>
              </a:spcBef>
            </a:pPr>
            <a:r>
              <a:rPr lang="en-US" sz="8755" dirty="0">
                <a:solidFill>
                  <a:srgbClr val="FFFFFF"/>
                </a:solidFill>
                <a:latin typeface="Poppins"/>
                <a:ea typeface="Poppins"/>
                <a:cs typeface="Poppins"/>
                <a:sym typeface="Poppins"/>
              </a:rPr>
              <a:t>Industrial Training Program - Project </a:t>
            </a:r>
          </a:p>
        </p:txBody>
      </p:sp>
      <p:sp>
        <p:nvSpPr>
          <p:cNvPr id="10" name="TextBox 9">
            <a:extLst>
              <a:ext uri="{FF2B5EF4-FFF2-40B4-BE49-F238E27FC236}">
                <a16:creationId xmlns:a16="http://schemas.microsoft.com/office/drawing/2014/main" id="{2FD5A6E2-C407-AC1B-AF34-26322161F4B7}"/>
              </a:ext>
            </a:extLst>
          </p:cNvPr>
          <p:cNvSpPr txBox="1"/>
          <p:nvPr/>
        </p:nvSpPr>
        <p:spPr>
          <a:xfrm>
            <a:off x="1447800" y="7905158"/>
            <a:ext cx="4648200" cy="646331"/>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Submitted by – Rahul K C (1NT21EC106)</a:t>
            </a:r>
          </a:p>
          <a:p>
            <a:r>
              <a:rPr lang="en-US" dirty="0">
                <a:solidFill>
                  <a:schemeClr val="bg1"/>
                </a:solidFill>
                <a:latin typeface="Arial" panose="020B0604020202020204" pitchFamily="34" charset="0"/>
                <a:cs typeface="Arial" panose="020B0604020202020204" pitchFamily="34" charset="0"/>
              </a:rPr>
              <a:t>                      - </a:t>
            </a:r>
            <a:r>
              <a:rPr lang="en-US" dirty="0" err="1">
                <a:solidFill>
                  <a:schemeClr val="bg1"/>
                </a:solidFill>
                <a:latin typeface="Arial" panose="020B0604020202020204" pitchFamily="34" charset="0"/>
                <a:cs typeface="Arial" panose="020B0604020202020204" pitchFamily="34" charset="0"/>
              </a:rPr>
              <a:t>Shriya</a:t>
            </a:r>
            <a:r>
              <a:rPr lang="en-US" dirty="0">
                <a:solidFill>
                  <a:schemeClr val="bg1"/>
                </a:solidFill>
                <a:latin typeface="Arial" panose="020B0604020202020204" pitchFamily="34" charset="0"/>
                <a:cs typeface="Arial" panose="020B0604020202020204" pitchFamily="34" charset="0"/>
              </a:rPr>
              <a:t> Reddy(1NT21IS082)</a:t>
            </a:r>
            <a:endParaRPr lang="en-IN" dirty="0">
              <a:solidFill>
                <a:schemeClr val="bg1"/>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a16="http://schemas.microsoft.com/office/drawing/2014/main" id="{595DF560-E071-E979-51B6-D8D579DEB3C3}"/>
              </a:ext>
            </a:extLst>
          </p:cNvPr>
          <p:cNvSpPr txBox="1"/>
          <p:nvPr/>
        </p:nvSpPr>
        <p:spPr>
          <a:xfrm>
            <a:off x="13448836" y="7628158"/>
            <a:ext cx="2971800" cy="1200329"/>
          </a:xfrm>
          <a:prstGeom prst="rect">
            <a:avLst/>
          </a:prstGeom>
          <a:noFill/>
        </p:spPr>
        <p:txBody>
          <a:bodyPr wrap="square" rtlCol="0">
            <a:spAutoFit/>
          </a:bodyPr>
          <a:lstStyle>
            <a:defPPr>
              <a:defRPr kern="0"/>
            </a:defPPr>
          </a:lstStyle>
          <a:p>
            <a:r>
              <a:rPr lang="en-US" dirty="0">
                <a:solidFill>
                  <a:schemeClr val="bg1"/>
                </a:solidFill>
                <a:latin typeface="Arial" panose="020B0604020202020204" pitchFamily="34" charset="0"/>
                <a:cs typeface="Arial" panose="020B0604020202020204" pitchFamily="34" charset="0"/>
              </a:rPr>
              <a:t>             Mentor:</a:t>
            </a:r>
          </a:p>
          <a:p>
            <a:r>
              <a:rPr lang="en-US" dirty="0">
                <a:solidFill>
                  <a:schemeClr val="bg1"/>
                </a:solidFill>
                <a:latin typeface="Arial" panose="020B0604020202020204" pitchFamily="34" charset="0"/>
                <a:cs typeface="Arial" panose="020B0604020202020204" pitchFamily="34" charset="0"/>
              </a:rPr>
              <a:t>Dr. Ramachandra A C</a:t>
            </a:r>
            <a:endParaRPr lang="en-IN" dirty="0">
              <a:solidFill>
                <a:schemeClr val="bg1"/>
              </a:solidFill>
              <a:latin typeface="Arial" panose="020B0604020202020204" pitchFamily="34" charset="0"/>
              <a:cs typeface="Arial" panose="020B0604020202020204" pitchFamily="34" charset="0"/>
            </a:endParaRPr>
          </a:p>
          <a:p>
            <a:r>
              <a:rPr lang="en-IN" dirty="0">
                <a:solidFill>
                  <a:schemeClr val="bg1"/>
                </a:solidFill>
                <a:latin typeface="Arial" panose="020B0604020202020204" pitchFamily="34" charset="0"/>
                <a:cs typeface="Arial" panose="020B0604020202020204" pitchFamily="34" charset="0"/>
              </a:rPr>
              <a:t>Professor, </a:t>
            </a:r>
            <a:r>
              <a:rPr lang="en-US" dirty="0">
                <a:solidFill>
                  <a:schemeClr val="bg1"/>
                </a:solidFill>
                <a:latin typeface="Arial" panose="020B0604020202020204" pitchFamily="34" charset="0"/>
                <a:cs typeface="Arial" panose="020B0604020202020204" pitchFamily="34" charset="0"/>
              </a:rPr>
              <a:t>Dept. of ECE </a:t>
            </a:r>
          </a:p>
          <a:p>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652980"/>
            <a:chOff x="0" y="0"/>
            <a:chExt cx="4816593" cy="435353"/>
          </a:xfrm>
        </p:grpSpPr>
        <p:sp>
          <p:nvSpPr>
            <p:cNvPr id="3" name="Freeform 3"/>
            <p:cNvSpPr/>
            <p:nvPr/>
          </p:nvSpPr>
          <p:spPr>
            <a:xfrm>
              <a:off x="0" y="0"/>
              <a:ext cx="4816592" cy="435353"/>
            </a:xfrm>
            <a:custGeom>
              <a:avLst/>
              <a:gdLst/>
              <a:ahLst/>
              <a:cxnLst/>
              <a:rect l="l" t="t" r="r" b="b"/>
              <a:pathLst>
                <a:path w="4816592" h="435353">
                  <a:moveTo>
                    <a:pt x="0" y="0"/>
                  </a:moveTo>
                  <a:lnTo>
                    <a:pt x="4816592" y="0"/>
                  </a:lnTo>
                  <a:lnTo>
                    <a:pt x="4816592" y="435353"/>
                  </a:lnTo>
                  <a:lnTo>
                    <a:pt x="0" y="435353"/>
                  </a:lnTo>
                  <a:close/>
                </a:path>
              </a:pathLst>
            </a:custGeom>
            <a:solidFill>
              <a:srgbClr val="021752"/>
            </a:solidFill>
          </p:spPr>
        </p:sp>
        <p:sp>
          <p:nvSpPr>
            <p:cNvPr id="4" name="TextBox 4"/>
            <p:cNvSpPr txBox="1"/>
            <p:nvPr/>
          </p:nvSpPr>
          <p:spPr>
            <a:xfrm>
              <a:off x="0" y="-57150"/>
              <a:ext cx="4816593" cy="492503"/>
            </a:xfrm>
            <a:prstGeom prst="rect">
              <a:avLst/>
            </a:prstGeom>
          </p:spPr>
          <p:txBody>
            <a:bodyPr lIns="50800" tIns="50800" rIns="50800" bIns="50800" rtlCol="0" anchor="ctr"/>
            <a:lstStyle/>
            <a:p>
              <a:pPr algn="ctr">
                <a:lnSpc>
                  <a:spcPts val="2799"/>
                </a:lnSpc>
              </a:pPr>
              <a:endParaRPr/>
            </a:p>
          </p:txBody>
        </p:sp>
      </p:grpSp>
      <p:sp>
        <p:nvSpPr>
          <p:cNvPr id="5" name="TextBox 5"/>
          <p:cNvSpPr txBox="1"/>
          <p:nvPr/>
        </p:nvSpPr>
        <p:spPr>
          <a:xfrm>
            <a:off x="6705600" y="4838700"/>
            <a:ext cx="4533902" cy="859210"/>
          </a:xfrm>
          <a:prstGeom prst="rect">
            <a:avLst/>
          </a:prstGeom>
        </p:spPr>
        <p:txBody>
          <a:bodyPr wrap="square" lIns="0" tIns="0" rIns="0" bIns="0" rtlCol="0" anchor="t">
            <a:spAutoFit/>
          </a:bodyPr>
          <a:lstStyle/>
          <a:p>
            <a:pPr algn="l">
              <a:lnSpc>
                <a:spcPts val="6720"/>
              </a:lnSpc>
            </a:pPr>
            <a:r>
              <a:rPr lang="en-US" sz="6000" dirty="0">
                <a:solidFill>
                  <a:srgbClr val="021752"/>
                </a:solidFill>
                <a:latin typeface="Poppins Bold"/>
                <a:ea typeface="Poppins Bold"/>
                <a:cs typeface="Poppins Bold"/>
                <a:sym typeface="Poppins Bold"/>
              </a:rPr>
              <a:t>THANK YOU</a:t>
            </a:r>
          </a:p>
        </p:txBody>
      </p:sp>
      <p:sp>
        <p:nvSpPr>
          <p:cNvPr id="8" name="Freeform 8"/>
          <p:cNvSpPr/>
          <p:nvPr/>
        </p:nvSpPr>
        <p:spPr>
          <a:xfrm>
            <a:off x="14594628" y="-2749416"/>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652980"/>
            <a:chOff x="0" y="0"/>
            <a:chExt cx="4816593" cy="435353"/>
          </a:xfrm>
        </p:grpSpPr>
        <p:sp>
          <p:nvSpPr>
            <p:cNvPr id="3" name="Freeform 3"/>
            <p:cNvSpPr/>
            <p:nvPr/>
          </p:nvSpPr>
          <p:spPr>
            <a:xfrm>
              <a:off x="0" y="0"/>
              <a:ext cx="4816592" cy="435353"/>
            </a:xfrm>
            <a:custGeom>
              <a:avLst/>
              <a:gdLst/>
              <a:ahLst/>
              <a:cxnLst/>
              <a:rect l="l" t="t" r="r" b="b"/>
              <a:pathLst>
                <a:path w="4816592" h="435353">
                  <a:moveTo>
                    <a:pt x="0" y="0"/>
                  </a:moveTo>
                  <a:lnTo>
                    <a:pt x="4816592" y="0"/>
                  </a:lnTo>
                  <a:lnTo>
                    <a:pt x="4816592" y="435353"/>
                  </a:lnTo>
                  <a:lnTo>
                    <a:pt x="0" y="435353"/>
                  </a:lnTo>
                  <a:close/>
                </a:path>
              </a:pathLst>
            </a:custGeom>
            <a:solidFill>
              <a:srgbClr val="021752"/>
            </a:solidFill>
          </p:spPr>
        </p:sp>
        <p:sp>
          <p:nvSpPr>
            <p:cNvPr id="4" name="TextBox 4"/>
            <p:cNvSpPr txBox="1"/>
            <p:nvPr/>
          </p:nvSpPr>
          <p:spPr>
            <a:xfrm>
              <a:off x="0" y="-57150"/>
              <a:ext cx="4816593" cy="492503"/>
            </a:xfrm>
            <a:prstGeom prst="rect">
              <a:avLst/>
            </a:prstGeom>
          </p:spPr>
          <p:txBody>
            <a:bodyPr lIns="50800" tIns="50800" rIns="50800" bIns="50800" rtlCol="0" anchor="ctr"/>
            <a:lstStyle/>
            <a:p>
              <a:pPr algn="ctr">
                <a:lnSpc>
                  <a:spcPts val="2799"/>
                </a:lnSpc>
              </a:pPr>
              <a:endParaRPr/>
            </a:p>
          </p:txBody>
        </p:sp>
      </p:grpSp>
      <p:sp>
        <p:nvSpPr>
          <p:cNvPr id="5" name="TextBox 5"/>
          <p:cNvSpPr txBox="1"/>
          <p:nvPr/>
        </p:nvSpPr>
        <p:spPr>
          <a:xfrm>
            <a:off x="460271" y="345478"/>
            <a:ext cx="11675914" cy="904875"/>
          </a:xfrm>
          <a:prstGeom prst="rect">
            <a:avLst/>
          </a:prstGeom>
        </p:spPr>
        <p:txBody>
          <a:bodyPr lIns="0" tIns="0" rIns="0" bIns="0" rtlCol="0" anchor="t">
            <a:spAutoFit/>
          </a:bodyPr>
          <a:lstStyle/>
          <a:p>
            <a:pPr algn="l">
              <a:lnSpc>
                <a:spcPts val="6720"/>
              </a:lnSpc>
            </a:pPr>
            <a:r>
              <a:rPr lang="en-US" sz="5600" dirty="0">
                <a:solidFill>
                  <a:srgbClr val="FFFFFF"/>
                </a:solidFill>
                <a:latin typeface="Poppins Bold"/>
                <a:ea typeface="Poppins Bold"/>
                <a:cs typeface="Poppins Bold"/>
                <a:sym typeface="Poppins Bold"/>
              </a:rPr>
              <a:t>Problem Statement</a:t>
            </a:r>
          </a:p>
        </p:txBody>
      </p:sp>
      <p:sp>
        <p:nvSpPr>
          <p:cNvPr id="6" name="Freeform 6"/>
          <p:cNvSpPr/>
          <p:nvPr/>
        </p:nvSpPr>
        <p:spPr>
          <a:xfrm>
            <a:off x="14594628" y="-2749416"/>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1676400" y="3912849"/>
            <a:ext cx="14627329" cy="4431983"/>
          </a:xfrm>
          <a:prstGeom prst="rect">
            <a:avLst/>
          </a:prstGeom>
        </p:spPr>
        <p:txBody>
          <a:bodyPr wrap="square" lIns="0" tIns="0" rIns="0" bIns="0" rtlCol="0" anchor="t">
            <a:spAutoFit/>
          </a:bodyPr>
          <a:lstStyle/>
          <a:p>
            <a:pPr algn="just">
              <a:spcBef>
                <a:spcPct val="0"/>
              </a:spcBef>
            </a:pPr>
            <a:r>
              <a:rPr lang="en-US" sz="3200" dirty="0">
                <a:solidFill>
                  <a:srgbClr val="171616"/>
                </a:solidFill>
                <a:latin typeface="Arial" panose="020B0604020202020204" pitchFamily="34" charset="0"/>
                <a:ea typeface="Open Sans"/>
                <a:cs typeface="Arial" panose="020B0604020202020204" pitchFamily="34" charset="0"/>
                <a:sym typeface="Open Sans"/>
              </a:rPr>
              <a:t>In the era of 5G and edge computing, the deployment of devices across various locations has led to increased power consumption. To mitigate this, governments are urging enterprises to reduce power usage and achieve net-zero power consumption. Additionally, with rising electricity costs, it is crucial to understand the total power drawn by systems by Researching and identifying open-source tools for power measurement, Identifying and documenting the available knobs in a system to measure power, Collect power telemetry data from CPU, memory, NIC, and TDP etc., Measure and record system power utilization for CPU, NIC, and TDP based on the input parameter of system utilization percentage.</a:t>
            </a:r>
          </a:p>
        </p:txBody>
      </p:sp>
      <p:sp>
        <p:nvSpPr>
          <p:cNvPr id="8" name="TextBox 2">
            <a:extLst>
              <a:ext uri="{FF2B5EF4-FFF2-40B4-BE49-F238E27FC236}">
                <a16:creationId xmlns:a16="http://schemas.microsoft.com/office/drawing/2014/main" id="{F8E573FD-6981-1330-C4FB-84F38459B88D}"/>
              </a:ext>
            </a:extLst>
          </p:cNvPr>
          <p:cNvSpPr txBox="1"/>
          <p:nvPr/>
        </p:nvSpPr>
        <p:spPr>
          <a:xfrm>
            <a:off x="1676400" y="2539008"/>
            <a:ext cx="10133067" cy="1015663"/>
          </a:xfrm>
          <a:prstGeom prst="rect">
            <a:avLst/>
          </a:prstGeom>
          <a:noFill/>
        </p:spPr>
        <p:txBody>
          <a:bodyPr wrap="square" rtlCol="0">
            <a:spAutoFit/>
          </a:bodyPr>
          <a:lstStyle>
            <a:defPPr>
              <a:defRPr kern="0"/>
            </a:defPPr>
          </a:lstStyle>
          <a:p>
            <a:r>
              <a:rPr lang="en-US" sz="6000" b="1" dirty="0">
                <a:solidFill>
                  <a:schemeClr val="tx2"/>
                </a:solidFill>
                <a:latin typeface="Arial" panose="020B0604020202020204" pitchFamily="34" charset="0"/>
                <a:cs typeface="Arial" panose="020B0604020202020204" pitchFamily="34" charset="0"/>
              </a:rPr>
              <a:t>Power Manager Telemetry</a:t>
            </a:r>
            <a:endParaRPr lang="en-IN" sz="6000" b="1" dirty="0">
              <a:solidFill>
                <a:schemeClr val="tx2"/>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652980"/>
            <a:chOff x="0" y="0"/>
            <a:chExt cx="4816593" cy="435353"/>
          </a:xfrm>
        </p:grpSpPr>
        <p:sp>
          <p:nvSpPr>
            <p:cNvPr id="3" name="Freeform 3"/>
            <p:cNvSpPr/>
            <p:nvPr/>
          </p:nvSpPr>
          <p:spPr>
            <a:xfrm>
              <a:off x="0" y="0"/>
              <a:ext cx="4816592" cy="435353"/>
            </a:xfrm>
            <a:custGeom>
              <a:avLst/>
              <a:gdLst/>
              <a:ahLst/>
              <a:cxnLst/>
              <a:rect l="l" t="t" r="r" b="b"/>
              <a:pathLst>
                <a:path w="4816592" h="435353">
                  <a:moveTo>
                    <a:pt x="0" y="0"/>
                  </a:moveTo>
                  <a:lnTo>
                    <a:pt x="4816592" y="0"/>
                  </a:lnTo>
                  <a:lnTo>
                    <a:pt x="4816592" y="435353"/>
                  </a:lnTo>
                  <a:lnTo>
                    <a:pt x="0" y="435353"/>
                  </a:lnTo>
                  <a:close/>
                </a:path>
              </a:pathLst>
            </a:custGeom>
            <a:solidFill>
              <a:srgbClr val="021752"/>
            </a:solidFill>
          </p:spPr>
        </p:sp>
        <p:sp>
          <p:nvSpPr>
            <p:cNvPr id="4" name="TextBox 4"/>
            <p:cNvSpPr txBox="1"/>
            <p:nvPr/>
          </p:nvSpPr>
          <p:spPr>
            <a:xfrm>
              <a:off x="0" y="-57150"/>
              <a:ext cx="4816593" cy="492503"/>
            </a:xfrm>
            <a:prstGeom prst="rect">
              <a:avLst/>
            </a:prstGeom>
          </p:spPr>
          <p:txBody>
            <a:bodyPr lIns="50800" tIns="50800" rIns="50800" bIns="50800" rtlCol="0" anchor="ctr"/>
            <a:lstStyle/>
            <a:p>
              <a:pPr algn="ctr">
                <a:lnSpc>
                  <a:spcPts val="2799"/>
                </a:lnSpc>
              </a:pPr>
              <a:endParaRPr/>
            </a:p>
          </p:txBody>
        </p:sp>
      </p:grpSp>
      <p:sp>
        <p:nvSpPr>
          <p:cNvPr id="5" name="TextBox 5"/>
          <p:cNvSpPr txBox="1"/>
          <p:nvPr/>
        </p:nvSpPr>
        <p:spPr>
          <a:xfrm>
            <a:off x="460271" y="345478"/>
            <a:ext cx="11675914" cy="904875"/>
          </a:xfrm>
          <a:prstGeom prst="rect">
            <a:avLst/>
          </a:prstGeom>
        </p:spPr>
        <p:txBody>
          <a:bodyPr lIns="0" tIns="0" rIns="0" bIns="0" rtlCol="0" anchor="t">
            <a:spAutoFit/>
          </a:bodyPr>
          <a:lstStyle/>
          <a:p>
            <a:pPr algn="l">
              <a:lnSpc>
                <a:spcPts val="6720"/>
              </a:lnSpc>
            </a:pPr>
            <a:r>
              <a:rPr lang="en-US" sz="5600">
                <a:solidFill>
                  <a:srgbClr val="FFFFFF"/>
                </a:solidFill>
                <a:latin typeface="Poppins Bold"/>
                <a:ea typeface="Poppins Bold"/>
                <a:cs typeface="Poppins Bold"/>
                <a:sym typeface="Poppins Bold"/>
              </a:rPr>
              <a:t>Objectives</a:t>
            </a:r>
          </a:p>
        </p:txBody>
      </p:sp>
      <p:sp>
        <p:nvSpPr>
          <p:cNvPr id="6" name="TextBox 6"/>
          <p:cNvSpPr txBox="1"/>
          <p:nvPr/>
        </p:nvSpPr>
        <p:spPr>
          <a:xfrm>
            <a:off x="460271" y="2119609"/>
            <a:ext cx="14134357" cy="5198346"/>
          </a:xfrm>
          <a:prstGeom prst="rect">
            <a:avLst/>
          </a:prstGeom>
        </p:spPr>
        <p:txBody>
          <a:bodyPr lIns="0" tIns="0" rIns="0" bIns="0" rtlCol="0" anchor="t">
            <a:spAutoFit/>
          </a:bodyPr>
          <a:lstStyle/>
          <a:p>
            <a:pPr marL="777229" lvl="1" indent="-388614" algn="l">
              <a:lnSpc>
                <a:spcPts val="5039"/>
              </a:lnSpc>
              <a:buFont typeface="Arial"/>
              <a:buChar char="•"/>
            </a:pPr>
            <a:r>
              <a:rPr lang="en-US" sz="3599" dirty="0">
                <a:solidFill>
                  <a:srgbClr val="171616"/>
                </a:solidFill>
                <a:latin typeface="Arial" panose="020B0604020202020204" pitchFamily="34" charset="0"/>
                <a:ea typeface="Open Sans"/>
                <a:cs typeface="Arial" panose="020B0604020202020204" pitchFamily="34" charset="0"/>
                <a:sym typeface="Open Sans"/>
              </a:rPr>
              <a:t>Ability to obtain telemetry data for system components (CPU, memory, NIC, and TDP).</a:t>
            </a:r>
          </a:p>
          <a:p>
            <a:pPr marL="777229" lvl="1" indent="-388614" algn="l">
              <a:lnSpc>
                <a:spcPts val="5039"/>
              </a:lnSpc>
              <a:buFont typeface="Arial"/>
              <a:buChar char="•"/>
            </a:pPr>
            <a:r>
              <a:rPr lang="en-US" sz="3599" dirty="0">
                <a:solidFill>
                  <a:srgbClr val="171616"/>
                </a:solidFill>
                <a:latin typeface="Arial" panose="020B0604020202020204" pitchFamily="34" charset="0"/>
                <a:ea typeface="Open Sans"/>
                <a:cs typeface="Arial" panose="020B0604020202020204" pitchFamily="34" charset="0"/>
                <a:sym typeface="Open Sans"/>
              </a:rPr>
              <a:t>Execute traffic to achieve 100% system utilization using containers.</a:t>
            </a:r>
          </a:p>
          <a:p>
            <a:pPr marL="777229" lvl="1" indent="-388614" algn="l">
              <a:lnSpc>
                <a:spcPts val="5039"/>
              </a:lnSpc>
              <a:buFont typeface="Arial"/>
              <a:buChar char="•"/>
            </a:pPr>
            <a:r>
              <a:rPr lang="en-US" sz="3599" dirty="0">
                <a:solidFill>
                  <a:srgbClr val="171616"/>
                </a:solidFill>
                <a:latin typeface="Arial" panose="020B0604020202020204" pitchFamily="34" charset="0"/>
                <a:ea typeface="Open Sans"/>
                <a:cs typeface="Arial" panose="020B0604020202020204" pitchFamily="34" charset="0"/>
                <a:sym typeface="Open Sans"/>
              </a:rPr>
              <a:t>Collect and analyze telemetry data.</a:t>
            </a:r>
          </a:p>
          <a:p>
            <a:pPr marL="777229" lvl="1" indent="-388614" algn="l">
              <a:spcBef>
                <a:spcPct val="0"/>
              </a:spcBef>
              <a:buFont typeface="Arial"/>
              <a:buChar char="•"/>
            </a:pPr>
            <a:r>
              <a:rPr lang="en-US" sz="3599" dirty="0">
                <a:solidFill>
                  <a:srgbClr val="171616"/>
                </a:solidFill>
                <a:latin typeface="Arial" panose="020B0604020202020204" pitchFamily="34" charset="0"/>
                <a:ea typeface="Open Sans"/>
                <a:cs typeface="Arial" panose="020B0604020202020204" pitchFamily="34" charset="0"/>
                <a:sym typeface="Open Sans"/>
              </a:rPr>
              <a:t>Develop a solution to measure system power utilization based on input parameters (percentage of system utilization), with specific focus on CPU, NIC, and TDP.</a:t>
            </a:r>
          </a:p>
          <a:p>
            <a:pPr algn="l">
              <a:lnSpc>
                <a:spcPts val="2239"/>
              </a:lnSpc>
              <a:spcBef>
                <a:spcPct val="0"/>
              </a:spcBef>
            </a:pPr>
            <a:endParaRPr lang="en-US" sz="3599" dirty="0">
              <a:solidFill>
                <a:srgbClr val="171616"/>
              </a:solidFill>
              <a:latin typeface="Open Sans"/>
              <a:ea typeface="Open Sans"/>
              <a:cs typeface="Open Sans"/>
              <a:sym typeface="Open Sans"/>
            </a:endParaRPr>
          </a:p>
        </p:txBody>
      </p:sp>
      <p:sp>
        <p:nvSpPr>
          <p:cNvPr id="7" name="Freeform 7"/>
          <p:cNvSpPr/>
          <p:nvPr/>
        </p:nvSpPr>
        <p:spPr>
          <a:xfrm>
            <a:off x="14594628" y="-2749416"/>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652980"/>
            <a:chOff x="0" y="0"/>
            <a:chExt cx="4816593" cy="435353"/>
          </a:xfrm>
        </p:grpSpPr>
        <p:sp>
          <p:nvSpPr>
            <p:cNvPr id="3" name="Freeform 3"/>
            <p:cNvSpPr/>
            <p:nvPr/>
          </p:nvSpPr>
          <p:spPr>
            <a:xfrm>
              <a:off x="0" y="0"/>
              <a:ext cx="4816592" cy="435353"/>
            </a:xfrm>
            <a:custGeom>
              <a:avLst/>
              <a:gdLst/>
              <a:ahLst/>
              <a:cxnLst/>
              <a:rect l="l" t="t" r="r" b="b"/>
              <a:pathLst>
                <a:path w="4816592" h="435353">
                  <a:moveTo>
                    <a:pt x="0" y="0"/>
                  </a:moveTo>
                  <a:lnTo>
                    <a:pt x="4816592" y="0"/>
                  </a:lnTo>
                  <a:lnTo>
                    <a:pt x="4816592" y="435353"/>
                  </a:lnTo>
                  <a:lnTo>
                    <a:pt x="0" y="435353"/>
                  </a:lnTo>
                  <a:close/>
                </a:path>
              </a:pathLst>
            </a:custGeom>
            <a:solidFill>
              <a:srgbClr val="021752"/>
            </a:solidFill>
          </p:spPr>
        </p:sp>
        <p:sp>
          <p:nvSpPr>
            <p:cNvPr id="4" name="TextBox 4"/>
            <p:cNvSpPr txBox="1"/>
            <p:nvPr/>
          </p:nvSpPr>
          <p:spPr>
            <a:xfrm>
              <a:off x="0" y="-57150"/>
              <a:ext cx="4816593" cy="492503"/>
            </a:xfrm>
            <a:prstGeom prst="rect">
              <a:avLst/>
            </a:prstGeom>
          </p:spPr>
          <p:txBody>
            <a:bodyPr lIns="50800" tIns="50800" rIns="50800" bIns="50800" rtlCol="0" anchor="ctr"/>
            <a:lstStyle/>
            <a:p>
              <a:pPr algn="ctr">
                <a:lnSpc>
                  <a:spcPts val="2799"/>
                </a:lnSpc>
              </a:pPr>
              <a:endParaRPr/>
            </a:p>
          </p:txBody>
        </p:sp>
      </p:grpSp>
      <p:sp>
        <p:nvSpPr>
          <p:cNvPr id="5" name="TextBox 5"/>
          <p:cNvSpPr txBox="1"/>
          <p:nvPr/>
        </p:nvSpPr>
        <p:spPr>
          <a:xfrm>
            <a:off x="460271" y="345478"/>
            <a:ext cx="11675914" cy="904875"/>
          </a:xfrm>
          <a:prstGeom prst="rect">
            <a:avLst/>
          </a:prstGeom>
        </p:spPr>
        <p:txBody>
          <a:bodyPr lIns="0" tIns="0" rIns="0" bIns="0" rtlCol="0" anchor="t">
            <a:spAutoFit/>
          </a:bodyPr>
          <a:lstStyle/>
          <a:p>
            <a:pPr algn="l">
              <a:lnSpc>
                <a:spcPts val="6720"/>
              </a:lnSpc>
            </a:pPr>
            <a:r>
              <a:rPr lang="en-US" sz="5600">
                <a:solidFill>
                  <a:srgbClr val="FFFFFF"/>
                </a:solidFill>
                <a:latin typeface="Poppins Bold"/>
                <a:ea typeface="Poppins Bold"/>
                <a:cs typeface="Poppins Bold"/>
                <a:sym typeface="Poppins Bold"/>
              </a:rPr>
              <a:t>Unique Idea Brief (Solution)</a:t>
            </a:r>
          </a:p>
        </p:txBody>
      </p:sp>
      <p:sp>
        <p:nvSpPr>
          <p:cNvPr id="6" name="TextBox 6"/>
          <p:cNvSpPr txBox="1"/>
          <p:nvPr/>
        </p:nvSpPr>
        <p:spPr>
          <a:xfrm>
            <a:off x="460271" y="2157709"/>
            <a:ext cx="14134357" cy="264560"/>
          </a:xfrm>
          <a:prstGeom prst="rect">
            <a:avLst/>
          </a:prstGeom>
        </p:spPr>
        <p:txBody>
          <a:bodyPr lIns="0" tIns="0" rIns="0" bIns="0" rtlCol="0" anchor="t">
            <a:spAutoFit/>
          </a:bodyPr>
          <a:lstStyle/>
          <a:p>
            <a:pPr algn="l">
              <a:lnSpc>
                <a:spcPts val="2239"/>
              </a:lnSpc>
              <a:spcBef>
                <a:spcPct val="0"/>
              </a:spcBef>
            </a:pPr>
            <a:endParaRPr lang="en-US" sz="1599" dirty="0">
              <a:solidFill>
                <a:srgbClr val="171616"/>
              </a:solidFill>
              <a:latin typeface="Open Sans"/>
              <a:ea typeface="Open Sans"/>
              <a:cs typeface="Open Sans"/>
              <a:sym typeface="Open Sans"/>
            </a:endParaRPr>
          </a:p>
        </p:txBody>
      </p:sp>
      <p:sp>
        <p:nvSpPr>
          <p:cNvPr id="8" name="Freeform 8"/>
          <p:cNvSpPr/>
          <p:nvPr/>
        </p:nvSpPr>
        <p:spPr>
          <a:xfrm>
            <a:off x="14594628" y="-2749416"/>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8">
            <a:extLst>
              <a:ext uri="{FF2B5EF4-FFF2-40B4-BE49-F238E27FC236}">
                <a16:creationId xmlns:a16="http://schemas.microsoft.com/office/drawing/2014/main" id="{503F25F2-5B5F-2F99-5355-CF982F831E3F}"/>
              </a:ext>
            </a:extLst>
          </p:cNvPr>
          <p:cNvSpPr txBox="1"/>
          <p:nvPr/>
        </p:nvSpPr>
        <p:spPr>
          <a:xfrm>
            <a:off x="783750" y="2157709"/>
            <a:ext cx="13487400" cy="2554545"/>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Adaptive Power Management System</a:t>
            </a:r>
            <a:r>
              <a:rPr lang="en-US" sz="3200" dirty="0">
                <a:latin typeface="Arial" panose="020B0604020202020204" pitchFamily="34" charset="0"/>
                <a:cs typeface="Arial" panose="020B0604020202020204" pitchFamily="34" charset="0"/>
              </a:rPr>
              <a:t>: Implement a system that dynamically adjusts power settings based on real-time utilization data. This system uses machine learning algorithms to predict usage patterns and optimize power settings, reducing overall consumption without compromising performance.</a:t>
            </a:r>
            <a:endParaRPr lang="en-IN" sz="32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652980"/>
            <a:chOff x="0" y="0"/>
            <a:chExt cx="4816593" cy="435353"/>
          </a:xfrm>
        </p:grpSpPr>
        <p:sp>
          <p:nvSpPr>
            <p:cNvPr id="3" name="Freeform 3"/>
            <p:cNvSpPr/>
            <p:nvPr/>
          </p:nvSpPr>
          <p:spPr>
            <a:xfrm>
              <a:off x="0" y="0"/>
              <a:ext cx="4816592" cy="435353"/>
            </a:xfrm>
            <a:custGeom>
              <a:avLst/>
              <a:gdLst/>
              <a:ahLst/>
              <a:cxnLst/>
              <a:rect l="l" t="t" r="r" b="b"/>
              <a:pathLst>
                <a:path w="4816592" h="435353">
                  <a:moveTo>
                    <a:pt x="0" y="0"/>
                  </a:moveTo>
                  <a:lnTo>
                    <a:pt x="4816592" y="0"/>
                  </a:lnTo>
                  <a:lnTo>
                    <a:pt x="4816592" y="435353"/>
                  </a:lnTo>
                  <a:lnTo>
                    <a:pt x="0" y="435353"/>
                  </a:lnTo>
                  <a:close/>
                </a:path>
              </a:pathLst>
            </a:custGeom>
            <a:solidFill>
              <a:srgbClr val="021752"/>
            </a:solidFill>
          </p:spPr>
        </p:sp>
        <p:sp>
          <p:nvSpPr>
            <p:cNvPr id="4" name="TextBox 4"/>
            <p:cNvSpPr txBox="1"/>
            <p:nvPr/>
          </p:nvSpPr>
          <p:spPr>
            <a:xfrm>
              <a:off x="0" y="-57150"/>
              <a:ext cx="4816593" cy="492503"/>
            </a:xfrm>
            <a:prstGeom prst="rect">
              <a:avLst/>
            </a:prstGeom>
          </p:spPr>
          <p:txBody>
            <a:bodyPr lIns="50800" tIns="50800" rIns="50800" bIns="50800" rtlCol="0" anchor="ctr"/>
            <a:lstStyle/>
            <a:p>
              <a:pPr algn="ctr">
                <a:lnSpc>
                  <a:spcPts val="2799"/>
                </a:lnSpc>
              </a:pPr>
              <a:endParaRPr/>
            </a:p>
          </p:txBody>
        </p:sp>
      </p:grpSp>
      <p:sp>
        <p:nvSpPr>
          <p:cNvPr id="5" name="TextBox 5"/>
          <p:cNvSpPr txBox="1"/>
          <p:nvPr/>
        </p:nvSpPr>
        <p:spPr>
          <a:xfrm>
            <a:off x="460271" y="345478"/>
            <a:ext cx="11675914" cy="904875"/>
          </a:xfrm>
          <a:prstGeom prst="rect">
            <a:avLst/>
          </a:prstGeom>
        </p:spPr>
        <p:txBody>
          <a:bodyPr lIns="0" tIns="0" rIns="0" bIns="0" rtlCol="0" anchor="t">
            <a:spAutoFit/>
          </a:bodyPr>
          <a:lstStyle/>
          <a:p>
            <a:pPr algn="l">
              <a:lnSpc>
                <a:spcPts val="6720"/>
              </a:lnSpc>
            </a:pPr>
            <a:r>
              <a:rPr lang="en-US" sz="5600">
                <a:solidFill>
                  <a:srgbClr val="FFFFFF"/>
                </a:solidFill>
                <a:latin typeface="Poppins Bold"/>
                <a:ea typeface="Poppins Bold"/>
                <a:cs typeface="Poppins Bold"/>
                <a:sym typeface="Poppins Bold"/>
              </a:rPr>
              <a:t>Process-flow</a:t>
            </a:r>
          </a:p>
        </p:txBody>
      </p:sp>
      <p:sp>
        <p:nvSpPr>
          <p:cNvPr id="8" name="Freeform 8"/>
          <p:cNvSpPr/>
          <p:nvPr/>
        </p:nvSpPr>
        <p:spPr>
          <a:xfrm>
            <a:off x="14594628" y="-2749416"/>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4">
            <a:extLst>
              <a:ext uri="{FF2B5EF4-FFF2-40B4-BE49-F238E27FC236}">
                <a16:creationId xmlns:a16="http://schemas.microsoft.com/office/drawing/2014/main" id="{FB694155-AAC6-1F80-DA26-6E4B3EF64CB5}"/>
              </a:ext>
            </a:extLst>
          </p:cNvPr>
          <p:cNvSpPr txBox="1"/>
          <p:nvPr/>
        </p:nvSpPr>
        <p:spPr>
          <a:xfrm>
            <a:off x="1074294" y="2472901"/>
            <a:ext cx="13632305" cy="5262979"/>
          </a:xfrm>
          <a:prstGeom prst="rect">
            <a:avLst/>
          </a:prstGeom>
          <a:noFill/>
        </p:spPr>
        <p:txBody>
          <a:bodyPr wrap="square">
            <a:spAutoFit/>
          </a:bodyPr>
          <a:lstStyle/>
          <a:p>
            <a:pPr marL="457200" indent="-457200" algn="just">
              <a:spcBef>
                <a:spcPct val="0"/>
              </a:spcBef>
              <a:buFont typeface="Arial" panose="020B0604020202020204" pitchFamily="34" charset="0"/>
              <a:buChar char="•"/>
            </a:pPr>
            <a:r>
              <a:rPr lang="en-US" sz="2400" dirty="0">
                <a:solidFill>
                  <a:srgbClr val="171616"/>
                </a:solidFill>
                <a:latin typeface="Arial" panose="020B0604020202020204" pitchFamily="34" charset="0"/>
                <a:ea typeface="Open Sans"/>
                <a:cs typeface="Arial" panose="020B0604020202020204" pitchFamily="34" charset="0"/>
                <a:sym typeface="Open Sans"/>
              </a:rPr>
              <a:t>Requirement Analysis: Understand the need for power measurement and the metrics required (CPU, memory, NIC, TDP).</a:t>
            </a:r>
          </a:p>
          <a:p>
            <a:pPr marL="457200" indent="-457200" algn="just">
              <a:spcBef>
                <a:spcPct val="0"/>
              </a:spcBef>
              <a:buFont typeface="Arial" panose="020B0604020202020204" pitchFamily="34" charset="0"/>
              <a:buChar char="•"/>
            </a:pPr>
            <a:endParaRPr lang="en-US" sz="2400" dirty="0">
              <a:solidFill>
                <a:srgbClr val="171616"/>
              </a:solidFill>
              <a:latin typeface="Arial" panose="020B0604020202020204" pitchFamily="34" charset="0"/>
              <a:ea typeface="Open Sans"/>
              <a:cs typeface="Arial" panose="020B0604020202020204" pitchFamily="34" charset="0"/>
              <a:sym typeface="Open Sans"/>
            </a:endParaRPr>
          </a:p>
          <a:p>
            <a:pPr marL="457200" indent="-457200" algn="just">
              <a:spcBef>
                <a:spcPct val="0"/>
              </a:spcBef>
              <a:buFont typeface="Arial" panose="020B0604020202020204" pitchFamily="34" charset="0"/>
              <a:buChar char="•"/>
            </a:pPr>
            <a:r>
              <a:rPr lang="en-US" sz="2400" dirty="0">
                <a:solidFill>
                  <a:srgbClr val="171616"/>
                </a:solidFill>
                <a:latin typeface="Arial" panose="020B0604020202020204" pitchFamily="34" charset="0"/>
                <a:ea typeface="Open Sans"/>
                <a:cs typeface="Arial" panose="020B0604020202020204" pitchFamily="34" charset="0"/>
                <a:sym typeface="Open Sans"/>
              </a:rPr>
              <a:t>Tool Research: Identify open-source tools for power measurement.</a:t>
            </a:r>
          </a:p>
          <a:p>
            <a:pPr marL="457200" indent="-457200" algn="just">
              <a:spcBef>
                <a:spcPct val="0"/>
              </a:spcBef>
              <a:buFont typeface="Arial" panose="020B0604020202020204" pitchFamily="34" charset="0"/>
              <a:buChar char="•"/>
            </a:pPr>
            <a:endParaRPr lang="en-US" sz="2400" dirty="0">
              <a:solidFill>
                <a:srgbClr val="171616"/>
              </a:solidFill>
              <a:latin typeface="Arial" panose="020B0604020202020204" pitchFamily="34" charset="0"/>
              <a:ea typeface="Open Sans"/>
              <a:cs typeface="Arial" panose="020B0604020202020204" pitchFamily="34" charset="0"/>
              <a:sym typeface="Open Sans"/>
            </a:endParaRPr>
          </a:p>
          <a:p>
            <a:pPr marL="457200" indent="-457200" algn="just">
              <a:spcBef>
                <a:spcPct val="0"/>
              </a:spcBef>
              <a:buFont typeface="Arial" panose="020B0604020202020204" pitchFamily="34" charset="0"/>
              <a:buChar char="•"/>
            </a:pPr>
            <a:r>
              <a:rPr lang="en-US" sz="2400" dirty="0">
                <a:solidFill>
                  <a:srgbClr val="171616"/>
                </a:solidFill>
                <a:latin typeface="Arial" panose="020B0604020202020204" pitchFamily="34" charset="0"/>
                <a:ea typeface="Open Sans"/>
                <a:cs typeface="Arial" panose="020B0604020202020204" pitchFamily="34" charset="0"/>
                <a:sym typeface="Open Sans"/>
              </a:rPr>
              <a:t>System Knob Identification: Document the available system knobs for measuring power.</a:t>
            </a:r>
          </a:p>
          <a:p>
            <a:pPr marL="457200" indent="-457200" algn="just">
              <a:spcBef>
                <a:spcPct val="0"/>
              </a:spcBef>
              <a:buFont typeface="Arial" panose="020B0604020202020204" pitchFamily="34" charset="0"/>
              <a:buChar char="•"/>
            </a:pPr>
            <a:endParaRPr lang="en-US" sz="2400" dirty="0">
              <a:solidFill>
                <a:srgbClr val="171616"/>
              </a:solidFill>
              <a:latin typeface="Arial" panose="020B0604020202020204" pitchFamily="34" charset="0"/>
              <a:ea typeface="Open Sans"/>
              <a:cs typeface="Arial" panose="020B0604020202020204" pitchFamily="34" charset="0"/>
              <a:sym typeface="Open Sans"/>
            </a:endParaRPr>
          </a:p>
          <a:p>
            <a:pPr marL="457200" indent="-457200" algn="just">
              <a:spcBef>
                <a:spcPct val="0"/>
              </a:spcBef>
              <a:buFont typeface="Arial" panose="020B0604020202020204" pitchFamily="34" charset="0"/>
              <a:buChar char="•"/>
            </a:pPr>
            <a:r>
              <a:rPr lang="en-US" sz="2400" dirty="0">
                <a:solidFill>
                  <a:srgbClr val="171616"/>
                </a:solidFill>
                <a:latin typeface="Arial" panose="020B0604020202020204" pitchFamily="34" charset="0"/>
                <a:ea typeface="Open Sans"/>
                <a:cs typeface="Arial" panose="020B0604020202020204" pitchFamily="34" charset="0"/>
                <a:sym typeface="Open Sans"/>
              </a:rPr>
              <a:t>Data Collection Setup: Configure systems to collect power telemetry data.</a:t>
            </a:r>
          </a:p>
          <a:p>
            <a:pPr marL="457200" indent="-457200" algn="just">
              <a:spcBef>
                <a:spcPct val="0"/>
              </a:spcBef>
              <a:buFont typeface="Arial" panose="020B0604020202020204" pitchFamily="34" charset="0"/>
              <a:buChar char="•"/>
            </a:pPr>
            <a:endParaRPr lang="en-US" sz="2400" dirty="0">
              <a:solidFill>
                <a:srgbClr val="171616"/>
              </a:solidFill>
              <a:latin typeface="Arial" panose="020B0604020202020204" pitchFamily="34" charset="0"/>
              <a:ea typeface="Open Sans"/>
              <a:cs typeface="Arial" panose="020B0604020202020204" pitchFamily="34" charset="0"/>
              <a:sym typeface="Open Sans"/>
            </a:endParaRPr>
          </a:p>
          <a:p>
            <a:pPr marL="457200" indent="-457200" algn="just">
              <a:spcBef>
                <a:spcPct val="0"/>
              </a:spcBef>
              <a:buFont typeface="Arial" panose="020B0604020202020204" pitchFamily="34" charset="0"/>
              <a:buChar char="•"/>
            </a:pPr>
            <a:r>
              <a:rPr lang="en-US" sz="2400" dirty="0">
                <a:solidFill>
                  <a:srgbClr val="171616"/>
                </a:solidFill>
                <a:latin typeface="Arial" panose="020B0604020202020204" pitchFamily="34" charset="0"/>
                <a:ea typeface="Open Sans"/>
                <a:cs typeface="Arial" panose="020B0604020202020204" pitchFamily="34" charset="0"/>
                <a:sym typeface="Open Sans"/>
              </a:rPr>
              <a:t>Data Collection: Gather telemetry data for CPU, memory, NIC, and TDP.</a:t>
            </a:r>
          </a:p>
          <a:p>
            <a:pPr marL="457200" indent="-457200" algn="just">
              <a:spcBef>
                <a:spcPct val="0"/>
              </a:spcBef>
              <a:buFont typeface="Arial" panose="020B0604020202020204" pitchFamily="34" charset="0"/>
              <a:buChar char="•"/>
            </a:pPr>
            <a:endParaRPr lang="en-US" sz="2400" dirty="0">
              <a:solidFill>
                <a:srgbClr val="171616"/>
              </a:solidFill>
              <a:latin typeface="Arial" panose="020B0604020202020204" pitchFamily="34" charset="0"/>
              <a:ea typeface="Open Sans"/>
              <a:cs typeface="Arial" panose="020B0604020202020204" pitchFamily="34" charset="0"/>
              <a:sym typeface="Open Sans"/>
            </a:endParaRPr>
          </a:p>
          <a:p>
            <a:pPr marL="457200" indent="-457200" algn="just">
              <a:spcBef>
                <a:spcPct val="0"/>
              </a:spcBef>
              <a:buFont typeface="Arial" panose="020B0604020202020204" pitchFamily="34" charset="0"/>
              <a:buChar char="•"/>
            </a:pPr>
            <a:r>
              <a:rPr lang="en-US" sz="2400" dirty="0">
                <a:solidFill>
                  <a:srgbClr val="171616"/>
                </a:solidFill>
                <a:latin typeface="Arial" panose="020B0604020202020204" pitchFamily="34" charset="0"/>
                <a:ea typeface="Open Sans"/>
                <a:cs typeface="Arial" panose="020B0604020202020204" pitchFamily="34" charset="0"/>
                <a:sym typeface="Open Sans"/>
              </a:rPr>
              <a:t>Data Analysis: Analyze the collected data to understand power utilization.</a:t>
            </a:r>
          </a:p>
          <a:p>
            <a:pPr marL="457200" indent="-457200" algn="just">
              <a:spcBef>
                <a:spcPct val="0"/>
              </a:spcBef>
              <a:buFont typeface="Arial" panose="020B0604020202020204" pitchFamily="34" charset="0"/>
              <a:buChar char="•"/>
            </a:pPr>
            <a:endParaRPr lang="en-US" sz="2400" dirty="0">
              <a:solidFill>
                <a:srgbClr val="171616"/>
              </a:solidFill>
              <a:latin typeface="Arial" panose="020B0604020202020204" pitchFamily="34" charset="0"/>
              <a:ea typeface="Open Sans"/>
              <a:cs typeface="Arial" panose="020B0604020202020204" pitchFamily="34" charset="0"/>
              <a:sym typeface="Open Sans"/>
            </a:endParaRPr>
          </a:p>
          <a:p>
            <a:pPr marL="457200" indent="-457200" algn="just">
              <a:spcBef>
                <a:spcPct val="0"/>
              </a:spcBef>
              <a:buFont typeface="Arial" panose="020B0604020202020204" pitchFamily="34" charset="0"/>
              <a:buChar char="•"/>
            </a:pPr>
            <a:r>
              <a:rPr lang="en-US" sz="2400" dirty="0">
                <a:solidFill>
                  <a:srgbClr val="171616"/>
                </a:solidFill>
                <a:latin typeface="Arial" panose="020B0604020202020204" pitchFamily="34" charset="0"/>
                <a:ea typeface="Open Sans"/>
                <a:cs typeface="Arial" panose="020B0604020202020204" pitchFamily="34" charset="0"/>
                <a:sym typeface="Open Sans"/>
              </a:rPr>
              <a:t>Reporting: Generate reports on system power utilization.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652980"/>
            <a:chOff x="0" y="0"/>
            <a:chExt cx="4816593" cy="435353"/>
          </a:xfrm>
        </p:grpSpPr>
        <p:sp>
          <p:nvSpPr>
            <p:cNvPr id="3" name="Freeform 3"/>
            <p:cNvSpPr/>
            <p:nvPr/>
          </p:nvSpPr>
          <p:spPr>
            <a:xfrm>
              <a:off x="0" y="0"/>
              <a:ext cx="4816592" cy="435353"/>
            </a:xfrm>
            <a:custGeom>
              <a:avLst/>
              <a:gdLst/>
              <a:ahLst/>
              <a:cxnLst/>
              <a:rect l="l" t="t" r="r" b="b"/>
              <a:pathLst>
                <a:path w="4816592" h="435353">
                  <a:moveTo>
                    <a:pt x="0" y="0"/>
                  </a:moveTo>
                  <a:lnTo>
                    <a:pt x="4816592" y="0"/>
                  </a:lnTo>
                  <a:lnTo>
                    <a:pt x="4816592" y="435353"/>
                  </a:lnTo>
                  <a:lnTo>
                    <a:pt x="0" y="435353"/>
                  </a:lnTo>
                  <a:close/>
                </a:path>
              </a:pathLst>
            </a:custGeom>
            <a:solidFill>
              <a:srgbClr val="021752"/>
            </a:solidFill>
          </p:spPr>
        </p:sp>
        <p:sp>
          <p:nvSpPr>
            <p:cNvPr id="4" name="TextBox 4"/>
            <p:cNvSpPr txBox="1"/>
            <p:nvPr/>
          </p:nvSpPr>
          <p:spPr>
            <a:xfrm>
              <a:off x="0" y="-57150"/>
              <a:ext cx="4816593" cy="492503"/>
            </a:xfrm>
            <a:prstGeom prst="rect">
              <a:avLst/>
            </a:prstGeom>
          </p:spPr>
          <p:txBody>
            <a:bodyPr lIns="50800" tIns="50800" rIns="50800" bIns="50800" rtlCol="0" anchor="ctr"/>
            <a:lstStyle/>
            <a:p>
              <a:pPr algn="ctr">
                <a:lnSpc>
                  <a:spcPts val="2799"/>
                </a:lnSpc>
              </a:pPr>
              <a:endParaRPr/>
            </a:p>
          </p:txBody>
        </p:sp>
      </p:grpSp>
      <p:sp>
        <p:nvSpPr>
          <p:cNvPr id="5" name="TextBox 5"/>
          <p:cNvSpPr txBox="1"/>
          <p:nvPr/>
        </p:nvSpPr>
        <p:spPr>
          <a:xfrm>
            <a:off x="460271" y="345478"/>
            <a:ext cx="11675914" cy="904875"/>
          </a:xfrm>
          <a:prstGeom prst="rect">
            <a:avLst/>
          </a:prstGeom>
        </p:spPr>
        <p:txBody>
          <a:bodyPr lIns="0" tIns="0" rIns="0" bIns="0" rtlCol="0" anchor="t">
            <a:spAutoFit/>
          </a:bodyPr>
          <a:lstStyle/>
          <a:p>
            <a:pPr algn="l">
              <a:lnSpc>
                <a:spcPts val="6720"/>
              </a:lnSpc>
            </a:pPr>
            <a:r>
              <a:rPr lang="en-US" sz="5600" dirty="0">
                <a:solidFill>
                  <a:srgbClr val="FFFFFF"/>
                </a:solidFill>
                <a:latin typeface="Poppins Bold"/>
                <a:ea typeface="Poppins Bold"/>
                <a:cs typeface="Poppins Bold"/>
                <a:sym typeface="Poppins Bold"/>
              </a:rPr>
              <a:t>Architecture Diagram</a:t>
            </a:r>
          </a:p>
        </p:txBody>
      </p:sp>
      <p:sp>
        <p:nvSpPr>
          <p:cNvPr id="8" name="Freeform 8"/>
          <p:cNvSpPr/>
          <p:nvPr/>
        </p:nvSpPr>
        <p:spPr>
          <a:xfrm>
            <a:off x="14594628" y="-2749416"/>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2" name="Picture 11">
            <a:extLst>
              <a:ext uri="{FF2B5EF4-FFF2-40B4-BE49-F238E27FC236}">
                <a16:creationId xmlns:a16="http://schemas.microsoft.com/office/drawing/2014/main" id="{38004191-A387-4847-353E-268C016B4F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2324100"/>
            <a:ext cx="8795003" cy="70037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652980"/>
            <a:chOff x="0" y="0"/>
            <a:chExt cx="4816593" cy="435353"/>
          </a:xfrm>
        </p:grpSpPr>
        <p:sp>
          <p:nvSpPr>
            <p:cNvPr id="3" name="Freeform 3"/>
            <p:cNvSpPr/>
            <p:nvPr/>
          </p:nvSpPr>
          <p:spPr>
            <a:xfrm>
              <a:off x="0" y="0"/>
              <a:ext cx="4816592" cy="435353"/>
            </a:xfrm>
            <a:custGeom>
              <a:avLst/>
              <a:gdLst/>
              <a:ahLst/>
              <a:cxnLst/>
              <a:rect l="l" t="t" r="r" b="b"/>
              <a:pathLst>
                <a:path w="4816592" h="435353">
                  <a:moveTo>
                    <a:pt x="0" y="0"/>
                  </a:moveTo>
                  <a:lnTo>
                    <a:pt x="4816592" y="0"/>
                  </a:lnTo>
                  <a:lnTo>
                    <a:pt x="4816592" y="435353"/>
                  </a:lnTo>
                  <a:lnTo>
                    <a:pt x="0" y="435353"/>
                  </a:lnTo>
                  <a:close/>
                </a:path>
              </a:pathLst>
            </a:custGeom>
            <a:solidFill>
              <a:srgbClr val="021752"/>
            </a:solidFill>
          </p:spPr>
        </p:sp>
        <p:sp>
          <p:nvSpPr>
            <p:cNvPr id="4" name="TextBox 4"/>
            <p:cNvSpPr txBox="1"/>
            <p:nvPr/>
          </p:nvSpPr>
          <p:spPr>
            <a:xfrm>
              <a:off x="0" y="-57150"/>
              <a:ext cx="4816593" cy="492503"/>
            </a:xfrm>
            <a:prstGeom prst="rect">
              <a:avLst/>
            </a:prstGeom>
          </p:spPr>
          <p:txBody>
            <a:bodyPr lIns="50800" tIns="50800" rIns="50800" bIns="50800" rtlCol="0" anchor="ctr"/>
            <a:lstStyle/>
            <a:p>
              <a:pPr algn="ctr">
                <a:lnSpc>
                  <a:spcPts val="2799"/>
                </a:lnSpc>
              </a:pPr>
              <a:endParaRPr/>
            </a:p>
          </p:txBody>
        </p:sp>
      </p:grpSp>
      <p:sp>
        <p:nvSpPr>
          <p:cNvPr id="5" name="TextBox 5"/>
          <p:cNvSpPr txBox="1"/>
          <p:nvPr/>
        </p:nvSpPr>
        <p:spPr>
          <a:xfrm>
            <a:off x="460271" y="345478"/>
            <a:ext cx="11675914" cy="904875"/>
          </a:xfrm>
          <a:prstGeom prst="rect">
            <a:avLst/>
          </a:prstGeom>
        </p:spPr>
        <p:txBody>
          <a:bodyPr lIns="0" tIns="0" rIns="0" bIns="0" rtlCol="0" anchor="t">
            <a:spAutoFit/>
          </a:bodyPr>
          <a:lstStyle/>
          <a:p>
            <a:pPr algn="l">
              <a:lnSpc>
                <a:spcPts val="6720"/>
              </a:lnSpc>
            </a:pPr>
            <a:r>
              <a:rPr lang="en-US" sz="5600" dirty="0">
                <a:solidFill>
                  <a:srgbClr val="FFFFFF"/>
                </a:solidFill>
                <a:latin typeface="Poppins Bold"/>
                <a:ea typeface="Poppins Bold"/>
                <a:cs typeface="Poppins Bold"/>
                <a:sym typeface="Poppins Bold"/>
              </a:rPr>
              <a:t>Technologies Used</a:t>
            </a:r>
          </a:p>
        </p:txBody>
      </p:sp>
      <p:sp>
        <p:nvSpPr>
          <p:cNvPr id="8" name="Freeform 8"/>
          <p:cNvSpPr/>
          <p:nvPr/>
        </p:nvSpPr>
        <p:spPr>
          <a:xfrm>
            <a:off x="14594628" y="-2749416"/>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0">
            <a:extLst>
              <a:ext uri="{FF2B5EF4-FFF2-40B4-BE49-F238E27FC236}">
                <a16:creationId xmlns:a16="http://schemas.microsoft.com/office/drawing/2014/main" id="{2574F644-E5AE-BA18-C786-C031D6B377C8}"/>
              </a:ext>
            </a:extLst>
          </p:cNvPr>
          <p:cNvSpPr txBox="1"/>
          <p:nvPr/>
        </p:nvSpPr>
        <p:spPr>
          <a:xfrm>
            <a:off x="1066800" y="2476500"/>
            <a:ext cx="10744200" cy="5509200"/>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Programming Languages: Python</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Data Collection Tools: </a:t>
            </a:r>
            <a:r>
              <a:rPr lang="en-US" sz="3200" dirty="0" err="1">
                <a:latin typeface="Arial" panose="020B0604020202020204" pitchFamily="34" charset="0"/>
                <a:cs typeface="Arial" panose="020B0604020202020204" pitchFamily="34" charset="0"/>
              </a:rPr>
              <a:t>Powerstat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PowertopData</a:t>
            </a:r>
            <a:r>
              <a:rPr lang="en-US" sz="32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Storage: JSON</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Data Analysis Tools: Python libraries (Pandas, NumPy)</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Visualization Tools: Matplotlib</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Libraries: </a:t>
            </a:r>
            <a:r>
              <a:rPr lang="en-US" sz="3200" dirty="0" err="1">
                <a:latin typeface="Arial" panose="020B0604020202020204" pitchFamily="34" charset="0"/>
                <a:cs typeface="Arial" panose="020B0604020202020204" pitchFamily="34" charset="0"/>
              </a:rPr>
              <a:t>psutil</a:t>
            </a:r>
            <a:endParaRPr lang="en-IN" sz="32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652980"/>
            <a:chOff x="0" y="0"/>
            <a:chExt cx="4816593" cy="435353"/>
          </a:xfrm>
        </p:grpSpPr>
        <p:sp>
          <p:nvSpPr>
            <p:cNvPr id="3" name="Freeform 3"/>
            <p:cNvSpPr/>
            <p:nvPr/>
          </p:nvSpPr>
          <p:spPr>
            <a:xfrm>
              <a:off x="0" y="0"/>
              <a:ext cx="4816592" cy="435353"/>
            </a:xfrm>
            <a:custGeom>
              <a:avLst/>
              <a:gdLst/>
              <a:ahLst/>
              <a:cxnLst/>
              <a:rect l="l" t="t" r="r" b="b"/>
              <a:pathLst>
                <a:path w="4816592" h="435353">
                  <a:moveTo>
                    <a:pt x="0" y="0"/>
                  </a:moveTo>
                  <a:lnTo>
                    <a:pt x="4816592" y="0"/>
                  </a:lnTo>
                  <a:lnTo>
                    <a:pt x="4816592" y="435353"/>
                  </a:lnTo>
                  <a:lnTo>
                    <a:pt x="0" y="435353"/>
                  </a:lnTo>
                  <a:close/>
                </a:path>
              </a:pathLst>
            </a:custGeom>
            <a:solidFill>
              <a:srgbClr val="021752"/>
            </a:solidFill>
          </p:spPr>
        </p:sp>
        <p:sp>
          <p:nvSpPr>
            <p:cNvPr id="4" name="TextBox 4"/>
            <p:cNvSpPr txBox="1"/>
            <p:nvPr/>
          </p:nvSpPr>
          <p:spPr>
            <a:xfrm>
              <a:off x="0" y="-57150"/>
              <a:ext cx="4816593" cy="492503"/>
            </a:xfrm>
            <a:prstGeom prst="rect">
              <a:avLst/>
            </a:prstGeom>
          </p:spPr>
          <p:txBody>
            <a:bodyPr lIns="50800" tIns="50800" rIns="50800" bIns="50800" rtlCol="0" anchor="ctr"/>
            <a:lstStyle/>
            <a:p>
              <a:pPr algn="ctr">
                <a:lnSpc>
                  <a:spcPts val="2799"/>
                </a:lnSpc>
              </a:pPr>
              <a:endParaRPr/>
            </a:p>
          </p:txBody>
        </p:sp>
      </p:grpSp>
      <p:sp>
        <p:nvSpPr>
          <p:cNvPr id="5" name="TextBox 5"/>
          <p:cNvSpPr txBox="1"/>
          <p:nvPr/>
        </p:nvSpPr>
        <p:spPr>
          <a:xfrm>
            <a:off x="460271" y="345478"/>
            <a:ext cx="13584841" cy="904875"/>
          </a:xfrm>
          <a:prstGeom prst="rect">
            <a:avLst/>
          </a:prstGeom>
        </p:spPr>
        <p:txBody>
          <a:bodyPr lIns="0" tIns="0" rIns="0" bIns="0" rtlCol="0" anchor="t">
            <a:spAutoFit/>
          </a:bodyPr>
          <a:lstStyle/>
          <a:p>
            <a:pPr algn="l">
              <a:lnSpc>
                <a:spcPts val="6720"/>
              </a:lnSpc>
            </a:pPr>
            <a:r>
              <a:rPr lang="en-US" sz="5600">
                <a:solidFill>
                  <a:srgbClr val="FFFFFF"/>
                </a:solidFill>
                <a:latin typeface="Poppins Bold"/>
                <a:ea typeface="Poppins Bold"/>
                <a:cs typeface="Poppins Bold"/>
                <a:sym typeface="Poppins Bold"/>
              </a:rPr>
              <a:t>Team members and contribution:</a:t>
            </a:r>
          </a:p>
        </p:txBody>
      </p:sp>
      <p:sp>
        <p:nvSpPr>
          <p:cNvPr id="7" name="TextBox 7"/>
          <p:cNvSpPr txBox="1"/>
          <p:nvPr/>
        </p:nvSpPr>
        <p:spPr>
          <a:xfrm>
            <a:off x="460271" y="2195520"/>
            <a:ext cx="14134356" cy="7325082"/>
          </a:xfrm>
          <a:prstGeom prst="rect">
            <a:avLst/>
          </a:prstGeom>
        </p:spPr>
        <p:txBody>
          <a:bodyPr wrap="square" lIns="0" tIns="0" rIns="0" bIns="0" rtlCol="0" anchor="t">
            <a:spAutoFit/>
          </a:bodyPr>
          <a:lstStyle/>
          <a:p>
            <a:pPr algn="just">
              <a:spcBef>
                <a:spcPct val="0"/>
              </a:spcBef>
            </a:pPr>
            <a:r>
              <a:rPr lang="en-US" sz="2800" b="1" dirty="0">
                <a:solidFill>
                  <a:srgbClr val="171616"/>
                </a:solidFill>
                <a:latin typeface="Arial" panose="020B0604020202020204" pitchFamily="34" charset="0"/>
                <a:ea typeface="Open Sans"/>
                <a:cs typeface="Arial" panose="020B0604020202020204" pitchFamily="34" charset="0"/>
                <a:sym typeface="Open Sans"/>
              </a:rPr>
              <a:t>Team Member 1 -  L </a:t>
            </a:r>
            <a:r>
              <a:rPr lang="en-US" sz="2800" b="1" dirty="0" err="1">
                <a:solidFill>
                  <a:srgbClr val="171616"/>
                </a:solidFill>
                <a:latin typeface="Arial" panose="020B0604020202020204" pitchFamily="34" charset="0"/>
                <a:ea typeface="Open Sans"/>
                <a:cs typeface="Arial" panose="020B0604020202020204" pitchFamily="34" charset="0"/>
                <a:sym typeface="Open Sans"/>
              </a:rPr>
              <a:t>Shriya</a:t>
            </a:r>
            <a:r>
              <a:rPr lang="en-US" sz="2800" b="1" dirty="0">
                <a:solidFill>
                  <a:srgbClr val="171616"/>
                </a:solidFill>
                <a:latin typeface="Arial" panose="020B0604020202020204" pitchFamily="34" charset="0"/>
                <a:ea typeface="Open Sans"/>
                <a:cs typeface="Arial" panose="020B0604020202020204" pitchFamily="34" charset="0"/>
                <a:sym typeface="Open Sans"/>
              </a:rPr>
              <a:t> Reddy</a:t>
            </a:r>
          </a:p>
          <a:p>
            <a:pPr marL="457200" indent="-457200" algn="just">
              <a:spcBef>
                <a:spcPct val="0"/>
              </a:spcBef>
              <a:buFont typeface="Arial" panose="020B0604020202020204" pitchFamily="34" charset="0"/>
              <a:buChar char="•"/>
            </a:pPr>
            <a:r>
              <a:rPr lang="en-US" sz="2800" dirty="0">
                <a:solidFill>
                  <a:srgbClr val="171616"/>
                </a:solidFill>
                <a:latin typeface="Arial" panose="020B0604020202020204" pitchFamily="34" charset="0"/>
                <a:ea typeface="Open Sans"/>
                <a:cs typeface="Arial" panose="020B0604020202020204" pitchFamily="34" charset="0"/>
                <a:sym typeface="Open Sans"/>
              </a:rPr>
              <a:t>Research and Tool Selection: Identified and evaluated open-source tools for power measurement, such as </a:t>
            </a:r>
            <a:r>
              <a:rPr lang="en-US" sz="2800" dirty="0" err="1">
                <a:solidFill>
                  <a:srgbClr val="171616"/>
                </a:solidFill>
                <a:latin typeface="Arial" panose="020B0604020202020204" pitchFamily="34" charset="0"/>
                <a:ea typeface="Open Sans"/>
                <a:cs typeface="Arial" panose="020B0604020202020204" pitchFamily="34" charset="0"/>
                <a:sym typeface="Open Sans"/>
              </a:rPr>
              <a:t>Powerstat</a:t>
            </a:r>
            <a:r>
              <a:rPr lang="en-US" sz="2800" dirty="0">
                <a:solidFill>
                  <a:srgbClr val="171616"/>
                </a:solidFill>
                <a:latin typeface="Arial" panose="020B0604020202020204" pitchFamily="34" charset="0"/>
                <a:ea typeface="Open Sans"/>
                <a:cs typeface="Arial" panose="020B0604020202020204" pitchFamily="34" charset="0"/>
                <a:sym typeface="Open Sans"/>
              </a:rPr>
              <a:t> and </a:t>
            </a:r>
            <a:r>
              <a:rPr lang="en-US" sz="2800" dirty="0" err="1">
                <a:solidFill>
                  <a:srgbClr val="171616"/>
                </a:solidFill>
                <a:latin typeface="Arial" panose="020B0604020202020204" pitchFamily="34" charset="0"/>
                <a:ea typeface="Open Sans"/>
                <a:cs typeface="Arial" panose="020B0604020202020204" pitchFamily="34" charset="0"/>
                <a:sym typeface="Open Sans"/>
              </a:rPr>
              <a:t>Powertop</a:t>
            </a:r>
            <a:r>
              <a:rPr lang="en-US" sz="2800" dirty="0">
                <a:solidFill>
                  <a:srgbClr val="171616"/>
                </a:solidFill>
                <a:latin typeface="Arial" panose="020B0604020202020204" pitchFamily="34" charset="0"/>
                <a:ea typeface="Open Sans"/>
                <a:cs typeface="Arial" panose="020B0604020202020204" pitchFamily="34" charset="0"/>
                <a:sym typeface="Open Sans"/>
              </a:rPr>
              <a:t>.</a:t>
            </a:r>
          </a:p>
          <a:p>
            <a:pPr marL="457200" indent="-457200" algn="just">
              <a:spcBef>
                <a:spcPct val="0"/>
              </a:spcBef>
              <a:buFont typeface="Arial" panose="020B0604020202020204" pitchFamily="34" charset="0"/>
              <a:buChar char="•"/>
            </a:pPr>
            <a:r>
              <a:rPr lang="en-US" sz="2800" dirty="0">
                <a:solidFill>
                  <a:srgbClr val="171616"/>
                </a:solidFill>
                <a:latin typeface="Arial" panose="020B0604020202020204" pitchFamily="34" charset="0"/>
                <a:ea typeface="Open Sans"/>
                <a:cs typeface="Arial" panose="020B0604020202020204" pitchFamily="34" charset="0"/>
                <a:sym typeface="Open Sans"/>
              </a:rPr>
              <a:t>System Knobs Documentation: Documented various system knobs and metrics (CPU, memory, NIC, TDP) for power measurement.</a:t>
            </a:r>
          </a:p>
          <a:p>
            <a:pPr marL="457200" indent="-457200" algn="just">
              <a:spcBef>
                <a:spcPct val="0"/>
              </a:spcBef>
              <a:buFont typeface="Arial" panose="020B0604020202020204" pitchFamily="34" charset="0"/>
              <a:buChar char="•"/>
            </a:pPr>
            <a:r>
              <a:rPr lang="en-US" sz="2800" dirty="0">
                <a:solidFill>
                  <a:srgbClr val="171616"/>
                </a:solidFill>
                <a:latin typeface="Arial" panose="020B0604020202020204" pitchFamily="34" charset="0"/>
                <a:ea typeface="Open Sans"/>
                <a:cs typeface="Arial" panose="020B0604020202020204" pitchFamily="34" charset="0"/>
                <a:sym typeface="Open Sans"/>
              </a:rPr>
              <a:t>Data Analysis: Analyzed collected telemetry data to understand power utilization patterns.</a:t>
            </a:r>
          </a:p>
          <a:p>
            <a:pPr marL="457200" indent="-457200" algn="just">
              <a:spcBef>
                <a:spcPct val="0"/>
              </a:spcBef>
              <a:buFont typeface="Arial" panose="020B0604020202020204" pitchFamily="34" charset="0"/>
              <a:buChar char="•"/>
            </a:pPr>
            <a:endParaRPr lang="en-US" sz="2800" dirty="0">
              <a:solidFill>
                <a:srgbClr val="171616"/>
              </a:solidFill>
              <a:latin typeface="Arial" panose="020B0604020202020204" pitchFamily="34" charset="0"/>
              <a:ea typeface="Open Sans"/>
              <a:cs typeface="Arial" panose="020B0604020202020204" pitchFamily="34" charset="0"/>
              <a:sym typeface="Open Sans"/>
            </a:endParaRPr>
          </a:p>
          <a:p>
            <a:pPr algn="just">
              <a:spcBef>
                <a:spcPct val="0"/>
              </a:spcBef>
            </a:pPr>
            <a:r>
              <a:rPr lang="en-US" sz="2800" b="1" dirty="0">
                <a:solidFill>
                  <a:srgbClr val="171616"/>
                </a:solidFill>
                <a:latin typeface="Arial" panose="020B0604020202020204" pitchFamily="34" charset="0"/>
                <a:ea typeface="Open Sans"/>
                <a:cs typeface="Arial" panose="020B0604020202020204" pitchFamily="34" charset="0"/>
                <a:sym typeface="Open Sans"/>
              </a:rPr>
              <a:t>Team Member 2 – Rahul K C</a:t>
            </a:r>
          </a:p>
          <a:p>
            <a:pPr marL="457200" indent="-457200" algn="just">
              <a:spcBef>
                <a:spcPct val="0"/>
              </a:spcBef>
              <a:buFont typeface="Arial" panose="020B0604020202020204" pitchFamily="34" charset="0"/>
              <a:buChar char="•"/>
            </a:pPr>
            <a:r>
              <a:rPr lang="en-US" sz="2800" dirty="0">
                <a:solidFill>
                  <a:srgbClr val="171616"/>
                </a:solidFill>
                <a:latin typeface="Arial" panose="020B0604020202020204" pitchFamily="34" charset="0"/>
                <a:ea typeface="Open Sans"/>
                <a:cs typeface="Arial" panose="020B0604020202020204" pitchFamily="34" charset="0"/>
                <a:sym typeface="Open Sans"/>
              </a:rPr>
              <a:t>Data Collection Script Development: Created scripts (e.g., power_telemetry.py) to collect power telemetry data from the system.</a:t>
            </a:r>
          </a:p>
          <a:p>
            <a:pPr marL="457200" indent="-457200" algn="just">
              <a:spcBef>
                <a:spcPct val="0"/>
              </a:spcBef>
              <a:buFont typeface="Arial" panose="020B0604020202020204" pitchFamily="34" charset="0"/>
              <a:buChar char="•"/>
            </a:pPr>
            <a:r>
              <a:rPr lang="en-US" sz="2800" dirty="0">
                <a:solidFill>
                  <a:srgbClr val="171616"/>
                </a:solidFill>
                <a:latin typeface="Arial" panose="020B0604020202020204" pitchFamily="34" charset="0"/>
                <a:ea typeface="Open Sans"/>
                <a:cs typeface="Arial" panose="020B0604020202020204" pitchFamily="34" charset="0"/>
                <a:sym typeface="Open Sans"/>
              </a:rPr>
              <a:t>Setup Configuration: Configured and deployed the data collection setup on target systems, ensuring accurate data logging and storage.</a:t>
            </a:r>
          </a:p>
          <a:p>
            <a:pPr marL="457200" indent="-457200" algn="just">
              <a:spcBef>
                <a:spcPct val="0"/>
              </a:spcBef>
              <a:buFont typeface="Arial" panose="020B0604020202020204" pitchFamily="34" charset="0"/>
              <a:buChar char="•"/>
            </a:pPr>
            <a:r>
              <a:rPr lang="en-US" sz="2800" dirty="0">
                <a:solidFill>
                  <a:srgbClr val="171616"/>
                </a:solidFill>
                <a:latin typeface="Arial" panose="020B0604020202020204" pitchFamily="34" charset="0"/>
                <a:ea typeface="Open Sans"/>
                <a:cs typeface="Arial" panose="020B0604020202020204" pitchFamily="34" charset="0"/>
                <a:sym typeface="Open Sans"/>
              </a:rPr>
              <a:t>Data Visualization: Developed visualizations (e.g., plot_power_data.py) to display power utilization over time.</a:t>
            </a:r>
          </a:p>
          <a:p>
            <a:pPr marL="457200" indent="-457200" algn="just">
              <a:spcBef>
                <a:spcPct val="0"/>
              </a:spcBef>
              <a:buFont typeface="Arial" panose="020B0604020202020204" pitchFamily="34" charset="0"/>
              <a:buChar char="•"/>
            </a:pPr>
            <a:r>
              <a:rPr lang="en-US" sz="2800" dirty="0">
                <a:solidFill>
                  <a:srgbClr val="171616"/>
                </a:solidFill>
                <a:latin typeface="Arial" panose="020B0604020202020204" pitchFamily="34" charset="0"/>
                <a:ea typeface="Open Sans"/>
                <a:cs typeface="Arial" panose="020B0604020202020204" pitchFamily="34" charset="0"/>
                <a:sym typeface="Open Sans"/>
              </a:rPr>
              <a:t>Reporting: Generated detailed reports on system power utilization and provided recommendations for optimization.</a:t>
            </a:r>
          </a:p>
        </p:txBody>
      </p:sp>
      <p:sp>
        <p:nvSpPr>
          <p:cNvPr id="8" name="Freeform 8"/>
          <p:cNvSpPr/>
          <p:nvPr/>
        </p:nvSpPr>
        <p:spPr>
          <a:xfrm>
            <a:off x="14594628" y="-2749416"/>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652980"/>
            <a:chOff x="0" y="0"/>
            <a:chExt cx="4816593" cy="435353"/>
          </a:xfrm>
        </p:grpSpPr>
        <p:sp>
          <p:nvSpPr>
            <p:cNvPr id="3" name="Freeform 3"/>
            <p:cNvSpPr/>
            <p:nvPr/>
          </p:nvSpPr>
          <p:spPr>
            <a:xfrm>
              <a:off x="0" y="0"/>
              <a:ext cx="4816592" cy="435353"/>
            </a:xfrm>
            <a:custGeom>
              <a:avLst/>
              <a:gdLst/>
              <a:ahLst/>
              <a:cxnLst/>
              <a:rect l="l" t="t" r="r" b="b"/>
              <a:pathLst>
                <a:path w="4816592" h="435353">
                  <a:moveTo>
                    <a:pt x="0" y="0"/>
                  </a:moveTo>
                  <a:lnTo>
                    <a:pt x="4816592" y="0"/>
                  </a:lnTo>
                  <a:lnTo>
                    <a:pt x="4816592" y="435353"/>
                  </a:lnTo>
                  <a:lnTo>
                    <a:pt x="0" y="435353"/>
                  </a:lnTo>
                  <a:close/>
                </a:path>
              </a:pathLst>
            </a:custGeom>
            <a:solidFill>
              <a:srgbClr val="021752"/>
            </a:solidFill>
          </p:spPr>
        </p:sp>
        <p:sp>
          <p:nvSpPr>
            <p:cNvPr id="4" name="TextBox 4"/>
            <p:cNvSpPr txBox="1"/>
            <p:nvPr/>
          </p:nvSpPr>
          <p:spPr>
            <a:xfrm>
              <a:off x="0" y="-57150"/>
              <a:ext cx="4816593" cy="492503"/>
            </a:xfrm>
            <a:prstGeom prst="rect">
              <a:avLst/>
            </a:prstGeom>
          </p:spPr>
          <p:txBody>
            <a:bodyPr lIns="50800" tIns="50800" rIns="50800" bIns="50800" rtlCol="0" anchor="ctr"/>
            <a:lstStyle/>
            <a:p>
              <a:pPr algn="ctr">
                <a:lnSpc>
                  <a:spcPts val="2799"/>
                </a:lnSpc>
              </a:pPr>
              <a:endParaRPr/>
            </a:p>
          </p:txBody>
        </p:sp>
      </p:grpSp>
      <p:sp>
        <p:nvSpPr>
          <p:cNvPr id="5" name="TextBox 5"/>
          <p:cNvSpPr txBox="1"/>
          <p:nvPr/>
        </p:nvSpPr>
        <p:spPr>
          <a:xfrm>
            <a:off x="460271" y="345478"/>
            <a:ext cx="13584841" cy="904875"/>
          </a:xfrm>
          <a:prstGeom prst="rect">
            <a:avLst/>
          </a:prstGeom>
        </p:spPr>
        <p:txBody>
          <a:bodyPr lIns="0" tIns="0" rIns="0" bIns="0" rtlCol="0" anchor="t">
            <a:spAutoFit/>
          </a:bodyPr>
          <a:lstStyle/>
          <a:p>
            <a:pPr algn="l">
              <a:lnSpc>
                <a:spcPts val="6720"/>
              </a:lnSpc>
            </a:pPr>
            <a:r>
              <a:rPr lang="en-US" sz="5600">
                <a:solidFill>
                  <a:srgbClr val="FFFFFF"/>
                </a:solidFill>
                <a:latin typeface="Poppins Bold"/>
                <a:ea typeface="Poppins Bold"/>
                <a:cs typeface="Poppins Bold"/>
                <a:sym typeface="Poppins Bold"/>
              </a:rPr>
              <a:t>Results</a:t>
            </a:r>
          </a:p>
        </p:txBody>
      </p:sp>
      <p:sp>
        <p:nvSpPr>
          <p:cNvPr id="6" name="TextBox 6"/>
          <p:cNvSpPr txBox="1"/>
          <p:nvPr/>
        </p:nvSpPr>
        <p:spPr>
          <a:xfrm>
            <a:off x="762000" y="2589786"/>
            <a:ext cx="14134357" cy="4142544"/>
          </a:xfrm>
          <a:prstGeom prst="rect">
            <a:avLst/>
          </a:prstGeom>
        </p:spPr>
        <p:txBody>
          <a:bodyPr lIns="0" tIns="0" rIns="0" bIns="0" rtlCol="0" anchor="t">
            <a:spAutoFit/>
          </a:bodyPr>
          <a:lstStyle/>
          <a:p>
            <a:pPr marL="457200" indent="-457200" algn="l">
              <a:spcBef>
                <a:spcPct val="0"/>
              </a:spcBef>
              <a:buFont typeface="Arial" panose="020B0604020202020204" pitchFamily="34" charset="0"/>
              <a:buChar char="•"/>
            </a:pPr>
            <a:r>
              <a:rPr lang="en-US" sz="2800" dirty="0">
                <a:solidFill>
                  <a:srgbClr val="171616"/>
                </a:solidFill>
                <a:latin typeface="Arial" panose="020B0604020202020204" pitchFamily="34" charset="0"/>
                <a:ea typeface="Open Sans"/>
                <a:cs typeface="Arial" panose="020B0604020202020204" pitchFamily="34" charset="0"/>
                <a:sym typeface="Open Sans"/>
              </a:rPr>
              <a:t>Power Utilization Reports: Detailed insights into power consumption patterns. </a:t>
            </a:r>
          </a:p>
          <a:p>
            <a:pPr marL="457200" indent="-457200" algn="l">
              <a:spcBef>
                <a:spcPct val="0"/>
              </a:spcBef>
              <a:buFont typeface="Arial" panose="020B0604020202020204" pitchFamily="34" charset="0"/>
              <a:buChar char="•"/>
            </a:pPr>
            <a:r>
              <a:rPr lang="en-US" sz="2800" dirty="0">
                <a:solidFill>
                  <a:srgbClr val="171616"/>
                </a:solidFill>
                <a:latin typeface="Arial" panose="020B0604020202020204" pitchFamily="34" charset="0"/>
                <a:ea typeface="Open Sans"/>
                <a:cs typeface="Arial" panose="020B0604020202020204" pitchFamily="34" charset="0"/>
                <a:sym typeface="Open Sans"/>
              </a:rPr>
              <a:t>Optimized Power Settings: Reduced power consumption based on adaptive management.</a:t>
            </a:r>
          </a:p>
          <a:p>
            <a:pPr marL="457200" indent="-457200" algn="l">
              <a:spcBef>
                <a:spcPct val="0"/>
              </a:spcBef>
              <a:buFont typeface="Arial" panose="020B0604020202020204" pitchFamily="34" charset="0"/>
              <a:buChar char="•"/>
            </a:pPr>
            <a:r>
              <a:rPr lang="en-US" sz="2800" dirty="0">
                <a:solidFill>
                  <a:srgbClr val="171616"/>
                </a:solidFill>
                <a:latin typeface="Arial" panose="020B0604020202020204" pitchFamily="34" charset="0"/>
                <a:ea typeface="Open Sans"/>
                <a:cs typeface="Arial" panose="020B0604020202020204" pitchFamily="34" charset="0"/>
                <a:sym typeface="Open Sans"/>
              </a:rPr>
              <a:t>Cost Savings: Lower electricity costs due to efficient power usage.</a:t>
            </a:r>
          </a:p>
          <a:p>
            <a:pPr algn="l">
              <a:spcBef>
                <a:spcPct val="0"/>
              </a:spcBef>
            </a:pPr>
            <a:endParaRPr lang="en-US" sz="2800" dirty="0">
              <a:solidFill>
                <a:srgbClr val="171616"/>
              </a:solidFill>
              <a:latin typeface="Arial" panose="020B0604020202020204" pitchFamily="34" charset="0"/>
              <a:ea typeface="Open Sans"/>
              <a:cs typeface="Arial" panose="020B0604020202020204" pitchFamily="34" charset="0"/>
              <a:sym typeface="Open Sans"/>
            </a:endParaRPr>
          </a:p>
          <a:p>
            <a:pPr algn="l">
              <a:spcBef>
                <a:spcPct val="0"/>
              </a:spcBef>
            </a:pPr>
            <a:r>
              <a:rPr lang="en-US" sz="2800" dirty="0">
                <a:latin typeface="Arial" panose="020B0604020202020204" pitchFamily="34" charset="0"/>
                <a:cs typeface="Arial" panose="020B0604020202020204" pitchFamily="34" charset="0"/>
              </a:rPr>
              <a:t>By implementing a comprehensive system for power telemetry collection and analysis, enterprises can achieve significant reductions in power consumption. This not only meets regulatory requirements but also leads to substantial cost savings, contributing to sustainability goals in the era of 5G and edge computing.</a:t>
            </a:r>
            <a:endParaRPr lang="en-US" sz="2800" dirty="0">
              <a:solidFill>
                <a:srgbClr val="171616"/>
              </a:solidFill>
              <a:latin typeface="Arial" panose="020B0604020202020204" pitchFamily="34" charset="0"/>
              <a:ea typeface="Open Sans"/>
              <a:cs typeface="Arial" panose="020B0604020202020204" pitchFamily="34" charset="0"/>
              <a:sym typeface="Open Sans"/>
            </a:endParaRPr>
          </a:p>
          <a:p>
            <a:pPr algn="l">
              <a:lnSpc>
                <a:spcPts val="2239"/>
              </a:lnSpc>
              <a:spcBef>
                <a:spcPct val="0"/>
              </a:spcBef>
            </a:pPr>
            <a:endParaRPr lang="en-US" sz="1599" dirty="0">
              <a:solidFill>
                <a:srgbClr val="171616"/>
              </a:solidFill>
              <a:latin typeface="Open Sans"/>
              <a:ea typeface="Open Sans"/>
              <a:cs typeface="Open Sans"/>
              <a:sym typeface="Open Sans"/>
            </a:endParaRPr>
          </a:p>
        </p:txBody>
      </p:sp>
      <p:sp>
        <p:nvSpPr>
          <p:cNvPr id="8" name="Freeform 8"/>
          <p:cNvSpPr/>
          <p:nvPr/>
        </p:nvSpPr>
        <p:spPr>
          <a:xfrm>
            <a:off x="14594628" y="-2749416"/>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655</Words>
  <Application>Microsoft Office PowerPoint</Application>
  <PresentationFormat>Custom</PresentationFormat>
  <Paragraphs>62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Open Sans</vt:lpstr>
      <vt:lpstr>Arial</vt:lpstr>
      <vt:lpstr>Calibri</vt:lpstr>
      <vt:lpstr>Poppins Bold</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Technology Business Presentation</dc:title>
  <dc:creator>shriya reddy</dc:creator>
  <cp:lastModifiedBy>LAXMI KANTH</cp:lastModifiedBy>
  <cp:revision>2</cp:revision>
  <dcterms:created xsi:type="dcterms:W3CDTF">2006-08-16T00:00:00Z</dcterms:created>
  <dcterms:modified xsi:type="dcterms:W3CDTF">2024-07-15T17:43:14Z</dcterms:modified>
  <dc:identifier>DAGK2qmYNqI</dc:identifier>
</cp:coreProperties>
</file>