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AU"/>
    </a:defPPr>
    <a:lvl1pPr algn="l" rtl="0" fontAlgn="b">
      <a:spcBef>
        <a:spcPct val="0"/>
      </a:spcBef>
      <a:spcAft>
        <a:spcPct val="0"/>
      </a:spcAft>
      <a:defRPr sz="1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">
      <a:spcBef>
        <a:spcPct val="0"/>
      </a:spcBef>
      <a:spcAft>
        <a:spcPct val="0"/>
      </a:spcAft>
      <a:defRPr sz="1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">
      <a:spcBef>
        <a:spcPct val="0"/>
      </a:spcBef>
      <a:spcAft>
        <a:spcPct val="0"/>
      </a:spcAft>
      <a:defRPr sz="1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">
      <a:spcBef>
        <a:spcPct val="0"/>
      </a:spcBef>
      <a:spcAft>
        <a:spcPct val="0"/>
      </a:spcAft>
      <a:defRPr sz="1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">
      <a:spcBef>
        <a:spcPct val="0"/>
      </a:spcBef>
      <a:spcAft>
        <a:spcPct val="0"/>
      </a:spcAft>
      <a:defRPr sz="1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5" autoAdjust="0"/>
    <p:restoredTop sz="95146" autoAdjust="0"/>
  </p:normalViewPr>
  <p:slideViewPr>
    <p:cSldViewPr>
      <p:cViewPr varScale="1">
        <p:scale>
          <a:sx n="106" d="100"/>
          <a:sy n="106" d="100"/>
        </p:scale>
        <p:origin x="205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90EC303B-D787-A64D-B3A9-3888B421E4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defRPr sz="1200">
                <a:solidFill>
                  <a:schemeClr val="tx1"/>
                </a:solidFill>
              </a:defRPr>
            </a:lvl1pPr>
          </a:lstStyle>
          <a:p>
            <a:endParaRPr lang="en-AU" altLang="en-US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272C0E9-10D9-104C-9E7F-041FB660FF0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defRPr sz="1200">
                <a:solidFill>
                  <a:schemeClr val="tx1"/>
                </a:solidFill>
              </a:defRPr>
            </a:lvl1pPr>
          </a:lstStyle>
          <a:p>
            <a:endParaRPr lang="en-AU" altLang="en-US"/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8EA4206E-D152-7F4B-B832-04A27B280BA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A2B801C2-F37F-9548-9A72-348B4C213AF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8172ECB3-EE8F-944A-B7F1-695A4DD1D61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base">
              <a:defRPr sz="1200">
                <a:solidFill>
                  <a:schemeClr val="tx1"/>
                </a:solidFill>
              </a:defRPr>
            </a:lvl1pPr>
          </a:lstStyle>
          <a:p>
            <a:endParaRPr lang="en-AU" altLang="en-US"/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A376A19E-8AF0-4249-B788-9B2D39DC40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base">
              <a:defRPr sz="1200">
                <a:solidFill>
                  <a:schemeClr val="tx1"/>
                </a:solidFill>
              </a:defRPr>
            </a:lvl1pPr>
          </a:lstStyle>
          <a:p>
            <a:fld id="{4AC6B838-3D7C-3A46-AABE-16DE52AF2EB7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>
            <a:extLst>
              <a:ext uri="{FF2B5EF4-FFF2-40B4-BE49-F238E27FC236}">
                <a16:creationId xmlns:a16="http://schemas.microsoft.com/office/drawing/2014/main" id="{20A65C1D-4B99-C34F-B23F-393CFB1AF59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2625" y="1557338"/>
            <a:ext cx="6553200" cy="129540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altLang="en-US" noProof="0"/>
              <a:t>Click to edit Master title style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F2CF99BF-CBE1-7647-8598-0BC1A3D5D6A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2625" y="3357563"/>
            <a:ext cx="5859463" cy="503237"/>
          </a:xfrm>
        </p:spPr>
        <p:txBody>
          <a:bodyPr/>
          <a:lstStyle>
            <a:lvl1pPr marL="0" indent="0">
              <a:buFontTx/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alt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90416-722E-4143-8FD1-C0F51B4F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36E85-A4A3-684C-B34C-889A4A739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DD0A0-FEB1-7143-B976-8EB0AFFC5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RMIT University©March 2011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ACB3C-E528-DA4F-9D6D-52F8582A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International &amp; Development Portfolio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035F0-719E-3748-8171-D1E12009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D8CC6-936B-4D49-88D2-B991E38B3A8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8601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75A05-C1AF-C646-B040-A86BA5A54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53200" y="274638"/>
            <a:ext cx="2057400" cy="58912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1FFAD-26F7-9C41-9BCD-E0263AA87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74638"/>
            <a:ext cx="6019800" cy="58912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43014-55A0-BF45-8339-BBB33A0F5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RMIT University©March 2011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9D952-66C9-BB40-B06E-92E53654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International &amp; Development Portfolio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1DD36-E855-8145-A150-1419A8C2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D6A67B-BBE4-DF4F-ABA5-BDEE6F655F4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455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9DC29-0E33-8C4E-B65E-271E0433C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3488A-699C-2648-BF96-C7073E201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A7B6A-ECEC-8E4C-BBB3-BF120FE67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RMIT University©March 2011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71326-0BE6-D842-80B9-0B60C6EC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International &amp; Development Portfolio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A54AE-935F-E24B-9969-94E7A35F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124E85-E1C6-A842-A321-1ABD0D0B7B4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00730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86BA-0565-2843-81F3-60189B3A1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97346-6A51-2C41-A0F6-C6FE34717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C0C6C-C2B7-4E4C-A148-2118BAC6F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RMIT University©March 2011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EC710-8365-2642-8F5F-C8FFC540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International &amp; Development Portfolio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8ABC7-6493-BA45-8ECE-11325501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37A658-F354-6E41-908E-739FC3DC765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3124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5426-9BB2-6249-A4A2-97D7E932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9AD62-6656-BF45-94A6-942C9A6F5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300163"/>
            <a:ext cx="4038600" cy="4865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987F2-2BD9-1340-BC5D-1382A264D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300163"/>
            <a:ext cx="4038600" cy="4865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C3A09-C578-5248-8DC3-4C1A6FBE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RMIT University©March 2011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1936C-8CB0-F642-A264-94F920A9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International &amp; Development Portfolio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CD3C6-2981-0A40-A713-7BAC8418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4EF401-205B-304A-92E2-BB45700651B7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3982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D34B-F9E3-5A47-9F50-FAD62C364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29A81-D0B6-D041-B8D0-372F225D3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B4474-DE3E-4642-B14E-F35BBDC8C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2470A-CCC5-6E45-B857-F2A6FC5F5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A30C99-A080-424A-8BBF-4681C007D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537DBA-409D-BC4C-9CC6-41517A70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RMIT University©March 2011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3E1361-F778-B642-BA2B-4D35C3F6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International &amp; Development Portfolio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C24447-270E-F74E-B542-0BD1F9A3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72C1C8-91F1-A340-BB2B-2CB9E024212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1800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246D-655B-0545-A329-F7237C78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1AC4A9-4706-264B-9556-CDD37DDB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RMIT University©March 2011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F9DC3-9116-1449-B0D6-A87C5EAC3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International &amp; Development Portfolio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A5E4C-12A1-114C-BC75-86BA5C19A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9A7EF1-7E88-AE44-AEF4-E9C1B437FE97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0925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5B1A7B-A66F-104F-BB64-A6F154A7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RMIT University©March 2011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B569CF-17BA-9145-A758-FCD32160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International &amp; Development Portfolio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CA879-902F-1849-B21B-D8155C67C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60C443-3D05-8D48-8098-632E9467156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5366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1A609-A6CF-EB41-896E-AF36ACF15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1F210-4508-7B4D-A989-25B07E7D5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EFEAF-7D41-5947-8AFE-DFBE894EC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9FCF6-2BBF-5B42-8CA0-E956B1C50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RMIT University©March 2011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B4A2E-C9B3-6D41-8ED1-1E20FC81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International &amp; Development Portfolio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F4709-459E-7B40-8798-E317581C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BA167B-7868-8140-9121-B0451943A60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54049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4192B-CA74-4B4C-A482-16BEF2663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D3475-776F-F243-9033-5C243ABF8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62384-ECFA-5A47-8017-38F79928B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8CC09-5B5F-8E4F-B6AD-22C8C55B7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RMIT University©March 2011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624DC-80A8-FD40-8E3A-BE071298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International &amp; Development Portfolio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E85FF-625A-F64A-83F3-1DEA1ADE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A0EDF-C195-004D-98F1-2B2C541E5F8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3979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3" name="Picture 21" descr="core footer">
            <a:extLst>
              <a:ext uri="{FF2B5EF4-FFF2-40B4-BE49-F238E27FC236}">
                <a16:creationId xmlns:a16="http://schemas.microsoft.com/office/drawing/2014/main" id="{E90D79EC-2333-FB4A-8ED6-E88D9DE25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4150"/>
            <a:ext cx="914400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>
            <a:extLst>
              <a:ext uri="{FF2B5EF4-FFF2-40B4-BE49-F238E27FC236}">
                <a16:creationId xmlns:a16="http://schemas.microsoft.com/office/drawing/2014/main" id="{17751FAC-AA58-B44B-B39E-0ACF82B488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74638"/>
            <a:ext cx="822960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Header 1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3B41891-C85C-144D-AF33-76CB92FAD9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00163"/>
            <a:ext cx="8229600" cy="4865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0DC94BF-1E60-AB40-8FB5-43290E268A0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4500" y="6565900"/>
            <a:ext cx="21336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defRPr sz="1100"/>
            </a:lvl1pPr>
          </a:lstStyle>
          <a:p>
            <a:r>
              <a:rPr lang="en-AU" altLang="en-US"/>
              <a:t>RMIT University©March 2011</a:t>
            </a:r>
          </a:p>
        </p:txBody>
      </p:sp>
      <p:sp>
        <p:nvSpPr>
          <p:cNvPr id="3091" name="Rectangle 19">
            <a:extLst>
              <a:ext uri="{FF2B5EF4-FFF2-40B4-BE49-F238E27FC236}">
                <a16:creationId xmlns:a16="http://schemas.microsoft.com/office/drawing/2014/main" id="{73F204AE-1568-ED41-BC32-C7F791AA7F0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11438" y="6575425"/>
            <a:ext cx="383222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defRPr sz="1100"/>
            </a:lvl1pPr>
          </a:lstStyle>
          <a:p>
            <a:r>
              <a:rPr lang="en-AU" altLang="en-US"/>
              <a:t>International &amp; Development Portfolio</a:t>
            </a:r>
          </a:p>
        </p:txBody>
      </p:sp>
      <p:sp>
        <p:nvSpPr>
          <p:cNvPr id="3092" name="Rectangle 20">
            <a:extLst>
              <a:ext uri="{FF2B5EF4-FFF2-40B4-BE49-F238E27FC236}">
                <a16:creationId xmlns:a16="http://schemas.microsoft.com/office/drawing/2014/main" id="{314EC2E0-2DB4-4142-AAE8-1BBAA09ED93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23038" y="6578600"/>
            <a:ext cx="21336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defRPr sz="1100"/>
            </a:lvl1pPr>
          </a:lstStyle>
          <a:p>
            <a:fld id="{1D2C411C-58F5-5A41-BFDE-9B028B5742E0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500" kern="1200">
          <a:solidFill>
            <a:srgbClr val="EE3224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80975" indent="-180975" algn="l" rtl="0" fontAlgn="base">
        <a:spcBef>
          <a:spcPct val="50000"/>
        </a:spcBef>
        <a:spcAft>
          <a:spcPct val="0"/>
        </a:spcAft>
        <a:buClr>
          <a:srgbClr val="887E6E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85775" indent="-161925" algn="l" rtl="0" fontAlgn="base">
        <a:spcBef>
          <a:spcPct val="25000"/>
        </a:spcBef>
        <a:spcAft>
          <a:spcPct val="0"/>
        </a:spcAft>
        <a:buClr>
          <a:srgbClr val="887E6E"/>
        </a:buClr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795338" indent="-161925" algn="l" rtl="0" fontAlgn="base">
        <a:spcBef>
          <a:spcPct val="25000"/>
        </a:spcBef>
        <a:spcAft>
          <a:spcPct val="0"/>
        </a:spcAft>
        <a:buClr>
          <a:srgbClr val="887E6E"/>
        </a:buClr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166688" algn="l" rtl="0" fontAlgn="base">
        <a:spcBef>
          <a:spcPct val="25000"/>
        </a:spcBef>
        <a:spcAft>
          <a:spcPct val="0"/>
        </a:spcAft>
        <a:buClr>
          <a:srgbClr val="887E6E"/>
        </a:buClr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90650" indent="-171450" algn="l" rtl="0" fontAlgn="base">
        <a:spcBef>
          <a:spcPct val="25000"/>
        </a:spcBef>
        <a:spcAft>
          <a:spcPct val="0"/>
        </a:spcAft>
        <a:buClr>
          <a:srgbClr val="887E6E"/>
        </a:buClr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5FF8DE93-0EB4-FB4D-88B7-2388F575927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2625" y="1557338"/>
            <a:ext cx="6409656" cy="1295400"/>
          </a:xfrm>
        </p:spPr>
        <p:txBody>
          <a:bodyPr/>
          <a:lstStyle/>
          <a:p>
            <a:r>
              <a:rPr lang="en-AU" altLang="en-US" dirty="0"/>
              <a:t>Practical Data Science Assignment 2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B4971BE9-D02C-9941-A56D-0D76DF9E946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Heart Disease Prediction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1FA7204-360C-FF40-8F37-E395DABF4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altLang="en-US" dirty="0"/>
              <a:t>RMIT University May 2018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275596E-239C-6249-A256-D053F5F5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 dirty="0"/>
              <a:t>Practical Data Science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EBBCF29-2BE9-0946-95B5-0ECD308D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30B8-07DD-E94A-97EE-A208853A8096}" type="slidenum">
              <a:rPr lang="en-AU" altLang="en-US"/>
              <a:pPr/>
              <a:t>2</a:t>
            </a:fld>
            <a:endParaRPr lang="en-AU" alt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36D9B8C4-82B0-214A-AA97-FDAE0A4D4A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270760"/>
            <a:ext cx="8229600" cy="561975"/>
          </a:xfrm>
        </p:spPr>
        <p:txBody>
          <a:bodyPr/>
          <a:lstStyle/>
          <a:p>
            <a:r>
              <a:rPr lang="en-US" altLang="en-US" dirty="0"/>
              <a:t>Heart Disease Dataset (UCI Machine Learning)</a:t>
            </a:r>
          </a:p>
        </p:txBody>
      </p:sp>
      <p:cxnSp>
        <p:nvCxnSpPr>
          <p:cNvPr id="56419" name="AutoShape 99">
            <a:extLst>
              <a:ext uri="{FF2B5EF4-FFF2-40B4-BE49-F238E27FC236}">
                <a16:creationId xmlns:a16="http://schemas.microsoft.com/office/drawing/2014/main" id="{B810037A-78B0-0345-9ECE-62C541DC446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451769" y="1096169"/>
            <a:ext cx="2514600" cy="3884612"/>
          </a:xfrm>
          <a:prstGeom prst="bentConnector3">
            <a:avLst>
              <a:gd name="adj1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420" name="Text Box 100">
            <a:extLst>
              <a:ext uri="{FF2B5EF4-FFF2-40B4-BE49-F238E27FC236}">
                <a16:creationId xmlns:a16="http://schemas.microsoft.com/office/drawing/2014/main" id="{5216D14E-EB22-4C45-9472-8E5BDB0AF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25538"/>
            <a:ext cx="8207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C00523-0E66-ED42-A348-770533E2526B}"/>
              </a:ext>
            </a:extLst>
          </p:cNvPr>
          <p:cNvSpPr txBox="1"/>
          <p:nvPr/>
        </p:nvSpPr>
        <p:spPr>
          <a:xfrm>
            <a:off x="323850" y="802438"/>
            <a:ext cx="5256262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/>
                </a:solidFill>
              </a:rPr>
              <a:t>Hypothesis – Predicting the presence/absence of heart disease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500" dirty="0">
                <a:solidFill>
                  <a:schemeClr val="tx1"/>
                </a:solidFill>
              </a:rPr>
              <a:t>Age (Continuous)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500" dirty="0">
                <a:solidFill>
                  <a:schemeClr val="tx1"/>
                </a:solidFill>
              </a:rPr>
              <a:t>Sex 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500" dirty="0">
                <a:solidFill>
                  <a:schemeClr val="tx1"/>
                </a:solidFill>
              </a:rPr>
              <a:t>Chest pain type (4 values)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500" dirty="0">
                <a:solidFill>
                  <a:schemeClr val="tx1"/>
                </a:solidFill>
              </a:rPr>
              <a:t>Resting blood pressure </a:t>
            </a:r>
            <a:r>
              <a:rPr lang="en-US" sz="1500" dirty="0">
                <a:solidFill>
                  <a:schemeClr val="tx1"/>
                </a:solidFill>
              </a:rPr>
              <a:t>(Continuous)</a:t>
            </a:r>
            <a:endParaRPr lang="en-AU" sz="15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sz="1500" dirty="0">
                <a:solidFill>
                  <a:schemeClr val="tx1"/>
                </a:solidFill>
              </a:rPr>
              <a:t>Serum cholesterol in mg/dl </a:t>
            </a:r>
            <a:r>
              <a:rPr lang="en-US" sz="1500" dirty="0">
                <a:solidFill>
                  <a:schemeClr val="tx1"/>
                </a:solidFill>
              </a:rPr>
              <a:t>(Continuous)</a:t>
            </a:r>
            <a:endParaRPr lang="en-AU" sz="15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sz="1500" dirty="0">
                <a:solidFill>
                  <a:schemeClr val="tx1"/>
                </a:solidFill>
              </a:rPr>
              <a:t>fasting blood sugar &gt; 120 mg/dl (</a:t>
            </a:r>
            <a:r>
              <a:rPr lang="en-US" sz="1500" dirty="0">
                <a:solidFill>
                  <a:schemeClr val="tx1"/>
                </a:solidFill>
              </a:rPr>
              <a:t>(Continuous)</a:t>
            </a:r>
            <a:endParaRPr lang="en-AU" sz="15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sz="1500" dirty="0">
                <a:solidFill>
                  <a:schemeClr val="tx1"/>
                </a:solidFill>
              </a:rPr>
              <a:t>resting electrocardiographic results (values 0,1,2)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500" dirty="0">
                <a:solidFill>
                  <a:schemeClr val="tx1"/>
                </a:solidFill>
              </a:rPr>
              <a:t>maximum heart rate achieved </a:t>
            </a:r>
            <a:r>
              <a:rPr lang="en-US" sz="1500" dirty="0">
                <a:solidFill>
                  <a:schemeClr val="tx1"/>
                </a:solidFill>
              </a:rPr>
              <a:t>(Continuous)</a:t>
            </a:r>
            <a:endParaRPr lang="en-AU" sz="15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sz="1500" dirty="0">
                <a:solidFill>
                  <a:schemeClr val="tx1"/>
                </a:solidFill>
              </a:rPr>
              <a:t>exercise induced angina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500" dirty="0">
                <a:solidFill>
                  <a:schemeClr val="tx1"/>
                </a:solidFill>
              </a:rPr>
              <a:t>Old Peak = ST depression induced by exercise relative to rest (Real) 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500" dirty="0">
                <a:solidFill>
                  <a:schemeClr val="tx1"/>
                </a:solidFill>
              </a:rPr>
              <a:t>the slope of the peak exercise ST segment (Ordered)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500" dirty="0">
                <a:solidFill>
                  <a:schemeClr val="tx1"/>
                </a:solidFill>
              </a:rPr>
              <a:t>number of major vessels (0-3) coloured by fluoroscopy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500" dirty="0">
                <a:solidFill>
                  <a:schemeClr val="tx1"/>
                </a:solidFill>
              </a:rPr>
              <a:t>Thalassemia: 3 = normal; 6 = fixed defect; 7 = reversible defect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</a:t>
            </a:r>
          </a:p>
          <a:p>
            <a:r>
              <a:rPr lang="en-US" sz="1500" dirty="0">
                <a:solidFill>
                  <a:srgbClr val="C00000"/>
                </a:solidFill>
              </a:rPr>
              <a:t>Target Variable </a:t>
            </a:r>
          </a:p>
          <a:p>
            <a:r>
              <a:rPr lang="en-US" sz="1500" dirty="0">
                <a:solidFill>
                  <a:schemeClr val="tx1"/>
                </a:solidFill>
              </a:rPr>
              <a:t>Heart Disease - Yes/No (Binary)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No of instances - 270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88772E-6EEA-AE48-B418-A0CD2B492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878" y="755210"/>
            <a:ext cx="3837796" cy="37890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1FA7204-360C-FF40-8F37-E395DABF4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altLang="en-US" dirty="0"/>
              <a:t>RMIT University May 2018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275596E-239C-6249-A256-D053F5F5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 dirty="0"/>
              <a:t>Practical Data Science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EBBCF29-2BE9-0946-95B5-0ECD308D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30B8-07DD-E94A-97EE-A208853A8096}" type="slidenum">
              <a:rPr lang="en-AU" altLang="en-US"/>
              <a:pPr/>
              <a:t>3</a:t>
            </a:fld>
            <a:endParaRPr lang="en-AU" alt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36D9B8C4-82B0-214A-AA97-FDAE0A4D4A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229600" cy="561975"/>
          </a:xfrm>
        </p:spPr>
        <p:txBody>
          <a:bodyPr/>
          <a:lstStyle/>
          <a:p>
            <a:r>
              <a:rPr lang="en-US" altLang="en-US" dirty="0"/>
              <a:t>Machine Learning Model</a:t>
            </a:r>
          </a:p>
        </p:txBody>
      </p:sp>
      <p:cxnSp>
        <p:nvCxnSpPr>
          <p:cNvPr id="56419" name="AutoShape 99">
            <a:extLst>
              <a:ext uri="{FF2B5EF4-FFF2-40B4-BE49-F238E27FC236}">
                <a16:creationId xmlns:a16="http://schemas.microsoft.com/office/drawing/2014/main" id="{B810037A-78B0-0345-9ECE-62C541DC446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451769" y="1096169"/>
            <a:ext cx="2514600" cy="3884612"/>
          </a:xfrm>
          <a:prstGeom prst="bentConnector3">
            <a:avLst>
              <a:gd name="adj1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420" name="Text Box 100">
            <a:extLst>
              <a:ext uri="{FF2B5EF4-FFF2-40B4-BE49-F238E27FC236}">
                <a16:creationId xmlns:a16="http://schemas.microsoft.com/office/drawing/2014/main" id="{5216D14E-EB22-4C45-9472-8E5BDB0AF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25538"/>
            <a:ext cx="8207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C00523-0E66-ED42-A348-770533E2526B}"/>
              </a:ext>
            </a:extLst>
          </p:cNvPr>
          <p:cNvSpPr txBox="1"/>
          <p:nvPr/>
        </p:nvSpPr>
        <p:spPr>
          <a:xfrm>
            <a:off x="343503" y="833150"/>
            <a:ext cx="653275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Data Preparation </a:t>
            </a:r>
            <a:r>
              <a:rPr lang="en-US" sz="1600" dirty="0">
                <a:solidFill>
                  <a:schemeClr val="tx1"/>
                </a:solidFill>
              </a:rPr>
              <a:t>– No missing Values or Noise present. Whole dataset is used to create model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Train/Test Ratio </a:t>
            </a:r>
            <a:r>
              <a:rPr lang="en-US" sz="1600" dirty="0">
                <a:solidFill>
                  <a:schemeClr val="tx1"/>
                </a:solidFill>
              </a:rPr>
              <a:t>– 70-30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1. Decision Tree Classification</a:t>
            </a:r>
          </a:p>
          <a:p>
            <a:endParaRPr lang="en-US" sz="1600" dirty="0">
              <a:solidFill>
                <a:srgbClr val="C00000"/>
              </a:solidFill>
            </a:endParaRPr>
          </a:p>
          <a:p>
            <a:endParaRPr lang="en-US" sz="1600" dirty="0">
              <a:solidFill>
                <a:srgbClr val="C00000"/>
              </a:solidFill>
            </a:endParaRPr>
          </a:p>
          <a:p>
            <a:endParaRPr lang="en-US" sz="1600" dirty="0">
              <a:solidFill>
                <a:srgbClr val="C00000"/>
              </a:solidFill>
            </a:endParaRPr>
          </a:p>
          <a:p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Accuracy on Test – 0.75</a:t>
            </a:r>
          </a:p>
          <a:p>
            <a:endParaRPr lang="en-US" sz="1600" dirty="0">
              <a:solidFill>
                <a:srgbClr val="C00000"/>
              </a:solidFill>
            </a:endParaRPr>
          </a:p>
          <a:p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2. Random Forest Classifier</a:t>
            </a:r>
          </a:p>
          <a:p>
            <a:endParaRPr lang="en-US" sz="1600" dirty="0">
              <a:solidFill>
                <a:srgbClr val="C00000"/>
              </a:solidFill>
            </a:endParaRPr>
          </a:p>
          <a:p>
            <a:endParaRPr lang="en-US" sz="1600" dirty="0">
              <a:solidFill>
                <a:srgbClr val="C00000"/>
              </a:solidFill>
            </a:endParaRPr>
          </a:p>
          <a:p>
            <a:endParaRPr lang="en-US" sz="1600" dirty="0">
              <a:solidFill>
                <a:srgbClr val="C00000"/>
              </a:solidFill>
            </a:endParaRPr>
          </a:p>
          <a:p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Accuracy on test – 0.76</a:t>
            </a:r>
          </a:p>
          <a:p>
            <a:endParaRPr lang="en-US" sz="1600" dirty="0">
              <a:solidFill>
                <a:srgbClr val="C00000"/>
              </a:solidFill>
            </a:endParaRPr>
          </a:p>
          <a:p>
            <a:endParaRPr lang="en-US" sz="1600" dirty="0">
              <a:solidFill>
                <a:srgbClr val="C00000"/>
              </a:solidFill>
            </a:endParaRPr>
          </a:p>
          <a:p>
            <a:endParaRPr lang="en-US" sz="1600" dirty="0">
              <a:solidFill>
                <a:srgbClr val="C0000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F3C8F0A-6E2B-4748-A15D-FBC04DEB8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093945"/>
              </p:ext>
            </p:extLst>
          </p:nvPr>
        </p:nvGraphicFramePr>
        <p:xfrm>
          <a:off x="468313" y="2567907"/>
          <a:ext cx="3302000" cy="48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63977438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00353925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7874083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658356082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effectLst/>
                        </a:rPr>
                        <a:t>precision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effectLst/>
                        </a:rPr>
                        <a:t>recall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effectLst/>
                        </a:rPr>
                        <a:t>score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124757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effectLst/>
                        </a:rPr>
                        <a:t>avg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0.77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0.75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0.76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839508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6279D82-F869-5B43-9048-445629951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067216"/>
              </p:ext>
            </p:extLst>
          </p:nvPr>
        </p:nvGraphicFramePr>
        <p:xfrm>
          <a:off x="447041" y="4596977"/>
          <a:ext cx="3302000" cy="48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63977438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00353925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7874083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658356082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effectLst/>
                        </a:rPr>
                        <a:t>precision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effectLst/>
                        </a:rPr>
                        <a:t>recall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effectLst/>
                        </a:rPr>
                        <a:t>score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124757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effectLst/>
                        </a:rPr>
                        <a:t>avg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0.77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0.77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0.77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8395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652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1FA7204-360C-FF40-8F37-E395DABF4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altLang="en-US" dirty="0"/>
              <a:t>RMIT University May 2018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275596E-239C-6249-A256-D053F5F5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 dirty="0"/>
              <a:t>Practical Data Science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EBBCF29-2BE9-0946-95B5-0ECD308D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30B8-07DD-E94A-97EE-A208853A8096}" type="slidenum">
              <a:rPr lang="en-AU" altLang="en-US"/>
              <a:pPr/>
              <a:t>4</a:t>
            </a:fld>
            <a:endParaRPr lang="en-AU" alt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36D9B8C4-82B0-214A-AA97-FDAE0A4D4A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229600" cy="561975"/>
          </a:xfrm>
        </p:spPr>
        <p:txBody>
          <a:bodyPr/>
          <a:lstStyle/>
          <a:p>
            <a:r>
              <a:rPr lang="en-US" altLang="en-US" dirty="0"/>
              <a:t>Machine Learning Model</a:t>
            </a:r>
          </a:p>
        </p:txBody>
      </p:sp>
      <p:cxnSp>
        <p:nvCxnSpPr>
          <p:cNvPr id="56419" name="AutoShape 99">
            <a:extLst>
              <a:ext uri="{FF2B5EF4-FFF2-40B4-BE49-F238E27FC236}">
                <a16:creationId xmlns:a16="http://schemas.microsoft.com/office/drawing/2014/main" id="{B810037A-78B0-0345-9ECE-62C541DC446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451769" y="1096169"/>
            <a:ext cx="2514600" cy="3884612"/>
          </a:xfrm>
          <a:prstGeom prst="bentConnector3">
            <a:avLst>
              <a:gd name="adj1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420" name="Text Box 100">
            <a:extLst>
              <a:ext uri="{FF2B5EF4-FFF2-40B4-BE49-F238E27FC236}">
                <a16:creationId xmlns:a16="http://schemas.microsoft.com/office/drawing/2014/main" id="{5216D14E-EB22-4C45-9472-8E5BDB0AF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25538"/>
            <a:ext cx="8207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C00523-0E66-ED42-A348-770533E2526B}"/>
              </a:ext>
            </a:extLst>
          </p:cNvPr>
          <p:cNvSpPr txBox="1"/>
          <p:nvPr/>
        </p:nvSpPr>
        <p:spPr>
          <a:xfrm>
            <a:off x="343503" y="833150"/>
            <a:ext cx="65327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3. K Nearest Neighbors</a:t>
            </a:r>
          </a:p>
          <a:p>
            <a:endParaRPr lang="en-US" sz="1600" dirty="0">
              <a:solidFill>
                <a:srgbClr val="C00000"/>
              </a:solidFill>
            </a:endParaRPr>
          </a:p>
          <a:p>
            <a:endParaRPr lang="en-US" sz="1600" dirty="0">
              <a:solidFill>
                <a:srgbClr val="C00000"/>
              </a:solidFill>
            </a:endParaRPr>
          </a:p>
          <a:p>
            <a:endParaRPr lang="en-US" sz="1600" dirty="0">
              <a:solidFill>
                <a:srgbClr val="C00000"/>
              </a:solidFill>
            </a:endParaRPr>
          </a:p>
          <a:p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Accuracy on Test – 0.98</a:t>
            </a:r>
          </a:p>
          <a:p>
            <a:endParaRPr lang="en-US" sz="1600" dirty="0">
              <a:solidFill>
                <a:srgbClr val="C00000"/>
              </a:solidFill>
            </a:endParaRPr>
          </a:p>
          <a:p>
            <a:endParaRPr lang="en-US" sz="1600" dirty="0">
              <a:solidFill>
                <a:srgbClr val="C00000"/>
              </a:solidFill>
            </a:endParaRPr>
          </a:p>
          <a:p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Conclusion –  </a:t>
            </a:r>
          </a:p>
          <a:p>
            <a:r>
              <a:rPr lang="en-US" sz="1600" dirty="0">
                <a:solidFill>
                  <a:srgbClr val="C00000"/>
                </a:solidFill>
              </a:rPr>
              <a:t>Decision Tree and Random forest has 77% accuracy.</a:t>
            </a:r>
          </a:p>
          <a:p>
            <a:r>
              <a:rPr lang="en-US" sz="1600" dirty="0">
                <a:solidFill>
                  <a:srgbClr val="C00000"/>
                </a:solidFill>
              </a:rPr>
              <a:t>K Nearest Neighbors is overfitting of data. 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We’ll select random forest for Heart disease prediction. </a:t>
            </a:r>
          </a:p>
          <a:p>
            <a:endParaRPr lang="en-US" sz="1600" dirty="0">
              <a:solidFill>
                <a:srgbClr val="C0000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F3C8F0A-6E2B-4748-A15D-FBC04DEB8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899278"/>
              </p:ext>
            </p:extLst>
          </p:nvPr>
        </p:nvGraphicFramePr>
        <p:xfrm>
          <a:off x="468313" y="1662401"/>
          <a:ext cx="3302000" cy="48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63977438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00353925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7874083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658356082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effectLst/>
                        </a:rPr>
                        <a:t>precision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effectLst/>
                        </a:rPr>
                        <a:t>recall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effectLst/>
                        </a:rPr>
                        <a:t>score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124757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 err="1">
                          <a:effectLst/>
                        </a:rPr>
                        <a:t>avg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0.99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0.99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0.99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8395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60667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-2">
  <a:themeElements>
    <a:clrScheme name="Presentation-2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EBDB0"/>
      </a:accent1>
      <a:accent2>
        <a:srgbClr val="EE3224"/>
      </a:accent2>
      <a:accent3>
        <a:srgbClr val="FFFFFF"/>
      </a:accent3>
      <a:accent4>
        <a:srgbClr val="000000"/>
      </a:accent4>
      <a:accent5>
        <a:srgbClr val="DBDBD4"/>
      </a:accent5>
      <a:accent6>
        <a:srgbClr val="D82C20"/>
      </a:accent6>
      <a:hlink>
        <a:srgbClr val="000000"/>
      </a:hlink>
      <a:folHlink>
        <a:srgbClr val="FFEE00"/>
      </a:folHlink>
    </a:clrScheme>
    <a:fontScheme name="Presentation-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Presentation-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EBDB0"/>
        </a:accent1>
        <a:accent2>
          <a:srgbClr val="EE3224"/>
        </a:accent2>
        <a:accent3>
          <a:srgbClr val="FFFFFF"/>
        </a:accent3>
        <a:accent4>
          <a:srgbClr val="000000"/>
        </a:accent4>
        <a:accent5>
          <a:srgbClr val="DBDBD4"/>
        </a:accent5>
        <a:accent6>
          <a:srgbClr val="D82C20"/>
        </a:accent6>
        <a:hlink>
          <a:srgbClr val="000000"/>
        </a:hlink>
        <a:folHlink>
          <a:srgbClr val="FFEE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Presentation-2</Template>
  <TotalTime>137</TotalTime>
  <Words>273</Words>
  <Application>Microsoft Macintosh PowerPoint</Application>
  <PresentationFormat>On-screen Show (4:3)</PresentationFormat>
  <Paragraphs>87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Courier New</vt:lpstr>
      <vt:lpstr>Presentation-2</vt:lpstr>
      <vt:lpstr>Practical Data Science Assignment 2</vt:lpstr>
      <vt:lpstr>Heart Disease Dataset (UCI Machine Learning)</vt:lpstr>
      <vt:lpstr>Machine Learning Model</vt:lpstr>
      <vt:lpstr>Machine Learning Model</vt:lpstr>
    </vt:vector>
  </TitlesOfParts>
  <Company>RMIT University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Sue Fujino</dc:creator>
  <cp:lastModifiedBy>Rahul Gupta</cp:lastModifiedBy>
  <cp:revision>12</cp:revision>
  <dcterms:created xsi:type="dcterms:W3CDTF">2010-05-12T02:20:54Z</dcterms:created>
  <dcterms:modified xsi:type="dcterms:W3CDTF">2018-05-22T08:20:28Z</dcterms:modified>
</cp:coreProperties>
</file>