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75" r:id="rId7"/>
    <p:sldId id="276" r:id="rId8"/>
    <p:sldId id="260" r:id="rId9"/>
    <p:sldId id="277" r:id="rId10"/>
    <p:sldId id="272" r:id="rId11"/>
    <p:sldId id="273" r:id="rId12"/>
    <p:sldId id="280" r:id="rId13"/>
    <p:sldId id="281" r:id="rId14"/>
    <p:sldId id="278" r:id="rId15"/>
    <p:sldId id="279" r:id="rId16"/>
    <p:sldId id="282"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FF33"/>
    <a:srgbClr val="191A00"/>
    <a:srgbClr val="FF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414" y="-1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0833" y="2143434"/>
            <a:ext cx="8347589" cy="205494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83459" y="4336026"/>
            <a:ext cx="8362335" cy="1563329"/>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E005B-8BD6-472F-B207-AEF0F3C09113}"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E005B-8BD6-472F-B207-AEF0F3C09113}"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E005B-8BD6-472F-B207-AEF0F3C09113}"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E005B-8BD6-472F-B207-AEF0F3C09113}"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90D8-18F6-46AA-A11E-031A92F6F0F3}"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279451"/>
            <a:ext cx="8259098" cy="10180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651821"/>
            <a:ext cx="8246070" cy="483127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E005B-8BD6-472F-B207-AEF0F3C09113}"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4889" y="630539"/>
            <a:ext cx="6623530" cy="967132"/>
          </a:xfrm>
        </p:spPr>
        <p:txBody>
          <a:bodyPr>
            <a:normAutofit/>
          </a:bodyPr>
          <a:lstStyle>
            <a:lvl1pPr algn="l">
              <a:defRPr sz="3600">
                <a:solidFill>
                  <a:schemeClr val="accent1">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122264" y="1569915"/>
            <a:ext cx="6594035" cy="468141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E005B-8BD6-472F-B207-AEF0F3C09113}"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E005B-8BD6-472F-B207-AEF0F3C09113}"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1E005B-8BD6-472F-B207-AEF0F3C09113}"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70" y="332700"/>
            <a:ext cx="8093365" cy="1018033"/>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2158189"/>
            <a:ext cx="4040188"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788052"/>
            <a:ext cx="4040188"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2158189"/>
            <a:ext cx="4041775"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1" y="2788052"/>
            <a:ext cx="4041775"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E005B-8BD6-472F-B207-AEF0F3C09113}" type="datetimeFigureOut">
              <a:rPr lang="en-US" smtClean="0"/>
              <a:pPr/>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1E005B-8BD6-472F-B207-AEF0F3C09113}" type="datetimeFigureOut">
              <a:rPr lang="en-US" smtClean="0"/>
              <a:pPr/>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E005B-8BD6-472F-B207-AEF0F3C09113}"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E005B-8BD6-472F-B207-AEF0F3C09113}"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90D8-18F6-46AA-A11E-031A92F6F0F3}"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E005B-8BD6-472F-B207-AEF0F3C09113}" type="datetimeFigureOut">
              <a:rPr lang="en-US" smtClean="0"/>
              <a:pPr/>
              <a:t>5/6/2025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990D8-18F6-46AA-A11E-031A92F6F0F3}"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oogle Shape;90;p1"/>
          <p:cNvPicPr preferRelativeResize="0"/>
          <p:nvPr/>
        </p:nvPicPr>
        <p:blipFill rotWithShape="1">
          <a:blip r:embed="rId2">
            <a:alphaModFix/>
          </a:blip>
          <a:srcRect/>
          <a:stretch/>
        </p:blipFill>
        <p:spPr>
          <a:xfrm>
            <a:off x="2514600" y="152400"/>
            <a:ext cx="4286250" cy="1047750"/>
          </a:xfrm>
          <a:prstGeom prst="rect">
            <a:avLst/>
          </a:prstGeom>
          <a:noFill/>
          <a:ln>
            <a:noFill/>
          </a:ln>
        </p:spPr>
      </p:pic>
      <p:sp>
        <p:nvSpPr>
          <p:cNvPr id="7" name="Google Shape;86;p1"/>
          <p:cNvSpPr txBox="1"/>
          <p:nvPr/>
        </p:nvSpPr>
        <p:spPr>
          <a:xfrm>
            <a:off x="2286000" y="1295400"/>
            <a:ext cx="487665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dirty="0">
                <a:solidFill>
                  <a:schemeClr val="tx2">
                    <a:lumMod val="75000"/>
                  </a:schemeClr>
                </a:solidFill>
                <a:latin typeface="Times New Roman"/>
                <a:ea typeface="Times New Roman"/>
                <a:cs typeface="Times New Roman"/>
                <a:sym typeface="Times New Roman"/>
              </a:rPr>
              <a:t>School of Chemical Engineering</a:t>
            </a:r>
            <a:endParaRPr dirty="0">
              <a:solidFill>
                <a:schemeClr val="tx2">
                  <a:lumMod val="75000"/>
                </a:schemeClr>
              </a:solidFill>
            </a:endParaRPr>
          </a:p>
        </p:txBody>
      </p:sp>
      <p:sp>
        <p:nvSpPr>
          <p:cNvPr id="8" name="Google Shape;88;p1"/>
          <p:cNvSpPr txBox="1"/>
          <p:nvPr/>
        </p:nvSpPr>
        <p:spPr>
          <a:xfrm>
            <a:off x="685800" y="2057400"/>
            <a:ext cx="7961700" cy="1446509"/>
          </a:xfrm>
          <a:prstGeom prst="rect">
            <a:avLst/>
          </a:prstGeom>
          <a:noFill/>
          <a:ln>
            <a:noFill/>
          </a:ln>
        </p:spPr>
        <p:txBody>
          <a:bodyPr spcFirstLastPara="1" wrap="square" lIns="91425" tIns="45700" rIns="91425" bIns="45700" anchor="t" anchorCtr="0">
            <a:spAutoFit/>
          </a:bodyPr>
          <a:lstStyle/>
          <a:p>
            <a:pPr lvl="0" algn="ctr"/>
            <a:r>
              <a:rPr lang="en-US" sz="4400" b="1" dirty="0">
                <a:solidFill>
                  <a:srgbClr val="0000CC"/>
                </a:solidFill>
                <a:latin typeface="Times New Roman"/>
                <a:ea typeface="Times New Roman"/>
                <a:cs typeface="Times New Roman"/>
                <a:sym typeface="Times New Roman"/>
              </a:rPr>
              <a:t>Effective Radiator Coolant Management and Recycle</a:t>
            </a:r>
          </a:p>
        </p:txBody>
      </p:sp>
      <p:sp>
        <p:nvSpPr>
          <p:cNvPr id="9" name="Google Shape;87;p1"/>
          <p:cNvSpPr txBox="1"/>
          <p:nvPr/>
        </p:nvSpPr>
        <p:spPr>
          <a:xfrm>
            <a:off x="0" y="5202300"/>
            <a:ext cx="3499589" cy="16557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IN" sz="2800" b="0" u="none" dirty="0">
                <a:solidFill>
                  <a:schemeClr val="dk1"/>
                </a:solidFill>
                <a:latin typeface="Times New Roman"/>
                <a:ea typeface="Times New Roman"/>
                <a:cs typeface="Times New Roman"/>
                <a:sym typeface="Times New Roman"/>
              </a:rPr>
              <a:t>Guide:</a:t>
            </a:r>
            <a:endParaRPr sz="2000" dirty="0"/>
          </a:p>
          <a:p>
            <a:pPr marL="0" marR="0" lvl="0" indent="0" algn="l" rtl="0">
              <a:lnSpc>
                <a:spcPct val="90000"/>
              </a:lnSpc>
              <a:spcBef>
                <a:spcPts val="1000"/>
              </a:spcBef>
              <a:spcAft>
                <a:spcPts val="0"/>
              </a:spcAft>
              <a:buClr>
                <a:schemeClr val="dk1"/>
              </a:buClr>
              <a:buSzPts val="2400"/>
              <a:buFont typeface="Arial"/>
              <a:buNone/>
            </a:pPr>
            <a:r>
              <a:rPr lang="en-IN" sz="2800" dirty="0" err="1">
                <a:solidFill>
                  <a:schemeClr val="dk1"/>
                </a:solidFill>
                <a:latin typeface="Times New Roman"/>
                <a:ea typeface="Times New Roman"/>
                <a:cs typeface="Times New Roman"/>
                <a:sym typeface="Times New Roman"/>
              </a:rPr>
              <a:t>Dr</a:t>
            </a:r>
            <a:r>
              <a:rPr lang="en-IN" sz="2800" b="0" u="none" dirty="0" err="1">
                <a:solidFill>
                  <a:schemeClr val="dk1"/>
                </a:solidFill>
                <a:latin typeface="Times New Roman"/>
                <a:ea typeface="Times New Roman"/>
                <a:cs typeface="Times New Roman"/>
                <a:sym typeface="Times New Roman"/>
              </a:rPr>
              <a:t>.Kunjan</a:t>
            </a:r>
            <a:r>
              <a:rPr lang="en-IN" sz="2800" b="0" u="none" dirty="0">
                <a:solidFill>
                  <a:schemeClr val="dk1"/>
                </a:solidFill>
                <a:latin typeface="Times New Roman"/>
                <a:ea typeface="Times New Roman"/>
                <a:cs typeface="Times New Roman"/>
                <a:sym typeface="Times New Roman"/>
              </a:rPr>
              <a:t> </a:t>
            </a:r>
            <a:r>
              <a:rPr lang="en-IN" sz="2800" b="0" u="none" dirty="0" err="1">
                <a:solidFill>
                  <a:schemeClr val="dk1"/>
                </a:solidFill>
                <a:latin typeface="Times New Roman"/>
                <a:ea typeface="Times New Roman"/>
                <a:cs typeface="Times New Roman"/>
                <a:sym typeface="Times New Roman"/>
              </a:rPr>
              <a:t>Junghare</a:t>
            </a:r>
            <a:endParaRPr sz="2000" dirty="0"/>
          </a:p>
        </p:txBody>
      </p:sp>
      <p:sp>
        <p:nvSpPr>
          <p:cNvPr id="10" name="Google Shape;84;p1"/>
          <p:cNvSpPr txBox="1">
            <a:spLocks noGrp="1"/>
          </p:cNvSpPr>
          <p:nvPr>
            <p:ph type="subTitle" idx="1"/>
          </p:nvPr>
        </p:nvSpPr>
        <p:spPr>
          <a:xfrm>
            <a:off x="4211400" y="4495800"/>
            <a:ext cx="4932600" cy="2202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p>
          <a:p>
            <a:pPr marL="0" lvl="0" indent="0" algn="r" rtl="0">
              <a:lnSpc>
                <a:spcPct val="90000"/>
              </a:lnSpc>
              <a:spcBef>
                <a:spcPts val="1000"/>
              </a:spcBef>
              <a:spcAft>
                <a:spcPts val="0"/>
              </a:spcAft>
              <a:buClr>
                <a:schemeClr val="dk1"/>
              </a:buClr>
              <a:buSzPts val="2400"/>
              <a:buNone/>
            </a:pPr>
            <a:endParaRPr lang="en-IN" sz="2800" dirty="0">
              <a:solidFill>
                <a:schemeClr val="tx1">
                  <a:lumMod val="95000"/>
                  <a:lumOff val="5000"/>
                </a:schemeClr>
              </a:solidFill>
              <a:latin typeface="Times New Roman"/>
              <a:ea typeface="Times New Roman"/>
              <a:cs typeface="Times New Roman"/>
              <a:sym typeface="Times New Roman"/>
            </a:endParaRPr>
          </a:p>
          <a:p>
            <a:pPr>
              <a:lnSpc>
                <a:spcPct val="90000"/>
              </a:lnSpc>
              <a:spcBef>
                <a:spcPts val="1000"/>
              </a:spcBef>
              <a:buClr>
                <a:schemeClr val="dk1"/>
              </a:buClr>
              <a:buSzPts val="2400"/>
            </a:pPr>
            <a:r>
              <a:rPr lang="en-IN" sz="2800" dirty="0">
                <a:solidFill>
                  <a:schemeClr val="tx1">
                    <a:lumMod val="95000"/>
                    <a:lumOff val="5000"/>
                  </a:schemeClr>
                </a:solidFill>
                <a:latin typeface="Times New Roman"/>
                <a:ea typeface="Times New Roman"/>
                <a:cs typeface="Times New Roman"/>
                <a:sym typeface="Times New Roman"/>
              </a:rPr>
              <a:t>Rahul Khade (TCH 81)</a:t>
            </a:r>
            <a:endParaRPr lang="en-IN" sz="2800" dirty="0">
              <a:solidFill>
                <a:schemeClr val="tx1">
                  <a:lumMod val="95000"/>
                  <a:lumOff val="5000"/>
                </a:schemeClr>
              </a:solidFill>
            </a:endParaRPr>
          </a:p>
          <a:p>
            <a:pPr marL="0" lvl="0" indent="0" algn="r" rtl="0">
              <a:lnSpc>
                <a:spcPct val="90000"/>
              </a:lnSpc>
              <a:spcBef>
                <a:spcPts val="1000"/>
              </a:spcBef>
              <a:spcAft>
                <a:spcPts val="0"/>
              </a:spcAft>
              <a:buClr>
                <a:schemeClr val="dk1"/>
              </a:buClr>
              <a:buSzPts val="2400"/>
              <a:buNone/>
            </a:pPr>
            <a:endParaRPr lang="en-IN" dirty="0">
              <a:solidFill>
                <a:schemeClr val="tx1">
                  <a:lumMod val="95000"/>
                  <a:lumOff val="5000"/>
                </a:schemeClr>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endParaRPr lang="en-US" dirty="0"/>
          </a:p>
          <a:p>
            <a:pPr marL="0" lvl="0" indent="0" algn="ctr" rtl="0">
              <a:lnSpc>
                <a:spcPct val="90000"/>
              </a:lnSpc>
              <a:spcBef>
                <a:spcPts val="1000"/>
              </a:spcBef>
              <a:spcAft>
                <a:spcPts val="0"/>
              </a:spcAft>
              <a:buClr>
                <a:schemeClr val="dk1"/>
              </a:buClr>
              <a:buSzPts val="2400"/>
              <a:buNone/>
            </a:pPr>
            <a:endParaRPr lang="en-US" dirty="0"/>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Methodologies</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25000" lnSpcReduction="20000"/>
          </a:bodyPr>
          <a:lstStyle/>
          <a:p>
            <a:r>
              <a:rPr lang="en-US" sz="9600" u="sng" dirty="0">
                <a:solidFill>
                  <a:srgbClr val="FFFF00"/>
                </a:solidFill>
                <a:latin typeface="Times New Roman" panose="02020603050405020304" pitchFamily="18" charset="0"/>
                <a:cs typeface="Times New Roman" panose="02020603050405020304" pitchFamily="18" charset="0"/>
              </a:rPr>
              <a:t>Filtration</a:t>
            </a:r>
            <a:r>
              <a:rPr lang="en-US" sz="9600" dirty="0">
                <a:solidFill>
                  <a:srgbClr val="FFFF00"/>
                </a:solidFill>
                <a:latin typeface="Times New Roman" panose="02020603050405020304" pitchFamily="18" charset="0"/>
                <a:cs typeface="Times New Roman" panose="02020603050405020304" pitchFamily="18" charset="0"/>
              </a:rPr>
              <a:t>: To remove contaminants such as dirt, debris, and metal particles.</a:t>
            </a:r>
          </a:p>
          <a:p>
            <a:r>
              <a:rPr lang="en-US" sz="9600" u="sng" dirty="0">
                <a:solidFill>
                  <a:srgbClr val="FFFF00"/>
                </a:solidFill>
                <a:latin typeface="Times New Roman" panose="02020603050405020304" pitchFamily="18" charset="0"/>
                <a:cs typeface="Times New Roman" panose="02020603050405020304" pitchFamily="18" charset="0"/>
              </a:rPr>
              <a:t>Distillation</a:t>
            </a:r>
            <a:r>
              <a:rPr lang="en-US" sz="9600" dirty="0">
                <a:solidFill>
                  <a:srgbClr val="FFFF00"/>
                </a:solidFill>
                <a:latin typeface="Times New Roman" panose="02020603050405020304" pitchFamily="18" charset="0"/>
                <a:cs typeface="Times New Roman" panose="02020603050405020304" pitchFamily="18" charset="0"/>
              </a:rPr>
              <a:t>: To separate the water from the chemical additives.</a:t>
            </a:r>
          </a:p>
          <a:p>
            <a:r>
              <a:rPr lang="en-US" sz="9600" u="sng" dirty="0">
                <a:solidFill>
                  <a:srgbClr val="FFFF00"/>
                </a:solidFill>
                <a:latin typeface="Times New Roman" panose="02020603050405020304" pitchFamily="18" charset="0"/>
                <a:cs typeface="Times New Roman" panose="02020603050405020304" pitchFamily="18" charset="0"/>
              </a:rPr>
              <a:t>Reverse Osmosis</a:t>
            </a:r>
            <a:r>
              <a:rPr lang="en-US" sz="9600" dirty="0">
                <a:solidFill>
                  <a:srgbClr val="FFFF00"/>
                </a:solidFill>
                <a:latin typeface="Times New Roman" panose="02020603050405020304" pitchFamily="18" charset="0"/>
                <a:cs typeface="Times New Roman" panose="02020603050405020304" pitchFamily="18" charset="0"/>
              </a:rPr>
              <a:t>: To separate water from the coolant's chemical components. </a:t>
            </a:r>
          </a:p>
          <a:p>
            <a:r>
              <a:rPr lang="en-US" sz="9600" u="sng" dirty="0">
                <a:solidFill>
                  <a:srgbClr val="FFFF00"/>
                </a:solidFill>
                <a:latin typeface="Times New Roman" panose="02020603050405020304" pitchFamily="18" charset="0"/>
                <a:cs typeface="Times New Roman" panose="02020603050405020304" pitchFamily="18" charset="0"/>
              </a:rPr>
              <a:t>Ion Exchange</a:t>
            </a:r>
            <a:r>
              <a:rPr lang="en-US" sz="9600" dirty="0">
                <a:solidFill>
                  <a:srgbClr val="FFFF00"/>
                </a:solidFill>
                <a:latin typeface="Times New Roman" panose="02020603050405020304" pitchFamily="18" charset="0"/>
                <a:cs typeface="Times New Roman" panose="02020603050405020304" pitchFamily="18" charset="0"/>
              </a:rPr>
              <a:t>: To remove impurities from the coolant. The resin absorbs contaminants and releases clean coolant.</a:t>
            </a:r>
          </a:p>
          <a:p>
            <a:r>
              <a:rPr lang="en-US" sz="9600" u="sng" dirty="0">
                <a:solidFill>
                  <a:srgbClr val="FFFF00"/>
                </a:solidFill>
                <a:latin typeface="Times New Roman" panose="02020603050405020304" pitchFamily="18" charset="0"/>
                <a:cs typeface="Times New Roman" panose="02020603050405020304" pitchFamily="18" charset="0"/>
              </a:rPr>
              <a:t>Biological Treatment</a:t>
            </a:r>
            <a:r>
              <a:rPr lang="en-US" sz="9600" dirty="0">
                <a:solidFill>
                  <a:srgbClr val="FFFF00"/>
                </a:solidFill>
                <a:latin typeface="Times New Roman" panose="02020603050405020304" pitchFamily="18" charset="0"/>
                <a:cs typeface="Times New Roman" panose="02020603050405020304" pitchFamily="18" charset="0"/>
              </a:rPr>
              <a:t>: Treating the coolant with microorganisms that can break down contaminants and impurities.</a:t>
            </a:r>
          </a:p>
          <a:p>
            <a:r>
              <a:rPr lang="en-US" sz="9600" u="sng" dirty="0">
                <a:solidFill>
                  <a:srgbClr val="FFFF00"/>
                </a:solidFill>
                <a:latin typeface="Times New Roman" panose="02020603050405020304" pitchFamily="18" charset="0"/>
                <a:cs typeface="Times New Roman" panose="02020603050405020304" pitchFamily="18" charset="0"/>
              </a:rPr>
              <a:t>Vacuum Evaporation</a:t>
            </a:r>
            <a:r>
              <a:rPr lang="en-US" sz="9600" dirty="0">
                <a:solidFill>
                  <a:srgbClr val="FFFF00"/>
                </a:solidFill>
                <a:latin typeface="Times New Roman" panose="02020603050405020304" pitchFamily="18" charset="0"/>
                <a:cs typeface="Times New Roman" panose="02020603050405020304" pitchFamily="18" charset="0"/>
              </a:rPr>
              <a:t>: Coolant is evaporated at a low pressure to separate the water from the chemical additives.</a:t>
            </a:r>
          </a:p>
          <a:p>
            <a:r>
              <a:rPr lang="en-US" sz="9600" u="sng" dirty="0">
                <a:solidFill>
                  <a:srgbClr val="FFFF00"/>
                </a:solidFill>
                <a:latin typeface="Times New Roman" panose="02020603050405020304" pitchFamily="18" charset="0"/>
                <a:cs typeface="Times New Roman" panose="02020603050405020304" pitchFamily="18" charset="0"/>
              </a:rPr>
              <a:t>Centrifugation</a:t>
            </a:r>
            <a:r>
              <a:rPr lang="en-US" sz="9600" dirty="0">
                <a:solidFill>
                  <a:srgbClr val="FFFF00"/>
                </a:solidFill>
                <a:latin typeface="Times New Roman" panose="02020603050405020304" pitchFamily="18" charset="0"/>
                <a:cs typeface="Times New Roman" panose="02020603050405020304" pitchFamily="18" charset="0"/>
              </a:rPr>
              <a:t>: Centrifuges can be used to separate solid particles and debris from the coolant.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29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FF00"/>
                </a:solidFill>
                <a:latin typeface="Times New Roman" panose="02020603050405020304" pitchFamily="18" charset="0"/>
                <a:cs typeface="Times New Roman" panose="02020603050405020304" pitchFamily="18" charset="0"/>
              </a:rPr>
              <a:t>Objectives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747" y="1524000"/>
            <a:ext cx="8246070" cy="4831276"/>
          </a:xfrm>
        </p:spPr>
        <p:txBody>
          <a:bodyPr>
            <a:normAutofit/>
          </a:bodyPr>
          <a:lstStyle/>
          <a:p>
            <a:pPr marL="0" lvl="0" indent="0">
              <a:lnSpc>
                <a:spcPct val="90000"/>
              </a:lnSpc>
              <a:spcBef>
                <a:spcPts val="0"/>
              </a:spcBef>
              <a:buClr>
                <a:srgbClr val="C00000"/>
              </a:buClr>
              <a:buSzPts val="3600"/>
              <a:buNone/>
              <a:defRPr/>
            </a:pPr>
            <a:r>
              <a:rPr lang="en-US" b="1" dirty="0">
                <a:solidFill>
                  <a:srgbClr val="FFFF00"/>
                </a:solidFill>
                <a:latin typeface="Times New Roman"/>
                <a:ea typeface="Times New Roman"/>
                <a:cs typeface="Times New Roman"/>
                <a:sym typeface="Times New Roman"/>
              </a:rPr>
              <a:t>Objectives</a:t>
            </a:r>
            <a:r>
              <a:rPr lang="en-US" b="1" dirty="0">
                <a:solidFill>
                  <a:srgbClr val="FF6600"/>
                </a:solidFill>
                <a:latin typeface="Times New Roman"/>
                <a:ea typeface="Times New Roman"/>
                <a:cs typeface="Times New Roman"/>
                <a:sym typeface="Times New Roman"/>
              </a:rPr>
              <a:t> </a:t>
            </a:r>
            <a:endParaRPr lang="en-US" dirty="0">
              <a:solidFill>
                <a:srgbClr val="FF6600"/>
              </a:solidFill>
            </a:endParaRPr>
          </a:p>
          <a:p>
            <a:pPr marL="0" indent="0">
              <a:lnSpc>
                <a:spcPct val="90000"/>
              </a:lnSpc>
              <a:spcBef>
                <a:spcPts val="1000"/>
              </a:spcBef>
              <a:buClr>
                <a:schemeClr val="dk1"/>
              </a:buClr>
              <a:buSzPts val="2400"/>
              <a:buNone/>
              <a:defRPr/>
            </a:pPr>
            <a:r>
              <a:rPr lang="en-US" dirty="0">
                <a:solidFill>
                  <a:srgbClr val="FFFF00"/>
                </a:solidFill>
                <a:latin typeface="Times New Roman"/>
                <a:ea typeface="Times New Roman"/>
                <a:cs typeface="Times New Roman"/>
                <a:sym typeface="Times New Roman"/>
              </a:rPr>
              <a:t>To Create a System Which Recycles The Used Radiator Coolant.</a:t>
            </a:r>
          </a:p>
          <a:p>
            <a:pPr marL="0" indent="0">
              <a:lnSpc>
                <a:spcPct val="90000"/>
              </a:lnSpc>
              <a:spcBef>
                <a:spcPts val="1000"/>
              </a:spcBef>
              <a:buClr>
                <a:schemeClr val="dk1"/>
              </a:buClr>
              <a:buSzPts val="2400"/>
              <a:buNone/>
              <a:defRPr/>
            </a:pPr>
            <a:r>
              <a:rPr lang="en-US" dirty="0">
                <a:solidFill>
                  <a:srgbClr val="FFFF00"/>
                </a:solidFill>
                <a:latin typeface="Times New Roman"/>
                <a:ea typeface="Times New Roman"/>
                <a:cs typeface="Times New Roman"/>
                <a:sym typeface="Times New Roman"/>
              </a:rPr>
              <a:t>To Meet ASTM Standards of our Product.</a:t>
            </a:r>
          </a:p>
          <a:p>
            <a:pPr marL="0" indent="0">
              <a:lnSpc>
                <a:spcPct val="90000"/>
              </a:lnSpc>
              <a:spcBef>
                <a:spcPts val="1000"/>
              </a:spcBef>
              <a:buClr>
                <a:schemeClr val="dk1"/>
              </a:buClr>
              <a:buSzPts val="2400"/>
              <a:buNone/>
              <a:defRPr/>
            </a:pPr>
            <a:r>
              <a:rPr lang="en-US" dirty="0">
                <a:solidFill>
                  <a:srgbClr val="FFFF00"/>
                </a:solidFill>
                <a:latin typeface="Times New Roman"/>
                <a:ea typeface="Times New Roman"/>
                <a:cs typeface="Times New Roman"/>
                <a:sym typeface="Times New Roman"/>
              </a:rPr>
              <a:t>To Produce / Generate New Radiator Coolants From Used Radiator Coolant at any Cost.</a:t>
            </a:r>
          </a:p>
          <a:p>
            <a:pPr marL="0" indent="0">
              <a:lnSpc>
                <a:spcPct val="90000"/>
              </a:lnSpc>
              <a:spcBef>
                <a:spcPts val="1000"/>
              </a:spcBef>
              <a:buClr>
                <a:schemeClr val="dk1"/>
              </a:buClr>
              <a:buSzPts val="2400"/>
              <a:buNone/>
              <a:defRPr/>
            </a:pPr>
            <a:r>
              <a:rPr lang="en-US" dirty="0">
                <a:solidFill>
                  <a:srgbClr val="FFFF00"/>
                </a:solidFill>
                <a:latin typeface="Times New Roman"/>
                <a:ea typeface="Times New Roman"/>
                <a:cs typeface="Times New Roman"/>
                <a:sym typeface="Times New Roman"/>
              </a:rPr>
              <a:t>To Prevent Disposals of Radiator Coolant Into The Environment.</a:t>
            </a:r>
          </a:p>
          <a:p>
            <a:pPr marL="0" indent="0">
              <a:lnSpc>
                <a:spcPct val="90000"/>
              </a:lnSpc>
              <a:spcBef>
                <a:spcPts val="1000"/>
              </a:spcBef>
              <a:buClr>
                <a:schemeClr val="dk1"/>
              </a:buClr>
              <a:buSzPts val="2400"/>
              <a:buNone/>
              <a:defRPr/>
            </a:pPr>
            <a:r>
              <a:rPr lang="en-US" dirty="0">
                <a:solidFill>
                  <a:srgbClr val="FFFF00"/>
                </a:solidFill>
                <a:latin typeface="Times New Roman"/>
                <a:ea typeface="Times New Roman"/>
                <a:cs typeface="Times New Roman"/>
                <a:sym typeface="Times New Roman"/>
              </a:rPr>
              <a:t>To Reduce Demand of Virgin/New Radiator Coolant.</a:t>
            </a:r>
          </a:p>
          <a:p>
            <a:pPr marL="0" indent="0">
              <a:lnSpc>
                <a:spcPct val="90000"/>
              </a:lnSpc>
              <a:spcBef>
                <a:spcPts val="1000"/>
              </a:spcBef>
              <a:buClr>
                <a:schemeClr val="dk1"/>
              </a:buClr>
              <a:buSzPts val="2400"/>
              <a:buNone/>
              <a:defRPr/>
            </a:pPr>
            <a:r>
              <a:rPr lang="en-US" dirty="0">
                <a:solidFill>
                  <a:srgbClr val="FFFF00"/>
                </a:solidFill>
                <a:latin typeface="Times New Roman"/>
                <a:ea typeface="Times New Roman"/>
                <a:cs typeface="Times New Roman"/>
                <a:sym typeface="Times New Roman"/>
              </a:rPr>
              <a:t>To make our system feasible.</a:t>
            </a:r>
            <a:endParaRPr lang="en-US" dirty="0">
              <a:solidFill>
                <a:srgbClr val="FFFF00"/>
              </a:solidFill>
            </a:endParaRPr>
          </a:p>
          <a:p>
            <a:endParaRPr lang="en-IN" dirty="0"/>
          </a:p>
        </p:txBody>
      </p:sp>
    </p:spTree>
    <p:extLst>
      <p:ext uri="{BB962C8B-B14F-4D97-AF65-F5344CB8AC3E}">
        <p14:creationId xmlns:p14="http://schemas.microsoft.com/office/powerpoint/2010/main" val="216127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Experimental Setup</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3721" y="1676400"/>
            <a:ext cx="5811308" cy="3833812"/>
          </a:xfrm>
          <a:prstGeom prst="rect">
            <a:avLst/>
          </a:prstGeom>
        </p:spPr>
      </p:pic>
      <p:sp>
        <p:nvSpPr>
          <p:cNvPr id="5" name="TextBox 4"/>
          <p:cNvSpPr txBox="1"/>
          <p:nvPr/>
        </p:nvSpPr>
        <p:spPr>
          <a:xfrm>
            <a:off x="148354" y="5875874"/>
            <a:ext cx="9022150" cy="707886"/>
          </a:xfrm>
          <a:prstGeom prst="rect">
            <a:avLst/>
          </a:prstGeom>
          <a:noFill/>
        </p:spPr>
        <p:txBody>
          <a:bodyPr wrap="none" rtlCol="0">
            <a:spAutoFit/>
          </a:bodyPr>
          <a:lstStyle/>
          <a:p>
            <a:r>
              <a:rPr lang="en-IN" sz="2200" dirty="0">
                <a:solidFill>
                  <a:srgbClr val="FFFF00"/>
                </a:solidFill>
                <a:latin typeface="Times New Roman" panose="02020603050405020304" pitchFamily="18" charset="0"/>
                <a:cs typeface="Times New Roman" panose="02020603050405020304" pitchFamily="18" charset="0"/>
              </a:rPr>
              <a:t>Fig 1:  Vapour Liquid Equilibrium Setup for Separation of Water from Glycol.</a:t>
            </a:r>
          </a:p>
          <a:p>
            <a:endParaRPr lang="en-IN" dirty="0"/>
          </a:p>
        </p:txBody>
      </p:sp>
    </p:spTree>
    <p:extLst>
      <p:ext uri="{BB962C8B-B14F-4D97-AF65-F5344CB8AC3E}">
        <p14:creationId xmlns:p14="http://schemas.microsoft.com/office/powerpoint/2010/main" val="275384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Experimental Setup</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5791200"/>
            <a:ext cx="7992188" cy="707886"/>
          </a:xfrm>
          <a:prstGeom prst="rect">
            <a:avLst/>
          </a:prstGeom>
          <a:noFill/>
        </p:spPr>
        <p:txBody>
          <a:bodyPr wrap="none" rtlCol="0">
            <a:spAutoFit/>
          </a:bodyPr>
          <a:lstStyle/>
          <a:p>
            <a:r>
              <a:rPr lang="en-IN" sz="2200" dirty="0">
                <a:solidFill>
                  <a:srgbClr val="FFFF00"/>
                </a:solidFill>
                <a:latin typeface="Times New Roman" panose="02020603050405020304" pitchFamily="18" charset="0"/>
                <a:cs typeface="Times New Roman" panose="02020603050405020304" pitchFamily="18" charset="0"/>
              </a:rPr>
              <a:t>Fig 2: Boiling Point Setup for measuring the Temperature of Sample.</a:t>
            </a:r>
          </a:p>
          <a:p>
            <a:endParaRPr lang="en-IN"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2438400" y="1371600"/>
            <a:ext cx="3740100" cy="4374034"/>
          </a:xfrm>
          <a:prstGeom prst="rect">
            <a:avLst/>
          </a:prstGeom>
        </p:spPr>
      </p:pic>
    </p:spTree>
    <p:extLst>
      <p:ext uri="{BB962C8B-B14F-4D97-AF65-F5344CB8AC3E}">
        <p14:creationId xmlns:p14="http://schemas.microsoft.com/office/powerpoint/2010/main" val="60333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Results</a:t>
            </a:r>
            <a:endParaRPr lang="en-IN" b="1" dirty="0">
              <a:solidFill>
                <a:srgbClr val="FFFF00"/>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0832616"/>
              </p:ext>
            </p:extLst>
          </p:nvPr>
        </p:nvGraphicFramePr>
        <p:xfrm>
          <a:off x="1143000" y="2514602"/>
          <a:ext cx="6781800" cy="3505198"/>
        </p:xfrm>
        <a:graphic>
          <a:graphicData uri="http://schemas.openxmlformats.org/drawingml/2006/table">
            <a:tbl>
              <a:tblPr firstRow="1" firstCol="1" bandRow="1">
                <a:tableStyleId>{1FECB4D8-DB02-4DC6-A0A2-4F2EBAE1DC90}</a:tableStyleId>
              </a:tblPr>
              <a:tblGrid>
                <a:gridCol w="997416">
                  <a:extLst>
                    <a:ext uri="{9D8B030D-6E8A-4147-A177-3AD203B41FA5}">
                      <a16:colId xmlns:a16="http://schemas.microsoft.com/office/drawing/2014/main" val="3352546092"/>
                    </a:ext>
                  </a:extLst>
                </a:gridCol>
                <a:gridCol w="2336197">
                  <a:extLst>
                    <a:ext uri="{9D8B030D-6E8A-4147-A177-3AD203B41FA5}">
                      <a16:colId xmlns:a16="http://schemas.microsoft.com/office/drawing/2014/main" val="3093895493"/>
                    </a:ext>
                  </a:extLst>
                </a:gridCol>
                <a:gridCol w="1668376">
                  <a:extLst>
                    <a:ext uri="{9D8B030D-6E8A-4147-A177-3AD203B41FA5}">
                      <a16:colId xmlns:a16="http://schemas.microsoft.com/office/drawing/2014/main" val="4126878937"/>
                    </a:ext>
                  </a:extLst>
                </a:gridCol>
                <a:gridCol w="1779811">
                  <a:extLst>
                    <a:ext uri="{9D8B030D-6E8A-4147-A177-3AD203B41FA5}">
                      <a16:colId xmlns:a16="http://schemas.microsoft.com/office/drawing/2014/main" val="3312788857"/>
                    </a:ext>
                  </a:extLst>
                </a:gridCol>
              </a:tblGrid>
              <a:tr h="959378">
                <a:tc>
                  <a:txBody>
                    <a:bodyPr/>
                    <a:lstStyle/>
                    <a:p>
                      <a:pPr algn="ctr">
                        <a:lnSpc>
                          <a:spcPct val="150000"/>
                        </a:lnSpc>
                        <a:spcAft>
                          <a:spcPts val="0"/>
                        </a:spcAft>
                        <a:tabLst>
                          <a:tab pos="1544320" algn="l"/>
                        </a:tabLst>
                      </a:pPr>
                      <a:r>
                        <a:rPr lang="en-IN" sz="1800" dirty="0">
                          <a:effectLst/>
                        </a:rPr>
                        <a:t>Sample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Specific</a:t>
                      </a:r>
                      <a:r>
                        <a:rPr lang="en-IN" sz="1600" dirty="0">
                          <a:effectLst/>
                        </a:rPr>
                        <a:t> Gravity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pH</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Boiling Point (Degrees)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9568000"/>
                  </a:ext>
                </a:extLst>
              </a:tr>
              <a:tr h="509164">
                <a:tc>
                  <a:txBody>
                    <a:bodyPr/>
                    <a:lstStyle/>
                    <a:p>
                      <a:pPr algn="ctr">
                        <a:lnSpc>
                          <a:spcPct val="150000"/>
                        </a:lnSpc>
                        <a:spcAft>
                          <a:spcPts val="0"/>
                        </a:spcAft>
                        <a:tabLst>
                          <a:tab pos="1544320" algn="l"/>
                        </a:tabLst>
                      </a:pPr>
                      <a:r>
                        <a:rPr lang="en-IN" sz="1800" dirty="0">
                          <a:effectLst/>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1.01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nSpc>
                          <a:spcPct val="150000"/>
                        </a:lnSpc>
                        <a:spcAft>
                          <a:spcPts val="0"/>
                        </a:spcAft>
                        <a:tabLst>
                          <a:tab pos="1544320" algn="l"/>
                        </a:tabLst>
                      </a:pPr>
                      <a:r>
                        <a:rPr lang="en-IN" sz="1800" dirty="0">
                          <a:effectLst/>
                        </a:rPr>
                        <a:t>    130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9237198"/>
                  </a:ext>
                </a:extLst>
              </a:tr>
              <a:tr h="509164">
                <a:tc>
                  <a:txBody>
                    <a:bodyPr/>
                    <a:lstStyle/>
                    <a:p>
                      <a:pPr algn="ctr">
                        <a:lnSpc>
                          <a:spcPct val="150000"/>
                        </a:lnSpc>
                        <a:spcAft>
                          <a:spcPts val="0"/>
                        </a:spcAft>
                        <a:tabLst>
                          <a:tab pos="1544320" algn="l"/>
                        </a:tabLst>
                      </a:pPr>
                      <a:r>
                        <a:rPr lang="en-IN" sz="1800" dirty="0">
                          <a:effectLst/>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0.9615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7.8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nSpc>
                          <a:spcPct val="150000"/>
                        </a:lnSpc>
                        <a:spcAft>
                          <a:spcPts val="0"/>
                        </a:spcAft>
                        <a:tabLst>
                          <a:tab pos="1544320" algn="l"/>
                        </a:tabLst>
                      </a:pPr>
                      <a:r>
                        <a:rPr lang="en-IN" sz="1800" dirty="0">
                          <a:effectLst/>
                        </a:rPr>
                        <a:t>    102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9759008"/>
                  </a:ext>
                </a:extLst>
              </a:tr>
              <a:tr h="509164">
                <a:tc>
                  <a:txBody>
                    <a:bodyPr/>
                    <a:lstStyle/>
                    <a:p>
                      <a:pPr algn="ctr">
                        <a:lnSpc>
                          <a:spcPct val="150000"/>
                        </a:lnSpc>
                        <a:spcAft>
                          <a:spcPts val="0"/>
                        </a:spcAft>
                        <a:tabLst>
                          <a:tab pos="1544320" algn="l"/>
                        </a:tabLst>
                      </a:pPr>
                      <a:r>
                        <a:rPr lang="en-IN" sz="1800">
                          <a:effectLst/>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0.9852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7.6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105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6220495"/>
                  </a:ext>
                </a:extLst>
              </a:tr>
              <a:tr h="509164">
                <a:tc>
                  <a:txBody>
                    <a:bodyPr/>
                    <a:lstStyle/>
                    <a:p>
                      <a:pPr algn="ctr">
                        <a:lnSpc>
                          <a:spcPct val="150000"/>
                        </a:lnSpc>
                        <a:spcAft>
                          <a:spcPts val="0"/>
                        </a:spcAft>
                        <a:tabLst>
                          <a:tab pos="1544320" algn="l"/>
                        </a:tabLst>
                      </a:pPr>
                      <a:r>
                        <a:rPr lang="en-IN" sz="1800">
                          <a:effectLst/>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0.9267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101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0730630"/>
                  </a:ext>
                </a:extLst>
              </a:tr>
              <a:tr h="509164">
                <a:tc>
                  <a:txBody>
                    <a:bodyPr/>
                    <a:lstStyle/>
                    <a:p>
                      <a:pPr algn="ctr">
                        <a:lnSpc>
                          <a:spcPct val="150000"/>
                        </a:lnSpc>
                        <a:spcAft>
                          <a:spcPts val="0"/>
                        </a:spcAft>
                        <a:tabLst>
                          <a:tab pos="1544320" algn="l"/>
                        </a:tabLst>
                      </a:pPr>
                      <a:r>
                        <a:rPr lang="en-IN" sz="1800" dirty="0">
                          <a:effectLst/>
                        </a:rPr>
                        <a:t>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0.9512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7.3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106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8115603"/>
                  </a:ext>
                </a:extLst>
              </a:tr>
            </a:tbl>
          </a:graphicData>
        </a:graphic>
      </p:graphicFrame>
      <p:sp>
        <p:nvSpPr>
          <p:cNvPr id="7" name="TextBox 6"/>
          <p:cNvSpPr txBox="1"/>
          <p:nvPr/>
        </p:nvSpPr>
        <p:spPr>
          <a:xfrm>
            <a:off x="1119809" y="1905000"/>
            <a:ext cx="3038011" cy="461665"/>
          </a:xfrm>
          <a:prstGeom prst="rect">
            <a:avLst/>
          </a:prstGeom>
          <a:noFill/>
        </p:spPr>
        <p:txBody>
          <a:bodyPr wrap="none" rtlCol="0">
            <a:spAutoFit/>
          </a:bodyPr>
          <a:lstStyle/>
          <a:p>
            <a:r>
              <a:rPr lang="en-US" sz="2400" dirty="0">
                <a:solidFill>
                  <a:srgbClr val="FFFF00"/>
                </a:solidFill>
                <a:latin typeface="Times New Roman" panose="02020603050405020304" pitchFamily="18" charset="0"/>
                <a:cs typeface="Times New Roman" panose="02020603050405020304" pitchFamily="18" charset="0"/>
              </a:rPr>
              <a:t>Analysis Result Before</a:t>
            </a:r>
            <a:endParaRPr lang="en-IN"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0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Results</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90600" y="1828800"/>
            <a:ext cx="3273076" cy="523220"/>
          </a:xfrm>
          <a:prstGeom prst="rect">
            <a:avLst/>
          </a:prstGeom>
          <a:noFill/>
        </p:spPr>
        <p:txBody>
          <a:bodyPr wrap="none" rtlCol="0">
            <a:spAutoFit/>
          </a:bodyPr>
          <a:lstStyle/>
          <a:p>
            <a:r>
              <a:rPr lang="en-US" sz="2800" dirty="0">
                <a:solidFill>
                  <a:srgbClr val="FFFF00"/>
                </a:solidFill>
                <a:latin typeface="Times New Roman" panose="02020603050405020304" pitchFamily="18" charset="0"/>
                <a:cs typeface="Times New Roman" panose="02020603050405020304" pitchFamily="18" charset="0"/>
              </a:rPr>
              <a:t>Analysis Result After</a:t>
            </a:r>
            <a:endParaRPr lang="en-IN" sz="2800" dirty="0">
              <a:solidFill>
                <a:srgbClr val="FFFF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7744699"/>
              </p:ext>
            </p:extLst>
          </p:nvPr>
        </p:nvGraphicFramePr>
        <p:xfrm>
          <a:off x="1066800" y="2514600"/>
          <a:ext cx="6858000" cy="3352798"/>
        </p:xfrm>
        <a:graphic>
          <a:graphicData uri="http://schemas.openxmlformats.org/drawingml/2006/table">
            <a:tbl>
              <a:tblPr firstRow="1" firstCol="1" bandRow="1">
                <a:tableStyleId>{1FECB4D8-DB02-4DC6-A0A2-4F2EBAE1DC90}</a:tableStyleId>
              </a:tblPr>
              <a:tblGrid>
                <a:gridCol w="1008623">
                  <a:extLst>
                    <a:ext uri="{9D8B030D-6E8A-4147-A177-3AD203B41FA5}">
                      <a16:colId xmlns:a16="http://schemas.microsoft.com/office/drawing/2014/main" val="2855346715"/>
                    </a:ext>
                  </a:extLst>
                </a:gridCol>
                <a:gridCol w="2362446">
                  <a:extLst>
                    <a:ext uri="{9D8B030D-6E8A-4147-A177-3AD203B41FA5}">
                      <a16:colId xmlns:a16="http://schemas.microsoft.com/office/drawing/2014/main" val="1310313165"/>
                    </a:ext>
                  </a:extLst>
                </a:gridCol>
                <a:gridCol w="1687122">
                  <a:extLst>
                    <a:ext uri="{9D8B030D-6E8A-4147-A177-3AD203B41FA5}">
                      <a16:colId xmlns:a16="http://schemas.microsoft.com/office/drawing/2014/main" val="609201036"/>
                    </a:ext>
                  </a:extLst>
                </a:gridCol>
                <a:gridCol w="1799809">
                  <a:extLst>
                    <a:ext uri="{9D8B030D-6E8A-4147-A177-3AD203B41FA5}">
                      <a16:colId xmlns:a16="http://schemas.microsoft.com/office/drawing/2014/main" val="2874906298"/>
                    </a:ext>
                  </a:extLst>
                </a:gridCol>
              </a:tblGrid>
              <a:tr h="957943">
                <a:tc>
                  <a:txBody>
                    <a:bodyPr/>
                    <a:lstStyle/>
                    <a:p>
                      <a:pPr algn="ctr">
                        <a:lnSpc>
                          <a:spcPct val="150000"/>
                        </a:lnSpc>
                        <a:spcAft>
                          <a:spcPts val="0"/>
                        </a:spcAft>
                        <a:tabLst>
                          <a:tab pos="1544320" algn="l"/>
                        </a:tabLst>
                      </a:pPr>
                      <a:r>
                        <a:rPr lang="en-IN" sz="1800" dirty="0">
                          <a:effectLst/>
                        </a:rPr>
                        <a:t>Sample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Specific Gravity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pH</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Boiling Point (Degrees)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786794"/>
                  </a:ext>
                </a:extLst>
              </a:tr>
              <a:tr h="478971">
                <a:tc>
                  <a:txBody>
                    <a:bodyPr/>
                    <a:lstStyle/>
                    <a:p>
                      <a:pPr algn="ctr">
                        <a:lnSpc>
                          <a:spcPct val="150000"/>
                        </a:lnSpc>
                        <a:spcAft>
                          <a:spcPts val="0"/>
                        </a:spcAft>
                        <a:tabLst>
                          <a:tab pos="1544320" algn="l"/>
                        </a:tabLst>
                      </a:pPr>
                      <a:r>
                        <a:rPr lang="en-IN" sz="1800">
                          <a:effectLst/>
                        </a:rPr>
                        <a:t>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1.01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nSpc>
                          <a:spcPct val="150000"/>
                        </a:lnSpc>
                        <a:spcAft>
                          <a:spcPts val="0"/>
                        </a:spcAft>
                        <a:tabLst>
                          <a:tab pos="1544320" algn="l"/>
                        </a:tabLst>
                      </a:pPr>
                      <a:r>
                        <a:rPr lang="en-IN" sz="1800" dirty="0">
                          <a:effectLst/>
                        </a:rPr>
                        <a:t>    130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245124"/>
                  </a:ext>
                </a:extLst>
              </a:tr>
              <a:tr h="478971">
                <a:tc>
                  <a:txBody>
                    <a:bodyPr/>
                    <a:lstStyle/>
                    <a:p>
                      <a:pPr algn="ctr">
                        <a:lnSpc>
                          <a:spcPct val="150000"/>
                        </a:lnSpc>
                        <a:spcAft>
                          <a:spcPts val="0"/>
                        </a:spcAft>
                        <a:tabLst>
                          <a:tab pos="1544320" algn="l"/>
                        </a:tabLst>
                      </a:pPr>
                      <a:r>
                        <a:rPr lang="en-IN" sz="1800">
                          <a:effectLst/>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1.00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8.2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457200">
                        <a:lnSpc>
                          <a:spcPct val="150000"/>
                        </a:lnSpc>
                        <a:spcAft>
                          <a:spcPts val="0"/>
                        </a:spcAft>
                        <a:tabLst>
                          <a:tab pos="1544320" algn="l"/>
                        </a:tabLst>
                      </a:pPr>
                      <a:r>
                        <a:rPr lang="en-IN" sz="1800" dirty="0">
                          <a:effectLst/>
                        </a:rPr>
                        <a:t>    132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8876593"/>
                  </a:ext>
                </a:extLst>
              </a:tr>
              <a:tr h="478971">
                <a:tc>
                  <a:txBody>
                    <a:bodyPr/>
                    <a:lstStyle/>
                    <a:p>
                      <a:pPr algn="ctr">
                        <a:lnSpc>
                          <a:spcPct val="150000"/>
                        </a:lnSpc>
                        <a:spcAft>
                          <a:spcPts val="0"/>
                        </a:spcAft>
                        <a:tabLst>
                          <a:tab pos="1544320" algn="l"/>
                        </a:tabLst>
                      </a:pPr>
                      <a:r>
                        <a:rPr lang="en-IN" sz="1800">
                          <a:effectLst/>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0.9952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129</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1600269"/>
                  </a:ext>
                </a:extLst>
              </a:tr>
              <a:tr h="478971">
                <a:tc>
                  <a:txBody>
                    <a:bodyPr/>
                    <a:lstStyle/>
                    <a:p>
                      <a:pPr algn="ctr">
                        <a:lnSpc>
                          <a:spcPct val="150000"/>
                        </a:lnSpc>
                        <a:spcAft>
                          <a:spcPts val="0"/>
                        </a:spcAft>
                        <a:tabLst>
                          <a:tab pos="1544320" algn="l"/>
                        </a:tabLst>
                      </a:pPr>
                      <a:r>
                        <a:rPr lang="en-IN" sz="1800">
                          <a:effectLst/>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1.02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7.7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a:effectLst/>
                        </a:rPr>
                        <a:t>131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7486716"/>
                  </a:ext>
                </a:extLst>
              </a:tr>
              <a:tr h="478971">
                <a:tc>
                  <a:txBody>
                    <a:bodyPr/>
                    <a:lstStyle/>
                    <a:p>
                      <a:pPr algn="ctr">
                        <a:lnSpc>
                          <a:spcPct val="150000"/>
                        </a:lnSpc>
                        <a:spcAft>
                          <a:spcPts val="0"/>
                        </a:spcAft>
                        <a:tabLst>
                          <a:tab pos="1544320" algn="l"/>
                        </a:tabLst>
                      </a:pPr>
                      <a:r>
                        <a:rPr lang="en-IN" sz="1800" dirty="0">
                          <a:effectLst/>
                        </a:rPr>
                        <a:t>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0.9900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7.9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tabLst>
                          <a:tab pos="1544320" algn="l"/>
                        </a:tabLst>
                      </a:pPr>
                      <a:r>
                        <a:rPr lang="en-IN" sz="1800" dirty="0">
                          <a:effectLst/>
                        </a:rPr>
                        <a:t>133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584028"/>
                  </a:ext>
                </a:extLst>
              </a:tr>
            </a:tbl>
          </a:graphicData>
        </a:graphic>
      </p:graphicFrame>
    </p:spTree>
    <p:extLst>
      <p:ext uri="{BB962C8B-B14F-4D97-AF65-F5344CB8AC3E}">
        <p14:creationId xmlns:p14="http://schemas.microsoft.com/office/powerpoint/2010/main" val="374978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latin typeface="Times New Roman" panose="02020603050405020304" pitchFamily="18" charset="0"/>
                <a:cs typeface="Times New Roman" panose="02020603050405020304" pitchFamily="18" charset="0"/>
              </a:rPr>
              <a:t>Conclusion</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IN" b="1" dirty="0">
                <a:solidFill>
                  <a:srgbClr val="FFFF00"/>
                </a:solidFill>
                <a:latin typeface="Times New Roman" panose="02020603050405020304" pitchFamily="18" charset="0"/>
                <a:cs typeface="Times New Roman" panose="02020603050405020304" pitchFamily="18" charset="0"/>
              </a:rPr>
              <a:t>Reduction of Environmental Impact</a:t>
            </a:r>
            <a:r>
              <a:rPr lang="en-IN" dirty="0">
                <a:solidFill>
                  <a:srgbClr val="FFFF00"/>
                </a:solidFill>
                <a:latin typeface="Times New Roman" panose="02020603050405020304" pitchFamily="18" charset="0"/>
                <a:cs typeface="Times New Roman" panose="02020603050405020304" pitchFamily="18" charset="0"/>
              </a:rPr>
              <a:t>: The way that radiator coolant is now disposed of greatly pollutes the environment. </a:t>
            </a:r>
          </a:p>
          <a:p>
            <a:r>
              <a:rPr lang="en-IN" b="1" dirty="0">
                <a:solidFill>
                  <a:srgbClr val="FFFF00"/>
                </a:solidFill>
                <a:latin typeface="Times New Roman" panose="02020603050405020304" pitchFamily="18" charset="0"/>
                <a:cs typeface="Times New Roman" panose="02020603050405020304" pitchFamily="18" charset="0"/>
              </a:rPr>
              <a:t>Economic Viability</a:t>
            </a:r>
            <a:r>
              <a:rPr lang="en-IN" dirty="0">
                <a:solidFill>
                  <a:srgbClr val="FFFF00"/>
                </a:solidFill>
                <a:latin typeface="Times New Roman" panose="02020603050405020304" pitchFamily="18" charset="0"/>
                <a:cs typeface="Times New Roman" panose="02020603050405020304" pitchFamily="18" charset="0"/>
              </a:rPr>
              <a:t>: The research of the economics showed that some recycling systems are both environmentally and financially sustainable over the long term. </a:t>
            </a:r>
          </a:p>
          <a:p>
            <a:r>
              <a:rPr lang="en-IN" b="1" dirty="0">
                <a:solidFill>
                  <a:srgbClr val="FFFF00"/>
                </a:solidFill>
                <a:latin typeface="Times New Roman" panose="02020603050405020304" pitchFamily="18" charset="0"/>
                <a:cs typeface="Times New Roman" panose="02020603050405020304" pitchFamily="18" charset="0"/>
              </a:rPr>
              <a:t>Consequences</a:t>
            </a:r>
            <a:r>
              <a:rPr lang="en-IN" dirty="0">
                <a:solidFill>
                  <a:srgbClr val="FFFF00"/>
                </a:solidFill>
                <a:latin typeface="Times New Roman" panose="02020603050405020304" pitchFamily="18" charset="0"/>
                <a:cs typeface="Times New Roman" panose="02020603050405020304" pitchFamily="18" charset="0"/>
              </a:rPr>
              <a:t>: The results have consequences for environmental regulations as well as the automotive sector. Using effective coolant recycling techniques puts businesses in a position to meet ever-tougher environmental regulations while also being compliant with corporate social responsibility.</a:t>
            </a:r>
          </a:p>
          <a:p>
            <a:endParaRPr lang="en-IN" dirty="0"/>
          </a:p>
        </p:txBody>
      </p:sp>
    </p:spTree>
    <p:extLst>
      <p:ext uri="{BB962C8B-B14F-4D97-AF65-F5344CB8AC3E}">
        <p14:creationId xmlns:p14="http://schemas.microsoft.com/office/powerpoint/2010/main" val="398570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25" y="122013"/>
            <a:ext cx="8259098" cy="1018035"/>
          </a:xfrm>
        </p:spPr>
        <p:txBody>
          <a:bodyPr/>
          <a:lstStyle/>
          <a:p>
            <a:r>
              <a:rPr lang="en-US" b="1" dirty="0">
                <a:solidFill>
                  <a:srgbClr val="FFFF00"/>
                </a:solidFill>
                <a:latin typeface="Times New Roman" panose="02020603050405020304" pitchFamily="18" charset="0"/>
                <a:cs typeface="Times New Roman" panose="02020603050405020304" pitchFamily="18" charset="0"/>
              </a:rPr>
              <a:t>References</a:t>
            </a:r>
          </a:p>
        </p:txBody>
      </p:sp>
      <p:sp>
        <p:nvSpPr>
          <p:cNvPr id="4" name="Google Shape;131;p7"/>
          <p:cNvSpPr txBox="1">
            <a:spLocks/>
          </p:cNvSpPr>
          <p:nvPr/>
        </p:nvSpPr>
        <p:spPr>
          <a:xfrm>
            <a:off x="-114300" y="494804"/>
            <a:ext cx="9372599" cy="1871264"/>
          </a:xfrm>
          <a:prstGeom prst="rect">
            <a:avLst/>
          </a:prstGeom>
          <a:noFill/>
          <a:ln>
            <a:noFill/>
          </a:ln>
        </p:spPr>
        <p:txBody>
          <a:bodyPr spcFirstLastPara="1" vert="horz" wrap="square" lIns="91425" tIns="45700" rIns="91425" bIns="45700" rtlCol="0" anchor="t" anchorCtr="0">
            <a:noAutofit/>
          </a:bodyPr>
          <a:lstStyle/>
          <a:p>
            <a:pPr marL="0" marR="0" lvl="0" indent="0" algn="l" defTabSz="914400" rtl="0" eaLnBrk="1" fontAlgn="auto" latinLnBrk="0" hangingPunct="1">
              <a:lnSpc>
                <a:spcPct val="220000"/>
              </a:lnSpc>
              <a:spcBef>
                <a:spcPts val="1000"/>
              </a:spcBef>
              <a:spcAft>
                <a:spcPts val="0"/>
              </a:spcAft>
              <a:buClr>
                <a:schemeClr val="dk1"/>
              </a:buClr>
              <a:buSzPts val="2800"/>
              <a:buFont typeface="Arial" pitchFamily="34" charset="0"/>
              <a:buNone/>
              <a:tabLst/>
              <a:defRPr/>
            </a:pPr>
            <a:endPar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endParaRPr>
          </a:p>
          <a:p>
            <a:pPr marL="457200" marR="0" lvl="0" indent="-342900" algn="l" defTabSz="914400" rtl="0" eaLnBrk="1" fontAlgn="auto" latinLnBrk="0" hangingPunct="1">
              <a:lnSpc>
                <a:spcPct val="150000"/>
              </a:lnSpc>
              <a:spcBef>
                <a:spcPts val="1000"/>
              </a:spcBef>
              <a:spcAft>
                <a:spcPts val="0"/>
              </a:spcAft>
              <a:buClrTx/>
              <a:buSzPts val="1800"/>
              <a:buFont typeface="Times New Roman"/>
              <a:buAutoNum type="arabicParenR"/>
              <a:tabLst/>
              <a:defRPr/>
            </a:pP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Lara M.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Dando</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and Michael P. Vogel, E.D. Used Antifreeze Handling, Recycling, And Disposal. February 1996.</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Edward R.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Eaton,Richard</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DeGruccio,Marvin</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E.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Haddock,William</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Kughn</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Modern Reverse Osmosis Recycling of Used Engine Coolant. 1997.</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Robert C. Miller, Jr. Antifreeze Recycling using the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Glyclean</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System.</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Paul M. Randall &amp;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Arun</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R.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Gavaskar</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Evaluation of Filtration and Distillation Methods for Recycling Automotive Coolant. 05 Mar 2012.</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A. V.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Gershun</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S. M. Woodward, and P. M. </a:t>
            </a: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Woyciesjes</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Development and Evaluation of a Multi-stage Chemical Process for Used Antifreeze/Coolant Recycling and Re Inhibition. March 1-5, 1993.</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Steven A. Schwartz. Recycling and Propylene Glycol Engine Coolant February 26-29,1996.</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kumimoji="0" lang="en-US" sz="1600" b="0" i="0" u="none" strike="noStrike" kern="1200" cap="none" spc="0" normalizeH="0" baseline="0" noProof="0" dirty="0" err="1">
                <a:ln>
                  <a:noFill/>
                </a:ln>
                <a:solidFill>
                  <a:srgbClr val="FFFF00"/>
                </a:solidFill>
                <a:effectLst/>
                <a:uLnTx/>
                <a:uFillTx/>
                <a:latin typeface="Times New Roman"/>
                <a:ea typeface="Times New Roman"/>
                <a:cs typeface="Times New Roman"/>
                <a:sym typeface="Times New Roman"/>
              </a:rPr>
              <a:t>C.Kenneth</a:t>
            </a:r>
            <a:r>
              <a:rPr kumimoji="0" lang="en-US" sz="1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 Launch. Distillation Recovery of Ethylene Glycol from Used Coolants Using Vacuum Distillation. September 14-17, 1992.</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lang="en-US" sz="1600" dirty="0">
                <a:solidFill>
                  <a:srgbClr val="FFFF00"/>
                </a:solidFill>
                <a:latin typeface="Times New Roman"/>
                <a:ea typeface="Times New Roman"/>
                <a:cs typeface="Times New Roman"/>
                <a:sym typeface="Times New Roman"/>
              </a:rPr>
              <a:t>Dwayne Davis. Single </a:t>
            </a:r>
            <a:r>
              <a:rPr lang="en-US" sz="1600" dirty="0" err="1">
                <a:solidFill>
                  <a:srgbClr val="FFFF00"/>
                </a:solidFill>
                <a:latin typeface="Times New Roman"/>
                <a:ea typeface="Times New Roman"/>
                <a:cs typeface="Times New Roman"/>
                <a:sym typeface="Times New Roman"/>
              </a:rPr>
              <a:t>rehibition</a:t>
            </a:r>
            <a:r>
              <a:rPr lang="en-US" sz="1600" dirty="0">
                <a:solidFill>
                  <a:srgbClr val="FFFF00"/>
                </a:solidFill>
                <a:latin typeface="Times New Roman"/>
                <a:ea typeface="Times New Roman"/>
                <a:cs typeface="Times New Roman"/>
                <a:sym typeface="Times New Roman"/>
              </a:rPr>
              <a:t> additive package for antifreeze recycling system.</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lang="en-US" sz="1600" dirty="0">
                <a:solidFill>
                  <a:srgbClr val="FFFF00"/>
                </a:solidFill>
                <a:latin typeface="Times New Roman"/>
                <a:ea typeface="Times New Roman"/>
                <a:cs typeface="Times New Roman"/>
                <a:sym typeface="Times New Roman"/>
              </a:rPr>
              <a:t>John R . Huff. Using Reverse Osmosis to recycle used engine Coolant. 1992.</a:t>
            </a:r>
          </a:p>
          <a:p>
            <a:pPr marL="457200" marR="0" lvl="0" indent="-342900" algn="l" defTabSz="914400" rtl="0" eaLnBrk="1" fontAlgn="auto" latinLnBrk="0" hangingPunct="1">
              <a:lnSpc>
                <a:spcPct val="150000"/>
              </a:lnSpc>
              <a:spcBef>
                <a:spcPts val="0"/>
              </a:spcBef>
              <a:spcAft>
                <a:spcPts val="0"/>
              </a:spcAft>
              <a:buClrTx/>
              <a:buSzPts val="1800"/>
              <a:buFont typeface="Times New Roman"/>
              <a:buAutoNum type="arabicParenR"/>
              <a:tabLst/>
              <a:defRPr/>
            </a:pPr>
            <a:r>
              <a:rPr lang="en-US" sz="1600" dirty="0">
                <a:solidFill>
                  <a:srgbClr val="FFFF00"/>
                </a:solidFill>
                <a:latin typeface="Times New Roman"/>
                <a:ea typeface="Times New Roman"/>
                <a:cs typeface="Times New Roman"/>
                <a:sym typeface="Times New Roman"/>
              </a:rPr>
              <a:t>Laurie </a:t>
            </a:r>
            <a:r>
              <a:rPr lang="en-US" sz="1600" dirty="0" err="1">
                <a:solidFill>
                  <a:srgbClr val="FFFF00"/>
                </a:solidFill>
                <a:latin typeface="Times New Roman"/>
                <a:ea typeface="Times New Roman"/>
                <a:cs typeface="Times New Roman"/>
                <a:sym typeface="Times New Roman"/>
              </a:rPr>
              <a:t>Wunder</a:t>
            </a:r>
            <a:r>
              <a:rPr lang="en-US" sz="1600" dirty="0">
                <a:solidFill>
                  <a:srgbClr val="FFFF00"/>
                </a:solidFill>
                <a:latin typeface="Times New Roman"/>
                <a:ea typeface="Times New Roman"/>
                <a:cs typeface="Times New Roman"/>
                <a:sym typeface="Times New Roman"/>
              </a:rPr>
              <a:t>. Waste Antifreeze characterization .August 1991.</a:t>
            </a:r>
          </a:p>
          <a:p>
            <a:pPr marL="114300" marR="0" lvl="0" algn="l" defTabSz="914400" rtl="0" eaLnBrk="1" fontAlgn="auto" latinLnBrk="0" hangingPunct="1">
              <a:lnSpc>
                <a:spcPct val="150000"/>
              </a:lnSpc>
              <a:spcBef>
                <a:spcPts val="0"/>
              </a:spcBef>
              <a:spcAft>
                <a:spcPts val="0"/>
              </a:spcAft>
              <a:buClrTx/>
              <a:buSzPts val="1800"/>
              <a:tabLst/>
              <a:defRPr/>
            </a:pPr>
            <a:endParaRPr kumimoji="0" lang="en-US" b="0" i="0" u="none" strike="noStrike" kern="1200" cap="none" spc="0" normalizeH="0" baseline="0" noProof="0" dirty="0">
              <a:ln>
                <a:noFill/>
              </a:ln>
              <a:solidFill>
                <a:schemeClr val="bg1"/>
              </a:solidFill>
              <a:effectLst/>
              <a:uLnTx/>
              <a:uFillTx/>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2895600"/>
            <a:ext cx="5410200" cy="923330"/>
          </a:xfrm>
          <a:prstGeom prst="rect">
            <a:avLst/>
          </a:prstGeom>
        </p:spPr>
        <p:txBody>
          <a:bodyPr wrap="square">
            <a:spAutoFit/>
          </a:bodyPr>
          <a:lstStyle/>
          <a:p>
            <a:pPr lvl="0" algn="ctr">
              <a:lnSpc>
                <a:spcPct val="90000"/>
              </a:lnSpc>
              <a:spcBef>
                <a:spcPts val="1000"/>
              </a:spcBef>
              <a:buClr>
                <a:schemeClr val="dk1"/>
              </a:buClr>
              <a:buSzPts val="6600"/>
            </a:pPr>
            <a:r>
              <a:rPr lang="en-IN" sz="6000" dirty="0">
                <a:solidFill>
                  <a:srgbClr val="FFFF00"/>
                </a:solidFill>
                <a:latin typeface="Times New Roman"/>
                <a:ea typeface="Times New Roman"/>
                <a:cs typeface="Times New Roman"/>
                <a:sym typeface="Times New Roman"/>
              </a:rPr>
              <a:t>Thank You</a:t>
            </a:r>
            <a:endParaRPr lang="en-IN" sz="6000"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2"/>
          <p:cNvSpPr txBox="1">
            <a:spLocks noGrp="1"/>
          </p:cNvSpPr>
          <p:nvPr>
            <p:ph type="title"/>
          </p:nvPr>
        </p:nvSpPr>
        <p:spPr>
          <a:xfrm>
            <a:off x="5562600" y="152400"/>
            <a:ext cx="8259098" cy="10180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4400"/>
              <a:buFont typeface="Times New Roman"/>
              <a:buNone/>
            </a:pPr>
            <a:r>
              <a:rPr lang="en-IN" b="1" dirty="0">
                <a:solidFill>
                  <a:srgbClr val="FFFF00"/>
                </a:solidFill>
                <a:latin typeface="Times New Roman"/>
                <a:ea typeface="Times New Roman"/>
                <a:cs typeface="Times New Roman"/>
                <a:sym typeface="Times New Roman"/>
              </a:rPr>
              <a:t>Index</a:t>
            </a:r>
            <a:endParaRPr dirty="0">
              <a:solidFill>
                <a:srgbClr val="FFFF00"/>
              </a:solidFill>
            </a:endParaRPr>
          </a:p>
        </p:txBody>
      </p:sp>
      <p:sp>
        <p:nvSpPr>
          <p:cNvPr id="5" name="Google Shape;96;p2"/>
          <p:cNvSpPr txBox="1">
            <a:spLocks/>
          </p:cNvSpPr>
          <p:nvPr/>
        </p:nvSpPr>
        <p:spPr>
          <a:xfrm>
            <a:off x="533400" y="1600200"/>
            <a:ext cx="10515600" cy="4351338"/>
          </a:xfrm>
          <a:prstGeom prst="rect">
            <a:avLst/>
          </a:prstGeom>
          <a:noFill/>
          <a:ln>
            <a:noFill/>
          </a:ln>
        </p:spPr>
        <p:txBody>
          <a:bodyPr spcFirstLastPara="1" vert="horz" wrap="square" lIns="91425" tIns="45700" rIns="91425" bIns="45700" rtlCol="0" anchor="t" anchorCtr="0">
            <a:normAutofit/>
          </a:bodyPr>
          <a:lstStyle/>
          <a:p>
            <a:pPr marL="228600" marR="0" lvl="0" indent="-228600" algn="l" defTabSz="914400" rtl="0" eaLnBrk="1" fontAlgn="auto" latinLnBrk="0" hangingPunct="1">
              <a:lnSpc>
                <a:spcPct val="150000"/>
              </a:lnSpc>
              <a:spcBef>
                <a:spcPts val="0"/>
              </a:spcBef>
              <a:spcAft>
                <a:spcPts val="0"/>
              </a:spcAft>
              <a:buClr>
                <a:schemeClr val="dk1"/>
              </a:buClr>
              <a:buSzPts val="2800"/>
              <a:buFont typeface="Arial"/>
              <a:buChar char="•"/>
              <a:tabLst/>
              <a:defRPr/>
            </a:pPr>
            <a:r>
              <a:rPr lang="en-US" sz="2800" b="1" dirty="0">
                <a:solidFill>
                  <a:srgbClr val="FFFF00"/>
                </a:solidFill>
                <a:latin typeface="Times New Roman"/>
                <a:cs typeface="Times New Roman"/>
                <a:sym typeface="Times New Roman"/>
              </a:rPr>
              <a:t>Project Title</a:t>
            </a:r>
          </a:p>
          <a:p>
            <a:pPr marL="228600" marR="0" lvl="0" indent="-228600" algn="l" defTabSz="914400" rtl="0" eaLnBrk="1" fontAlgn="auto" latinLnBrk="0" hangingPunct="1">
              <a:lnSpc>
                <a:spcPct val="150000"/>
              </a:lnSpc>
              <a:spcBef>
                <a:spcPts val="0"/>
              </a:spcBef>
              <a:spcAft>
                <a:spcPts val="0"/>
              </a:spcAft>
              <a:buClr>
                <a:schemeClr val="dk1"/>
              </a:buClr>
              <a:buSzPts val="2800"/>
              <a:buFont typeface="Arial"/>
              <a:buChar char="•"/>
              <a:tabLst/>
              <a:defRPr/>
            </a:pPr>
            <a:r>
              <a:rPr lang="en-US" sz="2800" b="1" dirty="0">
                <a:solidFill>
                  <a:srgbClr val="FFFF00"/>
                </a:solidFill>
                <a:latin typeface="Times New Roman"/>
                <a:cs typeface="Times New Roman"/>
                <a:sym typeface="Times New Roman"/>
              </a:rPr>
              <a:t>Literature Review</a:t>
            </a:r>
          </a:p>
          <a:p>
            <a:pPr marL="228600" marR="0" lvl="0" indent="-228600" algn="l" defTabSz="914400" rtl="0" eaLnBrk="1" fontAlgn="auto" latinLnBrk="0" hangingPunct="1">
              <a:lnSpc>
                <a:spcPct val="150000"/>
              </a:lnSpc>
              <a:spcBef>
                <a:spcPts val="0"/>
              </a:spcBef>
              <a:spcAft>
                <a:spcPts val="0"/>
              </a:spcAft>
              <a:buClr>
                <a:schemeClr val="dk1"/>
              </a:buClr>
              <a:buSzPts val="2800"/>
              <a:buFont typeface="Arial"/>
              <a:buChar char="•"/>
              <a:tabLst/>
              <a:defRPr/>
            </a:pPr>
            <a:r>
              <a:rPr lang="en-US" sz="2800" b="1" dirty="0">
                <a:solidFill>
                  <a:srgbClr val="FFFF00"/>
                </a:solidFill>
                <a:latin typeface="Times New Roman"/>
                <a:cs typeface="Times New Roman"/>
                <a:sym typeface="Times New Roman"/>
              </a:rPr>
              <a:t>Objective</a:t>
            </a:r>
          </a:p>
          <a:p>
            <a:pPr marL="228600" marR="0" lvl="0" indent="-228600" algn="l" defTabSz="914400" rtl="0" eaLnBrk="1" fontAlgn="auto" latinLnBrk="0" hangingPunct="1">
              <a:lnSpc>
                <a:spcPct val="150000"/>
              </a:lnSpc>
              <a:spcBef>
                <a:spcPts val="0"/>
              </a:spcBef>
              <a:spcAft>
                <a:spcPts val="0"/>
              </a:spcAft>
              <a:buClr>
                <a:schemeClr val="dk1"/>
              </a:buClr>
              <a:buSzPts val="2800"/>
              <a:buFont typeface="Arial"/>
              <a:buChar char="•"/>
              <a:tabLst/>
              <a:defRPr/>
            </a:pPr>
            <a:r>
              <a:rPr lang="en-US" sz="2800" b="1" dirty="0">
                <a:solidFill>
                  <a:srgbClr val="FFFF00"/>
                </a:solidFill>
                <a:latin typeface="Times New Roman"/>
                <a:cs typeface="Times New Roman"/>
                <a:sym typeface="Times New Roman"/>
              </a:rPr>
              <a:t>Result </a:t>
            </a:r>
            <a:endParaRPr kumimoji="0" lang="en-US" sz="2800" b="1" i="0" u="none" strike="noStrike" kern="1200" cap="none" spc="0" normalizeH="0" baseline="0" noProof="0" dirty="0">
              <a:ln>
                <a:noFill/>
              </a:ln>
              <a:solidFill>
                <a:srgbClr val="FFFF00"/>
              </a:solidFill>
              <a:effectLst/>
              <a:uLnTx/>
              <a:uFillTx/>
              <a:latin typeface="Times New Roman"/>
              <a:ea typeface="+mn-ea"/>
              <a:cs typeface="Times New Roman"/>
              <a:sym typeface="Times New Roman"/>
            </a:endParaRPr>
          </a:p>
          <a:p>
            <a:pPr marL="228600" marR="0" lvl="0" indent="-228600" algn="l" defTabSz="914400" rtl="0" eaLnBrk="1" fontAlgn="auto" latinLnBrk="0" hangingPunct="1">
              <a:lnSpc>
                <a:spcPct val="150000"/>
              </a:lnSpc>
              <a:spcBef>
                <a:spcPts val="0"/>
              </a:spcBef>
              <a:spcAft>
                <a:spcPts val="0"/>
              </a:spcAft>
              <a:buClr>
                <a:schemeClr val="dk1"/>
              </a:buClr>
              <a:buSzPts val="2800"/>
              <a:buFont typeface="Arial"/>
              <a:buChar char="•"/>
              <a:tabLst/>
              <a:defRPr/>
            </a:pPr>
            <a:r>
              <a:rPr lang="en-US" sz="2800" b="1" dirty="0">
                <a:solidFill>
                  <a:srgbClr val="FFFF00"/>
                </a:solidFill>
                <a:latin typeface="Times New Roman"/>
                <a:cs typeface="Times New Roman"/>
                <a:sym typeface="Times New Roman"/>
              </a:rPr>
              <a:t>Conclusion</a:t>
            </a:r>
          </a:p>
          <a:p>
            <a:pPr marL="228600" marR="0" lvl="0" indent="-228600" algn="l" defTabSz="914400" rtl="0" eaLnBrk="1" fontAlgn="auto" latinLnBrk="0" hangingPunct="1">
              <a:lnSpc>
                <a:spcPct val="150000"/>
              </a:lnSpc>
              <a:spcBef>
                <a:spcPts val="0"/>
              </a:spcBef>
              <a:spcAft>
                <a:spcPts val="0"/>
              </a:spcAft>
              <a:buClr>
                <a:schemeClr val="dk1"/>
              </a:buClr>
              <a:buSzPts val="2800"/>
              <a:buFont typeface="Arial"/>
              <a:buChar char="•"/>
              <a:tabLst/>
              <a:defRPr/>
            </a:pPr>
            <a:endParaRPr kumimoji="0" lang="en-US" sz="28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1;p3"/>
          <p:cNvSpPr txBox="1">
            <a:spLocks noGrp="1"/>
          </p:cNvSpPr>
          <p:nvPr>
            <p:ph type="title"/>
          </p:nvPr>
        </p:nvSpPr>
        <p:spPr>
          <a:xfrm>
            <a:off x="4572000" y="152400"/>
            <a:ext cx="4884174" cy="10180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4400"/>
              <a:buFont typeface="Times New Roman"/>
              <a:buNone/>
            </a:pPr>
            <a:r>
              <a:rPr lang="en-IN" b="1" dirty="0">
                <a:solidFill>
                  <a:srgbClr val="FFFF00"/>
                </a:solidFill>
                <a:latin typeface="Times New Roman"/>
                <a:ea typeface="Times New Roman"/>
                <a:cs typeface="Times New Roman"/>
                <a:sym typeface="Times New Roman"/>
              </a:rPr>
              <a:t>Introduction</a:t>
            </a:r>
            <a:endParaRPr dirty="0">
              <a:solidFill>
                <a:srgbClr val="FFFF00"/>
              </a:solidFill>
            </a:endParaRPr>
          </a:p>
        </p:txBody>
      </p:sp>
      <p:sp>
        <p:nvSpPr>
          <p:cNvPr id="5" name="Google Shape;102;p3"/>
          <p:cNvSpPr txBox="1">
            <a:spLocks/>
          </p:cNvSpPr>
          <p:nvPr/>
        </p:nvSpPr>
        <p:spPr>
          <a:xfrm>
            <a:off x="0" y="1905000"/>
            <a:ext cx="8763000" cy="4351338"/>
          </a:xfrm>
          <a:prstGeom prst="rect">
            <a:avLst/>
          </a:prstGeom>
          <a:noFill/>
          <a:ln>
            <a:noFill/>
          </a:ln>
        </p:spPr>
        <p:txBody>
          <a:bodyPr spcFirstLastPara="1" vert="horz" wrap="square" lIns="91425" tIns="45700" rIns="91425" bIns="45700" rtlCol="0" anchor="t" anchorCtr="0">
            <a:normAutofit/>
          </a:bodyPr>
          <a:lstStyle/>
          <a:p>
            <a:pPr marL="228600" marR="0" lvl="0" indent="0" algn="l" defTabSz="914400" rtl="0" eaLnBrk="1" fontAlgn="auto" latinLnBrk="0" hangingPunct="1">
              <a:lnSpc>
                <a:spcPct val="90000"/>
              </a:lnSpc>
              <a:spcBef>
                <a:spcPts val="0"/>
              </a:spcBef>
              <a:spcAft>
                <a:spcPts val="0"/>
              </a:spcAft>
              <a:buClrTx/>
              <a:buSzTx/>
              <a:buFont typeface="Arial" pitchFamily="34" charset="0"/>
              <a:buNone/>
              <a:tabLst/>
              <a:defRPr/>
            </a:pPr>
            <a:r>
              <a:rPr kumimoji="0" lang="en-US" sz="36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Radiator coolant, also known as antifreeze, plays a crucial role in maintaining the temperature of internal combustion engines</a:t>
            </a:r>
            <a:r>
              <a:rPr kumimoji="0" lang="en-US" sz="40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a:t>
            </a:r>
          </a:p>
        </p:txBody>
      </p:sp>
      <p:pic>
        <p:nvPicPr>
          <p:cNvPr id="9" name="Picture 8" descr="images.jpg"/>
          <p:cNvPicPr>
            <a:picLocks noChangeAspect="1"/>
          </p:cNvPicPr>
          <p:nvPr/>
        </p:nvPicPr>
        <p:blipFill>
          <a:blip r:embed="rId2"/>
          <a:stretch>
            <a:fillRect/>
          </a:stretch>
        </p:blipFill>
        <p:spPr>
          <a:xfrm>
            <a:off x="152401" y="3962400"/>
            <a:ext cx="2895600" cy="2084287"/>
          </a:xfrm>
          <a:prstGeom prst="rect">
            <a:avLst/>
          </a:prstGeom>
        </p:spPr>
      </p:pic>
      <p:pic>
        <p:nvPicPr>
          <p:cNvPr id="10" name="Picture 9" descr="Capture.JPG"/>
          <p:cNvPicPr>
            <a:picLocks noChangeAspect="1"/>
          </p:cNvPicPr>
          <p:nvPr/>
        </p:nvPicPr>
        <p:blipFill>
          <a:blip r:embed="rId3"/>
          <a:srcRect l="3529" t="6070" r="1794" b="3382"/>
          <a:stretch>
            <a:fillRect/>
          </a:stretch>
        </p:blipFill>
        <p:spPr>
          <a:xfrm>
            <a:off x="3124200" y="3962400"/>
            <a:ext cx="3124200" cy="2057400"/>
          </a:xfrm>
          <a:prstGeom prst="rect">
            <a:avLst/>
          </a:prstGeom>
        </p:spPr>
      </p:pic>
      <p:pic>
        <p:nvPicPr>
          <p:cNvPr id="11" name="Picture 10" descr="engine-coolant.jpg"/>
          <p:cNvPicPr>
            <a:picLocks noChangeAspect="1"/>
          </p:cNvPicPr>
          <p:nvPr/>
        </p:nvPicPr>
        <p:blipFill>
          <a:blip r:embed="rId4"/>
          <a:stretch>
            <a:fillRect/>
          </a:stretch>
        </p:blipFill>
        <p:spPr>
          <a:xfrm>
            <a:off x="6324601" y="3962400"/>
            <a:ext cx="2667000" cy="205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p4"/>
          <p:cNvSpPr txBox="1">
            <a:spLocks noGrp="1"/>
          </p:cNvSpPr>
          <p:nvPr>
            <p:ph type="title"/>
          </p:nvPr>
        </p:nvSpPr>
        <p:spPr>
          <a:xfrm>
            <a:off x="5486400" y="228600"/>
            <a:ext cx="8259098" cy="10180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4400"/>
              <a:buFont typeface="Times New Roman"/>
              <a:buNone/>
            </a:pPr>
            <a:r>
              <a:rPr lang="en-IN" b="1" dirty="0">
                <a:solidFill>
                  <a:srgbClr val="FFFF00"/>
                </a:solidFill>
                <a:latin typeface="Times New Roman"/>
                <a:ea typeface="Times New Roman"/>
                <a:cs typeface="Times New Roman"/>
                <a:sym typeface="Times New Roman"/>
              </a:rPr>
              <a:t>Abstract</a:t>
            </a:r>
            <a:endParaRPr dirty="0">
              <a:solidFill>
                <a:srgbClr val="FFFF00"/>
              </a:solidFill>
            </a:endParaRPr>
          </a:p>
        </p:txBody>
      </p:sp>
      <p:sp>
        <p:nvSpPr>
          <p:cNvPr id="5" name="Google Shape;108;p4"/>
          <p:cNvSpPr txBox="1">
            <a:spLocks/>
          </p:cNvSpPr>
          <p:nvPr/>
        </p:nvSpPr>
        <p:spPr>
          <a:xfrm>
            <a:off x="152400" y="1825625"/>
            <a:ext cx="8686800" cy="4351338"/>
          </a:xfrm>
          <a:prstGeom prst="rect">
            <a:avLst/>
          </a:prstGeom>
          <a:noFill/>
          <a:ln>
            <a:noFill/>
          </a:ln>
        </p:spPr>
        <p:txBody>
          <a:bodyPr spcFirstLastPara="1" vert="horz" wrap="square" lIns="91425" tIns="45700" rIns="91425" bIns="45700" rtlCol="0" anchor="t" anchorCtr="0">
            <a:normAutofit/>
          </a:bodyPr>
          <a:lstStyle/>
          <a:p>
            <a:pPr marL="228600" marR="0" lvl="0" indent="0" algn="just" defTabSz="914400" rtl="0" eaLnBrk="1" fontAlgn="auto" latinLnBrk="0" hangingPunct="1">
              <a:lnSpc>
                <a:spcPct val="90000"/>
              </a:lnSpc>
              <a:spcBef>
                <a:spcPts val="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rgbClr val="FFFF00"/>
                </a:solidFill>
                <a:effectLst/>
                <a:uLnTx/>
                <a:uFillTx/>
                <a:latin typeface="Times New Roman"/>
                <a:ea typeface="Times New Roman"/>
                <a:cs typeface="Times New Roman"/>
                <a:sym typeface="Times New Roman"/>
              </a:rPr>
              <a:t>The challenge is to investigate and develop an optimized recycling process that encourages automotive users and service centers to recycle radiator coolant effectively, reducing environmental impact and promoting resource conservation. Coolant contains hazardous substances such as ethylene glycol or propylene glycol, heavy metals, and contaminants that can contaminate soil and water bodies if not handled responsibly. Moreover, the demand for virgin coolant production leads to resource depletion and increased greenhouse gas emissions.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itchFamily="18" charset="0"/>
                <a:cs typeface="Times New Roman" pitchFamily="18" charset="0"/>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2550567"/>
              </p:ext>
            </p:extLst>
          </p:nvPr>
        </p:nvGraphicFramePr>
        <p:xfrm>
          <a:off x="381000" y="1524001"/>
          <a:ext cx="8245476" cy="5156051"/>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1684338">
                  <a:extLst>
                    <a:ext uri="{9D8B030D-6E8A-4147-A177-3AD203B41FA5}">
                      <a16:colId xmlns:a16="http://schemas.microsoft.com/office/drawing/2014/main" val="20001"/>
                    </a:ext>
                  </a:extLst>
                </a:gridCol>
                <a:gridCol w="1295399">
                  <a:extLst>
                    <a:ext uri="{9D8B030D-6E8A-4147-A177-3AD203B41FA5}">
                      <a16:colId xmlns:a16="http://schemas.microsoft.com/office/drawing/2014/main" val="20002"/>
                    </a:ext>
                  </a:extLst>
                </a:gridCol>
                <a:gridCol w="2827339">
                  <a:extLst>
                    <a:ext uri="{9D8B030D-6E8A-4147-A177-3AD203B41FA5}">
                      <a16:colId xmlns:a16="http://schemas.microsoft.com/office/drawing/2014/main" val="20003"/>
                    </a:ext>
                  </a:extLst>
                </a:gridCol>
              </a:tblGrid>
              <a:tr h="336408">
                <a:tc>
                  <a:txBody>
                    <a:bodyPr/>
                    <a:lstStyle/>
                    <a:p>
                      <a:r>
                        <a:rPr lang="en-US" dirty="0"/>
                        <a:t>Paper</a:t>
                      </a:r>
                    </a:p>
                  </a:txBody>
                  <a:tcPr/>
                </a:tc>
                <a:tc>
                  <a:txBody>
                    <a:bodyPr/>
                    <a:lstStyle/>
                    <a:p>
                      <a:r>
                        <a:rPr lang="en-US" dirty="0"/>
                        <a:t>Author</a:t>
                      </a:r>
                    </a:p>
                  </a:txBody>
                  <a:tcPr/>
                </a:tc>
                <a:tc>
                  <a:txBody>
                    <a:bodyPr/>
                    <a:lstStyle/>
                    <a:p>
                      <a:r>
                        <a:rPr lang="en-US" dirty="0"/>
                        <a:t>Year</a:t>
                      </a:r>
                    </a:p>
                  </a:txBody>
                  <a:tcPr/>
                </a:tc>
                <a:tc>
                  <a:txBody>
                    <a:bodyPr/>
                    <a:lstStyle/>
                    <a:p>
                      <a:r>
                        <a:rPr lang="en-US" dirty="0"/>
                        <a:t>Conclusion</a:t>
                      </a:r>
                    </a:p>
                  </a:txBody>
                  <a:tcPr/>
                </a:tc>
                <a:extLst>
                  <a:ext uri="{0D108BD9-81ED-4DB2-BD59-A6C34878D82A}">
                    <a16:rowId xmlns:a16="http://schemas.microsoft.com/office/drawing/2014/main" val="10000"/>
                  </a:ext>
                </a:extLst>
              </a:tr>
              <a:tr h="949811">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Used Antifreeze Handling, Recycling, And Disposal</a:t>
                      </a:r>
                      <a:endParaRPr lang="en-US" dirty="0">
                        <a:solidFill>
                          <a:schemeClr val="tx1"/>
                        </a:solidFill>
                      </a:endParaRPr>
                    </a:p>
                  </a:txBody>
                  <a:tcPr/>
                </a:tc>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Lara M.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Dando</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 and Michael P. Vogel, E.D.</a:t>
                      </a:r>
                      <a:endParaRPr lang="en-US" dirty="0">
                        <a:solidFill>
                          <a:schemeClr val="tx1"/>
                        </a:solidFill>
                      </a:endParaRPr>
                    </a:p>
                  </a:txBody>
                  <a:tcPr/>
                </a:tc>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February 1996</a:t>
                      </a:r>
                      <a:endParaRPr lang="en-US" dirty="0"/>
                    </a:p>
                  </a:txBody>
                  <a:tcPr/>
                </a:tc>
                <a:tc>
                  <a:txBody>
                    <a:bodyPr/>
                    <a:lstStyle/>
                    <a:p>
                      <a:r>
                        <a:rPr lang="en-US" dirty="0">
                          <a:latin typeface="Times New Roman" pitchFamily="18" charset="0"/>
                          <a:cs typeface="Times New Roman" pitchFamily="18" charset="0"/>
                        </a:rPr>
                        <a:t>Overview on Handling and recycling of Used Coolant.</a:t>
                      </a:r>
                    </a:p>
                  </a:txBody>
                  <a:tcPr/>
                </a:tc>
                <a:extLst>
                  <a:ext uri="{0D108BD9-81ED-4DB2-BD59-A6C34878D82A}">
                    <a16:rowId xmlns:a16="http://schemas.microsoft.com/office/drawing/2014/main" val="10001"/>
                  </a:ext>
                </a:extLst>
              </a:tr>
              <a:tr h="1597937">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Modern Reverse Osmosis Recycling of Used Engine Coolant</a:t>
                      </a:r>
                      <a:endParaRPr lang="en-US" dirty="0">
                        <a:solidFill>
                          <a:schemeClr val="tx1"/>
                        </a:solidFill>
                      </a:endParaRPr>
                    </a:p>
                  </a:txBody>
                  <a:tcPr/>
                </a:tc>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Edward R.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Eaton,Richard</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DeGruccio,Marvin</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 E.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Haddock,William</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Kughn</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a:t>
                      </a:r>
                      <a:endParaRPr lang="en-US" dirty="0">
                        <a:solidFill>
                          <a:schemeClr val="tx1"/>
                        </a:solidFill>
                      </a:endParaRPr>
                    </a:p>
                  </a:txBody>
                  <a:tcPr/>
                </a:tc>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1997</a:t>
                      </a:r>
                      <a:endParaRPr lang="en-US" dirty="0">
                        <a:solidFill>
                          <a:schemeClr val="tx1"/>
                        </a:solidFill>
                      </a:endParaRPr>
                    </a:p>
                  </a:txBody>
                  <a:tcPr/>
                </a:tc>
                <a:tc>
                  <a:txBody>
                    <a:bodyPr/>
                    <a:lstStyle/>
                    <a:p>
                      <a:r>
                        <a:rPr lang="en-US" dirty="0"/>
                        <a:t>Reverse Osmosis is capable of extracting purified water</a:t>
                      </a:r>
                      <a:r>
                        <a:rPr lang="en-US" baseline="0" dirty="0"/>
                        <a:t> and glycol from waste stream of used engine coolant.</a:t>
                      </a:r>
                      <a:endParaRPr lang="en-US" dirty="0"/>
                    </a:p>
                  </a:txBody>
                  <a:tcPr/>
                </a:tc>
                <a:extLst>
                  <a:ext uri="{0D108BD9-81ED-4DB2-BD59-A6C34878D82A}">
                    <a16:rowId xmlns:a16="http://schemas.microsoft.com/office/drawing/2014/main" val="10002"/>
                  </a:ext>
                </a:extLst>
              </a:tr>
              <a:tr h="841020">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Antifreeze Recycling using the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Glyclean</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 System</a:t>
                      </a:r>
                      <a:endParaRPr lang="en-US" dirty="0">
                        <a:solidFill>
                          <a:schemeClr val="tx1"/>
                        </a:solidFill>
                      </a:endParaRPr>
                    </a:p>
                  </a:txBody>
                  <a:tcPr/>
                </a:tc>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Robert C. Miller,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Jr</a:t>
                      </a:r>
                      <a:endParaRPr lang="en-US" dirty="0">
                        <a:solidFill>
                          <a:schemeClr val="tx1"/>
                        </a:solidFill>
                      </a:endParaRPr>
                    </a:p>
                  </a:txBody>
                  <a:tcPr/>
                </a:tc>
                <a:tc>
                  <a:txBody>
                    <a:bodyPr/>
                    <a:lstStyle/>
                    <a:p>
                      <a:r>
                        <a:rPr lang="en-US" dirty="0"/>
                        <a:t>1995</a:t>
                      </a:r>
                    </a:p>
                  </a:txBody>
                  <a:tcPr/>
                </a:tc>
                <a:tc>
                  <a:txBody>
                    <a:bodyPr/>
                    <a:lstStyle/>
                    <a:p>
                      <a:r>
                        <a:rPr lang="en-US" dirty="0" err="1"/>
                        <a:t>Glyclean</a:t>
                      </a:r>
                      <a:r>
                        <a:rPr lang="en-US" dirty="0"/>
                        <a:t> additives are used to produce</a:t>
                      </a:r>
                      <a:r>
                        <a:rPr lang="en-US" baseline="0" dirty="0"/>
                        <a:t> recycled radiator coolant.</a:t>
                      </a:r>
                      <a:endParaRPr lang="en-US" dirty="0"/>
                    </a:p>
                  </a:txBody>
                  <a:tcPr/>
                </a:tc>
                <a:extLst>
                  <a:ext uri="{0D108BD9-81ED-4DB2-BD59-A6C34878D82A}">
                    <a16:rowId xmlns:a16="http://schemas.microsoft.com/office/drawing/2014/main" val="10003"/>
                  </a:ext>
                </a:extLst>
              </a:tr>
              <a:tr h="1093326">
                <a:tc>
                  <a:txBody>
                    <a:bodyPr/>
                    <a:lstStyle/>
                    <a:p>
                      <a:r>
                        <a:rPr lang="en-US" dirty="0">
                          <a:solidFill>
                            <a:schemeClr val="tx1"/>
                          </a:solidFill>
                          <a:latin typeface="Times New Roman" panose="02020603050405020304" pitchFamily="18" charset="0"/>
                          <a:cs typeface="Times New Roman" panose="02020603050405020304" pitchFamily="18" charset="0"/>
                        </a:rPr>
                        <a:t>Using Reverse Osmosis to recycle used Engine Coolant</a:t>
                      </a:r>
                    </a:p>
                  </a:txBody>
                  <a:tcPr/>
                </a:tc>
                <a:tc>
                  <a:txBody>
                    <a:bodyPr/>
                    <a:lstStyle/>
                    <a:p>
                      <a:r>
                        <a:rPr lang="en-US" dirty="0"/>
                        <a:t>John R. Huff</a:t>
                      </a:r>
                    </a:p>
                  </a:txBody>
                  <a:tcPr/>
                </a:tc>
                <a:tc>
                  <a:txBody>
                    <a:bodyPr/>
                    <a:lstStyle/>
                    <a:p>
                      <a:r>
                        <a:rPr lang="en-US" dirty="0">
                          <a:solidFill>
                            <a:schemeClr val="tx1"/>
                          </a:solidFill>
                        </a:rPr>
                        <a:t>1992</a:t>
                      </a:r>
                    </a:p>
                  </a:txBody>
                  <a:tcPr/>
                </a:tc>
                <a:tc>
                  <a:txBody>
                    <a:bodyPr/>
                    <a:lstStyle/>
                    <a:p>
                      <a:r>
                        <a:rPr lang="en-US" dirty="0"/>
                        <a:t>The Paper Examines  RO as a means of recycling Ethylene glycol-based Engine Coolant</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itchFamily="18" charset="0"/>
                <a:cs typeface="Times New Roman" pitchFamily="18" charset="0"/>
              </a:rPr>
              <a:t>Literature  Review</a:t>
            </a:r>
            <a:endParaRPr lang="en-US" b="1" dirty="0">
              <a:solidFill>
                <a:srgbClr val="FFFF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3734122"/>
              </p:ext>
            </p:extLst>
          </p:nvPr>
        </p:nvGraphicFramePr>
        <p:xfrm>
          <a:off x="381000" y="1366520"/>
          <a:ext cx="8245476" cy="5491480"/>
        </p:xfrm>
        <a:graphic>
          <a:graphicData uri="http://schemas.openxmlformats.org/drawingml/2006/table">
            <a:tbl>
              <a:tblPr firstRow="1" bandRow="1">
                <a:tableStyleId>{5C22544A-7EE6-4342-B048-85BDC9FD1C3A}</a:tableStyleId>
              </a:tblPr>
              <a:tblGrid>
                <a:gridCol w="2979737">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217739">
                  <a:extLst>
                    <a:ext uri="{9D8B030D-6E8A-4147-A177-3AD203B41FA5}">
                      <a16:colId xmlns:a16="http://schemas.microsoft.com/office/drawing/2014/main" val="20003"/>
                    </a:ext>
                  </a:extLst>
                </a:gridCol>
              </a:tblGrid>
              <a:tr h="370840">
                <a:tc>
                  <a:txBody>
                    <a:bodyPr/>
                    <a:lstStyle/>
                    <a:p>
                      <a:r>
                        <a:rPr lang="en-US" dirty="0"/>
                        <a:t>Paper</a:t>
                      </a:r>
                    </a:p>
                  </a:txBody>
                  <a:tcPr/>
                </a:tc>
                <a:tc>
                  <a:txBody>
                    <a:bodyPr/>
                    <a:lstStyle/>
                    <a:p>
                      <a:r>
                        <a:rPr lang="en-US" dirty="0" err="1"/>
                        <a:t>Authur</a:t>
                      </a:r>
                      <a:endParaRPr lang="en-US" dirty="0"/>
                    </a:p>
                  </a:txBody>
                  <a:tcPr/>
                </a:tc>
                <a:tc>
                  <a:txBody>
                    <a:bodyPr/>
                    <a:lstStyle/>
                    <a:p>
                      <a:r>
                        <a:rPr lang="en-US" dirty="0"/>
                        <a:t>Year</a:t>
                      </a:r>
                    </a:p>
                  </a:txBody>
                  <a:tcPr/>
                </a:tc>
                <a:tc>
                  <a:txBody>
                    <a:bodyPr/>
                    <a:lstStyle/>
                    <a:p>
                      <a:r>
                        <a:rPr lang="en-US" dirty="0"/>
                        <a:t>Conclusion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Evaluation of Filtration and Distillation Methods for Recycling Automotive Coolant. </a:t>
                      </a:r>
                      <a:endParaRPr lang="en-US" dirty="0">
                        <a:solidFill>
                          <a:schemeClr val="tx1"/>
                        </a:solidFill>
                      </a:endParaRPr>
                    </a:p>
                    <a:p>
                      <a:endParaRPr lang="en-US" dirty="0"/>
                    </a:p>
                  </a:txBody>
                  <a:tcPr/>
                </a:tc>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Paul M. Randall &amp;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Arun</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 R. </a:t>
                      </a:r>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Gavaskar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05 Mar 2012</a:t>
                      </a:r>
                      <a:endParaRPr lang="en-US" dirty="0">
                        <a:solidFill>
                          <a:schemeClr val="tx1"/>
                        </a:solidFill>
                      </a:endParaRPr>
                    </a:p>
                    <a:p>
                      <a:endParaRPr lang="en-US" dirty="0"/>
                    </a:p>
                  </a:txBody>
                  <a:tcPr/>
                </a:tc>
                <a:tc>
                  <a:txBody>
                    <a:bodyPr/>
                    <a:lstStyle/>
                    <a:p>
                      <a:r>
                        <a:rPr lang="en-US" dirty="0"/>
                        <a:t> cost-effective alternative  to  off-site  disposal  of  spent coolant.  The  main  concern   in  the chemical   filtration   technology </a:t>
                      </a:r>
                    </a:p>
                  </a:txBody>
                  <a:tcPr/>
                </a:tc>
                <a:extLst>
                  <a:ext uri="{0D108BD9-81ED-4DB2-BD59-A6C34878D82A}">
                    <a16:rowId xmlns:a16="http://schemas.microsoft.com/office/drawing/2014/main" val="10001"/>
                  </a:ext>
                </a:extLst>
              </a:tr>
              <a:tr h="370840">
                <a:tc>
                  <a:txBody>
                    <a:bodyPr/>
                    <a:lstStyle/>
                    <a:p>
                      <a:r>
                        <a:rPr kumimoji="0" lang="en-US" b="0" i="0" u="none" strike="noStrike" kern="1200" cap="none" spc="0" normalizeH="0" baseline="0" noProof="0" dirty="0">
                          <a:ln>
                            <a:noFill/>
                          </a:ln>
                          <a:solidFill>
                            <a:srgbClr val="191A00"/>
                          </a:solidFill>
                          <a:effectLst/>
                          <a:uLnTx/>
                          <a:uFillTx/>
                          <a:latin typeface="Times New Roman"/>
                          <a:ea typeface="Times New Roman"/>
                          <a:cs typeface="Times New Roman"/>
                          <a:sym typeface="Times New Roman"/>
                        </a:rPr>
                        <a:t>Development and Evaluation of a Multi-stage Chemical Process for Used Antifreeze/Coolant Recycling and Re Inhibition. </a:t>
                      </a:r>
                      <a:endParaRPr lang="en-US" dirty="0">
                        <a:solidFill>
                          <a:srgbClr val="191A00"/>
                        </a:solidFill>
                      </a:endParaRPr>
                    </a:p>
                  </a:txBody>
                  <a:tcPr/>
                </a:tc>
                <a:tc>
                  <a:txBody>
                    <a:bodyPr/>
                    <a:lstStyle/>
                    <a:p>
                      <a:r>
                        <a:rPr kumimoji="0" lang="en-US" b="0" i="0" u="none" strike="noStrike" kern="1200" cap="none" spc="0" normalizeH="0" baseline="0" noProof="0" dirty="0">
                          <a:ln>
                            <a:noFill/>
                          </a:ln>
                          <a:solidFill>
                            <a:srgbClr val="191A00"/>
                          </a:solidFill>
                          <a:effectLst/>
                          <a:uLnTx/>
                          <a:uFillTx/>
                          <a:latin typeface="Times New Roman"/>
                          <a:ea typeface="Times New Roman"/>
                          <a:cs typeface="Times New Roman"/>
                          <a:sym typeface="Times New Roman"/>
                        </a:rPr>
                        <a:t>A. V. </a:t>
                      </a:r>
                      <a:r>
                        <a:rPr kumimoji="0" lang="en-US" b="0" i="0" u="none" strike="noStrike" kern="1200" cap="none" spc="0" normalizeH="0" baseline="0" noProof="0" dirty="0" err="1">
                          <a:ln>
                            <a:noFill/>
                          </a:ln>
                          <a:solidFill>
                            <a:srgbClr val="191A00"/>
                          </a:solidFill>
                          <a:effectLst/>
                          <a:uLnTx/>
                          <a:uFillTx/>
                          <a:latin typeface="Times New Roman"/>
                          <a:ea typeface="Times New Roman"/>
                          <a:cs typeface="Times New Roman"/>
                          <a:sym typeface="Times New Roman"/>
                        </a:rPr>
                        <a:t>Gershun</a:t>
                      </a:r>
                      <a:r>
                        <a:rPr kumimoji="0" lang="en-US" b="0" i="0" u="none" strike="noStrike" kern="1200" cap="none" spc="0" normalizeH="0" baseline="0" noProof="0" dirty="0">
                          <a:ln>
                            <a:noFill/>
                          </a:ln>
                          <a:solidFill>
                            <a:srgbClr val="191A00"/>
                          </a:solidFill>
                          <a:effectLst/>
                          <a:uLnTx/>
                          <a:uFillTx/>
                          <a:latin typeface="Times New Roman"/>
                          <a:ea typeface="Times New Roman"/>
                          <a:cs typeface="Times New Roman"/>
                          <a:sym typeface="Times New Roman"/>
                        </a:rPr>
                        <a:t>, S. M. Woodward, and P. M. </a:t>
                      </a:r>
                      <a:r>
                        <a:rPr kumimoji="0" lang="en-US" b="0" i="0" u="none" strike="noStrike" kern="1200" cap="none" spc="0" normalizeH="0" baseline="0" noProof="0" dirty="0" err="1">
                          <a:ln>
                            <a:noFill/>
                          </a:ln>
                          <a:solidFill>
                            <a:srgbClr val="191A00"/>
                          </a:solidFill>
                          <a:effectLst/>
                          <a:uLnTx/>
                          <a:uFillTx/>
                          <a:latin typeface="Times New Roman"/>
                          <a:ea typeface="Times New Roman"/>
                          <a:cs typeface="Times New Roman"/>
                          <a:sym typeface="Times New Roman"/>
                        </a:rPr>
                        <a:t>Woyciesjes</a:t>
                      </a:r>
                      <a:endParaRPr lang="en-US" dirty="0">
                        <a:solidFill>
                          <a:srgbClr val="191A00"/>
                        </a:solidFill>
                      </a:endParaRPr>
                    </a:p>
                  </a:txBody>
                  <a:tcPr/>
                </a:tc>
                <a:tc>
                  <a:txBody>
                    <a:bodyPr/>
                    <a:lstStyle/>
                    <a:p>
                      <a:r>
                        <a:rPr lang="en-US" dirty="0"/>
                        <a:t>March 1993</a:t>
                      </a:r>
                    </a:p>
                  </a:txBody>
                  <a:tcPr/>
                </a:tc>
                <a:tc>
                  <a:txBody>
                    <a:bodyPr/>
                    <a:lstStyle/>
                    <a:p>
                      <a:r>
                        <a:rPr lang="en-US" dirty="0"/>
                        <a:t>Extensive laboratory and vehicle service testing has been conducted on the Multi-Stage Chemical Process for used antifreeze/coolant recycling and rehibition, and from the data shown in this paper</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itchFamily="18" charset="0"/>
                <a:cs typeface="Times New Roman" pitchFamily="18" charset="0"/>
              </a:rPr>
              <a:t>Literature  Review</a:t>
            </a:r>
            <a:endParaRPr lang="en-US" b="1" dirty="0">
              <a:solidFill>
                <a:srgbClr val="FFFF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9373100"/>
              </p:ext>
            </p:extLst>
          </p:nvPr>
        </p:nvGraphicFramePr>
        <p:xfrm>
          <a:off x="449263" y="1652588"/>
          <a:ext cx="8245476" cy="4851400"/>
        </p:xfrm>
        <a:graphic>
          <a:graphicData uri="http://schemas.openxmlformats.org/drawingml/2006/table">
            <a:tbl>
              <a:tblPr firstRow="1" bandRow="1">
                <a:tableStyleId>{5C22544A-7EE6-4342-B048-85BDC9FD1C3A}</a:tableStyleId>
              </a:tblPr>
              <a:tblGrid>
                <a:gridCol w="2061369">
                  <a:extLst>
                    <a:ext uri="{9D8B030D-6E8A-4147-A177-3AD203B41FA5}">
                      <a16:colId xmlns:a16="http://schemas.microsoft.com/office/drawing/2014/main" val="20000"/>
                    </a:ext>
                  </a:extLst>
                </a:gridCol>
                <a:gridCol w="1756568">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979739">
                  <a:extLst>
                    <a:ext uri="{9D8B030D-6E8A-4147-A177-3AD203B41FA5}">
                      <a16:colId xmlns:a16="http://schemas.microsoft.com/office/drawing/2014/main" val="20003"/>
                    </a:ext>
                  </a:extLst>
                </a:gridCol>
              </a:tblGrid>
              <a:tr h="370840">
                <a:tc>
                  <a:txBody>
                    <a:bodyPr/>
                    <a:lstStyle/>
                    <a:p>
                      <a:r>
                        <a:rPr lang="en-US" dirty="0"/>
                        <a:t>Paper</a:t>
                      </a:r>
                    </a:p>
                  </a:txBody>
                  <a:tcPr/>
                </a:tc>
                <a:tc>
                  <a:txBody>
                    <a:bodyPr/>
                    <a:lstStyle/>
                    <a:p>
                      <a:r>
                        <a:rPr lang="en-US" dirty="0" err="1"/>
                        <a:t>Authur</a:t>
                      </a:r>
                      <a:endParaRPr lang="en-US" dirty="0"/>
                    </a:p>
                  </a:txBody>
                  <a:tcPr/>
                </a:tc>
                <a:tc>
                  <a:txBody>
                    <a:bodyPr/>
                    <a:lstStyle/>
                    <a:p>
                      <a:r>
                        <a:rPr lang="en-US" dirty="0"/>
                        <a:t>Year</a:t>
                      </a:r>
                    </a:p>
                  </a:txBody>
                  <a:tcPr/>
                </a:tc>
                <a:tc>
                  <a:txBody>
                    <a:bodyPr/>
                    <a:lstStyle/>
                    <a:p>
                      <a:r>
                        <a:rPr lang="en-US" dirty="0"/>
                        <a:t>Conclusion</a:t>
                      </a:r>
                    </a:p>
                  </a:txBody>
                  <a:tcPr/>
                </a:tc>
                <a:extLst>
                  <a:ext uri="{0D108BD9-81ED-4DB2-BD59-A6C34878D82A}">
                    <a16:rowId xmlns:a16="http://schemas.microsoft.com/office/drawing/2014/main" val="10000"/>
                  </a:ext>
                </a:extLst>
              </a:tr>
              <a:tr h="481012">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Recycling and Propylene Glycol Engine Coolant </a:t>
                      </a:r>
                      <a:endParaRPr lang="en-US" dirty="0">
                        <a:solidFill>
                          <a:schemeClr val="tx1"/>
                        </a:solidFill>
                      </a:endParaRPr>
                    </a:p>
                  </a:txBody>
                  <a:tcPr/>
                </a:tc>
                <a:tc>
                  <a:txBody>
                    <a:bodyPr/>
                    <a:lstStyle/>
                    <a:p>
                      <a:pPr algn="l"/>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Steven A. Schwartz</a:t>
                      </a:r>
                      <a:r>
                        <a:rPr kumimoji="0" lang="en-US" b="0" i="0" u="none" strike="noStrike" kern="1200" cap="none" spc="0" normalizeH="0" baseline="0" noProof="0" dirty="0">
                          <a:ln>
                            <a:noFill/>
                          </a:ln>
                          <a:solidFill>
                            <a:schemeClr val="bg1"/>
                          </a:solidFill>
                          <a:effectLst/>
                          <a:uLnTx/>
                          <a:uFillTx/>
                          <a:latin typeface="Times New Roman"/>
                          <a:ea typeface="Times New Roman"/>
                          <a:cs typeface="Times New Roman"/>
                          <a:sym typeface="Times New Roman"/>
                        </a:rPr>
                        <a:t>. </a:t>
                      </a:r>
                      <a:endParaRPr lang="en-US" dirty="0"/>
                    </a:p>
                  </a:txBody>
                  <a:tcPr/>
                </a:tc>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February 26-29,1996</a:t>
                      </a:r>
                      <a:r>
                        <a:rPr kumimoji="0" lang="en-US" b="0" i="0" u="none" strike="noStrike" kern="1200" cap="none" spc="0" normalizeH="0" baseline="0" noProof="0" dirty="0">
                          <a:ln>
                            <a:noFill/>
                          </a:ln>
                          <a:solidFill>
                            <a:schemeClr val="bg1"/>
                          </a:solidFill>
                          <a:effectLst/>
                          <a:uLnTx/>
                          <a:uFillTx/>
                          <a:latin typeface="Times New Roman"/>
                          <a:ea typeface="Times New Roman"/>
                          <a:cs typeface="Times New Roman"/>
                          <a:sym typeface="Times New Roman"/>
                        </a:rPr>
                        <a:t>.</a:t>
                      </a:r>
                      <a:endParaRPr lang="en-US" dirty="0"/>
                    </a:p>
                  </a:txBody>
                  <a:tcPr/>
                </a:tc>
                <a:tc>
                  <a:txBody>
                    <a:bodyPr/>
                    <a:lstStyle/>
                    <a:p>
                      <a:r>
                        <a:rPr lang="en-US" dirty="0"/>
                        <a:t>vacuum distillation and filtration/dual-resin deionization. </a:t>
                      </a:r>
                    </a:p>
                  </a:txBody>
                  <a:tcPr/>
                </a:tc>
                <a:extLst>
                  <a:ext uri="{0D108BD9-81ED-4DB2-BD59-A6C34878D82A}">
                    <a16:rowId xmlns:a16="http://schemas.microsoft.com/office/drawing/2014/main" val="10001"/>
                  </a:ext>
                </a:extLst>
              </a:tr>
              <a:tr h="370840">
                <a:tc>
                  <a:txBody>
                    <a:bodyPr/>
                    <a:lstStyle/>
                    <a:p>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Launch. Distillation Recovery of Ethylene Glycol from Used Coolants Using Vacuum Distillation</a:t>
                      </a:r>
                      <a:endParaRPr lang="en-US" dirty="0">
                        <a:solidFill>
                          <a:schemeClr val="tx1"/>
                        </a:solidFill>
                      </a:endParaRPr>
                    </a:p>
                  </a:txBody>
                  <a:tcPr/>
                </a:tc>
                <a:tc>
                  <a:txBody>
                    <a:bodyPr/>
                    <a:lstStyle/>
                    <a:p>
                      <a:r>
                        <a:rPr kumimoji="0" lang="en-US" b="0" i="0" u="none" strike="noStrike" kern="1200" cap="none" spc="0" normalizeH="0" baseline="0" noProof="0" dirty="0" err="1">
                          <a:ln>
                            <a:noFill/>
                          </a:ln>
                          <a:solidFill>
                            <a:schemeClr val="tx1"/>
                          </a:solidFill>
                          <a:effectLst/>
                          <a:uLnTx/>
                          <a:uFillTx/>
                          <a:latin typeface="Times New Roman"/>
                          <a:ea typeface="Times New Roman"/>
                          <a:cs typeface="Times New Roman"/>
                          <a:sym typeface="Times New Roman"/>
                        </a:rPr>
                        <a:t>C.Kenneth</a:t>
                      </a:r>
                      <a:r>
                        <a:rPr kumimoji="0" lang="en-US" b="0" i="0" u="none" strike="noStrike" kern="1200" cap="none" spc="0" normalizeH="0" baseline="0" noProof="0" dirty="0">
                          <a:ln>
                            <a:noFill/>
                          </a:ln>
                          <a:solidFill>
                            <a:schemeClr val="tx1"/>
                          </a:solidFill>
                          <a:effectLst/>
                          <a:uLnTx/>
                          <a:uFillTx/>
                          <a:latin typeface="Times New Roman"/>
                          <a:ea typeface="Times New Roman"/>
                          <a:cs typeface="Times New Roman"/>
                          <a:sym typeface="Times New Roman"/>
                        </a:rPr>
                        <a:t> Launch</a:t>
                      </a:r>
                      <a:endParaRPr lang="en-US" dirty="0">
                        <a:solidFill>
                          <a:schemeClr val="tx1"/>
                        </a:solidFill>
                      </a:endParaRPr>
                    </a:p>
                  </a:txBody>
                  <a:tcPr/>
                </a:tc>
                <a:tc>
                  <a:txBody>
                    <a:bodyPr/>
                    <a:lstStyle/>
                    <a:p>
                      <a:r>
                        <a:rPr lang="en-US" dirty="0"/>
                        <a:t>September 1992</a:t>
                      </a:r>
                    </a:p>
                  </a:txBody>
                  <a:tcPr/>
                </a:tc>
                <a:tc>
                  <a:txBody>
                    <a:bodyPr/>
                    <a:lstStyle/>
                    <a:p>
                      <a:r>
                        <a:rPr lang="en-US" dirty="0"/>
                        <a:t>Recovery of propylene glycol using Vacuum Distillation.</a:t>
                      </a:r>
                    </a:p>
                  </a:txBody>
                  <a:tcPr/>
                </a:tc>
                <a:extLst>
                  <a:ext uri="{0D108BD9-81ED-4DB2-BD59-A6C34878D82A}">
                    <a16:rowId xmlns:a16="http://schemas.microsoft.com/office/drawing/2014/main" val="1479243252"/>
                  </a:ext>
                </a:extLst>
              </a:tr>
              <a:tr h="370840">
                <a:tc>
                  <a:txBody>
                    <a:bodyPr/>
                    <a:lstStyle/>
                    <a:p>
                      <a:r>
                        <a:rPr lang="en-US" dirty="0"/>
                        <a:t>Waste Antifreeze characterization</a:t>
                      </a:r>
                    </a:p>
                  </a:txBody>
                  <a:tcPr/>
                </a:tc>
                <a:tc>
                  <a:txBody>
                    <a:bodyPr/>
                    <a:lstStyle/>
                    <a:p>
                      <a:r>
                        <a:rPr lang="en-US" dirty="0"/>
                        <a:t>Laurie </a:t>
                      </a:r>
                      <a:r>
                        <a:rPr lang="en-US" dirty="0" err="1"/>
                        <a:t>wunder</a:t>
                      </a:r>
                      <a:endParaRPr lang="en-US" dirty="0"/>
                    </a:p>
                  </a:txBody>
                  <a:tcPr/>
                </a:tc>
                <a:tc>
                  <a:txBody>
                    <a:bodyPr/>
                    <a:lstStyle/>
                    <a:p>
                      <a:r>
                        <a:rPr lang="en-US" dirty="0"/>
                        <a:t> August 1991</a:t>
                      </a:r>
                    </a:p>
                  </a:txBody>
                  <a:tcPr/>
                </a:tc>
                <a:tc>
                  <a:txBody>
                    <a:bodyPr/>
                    <a:lstStyle/>
                    <a:p>
                      <a:r>
                        <a:rPr lang="en-US" dirty="0"/>
                        <a:t>Toxicity characteristics leaching Procedure</a:t>
                      </a:r>
                    </a:p>
                  </a:txBody>
                  <a:tcPr/>
                </a:tc>
                <a:extLst>
                  <a:ext uri="{0D108BD9-81ED-4DB2-BD59-A6C34878D82A}">
                    <a16:rowId xmlns:a16="http://schemas.microsoft.com/office/drawing/2014/main" val="4060687615"/>
                  </a:ext>
                </a:extLst>
              </a:tr>
              <a:tr h="370840">
                <a:tc>
                  <a:txBody>
                    <a:bodyPr/>
                    <a:lstStyle/>
                    <a:p>
                      <a:r>
                        <a:rPr lang="en-US" dirty="0"/>
                        <a:t>Single Rehibition Additive package for Antifreeze recycling system</a:t>
                      </a:r>
                    </a:p>
                  </a:txBody>
                  <a:tcPr/>
                </a:tc>
                <a:tc>
                  <a:txBody>
                    <a:bodyPr/>
                    <a:lstStyle/>
                    <a:p>
                      <a:r>
                        <a:rPr lang="en-US" dirty="0"/>
                        <a:t>Dwayne Davis</a:t>
                      </a:r>
                    </a:p>
                  </a:txBody>
                  <a:tcPr/>
                </a:tc>
                <a:tc>
                  <a:txBody>
                    <a:bodyPr/>
                    <a:lstStyle/>
                    <a:p>
                      <a:r>
                        <a:rPr lang="en-US" dirty="0"/>
                        <a:t>February 1996</a:t>
                      </a:r>
                    </a:p>
                  </a:txBody>
                  <a:tcPr/>
                </a:tc>
                <a:tc>
                  <a:txBody>
                    <a:bodyPr/>
                    <a:lstStyle/>
                    <a:p>
                      <a:r>
                        <a:rPr lang="en-US" dirty="0"/>
                        <a:t>To develop a single rehibition additive package(SRP) for current recycling system</a:t>
                      </a:r>
                    </a:p>
                  </a:txBody>
                  <a:tcPr/>
                </a:tc>
                <a:extLst>
                  <a:ext uri="{0D108BD9-81ED-4DB2-BD59-A6C34878D82A}">
                    <a16:rowId xmlns:a16="http://schemas.microsoft.com/office/drawing/2014/main" val="280196469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FF00"/>
                </a:solidFill>
                <a:latin typeface="Times New Roman" panose="02020603050405020304" pitchFamily="18" charset="0"/>
                <a:cs typeface="Times New Roman" panose="02020603050405020304" pitchFamily="18" charset="0"/>
              </a:rPr>
              <a:t>Problem Statement</a:t>
            </a:r>
          </a:p>
        </p:txBody>
      </p:sp>
      <p:sp>
        <p:nvSpPr>
          <p:cNvPr id="4" name="Google Shape;113;p5"/>
          <p:cNvSpPr txBox="1">
            <a:spLocks/>
          </p:cNvSpPr>
          <p:nvPr/>
        </p:nvSpPr>
        <p:spPr>
          <a:xfrm>
            <a:off x="381000" y="2133600"/>
            <a:ext cx="8316686" cy="1325700"/>
          </a:xfrm>
          <a:prstGeom prst="rect">
            <a:avLst/>
          </a:prstGeom>
          <a:noFill/>
          <a:ln>
            <a:noFill/>
          </a:ln>
        </p:spPr>
        <p:txBody>
          <a:bodyPr spcFirstLastPara="1" vert="horz" wrap="square" lIns="91425" tIns="45700" rIns="91425" bIns="45700" rtlCol="0" anchor="ctr" anchorCtr="0">
            <a:normAutofit fontScale="25000" lnSpcReduction="20000"/>
          </a:bodyPr>
          <a:lstStyle/>
          <a:p>
            <a:pPr marL="0" marR="0" lvl="0" indent="0" algn="just" defTabSz="914400" rtl="0" eaLnBrk="1" fontAlgn="auto" latinLnBrk="0" hangingPunct="1">
              <a:lnSpc>
                <a:spcPct val="90000"/>
              </a:lnSpc>
              <a:spcBef>
                <a:spcPts val="0"/>
              </a:spcBef>
              <a:spcAft>
                <a:spcPts val="0"/>
              </a:spcAft>
              <a:buClr>
                <a:srgbClr val="C55A11"/>
              </a:buClr>
              <a:buSzPct val="100000"/>
              <a:buFont typeface="Times New Roman"/>
              <a:buNone/>
              <a:tabLst/>
              <a:defRPr/>
            </a:pPr>
            <a:br>
              <a:rPr kumimoji="0" lang="en-US" sz="3600" b="1" i="0" u="none" strike="noStrike" kern="1200" cap="none" spc="0" normalizeH="0" baseline="0" noProof="0" dirty="0">
                <a:ln>
                  <a:noFill/>
                </a:ln>
                <a:solidFill>
                  <a:srgbClr val="C55A11"/>
                </a:solidFill>
                <a:effectLst>
                  <a:outerShdw blurRad="50800" dist="38100" dir="2700000" algn="tl" rotWithShape="0">
                    <a:prstClr val="black">
                      <a:alpha val="40000"/>
                    </a:prstClr>
                  </a:outerShdw>
                </a:effectLst>
                <a:uLnTx/>
                <a:uFillTx/>
                <a:latin typeface="Times New Roman"/>
                <a:ea typeface="Times New Roman"/>
                <a:cs typeface="Times New Roman"/>
                <a:sym typeface="Times New Roman"/>
              </a:rPr>
            </a:br>
            <a:endParaRPr kumimoji="0" lang="en-US" sz="16000" b="1" i="0" u="none" strike="noStrike" kern="1200" cap="none" spc="0" normalizeH="0" baseline="0" noProof="0" dirty="0">
              <a:ln>
                <a:noFill/>
              </a:ln>
              <a:solidFill>
                <a:srgbClr val="FFFF00"/>
              </a:solidFill>
              <a:effectLst>
                <a:outerShdw blurRad="50800" dist="38100" dir="2700000" algn="tl" rotWithShape="0">
                  <a:prstClr val="black">
                    <a:alpha val="40000"/>
                  </a:prstClr>
                </a:outerShdw>
              </a:effectLst>
              <a:uLnTx/>
              <a:uFillTx/>
              <a:latin typeface="Times New Roman"/>
              <a:ea typeface="Times New Roman"/>
              <a:cs typeface="Times New Roman"/>
              <a:sym typeface="Times New Roman"/>
            </a:endParaRPr>
          </a:p>
          <a:p>
            <a:pPr marL="0" marR="0" lvl="0" indent="0" algn="just" defTabSz="914400" rtl="0" eaLnBrk="1" fontAlgn="auto" latinLnBrk="0" hangingPunct="1">
              <a:lnSpc>
                <a:spcPct val="90000"/>
              </a:lnSpc>
              <a:spcBef>
                <a:spcPts val="0"/>
              </a:spcBef>
              <a:spcAft>
                <a:spcPts val="0"/>
              </a:spcAft>
              <a:buClr>
                <a:srgbClr val="C55A11"/>
              </a:buClr>
              <a:buSzPct val="138461"/>
              <a:buFont typeface="Times New Roman"/>
              <a:buNone/>
              <a:tabLst/>
              <a:defRPr/>
            </a:pPr>
            <a:r>
              <a:rPr kumimoji="0" lang="en-US" sz="11200" b="0" i="0" u="none" strike="noStrike" kern="1200" cap="none" spc="0" normalizeH="0" baseline="0" noProof="0" dirty="0">
                <a:ln>
                  <a:noFill/>
                </a:ln>
                <a:solidFill>
                  <a:srgbClr val="FFFF00"/>
                </a:solidFill>
                <a:effectLst>
                  <a:outerShdw blurRad="50800" dist="38100" dir="2700000" algn="tl" rotWithShape="0">
                    <a:prstClr val="black">
                      <a:alpha val="40000"/>
                    </a:prstClr>
                  </a:outerShdw>
                </a:effectLst>
                <a:uLnTx/>
                <a:uFillTx/>
                <a:latin typeface="Times New Roman"/>
                <a:ea typeface="Times New Roman"/>
                <a:cs typeface="Times New Roman"/>
                <a:sym typeface="Times New Roman"/>
              </a:rPr>
              <a:t>Many automotive users and service centers dispose off used coolant in surrounding. As a result, a considerable volume of coolant waste ends up in landfills, wastewater systems, or is released into the environment, leading to soil and water contamination, adverse effects on wildlife, and potential health risks for humans.</a:t>
            </a:r>
            <a:r>
              <a:rPr kumimoji="0" lang="en-US" sz="16000" b="0" i="0" u="none" strike="noStrike" kern="1200" cap="none" spc="0" normalizeH="0" baseline="0" noProof="0" dirty="0">
                <a:ln>
                  <a:noFill/>
                </a:ln>
                <a:solidFill>
                  <a:srgbClr val="FFFF00"/>
                </a:solidFill>
                <a:effectLst>
                  <a:outerShdw blurRad="50800" dist="38100" dir="2700000" algn="tl" rotWithShape="0">
                    <a:prstClr val="black">
                      <a:alpha val="40000"/>
                    </a:prstClr>
                  </a:outerShdw>
                </a:effectLst>
                <a:uLnTx/>
                <a:uFillTx/>
                <a:latin typeface="Times New Roman"/>
                <a:ea typeface="Times New Roman"/>
                <a:cs typeface="Times New Roman"/>
                <a:sym typeface="Times New Roman"/>
              </a:rPr>
              <a:t> </a:t>
            </a:r>
          </a:p>
          <a:p>
            <a:pPr marL="0" marR="0" lvl="0" indent="0" algn="l" defTabSz="914400" rtl="0" eaLnBrk="1" fontAlgn="auto" latinLnBrk="0" hangingPunct="1">
              <a:lnSpc>
                <a:spcPct val="90000"/>
              </a:lnSpc>
              <a:spcBef>
                <a:spcPts val="0"/>
              </a:spcBef>
              <a:spcAft>
                <a:spcPts val="0"/>
              </a:spcAft>
              <a:buClr>
                <a:srgbClr val="C55A11"/>
              </a:buClr>
              <a:buSzPct val="100000"/>
              <a:buFont typeface="Times New Roman"/>
              <a:buNone/>
              <a:tabLst/>
              <a:defRPr/>
            </a:pPr>
            <a:endParaRPr kumimoji="0" lang="en-US" sz="3600" b="1" i="0" u="none" strike="noStrike" kern="1200" cap="none" spc="0" normalizeH="0" baseline="0" noProof="0" dirty="0">
              <a:ln>
                <a:noFill/>
              </a:ln>
              <a:solidFill>
                <a:srgbClr val="C55A11"/>
              </a:solidFill>
              <a:effectLst>
                <a:outerShdw blurRad="50800" dist="38100" dir="2700000" algn="tl" rotWithShape="0">
                  <a:prstClr val="black">
                    <a:alpha val="40000"/>
                  </a:prstClr>
                </a:outerShdw>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C55A11"/>
              </a:buClr>
              <a:buSzPct val="100000"/>
              <a:buFont typeface="Times New Roman"/>
              <a:buNone/>
              <a:tabLst/>
              <a:defRPr/>
            </a:pPr>
            <a:endParaRPr kumimoji="0" lang="en-US" sz="3600" b="1" i="0" u="none" strike="noStrike" kern="1200" cap="none" spc="0" normalizeH="0" baseline="0" noProof="0" dirty="0">
              <a:ln>
                <a:noFill/>
              </a:ln>
              <a:solidFill>
                <a:srgbClr val="C55A11"/>
              </a:solidFill>
              <a:effectLst>
                <a:outerShdw blurRad="50800" dist="38100" dir="2700000" algn="tl" rotWithShape="0">
                  <a:prstClr val="black">
                    <a:alpha val="40000"/>
                  </a:prstClr>
                </a:outerShdw>
              </a:effectLst>
              <a:uLnTx/>
              <a:uFillTx/>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8BE9-EA18-1B5E-8ABE-796BA6C03DBE}"/>
              </a:ext>
            </a:extLst>
          </p:cNvPr>
          <p:cNvSpPr>
            <a:spLocks noGrp="1"/>
          </p:cNvSpPr>
          <p:nvPr>
            <p:ph type="title"/>
          </p:nvPr>
        </p:nvSpPr>
        <p:spPr/>
        <p:txBody>
          <a:bodyPr/>
          <a:lstStyle/>
          <a:p>
            <a:r>
              <a:rPr lang="en-IN" b="1" dirty="0">
                <a:solidFill>
                  <a:srgbClr val="FFFF00"/>
                </a:solidFill>
                <a:latin typeface="Times New Roman" panose="02020603050405020304" pitchFamily="18" charset="0"/>
                <a:cs typeface="Times New Roman" panose="02020603050405020304" pitchFamily="18" charset="0"/>
              </a:rPr>
              <a:t>Project Implementation</a:t>
            </a:r>
          </a:p>
        </p:txBody>
      </p:sp>
      <p:sp>
        <p:nvSpPr>
          <p:cNvPr id="5" name="Flowchart: Alternate Process 4">
            <a:extLst>
              <a:ext uri="{FF2B5EF4-FFF2-40B4-BE49-F238E27FC236}">
                <a16:creationId xmlns:a16="http://schemas.microsoft.com/office/drawing/2014/main" id="{307E77A7-78EA-BF0C-4609-77673CD3C51C}"/>
              </a:ext>
            </a:extLst>
          </p:cNvPr>
          <p:cNvSpPr/>
          <p:nvPr/>
        </p:nvSpPr>
        <p:spPr>
          <a:xfrm>
            <a:off x="1104900" y="1632899"/>
            <a:ext cx="6934200" cy="609600"/>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Collection and Segregation</a:t>
            </a:r>
          </a:p>
        </p:txBody>
      </p:sp>
      <p:sp>
        <p:nvSpPr>
          <p:cNvPr id="6" name="Flowchart: Alternate Process 5">
            <a:extLst>
              <a:ext uri="{FF2B5EF4-FFF2-40B4-BE49-F238E27FC236}">
                <a16:creationId xmlns:a16="http://schemas.microsoft.com/office/drawing/2014/main" id="{D8BCC224-1ADF-E95A-C04D-B1ECDDB2EADA}"/>
              </a:ext>
            </a:extLst>
          </p:cNvPr>
          <p:cNvSpPr/>
          <p:nvPr/>
        </p:nvSpPr>
        <p:spPr>
          <a:xfrm>
            <a:off x="1104900" y="2512513"/>
            <a:ext cx="6961240" cy="906051"/>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Analysing Physical &amp; Chemical Properties</a:t>
            </a:r>
          </a:p>
        </p:txBody>
      </p:sp>
      <p:sp>
        <p:nvSpPr>
          <p:cNvPr id="7" name="Flowchart: Alternate Process 6">
            <a:extLst>
              <a:ext uri="{FF2B5EF4-FFF2-40B4-BE49-F238E27FC236}">
                <a16:creationId xmlns:a16="http://schemas.microsoft.com/office/drawing/2014/main" id="{8D85B593-C83E-0132-5D57-C58570A71337}"/>
              </a:ext>
            </a:extLst>
          </p:cNvPr>
          <p:cNvSpPr/>
          <p:nvPr/>
        </p:nvSpPr>
        <p:spPr>
          <a:xfrm>
            <a:off x="1119648" y="3696926"/>
            <a:ext cx="6934200" cy="609600"/>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Treatments</a:t>
            </a:r>
          </a:p>
        </p:txBody>
      </p:sp>
      <p:sp>
        <p:nvSpPr>
          <p:cNvPr id="8" name="Flowchart: Alternate Process 7">
            <a:extLst>
              <a:ext uri="{FF2B5EF4-FFF2-40B4-BE49-F238E27FC236}">
                <a16:creationId xmlns:a16="http://schemas.microsoft.com/office/drawing/2014/main" id="{C59F814C-E52E-3F6E-0964-459A7B4735FA}"/>
              </a:ext>
            </a:extLst>
          </p:cNvPr>
          <p:cNvSpPr/>
          <p:nvPr/>
        </p:nvSpPr>
        <p:spPr>
          <a:xfrm>
            <a:off x="1119648" y="4641939"/>
            <a:ext cx="6934200" cy="609600"/>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Quality Testing</a:t>
            </a:r>
          </a:p>
        </p:txBody>
      </p:sp>
      <p:sp>
        <p:nvSpPr>
          <p:cNvPr id="9" name="Flowchart: Alternate Process 8">
            <a:extLst>
              <a:ext uri="{FF2B5EF4-FFF2-40B4-BE49-F238E27FC236}">
                <a16:creationId xmlns:a16="http://schemas.microsoft.com/office/drawing/2014/main" id="{95B2FD55-D833-3D8F-9BFE-E3B16B91EB09}"/>
              </a:ext>
            </a:extLst>
          </p:cNvPr>
          <p:cNvSpPr/>
          <p:nvPr/>
        </p:nvSpPr>
        <p:spPr>
          <a:xfrm>
            <a:off x="1131940" y="5529901"/>
            <a:ext cx="6934200" cy="609600"/>
          </a:xfrm>
          <a:prstGeom prst="flowChartAlternateProcess">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Replenishment and Reuse</a:t>
            </a:r>
          </a:p>
        </p:txBody>
      </p:sp>
    </p:spTree>
    <p:extLst>
      <p:ext uri="{BB962C8B-B14F-4D97-AF65-F5344CB8AC3E}">
        <p14:creationId xmlns:p14="http://schemas.microsoft.com/office/powerpoint/2010/main" val="419586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60714-leaf-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160714-leaf-template-16x9</Template>
  <TotalTime>282</TotalTime>
  <Words>1116</Words>
  <Application>Microsoft Office PowerPoint</Application>
  <PresentationFormat>On-screen Show (4:3)</PresentationFormat>
  <Paragraphs>172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160714-leaf-template-16x9</vt:lpstr>
      <vt:lpstr>PowerPoint Presentation</vt:lpstr>
      <vt:lpstr>Index</vt:lpstr>
      <vt:lpstr>Introduction</vt:lpstr>
      <vt:lpstr>Abstract</vt:lpstr>
      <vt:lpstr>Literature  Review</vt:lpstr>
      <vt:lpstr>Literature  Review</vt:lpstr>
      <vt:lpstr>Literature  Review</vt:lpstr>
      <vt:lpstr>Problem Statement</vt:lpstr>
      <vt:lpstr>Project Implementation</vt:lpstr>
      <vt:lpstr>Methodologies</vt:lpstr>
      <vt:lpstr>Objectives </vt:lpstr>
      <vt:lpstr>Experimental Setup</vt:lpstr>
      <vt:lpstr>Experimental Setup</vt:lpstr>
      <vt:lpstr>Results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Administrator</cp:lastModifiedBy>
  <cp:revision>32</cp:revision>
  <dcterms:created xsi:type="dcterms:W3CDTF">2023-09-01T06:29:57Z</dcterms:created>
  <dcterms:modified xsi:type="dcterms:W3CDTF">2025-05-06T13:18:28Z</dcterms:modified>
</cp:coreProperties>
</file>