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6" r:id="rId20"/>
    <p:sldId id="273"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08" autoAdjust="0"/>
  </p:normalViewPr>
  <p:slideViewPr>
    <p:cSldViewPr snapToGrid="0">
      <p:cViewPr>
        <p:scale>
          <a:sx n="100" d="100"/>
          <a:sy n="100"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DDC0C-CE69-4069-ADDB-251E8EE596E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734A95-8A36-469C-B366-9F959C69789F}">
      <dgm:prSet/>
      <dgm:spPr/>
      <dgm:t>
        <a:bodyPr/>
        <a:lstStyle/>
        <a:p>
          <a:r>
            <a:rPr lang="en-AU"/>
            <a:t>Build and compare multiple models to detect Parkinson's disease.</a:t>
          </a:r>
          <a:endParaRPr lang="en-US"/>
        </a:p>
      </dgm:t>
    </dgm:pt>
    <dgm:pt modelId="{390F824F-7C60-402B-9496-38E1887C7D1A}" type="parTrans" cxnId="{F20B4009-0E5F-4ED7-9ED8-D8443BD9C3A8}">
      <dgm:prSet/>
      <dgm:spPr/>
      <dgm:t>
        <a:bodyPr/>
        <a:lstStyle/>
        <a:p>
          <a:endParaRPr lang="en-US"/>
        </a:p>
      </dgm:t>
    </dgm:pt>
    <dgm:pt modelId="{3167113D-7E99-4F6C-8F45-0282E90E0B3A}" type="sibTrans" cxnId="{F20B4009-0E5F-4ED7-9ED8-D8443BD9C3A8}">
      <dgm:prSet/>
      <dgm:spPr/>
      <dgm:t>
        <a:bodyPr/>
        <a:lstStyle/>
        <a:p>
          <a:endParaRPr lang="en-US"/>
        </a:p>
      </dgm:t>
    </dgm:pt>
    <dgm:pt modelId="{5513BCB1-27C2-4DAF-8674-BB087ABD3AC8}">
      <dgm:prSet/>
      <dgm:spPr/>
      <dgm:t>
        <a:bodyPr/>
        <a:lstStyle/>
        <a:p>
          <a:r>
            <a:rPr lang="en-AU"/>
            <a:t>Maximize recall (sensitivity) to prioritize minimizing false negatives in a healthcare setting.</a:t>
          </a:r>
          <a:endParaRPr lang="en-US"/>
        </a:p>
      </dgm:t>
    </dgm:pt>
    <dgm:pt modelId="{2527D418-D703-46EC-A2E8-1B30C2D0567C}" type="parTrans" cxnId="{4B74D84D-53C8-48C7-B071-E9951D900CA6}">
      <dgm:prSet/>
      <dgm:spPr/>
      <dgm:t>
        <a:bodyPr/>
        <a:lstStyle/>
        <a:p>
          <a:endParaRPr lang="en-US"/>
        </a:p>
      </dgm:t>
    </dgm:pt>
    <dgm:pt modelId="{FCE6AE50-E2B7-4E3E-A679-553C260BFEBF}" type="sibTrans" cxnId="{4B74D84D-53C8-48C7-B071-E9951D900CA6}">
      <dgm:prSet/>
      <dgm:spPr/>
      <dgm:t>
        <a:bodyPr/>
        <a:lstStyle/>
        <a:p>
          <a:endParaRPr lang="en-US"/>
        </a:p>
      </dgm:t>
    </dgm:pt>
    <dgm:pt modelId="{09DB314C-0766-44FE-9D9B-304C5091182F}">
      <dgm:prSet/>
      <dgm:spPr/>
      <dgm:t>
        <a:bodyPr/>
        <a:lstStyle/>
        <a:p>
          <a:r>
            <a:rPr lang="en-AU"/>
            <a:t>Achieve high ROC AUC scores to ensure robust model performance.</a:t>
          </a:r>
          <a:endParaRPr lang="en-US"/>
        </a:p>
      </dgm:t>
    </dgm:pt>
    <dgm:pt modelId="{25076E31-45A2-42BD-8229-E992A37726A5}" type="parTrans" cxnId="{1DF56859-B3CC-4DCD-8872-6B246AB8D906}">
      <dgm:prSet/>
      <dgm:spPr/>
      <dgm:t>
        <a:bodyPr/>
        <a:lstStyle/>
        <a:p>
          <a:endParaRPr lang="en-US"/>
        </a:p>
      </dgm:t>
    </dgm:pt>
    <dgm:pt modelId="{4E22AB39-92B7-4E9F-AD63-23AB99C4992E}" type="sibTrans" cxnId="{1DF56859-B3CC-4DCD-8872-6B246AB8D906}">
      <dgm:prSet/>
      <dgm:spPr/>
      <dgm:t>
        <a:bodyPr/>
        <a:lstStyle/>
        <a:p>
          <a:endParaRPr lang="en-US"/>
        </a:p>
      </dgm:t>
    </dgm:pt>
    <dgm:pt modelId="{37A45543-B213-4B1E-ABA3-6F5B53F3B496}">
      <dgm:prSet/>
      <dgm:spPr/>
      <dgm:t>
        <a:bodyPr/>
        <a:lstStyle/>
        <a:p>
          <a:r>
            <a:rPr lang="en-AU"/>
            <a:t>Support future deployment in clinical or telemedicine environments for early screening.</a:t>
          </a:r>
          <a:endParaRPr lang="en-US"/>
        </a:p>
      </dgm:t>
    </dgm:pt>
    <dgm:pt modelId="{586054E3-7FDE-44C6-8812-A9D347DEFCCF}" type="parTrans" cxnId="{3F274DDC-66DA-4018-9DBA-FACF76C4BBF2}">
      <dgm:prSet/>
      <dgm:spPr/>
      <dgm:t>
        <a:bodyPr/>
        <a:lstStyle/>
        <a:p>
          <a:endParaRPr lang="en-US"/>
        </a:p>
      </dgm:t>
    </dgm:pt>
    <dgm:pt modelId="{120F3D73-2D09-4B55-907E-5D6758C2468C}" type="sibTrans" cxnId="{3F274DDC-66DA-4018-9DBA-FACF76C4BBF2}">
      <dgm:prSet/>
      <dgm:spPr/>
      <dgm:t>
        <a:bodyPr/>
        <a:lstStyle/>
        <a:p>
          <a:endParaRPr lang="en-US"/>
        </a:p>
      </dgm:t>
    </dgm:pt>
    <dgm:pt modelId="{53DC6524-CA7B-428B-8586-6F0BCC146D7D}" type="pres">
      <dgm:prSet presAssocID="{B12DDC0C-CE69-4069-ADDB-251E8EE596EA}" presName="root" presStyleCnt="0">
        <dgm:presLayoutVars>
          <dgm:dir/>
          <dgm:resizeHandles val="exact"/>
        </dgm:presLayoutVars>
      </dgm:prSet>
      <dgm:spPr/>
    </dgm:pt>
    <dgm:pt modelId="{A90768F2-3E67-4601-B5D7-4A3B01B3BA97}" type="pres">
      <dgm:prSet presAssocID="{C7734A95-8A36-469C-B366-9F959C69789F}" presName="compNode" presStyleCnt="0"/>
      <dgm:spPr/>
    </dgm:pt>
    <dgm:pt modelId="{FFB0D2FF-34FA-4C64-BF4F-98501EAB9EBD}" type="pres">
      <dgm:prSet presAssocID="{C7734A95-8A36-469C-B366-9F959C69789F}" presName="bgRect" presStyleLbl="bgShp" presStyleIdx="0" presStyleCnt="4"/>
      <dgm:spPr/>
    </dgm:pt>
    <dgm:pt modelId="{6BD503DE-F445-43BB-8753-8AFC331D1A54}" type="pres">
      <dgm:prSet presAssocID="{C7734A95-8A36-469C-B366-9F959C6978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292CC2FD-2A6B-4D3B-8877-3CD9B40B7B23}" type="pres">
      <dgm:prSet presAssocID="{C7734A95-8A36-469C-B366-9F959C69789F}" presName="spaceRect" presStyleCnt="0"/>
      <dgm:spPr/>
    </dgm:pt>
    <dgm:pt modelId="{2BE72B4D-FC7D-40F6-A8DB-6E7BCC2688E2}" type="pres">
      <dgm:prSet presAssocID="{C7734A95-8A36-469C-B366-9F959C69789F}" presName="parTx" presStyleLbl="revTx" presStyleIdx="0" presStyleCnt="4">
        <dgm:presLayoutVars>
          <dgm:chMax val="0"/>
          <dgm:chPref val="0"/>
        </dgm:presLayoutVars>
      </dgm:prSet>
      <dgm:spPr/>
    </dgm:pt>
    <dgm:pt modelId="{1B192DA5-EC29-4295-8401-C76BF6BF6786}" type="pres">
      <dgm:prSet presAssocID="{3167113D-7E99-4F6C-8F45-0282E90E0B3A}" presName="sibTrans" presStyleCnt="0"/>
      <dgm:spPr/>
    </dgm:pt>
    <dgm:pt modelId="{5C4A7241-1F0B-4CBD-B188-DC0CB5EE1838}" type="pres">
      <dgm:prSet presAssocID="{5513BCB1-27C2-4DAF-8674-BB087ABD3AC8}" presName="compNode" presStyleCnt="0"/>
      <dgm:spPr/>
    </dgm:pt>
    <dgm:pt modelId="{85E70E12-32B0-47BF-99E3-BDC696F1EEC8}" type="pres">
      <dgm:prSet presAssocID="{5513BCB1-27C2-4DAF-8674-BB087ABD3AC8}" presName="bgRect" presStyleLbl="bgShp" presStyleIdx="1" presStyleCnt="4"/>
      <dgm:spPr/>
    </dgm:pt>
    <dgm:pt modelId="{3A14A998-8CC7-42A5-8B9D-4871807E21F2}" type="pres">
      <dgm:prSet presAssocID="{5513BCB1-27C2-4DAF-8674-BB087ABD3A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A5D8DC8C-678C-4622-9F05-2E5372EFE8E2}" type="pres">
      <dgm:prSet presAssocID="{5513BCB1-27C2-4DAF-8674-BB087ABD3AC8}" presName="spaceRect" presStyleCnt="0"/>
      <dgm:spPr/>
    </dgm:pt>
    <dgm:pt modelId="{D4FC9E6E-C643-4A48-996C-1F1A3CD6715C}" type="pres">
      <dgm:prSet presAssocID="{5513BCB1-27C2-4DAF-8674-BB087ABD3AC8}" presName="parTx" presStyleLbl="revTx" presStyleIdx="1" presStyleCnt="4">
        <dgm:presLayoutVars>
          <dgm:chMax val="0"/>
          <dgm:chPref val="0"/>
        </dgm:presLayoutVars>
      </dgm:prSet>
      <dgm:spPr/>
    </dgm:pt>
    <dgm:pt modelId="{0375AF2D-D29F-4E3F-AA4E-EA4C5935E163}" type="pres">
      <dgm:prSet presAssocID="{FCE6AE50-E2B7-4E3E-A679-553C260BFEBF}" presName="sibTrans" presStyleCnt="0"/>
      <dgm:spPr/>
    </dgm:pt>
    <dgm:pt modelId="{62CFD524-FBB8-40D8-A44D-77AF8B98F31E}" type="pres">
      <dgm:prSet presAssocID="{09DB314C-0766-44FE-9D9B-304C5091182F}" presName="compNode" presStyleCnt="0"/>
      <dgm:spPr/>
    </dgm:pt>
    <dgm:pt modelId="{94C08E4F-C470-48B2-A4B9-9CD54D5354DC}" type="pres">
      <dgm:prSet presAssocID="{09DB314C-0766-44FE-9D9B-304C5091182F}" presName="bgRect" presStyleLbl="bgShp" presStyleIdx="2" presStyleCnt="4"/>
      <dgm:spPr/>
    </dgm:pt>
    <dgm:pt modelId="{7997C9B6-EC29-4ACF-8672-04002B1FB757}" type="pres">
      <dgm:prSet presAssocID="{09DB314C-0766-44FE-9D9B-304C509118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66784E76-09D4-4F67-B55C-26FC8C5DA2DB}" type="pres">
      <dgm:prSet presAssocID="{09DB314C-0766-44FE-9D9B-304C5091182F}" presName="spaceRect" presStyleCnt="0"/>
      <dgm:spPr/>
    </dgm:pt>
    <dgm:pt modelId="{1E5E1A10-4E4D-4213-A4F2-8E490731D1D3}" type="pres">
      <dgm:prSet presAssocID="{09DB314C-0766-44FE-9D9B-304C5091182F}" presName="parTx" presStyleLbl="revTx" presStyleIdx="2" presStyleCnt="4">
        <dgm:presLayoutVars>
          <dgm:chMax val="0"/>
          <dgm:chPref val="0"/>
        </dgm:presLayoutVars>
      </dgm:prSet>
      <dgm:spPr/>
    </dgm:pt>
    <dgm:pt modelId="{A7A55036-683A-43C5-8167-260185D55950}" type="pres">
      <dgm:prSet presAssocID="{4E22AB39-92B7-4E9F-AD63-23AB99C4992E}" presName="sibTrans" presStyleCnt="0"/>
      <dgm:spPr/>
    </dgm:pt>
    <dgm:pt modelId="{D00E4963-D536-4B2E-A577-24ED75881FFC}" type="pres">
      <dgm:prSet presAssocID="{37A45543-B213-4B1E-ABA3-6F5B53F3B496}" presName="compNode" presStyleCnt="0"/>
      <dgm:spPr/>
    </dgm:pt>
    <dgm:pt modelId="{9688D908-8FCE-4F4C-A001-220F596F79AF}" type="pres">
      <dgm:prSet presAssocID="{37A45543-B213-4B1E-ABA3-6F5B53F3B496}" presName="bgRect" presStyleLbl="bgShp" presStyleIdx="3" presStyleCnt="4"/>
      <dgm:spPr/>
    </dgm:pt>
    <dgm:pt modelId="{A3BE63D7-F257-484D-BD6F-17D96ADE03BB}" type="pres">
      <dgm:prSet presAssocID="{37A45543-B213-4B1E-ABA3-6F5B53F3B4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A43E5387-FDED-4577-81CB-A754D6B2B224}" type="pres">
      <dgm:prSet presAssocID="{37A45543-B213-4B1E-ABA3-6F5B53F3B496}" presName="spaceRect" presStyleCnt="0"/>
      <dgm:spPr/>
    </dgm:pt>
    <dgm:pt modelId="{4D274668-5F81-4ED1-9B1B-CB45DBC706C4}" type="pres">
      <dgm:prSet presAssocID="{37A45543-B213-4B1E-ABA3-6F5B53F3B496}" presName="parTx" presStyleLbl="revTx" presStyleIdx="3" presStyleCnt="4">
        <dgm:presLayoutVars>
          <dgm:chMax val="0"/>
          <dgm:chPref val="0"/>
        </dgm:presLayoutVars>
      </dgm:prSet>
      <dgm:spPr/>
    </dgm:pt>
  </dgm:ptLst>
  <dgm:cxnLst>
    <dgm:cxn modelId="{F20B4009-0E5F-4ED7-9ED8-D8443BD9C3A8}" srcId="{B12DDC0C-CE69-4069-ADDB-251E8EE596EA}" destId="{C7734A95-8A36-469C-B366-9F959C69789F}" srcOrd="0" destOrd="0" parTransId="{390F824F-7C60-402B-9496-38E1887C7D1A}" sibTransId="{3167113D-7E99-4F6C-8F45-0282E90E0B3A}"/>
    <dgm:cxn modelId="{7D4F354D-E8EB-46D1-AC0E-2C623233FF93}" type="presOf" srcId="{37A45543-B213-4B1E-ABA3-6F5B53F3B496}" destId="{4D274668-5F81-4ED1-9B1B-CB45DBC706C4}" srcOrd="0" destOrd="0" presId="urn:microsoft.com/office/officeart/2018/2/layout/IconVerticalSolidList"/>
    <dgm:cxn modelId="{4B74D84D-53C8-48C7-B071-E9951D900CA6}" srcId="{B12DDC0C-CE69-4069-ADDB-251E8EE596EA}" destId="{5513BCB1-27C2-4DAF-8674-BB087ABD3AC8}" srcOrd="1" destOrd="0" parTransId="{2527D418-D703-46EC-A2E8-1B30C2D0567C}" sibTransId="{FCE6AE50-E2B7-4E3E-A679-553C260BFEBF}"/>
    <dgm:cxn modelId="{BEC99F56-98BD-4F1A-AE4A-2A370BCB5E9E}" type="presOf" srcId="{B12DDC0C-CE69-4069-ADDB-251E8EE596EA}" destId="{53DC6524-CA7B-428B-8586-6F0BCC146D7D}" srcOrd="0" destOrd="0" presId="urn:microsoft.com/office/officeart/2018/2/layout/IconVerticalSolidList"/>
    <dgm:cxn modelId="{1DF56859-B3CC-4DCD-8872-6B246AB8D906}" srcId="{B12DDC0C-CE69-4069-ADDB-251E8EE596EA}" destId="{09DB314C-0766-44FE-9D9B-304C5091182F}" srcOrd="2" destOrd="0" parTransId="{25076E31-45A2-42BD-8229-E992A37726A5}" sibTransId="{4E22AB39-92B7-4E9F-AD63-23AB99C4992E}"/>
    <dgm:cxn modelId="{142FE4A6-8BAC-41CB-AADB-01D5CE49F74D}" type="presOf" srcId="{5513BCB1-27C2-4DAF-8674-BB087ABD3AC8}" destId="{D4FC9E6E-C643-4A48-996C-1F1A3CD6715C}" srcOrd="0" destOrd="0" presId="urn:microsoft.com/office/officeart/2018/2/layout/IconVerticalSolidList"/>
    <dgm:cxn modelId="{652AEFCD-F522-420F-AC18-B58C9F49A430}" type="presOf" srcId="{09DB314C-0766-44FE-9D9B-304C5091182F}" destId="{1E5E1A10-4E4D-4213-A4F2-8E490731D1D3}" srcOrd="0" destOrd="0" presId="urn:microsoft.com/office/officeart/2018/2/layout/IconVerticalSolidList"/>
    <dgm:cxn modelId="{A2E06FD4-AE0F-4039-9B1A-C474F985CBBA}" type="presOf" srcId="{C7734A95-8A36-469C-B366-9F959C69789F}" destId="{2BE72B4D-FC7D-40F6-A8DB-6E7BCC2688E2}" srcOrd="0" destOrd="0" presId="urn:microsoft.com/office/officeart/2018/2/layout/IconVerticalSolidList"/>
    <dgm:cxn modelId="{3F274DDC-66DA-4018-9DBA-FACF76C4BBF2}" srcId="{B12DDC0C-CE69-4069-ADDB-251E8EE596EA}" destId="{37A45543-B213-4B1E-ABA3-6F5B53F3B496}" srcOrd="3" destOrd="0" parTransId="{586054E3-7FDE-44C6-8812-A9D347DEFCCF}" sibTransId="{120F3D73-2D09-4B55-907E-5D6758C2468C}"/>
    <dgm:cxn modelId="{7D298996-5426-4789-B482-CEC2481214A4}" type="presParOf" srcId="{53DC6524-CA7B-428B-8586-6F0BCC146D7D}" destId="{A90768F2-3E67-4601-B5D7-4A3B01B3BA97}" srcOrd="0" destOrd="0" presId="urn:microsoft.com/office/officeart/2018/2/layout/IconVerticalSolidList"/>
    <dgm:cxn modelId="{8E84151F-8128-4FEA-9ED8-2F9359B066F0}" type="presParOf" srcId="{A90768F2-3E67-4601-B5D7-4A3B01B3BA97}" destId="{FFB0D2FF-34FA-4C64-BF4F-98501EAB9EBD}" srcOrd="0" destOrd="0" presId="urn:microsoft.com/office/officeart/2018/2/layout/IconVerticalSolidList"/>
    <dgm:cxn modelId="{BDFC9EC7-2324-455A-9EC8-50D6E53899F3}" type="presParOf" srcId="{A90768F2-3E67-4601-B5D7-4A3B01B3BA97}" destId="{6BD503DE-F445-43BB-8753-8AFC331D1A54}" srcOrd="1" destOrd="0" presId="urn:microsoft.com/office/officeart/2018/2/layout/IconVerticalSolidList"/>
    <dgm:cxn modelId="{B93B2A0E-C798-4ADD-8E65-83101010EE51}" type="presParOf" srcId="{A90768F2-3E67-4601-B5D7-4A3B01B3BA97}" destId="{292CC2FD-2A6B-4D3B-8877-3CD9B40B7B23}" srcOrd="2" destOrd="0" presId="urn:microsoft.com/office/officeart/2018/2/layout/IconVerticalSolidList"/>
    <dgm:cxn modelId="{1DC8EF80-FA39-4118-81C5-15BA66F9698A}" type="presParOf" srcId="{A90768F2-3E67-4601-B5D7-4A3B01B3BA97}" destId="{2BE72B4D-FC7D-40F6-A8DB-6E7BCC2688E2}" srcOrd="3" destOrd="0" presId="urn:microsoft.com/office/officeart/2018/2/layout/IconVerticalSolidList"/>
    <dgm:cxn modelId="{7BB52582-CEC4-447B-B4E2-C724CBD83297}" type="presParOf" srcId="{53DC6524-CA7B-428B-8586-6F0BCC146D7D}" destId="{1B192DA5-EC29-4295-8401-C76BF6BF6786}" srcOrd="1" destOrd="0" presId="urn:microsoft.com/office/officeart/2018/2/layout/IconVerticalSolidList"/>
    <dgm:cxn modelId="{836DA78C-F78C-418E-B3BE-706F5010B281}" type="presParOf" srcId="{53DC6524-CA7B-428B-8586-6F0BCC146D7D}" destId="{5C4A7241-1F0B-4CBD-B188-DC0CB5EE1838}" srcOrd="2" destOrd="0" presId="urn:microsoft.com/office/officeart/2018/2/layout/IconVerticalSolidList"/>
    <dgm:cxn modelId="{82F6851A-2E70-4149-8249-01E10A3C2ADF}" type="presParOf" srcId="{5C4A7241-1F0B-4CBD-B188-DC0CB5EE1838}" destId="{85E70E12-32B0-47BF-99E3-BDC696F1EEC8}" srcOrd="0" destOrd="0" presId="urn:microsoft.com/office/officeart/2018/2/layout/IconVerticalSolidList"/>
    <dgm:cxn modelId="{222ED65A-6544-4E04-9AEB-739BA76C8167}" type="presParOf" srcId="{5C4A7241-1F0B-4CBD-B188-DC0CB5EE1838}" destId="{3A14A998-8CC7-42A5-8B9D-4871807E21F2}" srcOrd="1" destOrd="0" presId="urn:microsoft.com/office/officeart/2018/2/layout/IconVerticalSolidList"/>
    <dgm:cxn modelId="{C28A481B-4366-4D0E-8F47-FC3846DAFC2B}" type="presParOf" srcId="{5C4A7241-1F0B-4CBD-B188-DC0CB5EE1838}" destId="{A5D8DC8C-678C-4622-9F05-2E5372EFE8E2}" srcOrd="2" destOrd="0" presId="urn:microsoft.com/office/officeart/2018/2/layout/IconVerticalSolidList"/>
    <dgm:cxn modelId="{289536D4-1700-40E0-9FF2-DBBC4858F0B9}" type="presParOf" srcId="{5C4A7241-1F0B-4CBD-B188-DC0CB5EE1838}" destId="{D4FC9E6E-C643-4A48-996C-1F1A3CD6715C}" srcOrd="3" destOrd="0" presId="urn:microsoft.com/office/officeart/2018/2/layout/IconVerticalSolidList"/>
    <dgm:cxn modelId="{049811BC-71C4-4EE3-98A9-7385F569FB06}" type="presParOf" srcId="{53DC6524-CA7B-428B-8586-6F0BCC146D7D}" destId="{0375AF2D-D29F-4E3F-AA4E-EA4C5935E163}" srcOrd="3" destOrd="0" presId="urn:microsoft.com/office/officeart/2018/2/layout/IconVerticalSolidList"/>
    <dgm:cxn modelId="{D578F7E2-EE76-4AF4-94C6-C3FE91538E58}" type="presParOf" srcId="{53DC6524-CA7B-428B-8586-6F0BCC146D7D}" destId="{62CFD524-FBB8-40D8-A44D-77AF8B98F31E}" srcOrd="4" destOrd="0" presId="urn:microsoft.com/office/officeart/2018/2/layout/IconVerticalSolidList"/>
    <dgm:cxn modelId="{8917A072-B183-452F-B0E7-3738C65D651A}" type="presParOf" srcId="{62CFD524-FBB8-40D8-A44D-77AF8B98F31E}" destId="{94C08E4F-C470-48B2-A4B9-9CD54D5354DC}" srcOrd="0" destOrd="0" presId="urn:microsoft.com/office/officeart/2018/2/layout/IconVerticalSolidList"/>
    <dgm:cxn modelId="{4609B552-1D10-4D85-AD39-885DF1EB4E2A}" type="presParOf" srcId="{62CFD524-FBB8-40D8-A44D-77AF8B98F31E}" destId="{7997C9B6-EC29-4ACF-8672-04002B1FB757}" srcOrd="1" destOrd="0" presId="urn:microsoft.com/office/officeart/2018/2/layout/IconVerticalSolidList"/>
    <dgm:cxn modelId="{CEC2A17E-9593-45C8-8C66-22AA67F33F36}" type="presParOf" srcId="{62CFD524-FBB8-40D8-A44D-77AF8B98F31E}" destId="{66784E76-09D4-4F67-B55C-26FC8C5DA2DB}" srcOrd="2" destOrd="0" presId="urn:microsoft.com/office/officeart/2018/2/layout/IconVerticalSolidList"/>
    <dgm:cxn modelId="{6C92DC1B-27D8-4AF1-8866-27AEC9C37371}" type="presParOf" srcId="{62CFD524-FBB8-40D8-A44D-77AF8B98F31E}" destId="{1E5E1A10-4E4D-4213-A4F2-8E490731D1D3}" srcOrd="3" destOrd="0" presId="urn:microsoft.com/office/officeart/2018/2/layout/IconVerticalSolidList"/>
    <dgm:cxn modelId="{231E4C2C-2AF6-40BD-936A-DF5BC0FB339A}" type="presParOf" srcId="{53DC6524-CA7B-428B-8586-6F0BCC146D7D}" destId="{A7A55036-683A-43C5-8167-260185D55950}" srcOrd="5" destOrd="0" presId="urn:microsoft.com/office/officeart/2018/2/layout/IconVerticalSolidList"/>
    <dgm:cxn modelId="{01EA25FB-5FA5-45D1-8B9B-0CFDFF3A08AC}" type="presParOf" srcId="{53DC6524-CA7B-428B-8586-6F0BCC146D7D}" destId="{D00E4963-D536-4B2E-A577-24ED75881FFC}" srcOrd="6" destOrd="0" presId="urn:microsoft.com/office/officeart/2018/2/layout/IconVerticalSolidList"/>
    <dgm:cxn modelId="{A11AA3F8-FEEB-4015-ADFC-18579206375C}" type="presParOf" srcId="{D00E4963-D536-4B2E-A577-24ED75881FFC}" destId="{9688D908-8FCE-4F4C-A001-220F596F79AF}" srcOrd="0" destOrd="0" presId="urn:microsoft.com/office/officeart/2018/2/layout/IconVerticalSolidList"/>
    <dgm:cxn modelId="{85493AD6-B2CF-4E9C-A002-6BA7937BA8ED}" type="presParOf" srcId="{D00E4963-D536-4B2E-A577-24ED75881FFC}" destId="{A3BE63D7-F257-484D-BD6F-17D96ADE03BB}" srcOrd="1" destOrd="0" presId="urn:microsoft.com/office/officeart/2018/2/layout/IconVerticalSolidList"/>
    <dgm:cxn modelId="{770E94C8-D79D-4FEA-A8B9-320C7A7B762C}" type="presParOf" srcId="{D00E4963-D536-4B2E-A577-24ED75881FFC}" destId="{A43E5387-FDED-4577-81CB-A754D6B2B224}" srcOrd="2" destOrd="0" presId="urn:microsoft.com/office/officeart/2018/2/layout/IconVerticalSolidList"/>
    <dgm:cxn modelId="{60A8CDB6-CC02-4F53-A28D-9645D7B948AF}" type="presParOf" srcId="{D00E4963-D536-4B2E-A577-24ED75881FFC}" destId="{4D274668-5F81-4ED1-9B1B-CB45DBC706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99C52C-0771-48E5-BAF6-79C055354A0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7DA9EF9-CACA-4A99-A45B-9C20EA7149E9}">
      <dgm:prSet/>
      <dgm:spPr/>
      <dgm:t>
        <a:bodyPr/>
        <a:lstStyle/>
        <a:p>
          <a:r>
            <a:rPr lang="en-AU"/>
            <a:t>Class distribution shows an imbalance (more Parkinson's cases).</a:t>
          </a:r>
          <a:endParaRPr lang="en-US"/>
        </a:p>
      </dgm:t>
    </dgm:pt>
    <dgm:pt modelId="{0456B876-AF8C-49C7-8B45-F9647B6DB6D3}" type="parTrans" cxnId="{3971B562-6022-462D-BF76-AB137892AC7C}">
      <dgm:prSet/>
      <dgm:spPr/>
      <dgm:t>
        <a:bodyPr/>
        <a:lstStyle/>
        <a:p>
          <a:endParaRPr lang="en-US"/>
        </a:p>
      </dgm:t>
    </dgm:pt>
    <dgm:pt modelId="{79C2A00B-BA69-4B4D-BDD2-04F1924A5020}" type="sibTrans" cxnId="{3971B562-6022-462D-BF76-AB137892AC7C}">
      <dgm:prSet/>
      <dgm:spPr/>
      <dgm:t>
        <a:bodyPr/>
        <a:lstStyle/>
        <a:p>
          <a:endParaRPr lang="en-US"/>
        </a:p>
      </dgm:t>
    </dgm:pt>
    <dgm:pt modelId="{72DBA785-07ED-4FB8-95FA-BB54F2E023C8}">
      <dgm:prSet/>
      <dgm:spPr/>
      <dgm:t>
        <a:bodyPr/>
        <a:lstStyle/>
        <a:p>
          <a:r>
            <a:rPr lang="en-AU"/>
            <a:t>Feature distributions visualized.</a:t>
          </a:r>
          <a:endParaRPr lang="en-US"/>
        </a:p>
      </dgm:t>
    </dgm:pt>
    <dgm:pt modelId="{1A7C2FA3-9B9B-4854-B411-65F72FD25372}" type="parTrans" cxnId="{FA829BD6-B3C8-474A-9F87-8C1867D48BAE}">
      <dgm:prSet/>
      <dgm:spPr/>
      <dgm:t>
        <a:bodyPr/>
        <a:lstStyle/>
        <a:p>
          <a:endParaRPr lang="en-US"/>
        </a:p>
      </dgm:t>
    </dgm:pt>
    <dgm:pt modelId="{A02503A4-3D9D-483D-A15F-378C36F4A569}" type="sibTrans" cxnId="{FA829BD6-B3C8-474A-9F87-8C1867D48BAE}">
      <dgm:prSet/>
      <dgm:spPr/>
      <dgm:t>
        <a:bodyPr/>
        <a:lstStyle/>
        <a:p>
          <a:endParaRPr lang="en-US"/>
        </a:p>
      </dgm:t>
    </dgm:pt>
    <dgm:pt modelId="{1D35FB2F-56CD-45A9-85E7-31EC132D9545}">
      <dgm:prSet/>
      <dgm:spPr/>
      <dgm:t>
        <a:bodyPr/>
        <a:lstStyle/>
        <a:p>
          <a:r>
            <a:rPr lang="en-AU"/>
            <a:t>Correlation matrix plotted for feature relationships.</a:t>
          </a:r>
          <a:endParaRPr lang="en-US"/>
        </a:p>
      </dgm:t>
    </dgm:pt>
    <dgm:pt modelId="{606ECA9A-655B-4ACD-B490-214094855F56}" type="parTrans" cxnId="{B1880E48-740B-48D3-AC34-C780E6D47E6B}">
      <dgm:prSet/>
      <dgm:spPr/>
      <dgm:t>
        <a:bodyPr/>
        <a:lstStyle/>
        <a:p>
          <a:endParaRPr lang="en-US"/>
        </a:p>
      </dgm:t>
    </dgm:pt>
    <dgm:pt modelId="{ADC45948-C711-4E1D-AA7C-12D4337AD39B}" type="sibTrans" cxnId="{B1880E48-740B-48D3-AC34-C780E6D47E6B}">
      <dgm:prSet/>
      <dgm:spPr/>
      <dgm:t>
        <a:bodyPr/>
        <a:lstStyle/>
        <a:p>
          <a:endParaRPr lang="en-US"/>
        </a:p>
      </dgm:t>
    </dgm:pt>
    <dgm:pt modelId="{2F256B93-9258-478F-B616-C5F7C140F19A}" type="pres">
      <dgm:prSet presAssocID="{1E99C52C-0771-48E5-BAF6-79C055354A0F}" presName="vert0" presStyleCnt="0">
        <dgm:presLayoutVars>
          <dgm:dir/>
          <dgm:animOne val="branch"/>
          <dgm:animLvl val="lvl"/>
        </dgm:presLayoutVars>
      </dgm:prSet>
      <dgm:spPr/>
    </dgm:pt>
    <dgm:pt modelId="{D517C917-0804-4EDD-8BD1-A30CA64960AA}" type="pres">
      <dgm:prSet presAssocID="{B7DA9EF9-CACA-4A99-A45B-9C20EA7149E9}" presName="thickLine" presStyleLbl="alignNode1" presStyleIdx="0" presStyleCnt="3"/>
      <dgm:spPr/>
    </dgm:pt>
    <dgm:pt modelId="{397B91EF-04DD-4AF6-B2EF-6F6B3F6328D1}" type="pres">
      <dgm:prSet presAssocID="{B7DA9EF9-CACA-4A99-A45B-9C20EA7149E9}" presName="horz1" presStyleCnt="0"/>
      <dgm:spPr/>
    </dgm:pt>
    <dgm:pt modelId="{632CBD44-AE2B-4313-B98F-7A9D85347BAC}" type="pres">
      <dgm:prSet presAssocID="{B7DA9EF9-CACA-4A99-A45B-9C20EA7149E9}" presName="tx1" presStyleLbl="revTx" presStyleIdx="0" presStyleCnt="3"/>
      <dgm:spPr/>
    </dgm:pt>
    <dgm:pt modelId="{CFDFCD1D-9BB9-48F4-8DD0-9418E854EE19}" type="pres">
      <dgm:prSet presAssocID="{B7DA9EF9-CACA-4A99-A45B-9C20EA7149E9}" presName="vert1" presStyleCnt="0"/>
      <dgm:spPr/>
    </dgm:pt>
    <dgm:pt modelId="{2BBFBE4B-23D8-4814-A817-015F60AA7B67}" type="pres">
      <dgm:prSet presAssocID="{72DBA785-07ED-4FB8-95FA-BB54F2E023C8}" presName="thickLine" presStyleLbl="alignNode1" presStyleIdx="1" presStyleCnt="3"/>
      <dgm:spPr/>
    </dgm:pt>
    <dgm:pt modelId="{C70485AC-47CC-4AD3-B991-D0DDEC8C67C4}" type="pres">
      <dgm:prSet presAssocID="{72DBA785-07ED-4FB8-95FA-BB54F2E023C8}" presName="horz1" presStyleCnt="0"/>
      <dgm:spPr/>
    </dgm:pt>
    <dgm:pt modelId="{8156CC4E-0683-4E30-85D3-01D568350283}" type="pres">
      <dgm:prSet presAssocID="{72DBA785-07ED-4FB8-95FA-BB54F2E023C8}" presName="tx1" presStyleLbl="revTx" presStyleIdx="1" presStyleCnt="3"/>
      <dgm:spPr/>
    </dgm:pt>
    <dgm:pt modelId="{CF79D52F-A381-488B-8C38-61D0DB85E09C}" type="pres">
      <dgm:prSet presAssocID="{72DBA785-07ED-4FB8-95FA-BB54F2E023C8}" presName="vert1" presStyleCnt="0"/>
      <dgm:spPr/>
    </dgm:pt>
    <dgm:pt modelId="{87B88CCD-60D7-465A-8CBC-415A87F0BC05}" type="pres">
      <dgm:prSet presAssocID="{1D35FB2F-56CD-45A9-85E7-31EC132D9545}" presName="thickLine" presStyleLbl="alignNode1" presStyleIdx="2" presStyleCnt="3"/>
      <dgm:spPr/>
    </dgm:pt>
    <dgm:pt modelId="{6DEFC079-4FBB-45A7-8B16-9226CB1DC94E}" type="pres">
      <dgm:prSet presAssocID="{1D35FB2F-56CD-45A9-85E7-31EC132D9545}" presName="horz1" presStyleCnt="0"/>
      <dgm:spPr/>
    </dgm:pt>
    <dgm:pt modelId="{999B5FB2-D192-411D-BE4E-7DEE0201EDA2}" type="pres">
      <dgm:prSet presAssocID="{1D35FB2F-56CD-45A9-85E7-31EC132D9545}" presName="tx1" presStyleLbl="revTx" presStyleIdx="2" presStyleCnt="3"/>
      <dgm:spPr/>
    </dgm:pt>
    <dgm:pt modelId="{0D1F3284-F2C0-4235-8C68-99BA0B24D251}" type="pres">
      <dgm:prSet presAssocID="{1D35FB2F-56CD-45A9-85E7-31EC132D9545}" presName="vert1" presStyleCnt="0"/>
      <dgm:spPr/>
    </dgm:pt>
  </dgm:ptLst>
  <dgm:cxnLst>
    <dgm:cxn modelId="{3971B562-6022-462D-BF76-AB137892AC7C}" srcId="{1E99C52C-0771-48E5-BAF6-79C055354A0F}" destId="{B7DA9EF9-CACA-4A99-A45B-9C20EA7149E9}" srcOrd="0" destOrd="0" parTransId="{0456B876-AF8C-49C7-8B45-F9647B6DB6D3}" sibTransId="{79C2A00B-BA69-4B4D-BDD2-04F1924A5020}"/>
    <dgm:cxn modelId="{B1880E48-740B-48D3-AC34-C780E6D47E6B}" srcId="{1E99C52C-0771-48E5-BAF6-79C055354A0F}" destId="{1D35FB2F-56CD-45A9-85E7-31EC132D9545}" srcOrd="2" destOrd="0" parTransId="{606ECA9A-655B-4ACD-B490-214094855F56}" sibTransId="{ADC45948-C711-4E1D-AA7C-12D4337AD39B}"/>
    <dgm:cxn modelId="{6058CD9F-823C-45D8-862C-D50D9292087C}" type="presOf" srcId="{1D35FB2F-56CD-45A9-85E7-31EC132D9545}" destId="{999B5FB2-D192-411D-BE4E-7DEE0201EDA2}" srcOrd="0" destOrd="0" presId="urn:microsoft.com/office/officeart/2008/layout/LinedList"/>
    <dgm:cxn modelId="{393F2EAD-432E-4552-9EED-35C4E260ADA0}" type="presOf" srcId="{1E99C52C-0771-48E5-BAF6-79C055354A0F}" destId="{2F256B93-9258-478F-B616-C5F7C140F19A}" srcOrd="0" destOrd="0" presId="urn:microsoft.com/office/officeart/2008/layout/LinedList"/>
    <dgm:cxn modelId="{C72DF7C7-4E87-42B2-A4F8-A33F4BB9E08C}" type="presOf" srcId="{72DBA785-07ED-4FB8-95FA-BB54F2E023C8}" destId="{8156CC4E-0683-4E30-85D3-01D568350283}" srcOrd="0" destOrd="0" presId="urn:microsoft.com/office/officeart/2008/layout/LinedList"/>
    <dgm:cxn modelId="{FA829BD6-B3C8-474A-9F87-8C1867D48BAE}" srcId="{1E99C52C-0771-48E5-BAF6-79C055354A0F}" destId="{72DBA785-07ED-4FB8-95FA-BB54F2E023C8}" srcOrd="1" destOrd="0" parTransId="{1A7C2FA3-9B9B-4854-B411-65F72FD25372}" sibTransId="{A02503A4-3D9D-483D-A15F-378C36F4A569}"/>
    <dgm:cxn modelId="{5441ECFF-3277-4B86-9B18-5EAB127EB502}" type="presOf" srcId="{B7DA9EF9-CACA-4A99-A45B-9C20EA7149E9}" destId="{632CBD44-AE2B-4313-B98F-7A9D85347BAC}" srcOrd="0" destOrd="0" presId="urn:microsoft.com/office/officeart/2008/layout/LinedList"/>
    <dgm:cxn modelId="{F7CF7B63-2621-490A-9A4C-6CE7A5F2E992}" type="presParOf" srcId="{2F256B93-9258-478F-B616-C5F7C140F19A}" destId="{D517C917-0804-4EDD-8BD1-A30CA64960AA}" srcOrd="0" destOrd="0" presId="urn:microsoft.com/office/officeart/2008/layout/LinedList"/>
    <dgm:cxn modelId="{1ED0AA1B-C088-48FD-9BA3-CCFEDC708750}" type="presParOf" srcId="{2F256B93-9258-478F-B616-C5F7C140F19A}" destId="{397B91EF-04DD-4AF6-B2EF-6F6B3F6328D1}" srcOrd="1" destOrd="0" presId="urn:microsoft.com/office/officeart/2008/layout/LinedList"/>
    <dgm:cxn modelId="{5F98A2E7-C690-4EB0-99D5-4702D9C00A3E}" type="presParOf" srcId="{397B91EF-04DD-4AF6-B2EF-6F6B3F6328D1}" destId="{632CBD44-AE2B-4313-B98F-7A9D85347BAC}" srcOrd="0" destOrd="0" presId="urn:microsoft.com/office/officeart/2008/layout/LinedList"/>
    <dgm:cxn modelId="{E389272E-772C-462F-9C30-BD6968C9C101}" type="presParOf" srcId="{397B91EF-04DD-4AF6-B2EF-6F6B3F6328D1}" destId="{CFDFCD1D-9BB9-48F4-8DD0-9418E854EE19}" srcOrd="1" destOrd="0" presId="urn:microsoft.com/office/officeart/2008/layout/LinedList"/>
    <dgm:cxn modelId="{8EB8CE0F-488E-4CA4-ADF9-B8BEA4746AF6}" type="presParOf" srcId="{2F256B93-9258-478F-B616-C5F7C140F19A}" destId="{2BBFBE4B-23D8-4814-A817-015F60AA7B67}" srcOrd="2" destOrd="0" presId="urn:microsoft.com/office/officeart/2008/layout/LinedList"/>
    <dgm:cxn modelId="{800A130C-C487-4CB5-BED3-877A0964AE20}" type="presParOf" srcId="{2F256B93-9258-478F-B616-C5F7C140F19A}" destId="{C70485AC-47CC-4AD3-B991-D0DDEC8C67C4}" srcOrd="3" destOrd="0" presId="urn:microsoft.com/office/officeart/2008/layout/LinedList"/>
    <dgm:cxn modelId="{60F20F21-3133-40A9-8A3B-EEC35E7A2F99}" type="presParOf" srcId="{C70485AC-47CC-4AD3-B991-D0DDEC8C67C4}" destId="{8156CC4E-0683-4E30-85D3-01D568350283}" srcOrd="0" destOrd="0" presId="urn:microsoft.com/office/officeart/2008/layout/LinedList"/>
    <dgm:cxn modelId="{3A0EE445-C74C-448D-A524-9A548F45096D}" type="presParOf" srcId="{C70485AC-47CC-4AD3-B991-D0DDEC8C67C4}" destId="{CF79D52F-A381-488B-8C38-61D0DB85E09C}" srcOrd="1" destOrd="0" presId="urn:microsoft.com/office/officeart/2008/layout/LinedList"/>
    <dgm:cxn modelId="{0C5CDC83-2092-4F49-B657-AF73DB6D3BA8}" type="presParOf" srcId="{2F256B93-9258-478F-B616-C5F7C140F19A}" destId="{87B88CCD-60D7-465A-8CBC-415A87F0BC05}" srcOrd="4" destOrd="0" presId="urn:microsoft.com/office/officeart/2008/layout/LinedList"/>
    <dgm:cxn modelId="{8A067116-D107-41F2-9C9C-C4A194FFE19C}" type="presParOf" srcId="{2F256B93-9258-478F-B616-C5F7C140F19A}" destId="{6DEFC079-4FBB-45A7-8B16-9226CB1DC94E}" srcOrd="5" destOrd="0" presId="urn:microsoft.com/office/officeart/2008/layout/LinedList"/>
    <dgm:cxn modelId="{017E9731-BBCD-42A5-BD72-C42F33E27382}" type="presParOf" srcId="{6DEFC079-4FBB-45A7-8B16-9226CB1DC94E}" destId="{999B5FB2-D192-411D-BE4E-7DEE0201EDA2}" srcOrd="0" destOrd="0" presId="urn:microsoft.com/office/officeart/2008/layout/LinedList"/>
    <dgm:cxn modelId="{4B4BAB89-EE6B-49BC-963E-533E8A3642FC}" type="presParOf" srcId="{6DEFC079-4FBB-45A7-8B16-9226CB1DC94E}" destId="{0D1F3284-F2C0-4235-8C68-99BA0B24D2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07EDBC-A529-45B1-A22F-8212EE593A2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B416F89-0B70-4B09-B4E8-CFD0A90E94EF}">
      <dgm:prSet/>
      <dgm:spPr/>
      <dgm:t>
        <a:bodyPr/>
        <a:lstStyle/>
        <a:p>
          <a:r>
            <a:rPr lang="en-AU"/>
            <a:t>3 Dense layers with Dropout</a:t>
          </a:r>
          <a:endParaRPr lang="en-US"/>
        </a:p>
      </dgm:t>
    </dgm:pt>
    <dgm:pt modelId="{5711C272-362C-4358-AD58-DBBF47C7C53F}" type="parTrans" cxnId="{6E11E68D-28C7-4869-8389-5C21653F524E}">
      <dgm:prSet/>
      <dgm:spPr/>
      <dgm:t>
        <a:bodyPr/>
        <a:lstStyle/>
        <a:p>
          <a:endParaRPr lang="en-US"/>
        </a:p>
      </dgm:t>
    </dgm:pt>
    <dgm:pt modelId="{78973252-B0F2-4070-88F0-C4436367877C}" type="sibTrans" cxnId="{6E11E68D-28C7-4869-8389-5C21653F524E}">
      <dgm:prSet/>
      <dgm:spPr/>
      <dgm:t>
        <a:bodyPr/>
        <a:lstStyle/>
        <a:p>
          <a:endParaRPr lang="en-US"/>
        </a:p>
      </dgm:t>
    </dgm:pt>
    <dgm:pt modelId="{2F49455A-CC56-4816-B25C-4490F784D03D}">
      <dgm:prSet/>
      <dgm:spPr/>
      <dgm:t>
        <a:bodyPr/>
        <a:lstStyle/>
        <a:p>
          <a:r>
            <a:rPr lang="en-AU"/>
            <a:t>EarlyStopping and ReduceLROnPlateau callbacks used</a:t>
          </a:r>
          <a:endParaRPr lang="en-US"/>
        </a:p>
      </dgm:t>
    </dgm:pt>
    <dgm:pt modelId="{1B70217F-C5F8-44B8-BD6E-1E6E0D4D1448}" type="parTrans" cxnId="{B6508C6C-DF33-4549-A858-AD9D6ED2B47E}">
      <dgm:prSet/>
      <dgm:spPr/>
      <dgm:t>
        <a:bodyPr/>
        <a:lstStyle/>
        <a:p>
          <a:endParaRPr lang="en-US"/>
        </a:p>
      </dgm:t>
    </dgm:pt>
    <dgm:pt modelId="{473C93EB-0D10-4F70-AAEE-AB88215FCBF0}" type="sibTrans" cxnId="{B6508C6C-DF33-4549-A858-AD9D6ED2B47E}">
      <dgm:prSet/>
      <dgm:spPr/>
      <dgm:t>
        <a:bodyPr/>
        <a:lstStyle/>
        <a:p>
          <a:endParaRPr lang="en-US"/>
        </a:p>
      </dgm:t>
    </dgm:pt>
    <dgm:pt modelId="{F6859848-0B0A-4CC1-BB8C-D29D260BA572}">
      <dgm:prSet/>
      <dgm:spPr/>
      <dgm:t>
        <a:bodyPr/>
        <a:lstStyle/>
        <a:p>
          <a:r>
            <a:rPr lang="en-AU"/>
            <a:t>Training/validation curves plotted</a:t>
          </a:r>
          <a:endParaRPr lang="en-US"/>
        </a:p>
      </dgm:t>
    </dgm:pt>
    <dgm:pt modelId="{0FA3273B-17AE-4B1A-98DF-4CE06DFC3DAF}" type="parTrans" cxnId="{A6EA1B62-7D96-4A31-9756-A86E56A4FDA7}">
      <dgm:prSet/>
      <dgm:spPr/>
      <dgm:t>
        <a:bodyPr/>
        <a:lstStyle/>
        <a:p>
          <a:endParaRPr lang="en-US"/>
        </a:p>
      </dgm:t>
    </dgm:pt>
    <dgm:pt modelId="{BAA38A73-E87C-42A9-A7A6-73EB61A5DE0A}" type="sibTrans" cxnId="{A6EA1B62-7D96-4A31-9756-A86E56A4FDA7}">
      <dgm:prSet/>
      <dgm:spPr/>
      <dgm:t>
        <a:bodyPr/>
        <a:lstStyle/>
        <a:p>
          <a:endParaRPr lang="en-US"/>
        </a:p>
      </dgm:t>
    </dgm:pt>
    <dgm:pt modelId="{B548B7F4-9F4D-420D-9D6C-CD244A0C7000}">
      <dgm:prSet/>
      <dgm:spPr/>
      <dgm:t>
        <a:bodyPr/>
        <a:lstStyle/>
        <a:p>
          <a:r>
            <a:rPr lang="en-AU"/>
            <a:t>Test evaluation showed:</a:t>
          </a:r>
          <a:endParaRPr lang="en-US"/>
        </a:p>
      </dgm:t>
    </dgm:pt>
    <dgm:pt modelId="{7347A5B7-B89A-42D7-A8FB-DA9D6BC3398B}" type="parTrans" cxnId="{D65CDDD4-9015-4980-93B9-69E1327CC3EE}">
      <dgm:prSet/>
      <dgm:spPr/>
      <dgm:t>
        <a:bodyPr/>
        <a:lstStyle/>
        <a:p>
          <a:endParaRPr lang="en-US"/>
        </a:p>
      </dgm:t>
    </dgm:pt>
    <dgm:pt modelId="{61559FF8-143C-4867-825A-0B4593E60744}" type="sibTrans" cxnId="{D65CDDD4-9015-4980-93B9-69E1327CC3EE}">
      <dgm:prSet/>
      <dgm:spPr/>
      <dgm:t>
        <a:bodyPr/>
        <a:lstStyle/>
        <a:p>
          <a:endParaRPr lang="en-US"/>
        </a:p>
      </dgm:t>
    </dgm:pt>
    <dgm:pt modelId="{D8D43203-A4B0-4FB8-A8E0-0B1271F4B03A}">
      <dgm:prSet/>
      <dgm:spPr/>
      <dgm:t>
        <a:bodyPr/>
        <a:lstStyle/>
        <a:p>
          <a:r>
            <a:rPr lang="en-AU"/>
            <a:t>Accuracy: 83%</a:t>
          </a:r>
          <a:endParaRPr lang="en-US"/>
        </a:p>
      </dgm:t>
    </dgm:pt>
    <dgm:pt modelId="{09AF6AB6-445B-4FAF-B49C-B8E43E4813E1}" type="parTrans" cxnId="{E26A132B-1EAF-4217-99BC-3A38E782945A}">
      <dgm:prSet/>
      <dgm:spPr/>
      <dgm:t>
        <a:bodyPr/>
        <a:lstStyle/>
        <a:p>
          <a:endParaRPr lang="en-US"/>
        </a:p>
      </dgm:t>
    </dgm:pt>
    <dgm:pt modelId="{366A1155-88DC-471B-A62C-AFCD279EF476}" type="sibTrans" cxnId="{E26A132B-1EAF-4217-99BC-3A38E782945A}">
      <dgm:prSet/>
      <dgm:spPr/>
      <dgm:t>
        <a:bodyPr/>
        <a:lstStyle/>
        <a:p>
          <a:endParaRPr lang="en-US"/>
        </a:p>
      </dgm:t>
    </dgm:pt>
    <dgm:pt modelId="{41521D7D-342B-4EB4-B2F6-773B45225DC7}">
      <dgm:prSet/>
      <dgm:spPr/>
      <dgm:t>
        <a:bodyPr/>
        <a:lstStyle/>
        <a:p>
          <a:r>
            <a:rPr lang="en-AU"/>
            <a:t>ROC AUC: 0.868</a:t>
          </a:r>
          <a:endParaRPr lang="en-US"/>
        </a:p>
      </dgm:t>
    </dgm:pt>
    <dgm:pt modelId="{2D50CFE2-7C4C-4CC2-BAAD-62FD727286D5}" type="parTrans" cxnId="{C5C7BCAE-8316-44CE-B142-C0CBF01F3884}">
      <dgm:prSet/>
      <dgm:spPr/>
      <dgm:t>
        <a:bodyPr/>
        <a:lstStyle/>
        <a:p>
          <a:endParaRPr lang="en-US"/>
        </a:p>
      </dgm:t>
    </dgm:pt>
    <dgm:pt modelId="{1A39C903-1AEB-4E54-899F-6DED4D6A6EC4}" type="sibTrans" cxnId="{C5C7BCAE-8316-44CE-B142-C0CBF01F3884}">
      <dgm:prSet/>
      <dgm:spPr/>
      <dgm:t>
        <a:bodyPr/>
        <a:lstStyle/>
        <a:p>
          <a:endParaRPr lang="en-US"/>
        </a:p>
      </dgm:t>
    </dgm:pt>
    <dgm:pt modelId="{875ACCCB-F0E7-45A2-B394-81F2A89DB3BE}" type="pres">
      <dgm:prSet presAssocID="{CD07EDBC-A529-45B1-A22F-8212EE593A24}" presName="linear" presStyleCnt="0">
        <dgm:presLayoutVars>
          <dgm:animLvl val="lvl"/>
          <dgm:resizeHandles val="exact"/>
        </dgm:presLayoutVars>
      </dgm:prSet>
      <dgm:spPr/>
    </dgm:pt>
    <dgm:pt modelId="{74033932-0968-43E4-811E-9A1EB3793D58}" type="pres">
      <dgm:prSet presAssocID="{1B416F89-0B70-4B09-B4E8-CFD0A90E94EF}" presName="parentText" presStyleLbl="node1" presStyleIdx="0" presStyleCnt="6">
        <dgm:presLayoutVars>
          <dgm:chMax val="0"/>
          <dgm:bulletEnabled val="1"/>
        </dgm:presLayoutVars>
      </dgm:prSet>
      <dgm:spPr/>
    </dgm:pt>
    <dgm:pt modelId="{0540444A-5226-44F5-BB99-F16D3906FFE9}" type="pres">
      <dgm:prSet presAssocID="{78973252-B0F2-4070-88F0-C4436367877C}" presName="spacer" presStyleCnt="0"/>
      <dgm:spPr/>
    </dgm:pt>
    <dgm:pt modelId="{507B9BAA-8605-4261-A9AC-5B7E9041CA1C}" type="pres">
      <dgm:prSet presAssocID="{2F49455A-CC56-4816-B25C-4490F784D03D}" presName="parentText" presStyleLbl="node1" presStyleIdx="1" presStyleCnt="6">
        <dgm:presLayoutVars>
          <dgm:chMax val="0"/>
          <dgm:bulletEnabled val="1"/>
        </dgm:presLayoutVars>
      </dgm:prSet>
      <dgm:spPr/>
    </dgm:pt>
    <dgm:pt modelId="{CDD6DDFD-C8FA-40CD-825C-8BEEEB528E91}" type="pres">
      <dgm:prSet presAssocID="{473C93EB-0D10-4F70-AAEE-AB88215FCBF0}" presName="spacer" presStyleCnt="0"/>
      <dgm:spPr/>
    </dgm:pt>
    <dgm:pt modelId="{AC7A84E7-85FA-4664-AE9B-B6D92E6CD735}" type="pres">
      <dgm:prSet presAssocID="{F6859848-0B0A-4CC1-BB8C-D29D260BA572}" presName="parentText" presStyleLbl="node1" presStyleIdx="2" presStyleCnt="6">
        <dgm:presLayoutVars>
          <dgm:chMax val="0"/>
          <dgm:bulletEnabled val="1"/>
        </dgm:presLayoutVars>
      </dgm:prSet>
      <dgm:spPr/>
    </dgm:pt>
    <dgm:pt modelId="{F060639B-1B42-46B4-A0AC-A92A5C9136F5}" type="pres">
      <dgm:prSet presAssocID="{BAA38A73-E87C-42A9-A7A6-73EB61A5DE0A}" presName="spacer" presStyleCnt="0"/>
      <dgm:spPr/>
    </dgm:pt>
    <dgm:pt modelId="{DC6A2B77-6F11-42FB-97B3-7932D89A8387}" type="pres">
      <dgm:prSet presAssocID="{B548B7F4-9F4D-420D-9D6C-CD244A0C7000}" presName="parentText" presStyleLbl="node1" presStyleIdx="3" presStyleCnt="6">
        <dgm:presLayoutVars>
          <dgm:chMax val="0"/>
          <dgm:bulletEnabled val="1"/>
        </dgm:presLayoutVars>
      </dgm:prSet>
      <dgm:spPr/>
    </dgm:pt>
    <dgm:pt modelId="{C9390A73-8D40-439C-8D26-70DBB186B851}" type="pres">
      <dgm:prSet presAssocID="{61559FF8-143C-4867-825A-0B4593E60744}" presName="spacer" presStyleCnt="0"/>
      <dgm:spPr/>
    </dgm:pt>
    <dgm:pt modelId="{352C84D6-F63F-4A83-B69A-FE5656670CE4}" type="pres">
      <dgm:prSet presAssocID="{D8D43203-A4B0-4FB8-A8E0-0B1271F4B03A}" presName="parentText" presStyleLbl="node1" presStyleIdx="4" presStyleCnt="6">
        <dgm:presLayoutVars>
          <dgm:chMax val="0"/>
          <dgm:bulletEnabled val="1"/>
        </dgm:presLayoutVars>
      </dgm:prSet>
      <dgm:spPr/>
    </dgm:pt>
    <dgm:pt modelId="{7C6DBA61-C8C0-4D97-8FEF-768B846E0C05}" type="pres">
      <dgm:prSet presAssocID="{366A1155-88DC-471B-A62C-AFCD279EF476}" presName="spacer" presStyleCnt="0"/>
      <dgm:spPr/>
    </dgm:pt>
    <dgm:pt modelId="{1E53028C-E377-4C2B-9C59-4FE0D427422D}" type="pres">
      <dgm:prSet presAssocID="{41521D7D-342B-4EB4-B2F6-773B45225DC7}" presName="parentText" presStyleLbl="node1" presStyleIdx="5" presStyleCnt="6">
        <dgm:presLayoutVars>
          <dgm:chMax val="0"/>
          <dgm:bulletEnabled val="1"/>
        </dgm:presLayoutVars>
      </dgm:prSet>
      <dgm:spPr/>
    </dgm:pt>
  </dgm:ptLst>
  <dgm:cxnLst>
    <dgm:cxn modelId="{7DD30018-51C0-40A5-BA3E-82A7DF8F2B33}" type="presOf" srcId="{F6859848-0B0A-4CC1-BB8C-D29D260BA572}" destId="{AC7A84E7-85FA-4664-AE9B-B6D92E6CD735}" srcOrd="0" destOrd="0" presId="urn:microsoft.com/office/officeart/2005/8/layout/vList2"/>
    <dgm:cxn modelId="{E26A132B-1EAF-4217-99BC-3A38E782945A}" srcId="{CD07EDBC-A529-45B1-A22F-8212EE593A24}" destId="{D8D43203-A4B0-4FB8-A8E0-0B1271F4B03A}" srcOrd="4" destOrd="0" parTransId="{09AF6AB6-445B-4FAF-B49C-B8E43E4813E1}" sibTransId="{366A1155-88DC-471B-A62C-AFCD279EF476}"/>
    <dgm:cxn modelId="{974F403F-6A8F-43F0-B32D-246A0A492B3D}" type="presOf" srcId="{41521D7D-342B-4EB4-B2F6-773B45225DC7}" destId="{1E53028C-E377-4C2B-9C59-4FE0D427422D}" srcOrd="0" destOrd="0" presId="urn:microsoft.com/office/officeart/2005/8/layout/vList2"/>
    <dgm:cxn modelId="{AB24BD5F-522A-4052-AC9B-E7FEDFD594C2}" type="presOf" srcId="{D8D43203-A4B0-4FB8-A8E0-0B1271F4B03A}" destId="{352C84D6-F63F-4A83-B69A-FE5656670CE4}" srcOrd="0" destOrd="0" presId="urn:microsoft.com/office/officeart/2005/8/layout/vList2"/>
    <dgm:cxn modelId="{A6EA1B62-7D96-4A31-9756-A86E56A4FDA7}" srcId="{CD07EDBC-A529-45B1-A22F-8212EE593A24}" destId="{F6859848-0B0A-4CC1-BB8C-D29D260BA572}" srcOrd="2" destOrd="0" parTransId="{0FA3273B-17AE-4B1A-98DF-4CE06DFC3DAF}" sibTransId="{BAA38A73-E87C-42A9-A7A6-73EB61A5DE0A}"/>
    <dgm:cxn modelId="{E0EAD542-A6A8-4FC0-8EB1-ECEB7E575F3C}" type="presOf" srcId="{CD07EDBC-A529-45B1-A22F-8212EE593A24}" destId="{875ACCCB-F0E7-45A2-B394-81F2A89DB3BE}" srcOrd="0" destOrd="0" presId="urn:microsoft.com/office/officeart/2005/8/layout/vList2"/>
    <dgm:cxn modelId="{B6508C6C-DF33-4549-A858-AD9D6ED2B47E}" srcId="{CD07EDBC-A529-45B1-A22F-8212EE593A24}" destId="{2F49455A-CC56-4816-B25C-4490F784D03D}" srcOrd="1" destOrd="0" parTransId="{1B70217F-C5F8-44B8-BD6E-1E6E0D4D1448}" sibTransId="{473C93EB-0D10-4F70-AAEE-AB88215FCBF0}"/>
    <dgm:cxn modelId="{894F1752-CB83-45E7-A376-35C9355A3785}" type="presOf" srcId="{1B416F89-0B70-4B09-B4E8-CFD0A90E94EF}" destId="{74033932-0968-43E4-811E-9A1EB3793D58}" srcOrd="0" destOrd="0" presId="urn:microsoft.com/office/officeart/2005/8/layout/vList2"/>
    <dgm:cxn modelId="{6E11E68D-28C7-4869-8389-5C21653F524E}" srcId="{CD07EDBC-A529-45B1-A22F-8212EE593A24}" destId="{1B416F89-0B70-4B09-B4E8-CFD0A90E94EF}" srcOrd="0" destOrd="0" parTransId="{5711C272-362C-4358-AD58-DBBF47C7C53F}" sibTransId="{78973252-B0F2-4070-88F0-C4436367877C}"/>
    <dgm:cxn modelId="{C5C7BCAE-8316-44CE-B142-C0CBF01F3884}" srcId="{CD07EDBC-A529-45B1-A22F-8212EE593A24}" destId="{41521D7D-342B-4EB4-B2F6-773B45225DC7}" srcOrd="5" destOrd="0" parTransId="{2D50CFE2-7C4C-4CC2-BAAD-62FD727286D5}" sibTransId="{1A39C903-1AEB-4E54-899F-6DED4D6A6EC4}"/>
    <dgm:cxn modelId="{D65CDDD4-9015-4980-93B9-69E1327CC3EE}" srcId="{CD07EDBC-A529-45B1-A22F-8212EE593A24}" destId="{B548B7F4-9F4D-420D-9D6C-CD244A0C7000}" srcOrd="3" destOrd="0" parTransId="{7347A5B7-B89A-42D7-A8FB-DA9D6BC3398B}" sibTransId="{61559FF8-143C-4867-825A-0B4593E60744}"/>
    <dgm:cxn modelId="{F7350DD7-500C-44DB-A22F-685F7D635CC0}" type="presOf" srcId="{B548B7F4-9F4D-420D-9D6C-CD244A0C7000}" destId="{DC6A2B77-6F11-42FB-97B3-7932D89A8387}" srcOrd="0" destOrd="0" presId="urn:microsoft.com/office/officeart/2005/8/layout/vList2"/>
    <dgm:cxn modelId="{646825F6-DCB3-4D3E-A26C-CDEE9FD1274F}" type="presOf" srcId="{2F49455A-CC56-4816-B25C-4490F784D03D}" destId="{507B9BAA-8605-4261-A9AC-5B7E9041CA1C}" srcOrd="0" destOrd="0" presId="urn:microsoft.com/office/officeart/2005/8/layout/vList2"/>
    <dgm:cxn modelId="{428AA0F8-789E-4AD5-914A-43F2328645C1}" type="presParOf" srcId="{875ACCCB-F0E7-45A2-B394-81F2A89DB3BE}" destId="{74033932-0968-43E4-811E-9A1EB3793D58}" srcOrd="0" destOrd="0" presId="urn:microsoft.com/office/officeart/2005/8/layout/vList2"/>
    <dgm:cxn modelId="{10DBB3AE-E4D3-4C3A-A392-AD1A8C74C600}" type="presParOf" srcId="{875ACCCB-F0E7-45A2-B394-81F2A89DB3BE}" destId="{0540444A-5226-44F5-BB99-F16D3906FFE9}" srcOrd="1" destOrd="0" presId="urn:microsoft.com/office/officeart/2005/8/layout/vList2"/>
    <dgm:cxn modelId="{69A33F2C-AB43-4D18-984E-0D28CA1D9FB6}" type="presParOf" srcId="{875ACCCB-F0E7-45A2-B394-81F2A89DB3BE}" destId="{507B9BAA-8605-4261-A9AC-5B7E9041CA1C}" srcOrd="2" destOrd="0" presId="urn:microsoft.com/office/officeart/2005/8/layout/vList2"/>
    <dgm:cxn modelId="{B60EF46C-E2EA-437A-B13C-7345375695CD}" type="presParOf" srcId="{875ACCCB-F0E7-45A2-B394-81F2A89DB3BE}" destId="{CDD6DDFD-C8FA-40CD-825C-8BEEEB528E91}" srcOrd="3" destOrd="0" presId="urn:microsoft.com/office/officeart/2005/8/layout/vList2"/>
    <dgm:cxn modelId="{BFD2BD93-AE61-4641-A4EE-73BED6CA31D1}" type="presParOf" srcId="{875ACCCB-F0E7-45A2-B394-81F2A89DB3BE}" destId="{AC7A84E7-85FA-4664-AE9B-B6D92E6CD735}" srcOrd="4" destOrd="0" presId="urn:microsoft.com/office/officeart/2005/8/layout/vList2"/>
    <dgm:cxn modelId="{EF3E9A31-72A4-4647-BB76-EA94956D8B41}" type="presParOf" srcId="{875ACCCB-F0E7-45A2-B394-81F2A89DB3BE}" destId="{F060639B-1B42-46B4-A0AC-A92A5C9136F5}" srcOrd="5" destOrd="0" presId="urn:microsoft.com/office/officeart/2005/8/layout/vList2"/>
    <dgm:cxn modelId="{97F864E3-4A5E-43B4-BF9B-59F71EBB6337}" type="presParOf" srcId="{875ACCCB-F0E7-45A2-B394-81F2A89DB3BE}" destId="{DC6A2B77-6F11-42FB-97B3-7932D89A8387}" srcOrd="6" destOrd="0" presId="urn:microsoft.com/office/officeart/2005/8/layout/vList2"/>
    <dgm:cxn modelId="{1DCF4222-B2AB-4DB5-B73B-2F8F5B0780EF}" type="presParOf" srcId="{875ACCCB-F0E7-45A2-B394-81F2A89DB3BE}" destId="{C9390A73-8D40-439C-8D26-70DBB186B851}" srcOrd="7" destOrd="0" presId="urn:microsoft.com/office/officeart/2005/8/layout/vList2"/>
    <dgm:cxn modelId="{D4D9C280-5FC6-4DD4-B5E4-C9C0F5930BE9}" type="presParOf" srcId="{875ACCCB-F0E7-45A2-B394-81F2A89DB3BE}" destId="{352C84D6-F63F-4A83-B69A-FE5656670CE4}" srcOrd="8" destOrd="0" presId="urn:microsoft.com/office/officeart/2005/8/layout/vList2"/>
    <dgm:cxn modelId="{3C448713-5C9D-4114-9F9D-0EDD9E944DF4}" type="presParOf" srcId="{875ACCCB-F0E7-45A2-B394-81F2A89DB3BE}" destId="{7C6DBA61-C8C0-4D97-8FEF-768B846E0C05}" srcOrd="9" destOrd="0" presId="urn:microsoft.com/office/officeart/2005/8/layout/vList2"/>
    <dgm:cxn modelId="{AE5B8F20-8F69-42C6-BC35-2F21E59BB638}" type="presParOf" srcId="{875ACCCB-F0E7-45A2-B394-81F2A89DB3BE}" destId="{1E53028C-E377-4C2B-9C59-4FE0D427422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0D2FF-34FA-4C64-BF4F-98501EAB9EBD}">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503DE-F445-43BB-8753-8AFC331D1A54}">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E72B4D-FC7D-40F6-A8DB-6E7BCC2688E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AU" sz="2200" kern="1200"/>
            <a:t>Build and compare multiple models to detect Parkinson's disease.</a:t>
          </a:r>
          <a:endParaRPr lang="en-US" sz="2200" kern="1200"/>
        </a:p>
      </dsp:txBody>
      <dsp:txXfrm>
        <a:off x="1058686" y="1808"/>
        <a:ext cx="9456913" cy="916611"/>
      </dsp:txXfrm>
    </dsp:sp>
    <dsp:sp modelId="{85E70E12-32B0-47BF-99E3-BDC696F1EEC8}">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4A998-8CC7-42A5-8B9D-4871807E21F2}">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FC9E6E-C643-4A48-996C-1F1A3CD6715C}">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AU" sz="2200" kern="1200"/>
            <a:t>Maximize recall (sensitivity) to prioritize minimizing false negatives in a healthcare setting.</a:t>
          </a:r>
          <a:endParaRPr lang="en-US" sz="2200" kern="1200"/>
        </a:p>
      </dsp:txBody>
      <dsp:txXfrm>
        <a:off x="1058686" y="1147573"/>
        <a:ext cx="9456913" cy="916611"/>
      </dsp:txXfrm>
    </dsp:sp>
    <dsp:sp modelId="{94C08E4F-C470-48B2-A4B9-9CD54D5354DC}">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7C9B6-EC29-4ACF-8672-04002B1FB75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E1A10-4E4D-4213-A4F2-8E490731D1D3}">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AU" sz="2200" kern="1200"/>
            <a:t>Achieve high ROC AUC scores to ensure robust model performance.</a:t>
          </a:r>
          <a:endParaRPr lang="en-US" sz="2200" kern="1200"/>
        </a:p>
      </dsp:txBody>
      <dsp:txXfrm>
        <a:off x="1058686" y="2293338"/>
        <a:ext cx="9456913" cy="916611"/>
      </dsp:txXfrm>
    </dsp:sp>
    <dsp:sp modelId="{9688D908-8FCE-4F4C-A001-220F596F79AF}">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E63D7-F257-484D-BD6F-17D96ADE03BB}">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74668-5F81-4ED1-9B1B-CB45DBC706C4}">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AU" sz="2200" kern="1200"/>
            <a:t>Support future deployment in clinical or telemedicine environments for early screening.</a:t>
          </a:r>
          <a:endParaRPr lang="en-US" sz="22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7C917-0804-4EDD-8BD1-A30CA64960AA}">
      <dsp:nvSpPr>
        <dsp:cNvPr id="0" name=""/>
        <dsp:cNvSpPr/>
      </dsp:nvSpPr>
      <dsp:spPr>
        <a:xfrm>
          <a:off x="0" y="270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CBD44-AE2B-4313-B98F-7A9D85347BAC}">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AU" sz="3700" kern="1200"/>
            <a:t>Class distribution shows an imbalance (more Parkinson's cases).</a:t>
          </a:r>
          <a:endParaRPr lang="en-US" sz="3700" kern="1200"/>
        </a:p>
      </dsp:txBody>
      <dsp:txXfrm>
        <a:off x="0" y="2700"/>
        <a:ext cx="6291714" cy="1841777"/>
      </dsp:txXfrm>
    </dsp:sp>
    <dsp:sp modelId="{2BBFBE4B-23D8-4814-A817-015F60AA7B67}">
      <dsp:nvSpPr>
        <dsp:cNvPr id="0" name=""/>
        <dsp:cNvSpPr/>
      </dsp:nvSpPr>
      <dsp:spPr>
        <a:xfrm>
          <a:off x="0" y="1844478"/>
          <a:ext cx="6291714"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56CC4E-0683-4E30-85D3-01D568350283}">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AU" sz="3700" kern="1200"/>
            <a:t>Feature distributions visualized.</a:t>
          </a:r>
          <a:endParaRPr lang="en-US" sz="3700" kern="1200"/>
        </a:p>
      </dsp:txBody>
      <dsp:txXfrm>
        <a:off x="0" y="1844478"/>
        <a:ext cx="6291714" cy="1841777"/>
      </dsp:txXfrm>
    </dsp:sp>
    <dsp:sp modelId="{87B88CCD-60D7-465A-8CBC-415A87F0BC05}">
      <dsp:nvSpPr>
        <dsp:cNvPr id="0" name=""/>
        <dsp:cNvSpPr/>
      </dsp:nvSpPr>
      <dsp:spPr>
        <a:xfrm>
          <a:off x="0" y="3686256"/>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B5FB2-D192-411D-BE4E-7DEE0201EDA2}">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AU" sz="3700" kern="1200"/>
            <a:t>Correlation matrix plotted for feature relationships.</a:t>
          </a:r>
          <a:endParaRPr lang="en-US" sz="3700" kern="1200"/>
        </a:p>
      </dsp:txBody>
      <dsp:txXfrm>
        <a:off x="0" y="3686256"/>
        <a:ext cx="6291714" cy="1841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33932-0968-43E4-811E-9A1EB3793D58}">
      <dsp:nvSpPr>
        <dsp:cNvPr id="0" name=""/>
        <dsp:cNvSpPr/>
      </dsp:nvSpPr>
      <dsp:spPr>
        <a:xfrm>
          <a:off x="0" y="1027849"/>
          <a:ext cx="6666833" cy="51597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3 Dense layers with Dropout</a:t>
          </a:r>
          <a:endParaRPr lang="en-US" sz="2100" kern="1200"/>
        </a:p>
      </dsp:txBody>
      <dsp:txXfrm>
        <a:off x="25188" y="1053037"/>
        <a:ext cx="6616457" cy="465594"/>
      </dsp:txXfrm>
    </dsp:sp>
    <dsp:sp modelId="{507B9BAA-8605-4261-A9AC-5B7E9041CA1C}">
      <dsp:nvSpPr>
        <dsp:cNvPr id="0" name=""/>
        <dsp:cNvSpPr/>
      </dsp:nvSpPr>
      <dsp:spPr>
        <a:xfrm>
          <a:off x="0" y="1604299"/>
          <a:ext cx="6666833" cy="515970"/>
        </a:xfrm>
        <a:prstGeom prst="round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EarlyStopping and ReduceLROnPlateau callbacks used</a:t>
          </a:r>
          <a:endParaRPr lang="en-US" sz="2100" kern="1200"/>
        </a:p>
      </dsp:txBody>
      <dsp:txXfrm>
        <a:off x="25188" y="1629487"/>
        <a:ext cx="6616457" cy="465594"/>
      </dsp:txXfrm>
    </dsp:sp>
    <dsp:sp modelId="{AC7A84E7-85FA-4664-AE9B-B6D92E6CD735}">
      <dsp:nvSpPr>
        <dsp:cNvPr id="0" name=""/>
        <dsp:cNvSpPr/>
      </dsp:nvSpPr>
      <dsp:spPr>
        <a:xfrm>
          <a:off x="0" y="2180749"/>
          <a:ext cx="6666833" cy="515970"/>
        </a:xfrm>
        <a:prstGeom prst="round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Training/validation curves plotted</a:t>
          </a:r>
          <a:endParaRPr lang="en-US" sz="2100" kern="1200"/>
        </a:p>
      </dsp:txBody>
      <dsp:txXfrm>
        <a:off x="25188" y="2205937"/>
        <a:ext cx="6616457" cy="465594"/>
      </dsp:txXfrm>
    </dsp:sp>
    <dsp:sp modelId="{DC6A2B77-6F11-42FB-97B3-7932D89A8387}">
      <dsp:nvSpPr>
        <dsp:cNvPr id="0" name=""/>
        <dsp:cNvSpPr/>
      </dsp:nvSpPr>
      <dsp:spPr>
        <a:xfrm>
          <a:off x="0" y="2757199"/>
          <a:ext cx="6666833" cy="515970"/>
        </a:xfrm>
        <a:prstGeom prst="round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Test evaluation showed:</a:t>
          </a:r>
          <a:endParaRPr lang="en-US" sz="2100" kern="1200"/>
        </a:p>
      </dsp:txBody>
      <dsp:txXfrm>
        <a:off x="25188" y="2782387"/>
        <a:ext cx="6616457" cy="465594"/>
      </dsp:txXfrm>
    </dsp:sp>
    <dsp:sp modelId="{352C84D6-F63F-4A83-B69A-FE5656670CE4}">
      <dsp:nvSpPr>
        <dsp:cNvPr id="0" name=""/>
        <dsp:cNvSpPr/>
      </dsp:nvSpPr>
      <dsp:spPr>
        <a:xfrm>
          <a:off x="0" y="3333650"/>
          <a:ext cx="6666833" cy="515970"/>
        </a:xfrm>
        <a:prstGeom prst="round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Accuracy: 83%</a:t>
          </a:r>
          <a:endParaRPr lang="en-US" sz="2100" kern="1200"/>
        </a:p>
      </dsp:txBody>
      <dsp:txXfrm>
        <a:off x="25188" y="3358838"/>
        <a:ext cx="6616457" cy="465594"/>
      </dsp:txXfrm>
    </dsp:sp>
    <dsp:sp modelId="{1E53028C-E377-4C2B-9C59-4FE0D427422D}">
      <dsp:nvSpPr>
        <dsp:cNvPr id="0" name=""/>
        <dsp:cNvSpPr/>
      </dsp:nvSpPr>
      <dsp:spPr>
        <a:xfrm>
          <a:off x="0" y="3910100"/>
          <a:ext cx="6666833" cy="51597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ROC AUC: 0.868</a:t>
          </a:r>
          <a:endParaRPr lang="en-US" sz="2100" kern="1200"/>
        </a:p>
      </dsp:txBody>
      <dsp:txXfrm>
        <a:off x="25188" y="3935288"/>
        <a:ext cx="6616457" cy="4655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C51DC-CF83-48A3-BED1-373C428A8543}" type="datetimeFigureOut">
              <a:rPr lang="en-AU" smtClean="0"/>
              <a:t>27/04/2025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8B1FA-D862-4D79-96D2-674EC606D8CB}" type="slidenum">
              <a:rPr lang="en-AU" smtClean="0"/>
              <a:t>‹#›</a:t>
            </a:fld>
            <a:endParaRPr lang="en-AU"/>
          </a:p>
        </p:txBody>
      </p:sp>
    </p:spTree>
    <p:extLst>
      <p:ext uri="{BB962C8B-B14F-4D97-AF65-F5344CB8AC3E}">
        <p14:creationId xmlns:p14="http://schemas.microsoft.com/office/powerpoint/2010/main" val="428643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AU" dirty="0"/>
              <a:t>Helps spot </a:t>
            </a:r>
            <a:r>
              <a:rPr lang="en-AU" b="1" dirty="0"/>
              <a:t>highly correlated features</a:t>
            </a:r>
            <a:r>
              <a:rPr lang="en-AU" dirty="0"/>
              <a:t> (which can sometimes be dropped or combined later)</a:t>
            </a:r>
          </a:p>
          <a:p>
            <a:pPr>
              <a:buNone/>
            </a:pPr>
            <a:r>
              <a:rPr lang="en-AU" dirty="0"/>
              <a:t>Helps detect </a:t>
            </a:r>
            <a:r>
              <a:rPr lang="en-AU" b="1" dirty="0"/>
              <a:t>redundancy</a:t>
            </a:r>
            <a:r>
              <a:rPr lang="en-AU" dirty="0"/>
              <a:t> in the data</a:t>
            </a:r>
          </a:p>
          <a:p>
            <a:r>
              <a:rPr lang="en-AU" dirty="0"/>
              <a:t>Provides intuition on </a:t>
            </a:r>
            <a:r>
              <a:rPr lang="en-AU" b="1" dirty="0"/>
              <a:t>feature relationships</a:t>
            </a:r>
            <a:r>
              <a:rPr lang="en-AU" dirty="0"/>
              <a:t> that might impact the models</a:t>
            </a:r>
          </a:p>
          <a:p>
            <a:endParaRPr lang="en-AU" dirty="0"/>
          </a:p>
          <a:p>
            <a:endParaRPr lang="en-AU" dirty="0"/>
          </a:p>
          <a:p>
            <a:endParaRPr lang="en-AU" dirty="0"/>
          </a:p>
          <a:p>
            <a:r>
              <a:rPr lang="en-AU" dirty="0"/>
              <a:t>"The heatmap shows how strongly each feature is correlated with every other feature, helping identify relationships, redundancies, and guiding feature selection.“</a:t>
            </a:r>
          </a:p>
          <a:p>
            <a:endParaRPr lang="en-AU" dirty="0"/>
          </a:p>
          <a:p>
            <a:endParaRPr lang="en-AU" dirty="0"/>
          </a:p>
          <a:p>
            <a:r>
              <a:rPr lang="en-AU" dirty="0"/>
              <a:t>The correlation heatmap revealed several groups of strongly correlated features, indicating potential redundancy. While no aggressive feature dropping was performed for this project to preserve all information, the insight suggests that future work could explore feature selection techniques like Principal Component Analysis (PCA) or recursive feature elimination to further optimize model performance and efficiency</a:t>
            </a:r>
          </a:p>
          <a:p>
            <a:endParaRPr lang="en-AU" dirty="0"/>
          </a:p>
          <a:p>
            <a:endParaRPr lang="en-AU" dirty="0"/>
          </a:p>
        </p:txBody>
      </p:sp>
      <p:sp>
        <p:nvSpPr>
          <p:cNvPr id="4" name="Slide Number Placeholder 3"/>
          <p:cNvSpPr>
            <a:spLocks noGrp="1"/>
          </p:cNvSpPr>
          <p:nvPr>
            <p:ph type="sldNum" sz="quarter" idx="5"/>
          </p:nvPr>
        </p:nvSpPr>
        <p:spPr/>
        <p:txBody>
          <a:bodyPr/>
          <a:lstStyle/>
          <a:p>
            <a:fld id="{9028B1FA-D862-4D79-96D2-674EC606D8CB}" type="slidenum">
              <a:rPr lang="en-AU" smtClean="0"/>
              <a:t>8</a:t>
            </a:fld>
            <a:endParaRPr lang="en-AU"/>
          </a:p>
        </p:txBody>
      </p:sp>
    </p:spTree>
    <p:extLst>
      <p:ext uri="{BB962C8B-B14F-4D97-AF65-F5344CB8AC3E}">
        <p14:creationId xmlns:p14="http://schemas.microsoft.com/office/powerpoint/2010/main" val="16312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Random Forest performed best (initial ROC AUC: 0.932).</a:t>
            </a:r>
          </a:p>
        </p:txBody>
      </p:sp>
      <p:sp>
        <p:nvSpPr>
          <p:cNvPr id="4" name="Slide Number Placeholder 3"/>
          <p:cNvSpPr>
            <a:spLocks noGrp="1"/>
          </p:cNvSpPr>
          <p:nvPr>
            <p:ph type="sldNum" sz="quarter" idx="5"/>
          </p:nvPr>
        </p:nvSpPr>
        <p:spPr/>
        <p:txBody>
          <a:bodyPr/>
          <a:lstStyle/>
          <a:p>
            <a:fld id="{9028B1FA-D862-4D79-96D2-674EC606D8CB}" type="slidenum">
              <a:rPr lang="en-AU" smtClean="0"/>
              <a:t>9</a:t>
            </a:fld>
            <a:endParaRPr lang="en-AU"/>
          </a:p>
        </p:txBody>
      </p:sp>
    </p:spTree>
    <p:extLst>
      <p:ext uri="{BB962C8B-B14F-4D97-AF65-F5344CB8AC3E}">
        <p14:creationId xmlns:p14="http://schemas.microsoft.com/office/powerpoint/2010/main" val="51734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AU" b="0" i="0" dirty="0">
                <a:solidFill>
                  <a:srgbClr val="E3E3E3"/>
                </a:solidFill>
                <a:effectLst/>
                <a:latin typeface="Roboto" panose="02000000000000000000" pitchFamily="2" charset="0"/>
              </a:rPr>
              <a:t>Highest Recall (0.96) → critical for Parkinson’s detection</a:t>
            </a:r>
          </a:p>
          <a:p>
            <a:pPr algn="l">
              <a:buNone/>
            </a:pPr>
            <a:r>
              <a:rPr lang="en-AU" b="0" i="0" dirty="0">
                <a:solidFill>
                  <a:srgbClr val="E3E3E3"/>
                </a:solidFill>
                <a:effectLst/>
                <a:latin typeface="Roboto" panose="02000000000000000000" pitchFamily="2" charset="0"/>
              </a:rPr>
              <a:t>Highest ROC AUC (0.932) → shows strongest class separability</a:t>
            </a:r>
          </a:p>
          <a:p>
            <a:pPr algn="l"/>
            <a:r>
              <a:rPr lang="en-AU" b="0" i="0" dirty="0">
                <a:solidFill>
                  <a:srgbClr val="E3E3E3"/>
                </a:solidFill>
                <a:effectLst/>
                <a:latin typeface="Roboto" panose="02000000000000000000" pitchFamily="2" charset="0"/>
              </a:rPr>
              <a:t>Good Precision, F1-Score, and overall Accuracy</a:t>
            </a:r>
          </a:p>
          <a:p>
            <a:endParaRPr lang="en-AU" dirty="0"/>
          </a:p>
        </p:txBody>
      </p:sp>
      <p:sp>
        <p:nvSpPr>
          <p:cNvPr id="4" name="Slide Number Placeholder 3"/>
          <p:cNvSpPr>
            <a:spLocks noGrp="1"/>
          </p:cNvSpPr>
          <p:nvPr>
            <p:ph type="sldNum" sz="quarter" idx="5"/>
          </p:nvPr>
        </p:nvSpPr>
        <p:spPr/>
        <p:txBody>
          <a:bodyPr/>
          <a:lstStyle/>
          <a:p>
            <a:fld id="{9028B1FA-D862-4D79-96D2-674EC606D8CB}" type="slidenum">
              <a:rPr lang="en-AU" smtClean="0"/>
              <a:t>10</a:t>
            </a:fld>
            <a:endParaRPr lang="en-AU"/>
          </a:p>
        </p:txBody>
      </p:sp>
    </p:spTree>
    <p:extLst>
      <p:ext uri="{BB962C8B-B14F-4D97-AF65-F5344CB8AC3E}">
        <p14:creationId xmlns:p14="http://schemas.microsoft.com/office/powerpoint/2010/main" val="241835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Neural Network achieved good generalization but Random Forest performed better in recall and ROC AUC.</a:t>
            </a:r>
          </a:p>
          <a:p>
            <a:endParaRPr lang="en-AU" dirty="0"/>
          </a:p>
        </p:txBody>
      </p:sp>
      <p:sp>
        <p:nvSpPr>
          <p:cNvPr id="4" name="Slide Number Placeholder 3"/>
          <p:cNvSpPr>
            <a:spLocks noGrp="1"/>
          </p:cNvSpPr>
          <p:nvPr>
            <p:ph type="sldNum" sz="quarter" idx="5"/>
          </p:nvPr>
        </p:nvSpPr>
        <p:spPr/>
        <p:txBody>
          <a:bodyPr/>
          <a:lstStyle/>
          <a:p>
            <a:fld id="{9028B1FA-D862-4D79-96D2-674EC606D8CB}" type="slidenum">
              <a:rPr lang="en-AU" smtClean="0"/>
              <a:t>15</a:t>
            </a:fld>
            <a:endParaRPr lang="en-AU"/>
          </a:p>
        </p:txBody>
      </p:sp>
    </p:spTree>
    <p:extLst>
      <p:ext uri="{BB962C8B-B14F-4D97-AF65-F5344CB8AC3E}">
        <p14:creationId xmlns:p14="http://schemas.microsoft.com/office/powerpoint/2010/main" val="366457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AU" dirty="0"/>
              <a:t>Metrics comparison</a:t>
            </a:r>
          </a:p>
          <a:p>
            <a:pPr>
              <a:buNone/>
            </a:pPr>
            <a:r>
              <a:rPr lang="en-AU" dirty="0"/>
              <a:t>Clinical relevance (recall priority)</a:t>
            </a:r>
          </a:p>
          <a:p>
            <a:r>
              <a:rPr lang="en-AU" dirty="0"/>
              <a:t>Model simplicity</a:t>
            </a:r>
          </a:p>
          <a:p>
            <a:endParaRPr lang="en-AU" dirty="0"/>
          </a:p>
        </p:txBody>
      </p:sp>
      <p:sp>
        <p:nvSpPr>
          <p:cNvPr id="4" name="Slide Number Placeholder 3"/>
          <p:cNvSpPr>
            <a:spLocks noGrp="1"/>
          </p:cNvSpPr>
          <p:nvPr>
            <p:ph type="sldNum" sz="quarter" idx="5"/>
          </p:nvPr>
        </p:nvSpPr>
        <p:spPr/>
        <p:txBody>
          <a:bodyPr/>
          <a:lstStyle/>
          <a:p>
            <a:fld id="{9028B1FA-D862-4D79-96D2-674EC606D8CB}" type="slidenum">
              <a:rPr lang="en-AU" smtClean="0"/>
              <a:t>16</a:t>
            </a:fld>
            <a:endParaRPr lang="en-AU"/>
          </a:p>
        </p:txBody>
      </p:sp>
    </p:spTree>
    <p:extLst>
      <p:ext uri="{BB962C8B-B14F-4D97-AF65-F5344CB8AC3E}">
        <p14:creationId xmlns:p14="http://schemas.microsoft.com/office/powerpoint/2010/main" val="207049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AU" b="1" dirty="0"/>
              <a:t>Outcomes Achieved:</a:t>
            </a:r>
          </a:p>
          <a:p>
            <a:pPr>
              <a:buFont typeface="Arial" panose="020B0604020202020204" pitchFamily="34" charset="0"/>
              <a:buChar char="•"/>
            </a:pPr>
            <a:r>
              <a:rPr lang="en-AU" b="1" dirty="0"/>
              <a:t>ROC AUC Improved:</a:t>
            </a:r>
            <a:r>
              <a:rPr lang="en-AU" dirty="0"/>
              <a:t> Achieved a strong ROC AUC score of </a:t>
            </a:r>
            <a:r>
              <a:rPr lang="en-AU" b="1" dirty="0"/>
              <a:t>0.924</a:t>
            </a:r>
            <a:r>
              <a:rPr lang="en-AU" dirty="0"/>
              <a:t> after tuning.</a:t>
            </a:r>
          </a:p>
          <a:p>
            <a:pPr>
              <a:buFont typeface="Arial" panose="020B0604020202020204" pitchFamily="34" charset="0"/>
              <a:buChar char="•"/>
            </a:pPr>
            <a:r>
              <a:rPr lang="en-AU" b="1" dirty="0"/>
              <a:t>High Recall:</a:t>
            </a:r>
            <a:r>
              <a:rPr lang="en-AU" dirty="0"/>
              <a:t> Maintained a recall of </a:t>
            </a:r>
            <a:r>
              <a:rPr lang="en-AU" b="1" dirty="0"/>
              <a:t>96%</a:t>
            </a:r>
            <a:r>
              <a:rPr lang="en-AU" dirty="0"/>
              <a:t> for Parkinson’s detection, which is critical in minimizing false negatives.</a:t>
            </a:r>
          </a:p>
          <a:p>
            <a:pPr>
              <a:buFont typeface="Arial" panose="020B0604020202020204" pitchFamily="34" charset="0"/>
              <a:buChar char="•"/>
            </a:pPr>
            <a:r>
              <a:rPr lang="en-AU" b="1" dirty="0"/>
              <a:t>Stable and Reliable Model:</a:t>
            </a:r>
            <a:r>
              <a:rPr lang="en-AU" dirty="0"/>
              <a:t> Fine-tuning led to better consistency between training and validation, ensuring robustness without overfitting.</a:t>
            </a:r>
          </a:p>
          <a:p>
            <a:endParaRPr lang="en-AU" dirty="0"/>
          </a:p>
          <a:p>
            <a:endParaRPr lang="en-AU" dirty="0"/>
          </a:p>
          <a:p>
            <a:r>
              <a:rPr lang="en-AU" dirty="0"/>
              <a:t>By applying </a:t>
            </a:r>
            <a:r>
              <a:rPr lang="en-AU" dirty="0" err="1"/>
              <a:t>RandomizedSearchCV</a:t>
            </a:r>
            <a:r>
              <a:rPr lang="en-AU" dirty="0"/>
              <a:t> for hyperparameter tuning, the Random Forest model was optimized to achieve a balance between performance and efficiency, making it the best candidate for early detection of Parkinson’s disease.</a:t>
            </a:r>
          </a:p>
          <a:p>
            <a:endParaRPr lang="en-AU" dirty="0"/>
          </a:p>
        </p:txBody>
      </p:sp>
      <p:sp>
        <p:nvSpPr>
          <p:cNvPr id="4" name="Slide Number Placeholder 3"/>
          <p:cNvSpPr>
            <a:spLocks noGrp="1"/>
          </p:cNvSpPr>
          <p:nvPr>
            <p:ph type="sldNum" sz="quarter" idx="5"/>
          </p:nvPr>
        </p:nvSpPr>
        <p:spPr/>
        <p:txBody>
          <a:bodyPr/>
          <a:lstStyle/>
          <a:p>
            <a:fld id="{9028B1FA-D862-4D79-96D2-674EC606D8CB}" type="slidenum">
              <a:rPr lang="en-AU" smtClean="0"/>
              <a:t>18</a:t>
            </a:fld>
            <a:endParaRPr lang="en-AU"/>
          </a:p>
        </p:txBody>
      </p:sp>
    </p:spTree>
    <p:extLst>
      <p:ext uri="{BB962C8B-B14F-4D97-AF65-F5344CB8AC3E}">
        <p14:creationId xmlns:p14="http://schemas.microsoft.com/office/powerpoint/2010/main" val="35681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50D7-9676-F9DE-0BB8-01251E749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20EF79-5CCA-64C0-75F2-393387422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3508BB2-7552-CB73-90F4-7B66A71144ED}"/>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FC49230B-8EB7-7E97-695E-CB69E10A8D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FAB27B-0F43-8853-B6A1-5FC427B79C0D}"/>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362213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F270-B806-9400-53FB-3D3A1A2779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F2D3CD-D4C9-452E-49D6-9AE9D40D7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04EFC4-E150-AE40-C58D-E4135A91C31C}"/>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4C418FC0-EAD3-4E8C-F39C-EA584E76BC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189B28-0413-8547-D2CF-2B2FF3C8F302}"/>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42051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6841-DBB4-2C93-3D2C-114ED2FA4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F378E41-D5C4-43F7-4225-BA54395AA1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D6E42C-BF02-C8D0-BD41-4BB15C483B1A}"/>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6ED7447B-746D-8E33-493F-E67896B3A8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4FE7AB-D6EB-E57C-C1FD-8038207DEA16}"/>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193544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2702-F9AD-854E-EDA4-61CE65FF5AE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5D6FD3-6810-34B2-61B1-835003AC7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C0B53C-C764-EB2B-6EE0-EF62E42F253D}"/>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77D9DB3E-B047-C50B-856F-5813C0674B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A857FFB-ED14-07BF-12B0-7A720D5E1E8A}"/>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82227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A70A-ACA9-CF6F-7095-BCB4E743A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F5428EF-7045-7EE3-0E70-D5D7ABB299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E53407-60F9-846E-FEAE-FEB695D42A19}"/>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78DEAAF6-7D8F-A9DF-F2D2-5FAD77FAD0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6A0FFF-0734-4217-F1E2-F1325D9FEDD4}"/>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181718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FD9A-E8FA-0E9F-057E-49EF14B9F9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4412A8B-AC03-84E0-4F40-D2DD3022D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A67724C-A373-C1DC-3C44-698B5F83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34C671F-425E-D0E3-BA31-5D928BFCF9F9}"/>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6" name="Footer Placeholder 5">
            <a:extLst>
              <a:ext uri="{FF2B5EF4-FFF2-40B4-BE49-F238E27FC236}">
                <a16:creationId xmlns:a16="http://schemas.microsoft.com/office/drawing/2014/main" id="{152102D6-5562-E443-D0E7-725164FE2C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E0D460C-F049-F6B7-9EA0-6E88E937D442}"/>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353478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A724-74FA-1689-911A-AF4CFBC39B5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66C7A7-E081-C569-7D81-68DB0E991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FF03A-8EDC-641E-183A-3855CD7CC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30FD2CC-FCD6-B6B5-BD13-D6D783010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CFE99-46E8-4FE4-EB3E-CFE021424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98A3EF6-4763-4B47-54F5-77FF812C48E2}"/>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8" name="Footer Placeholder 7">
            <a:extLst>
              <a:ext uri="{FF2B5EF4-FFF2-40B4-BE49-F238E27FC236}">
                <a16:creationId xmlns:a16="http://schemas.microsoft.com/office/drawing/2014/main" id="{898E1B86-8733-A4D9-BE97-E30080C0711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7E0285-38AF-72CC-1C9F-1BF95036C31B}"/>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10084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4608-551D-E405-ABA4-4B888EE7414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15B5F11-F6C0-619D-E299-92F0E46EE42D}"/>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4" name="Footer Placeholder 3">
            <a:extLst>
              <a:ext uri="{FF2B5EF4-FFF2-40B4-BE49-F238E27FC236}">
                <a16:creationId xmlns:a16="http://schemas.microsoft.com/office/drawing/2014/main" id="{4CD47A54-359F-B0DC-C612-6A308F8F1BD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27A20FC-56B5-52C4-A86B-AEE440D7EE2B}"/>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255332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DD2DD-D010-E602-0AD3-CB90AD6E9F08}"/>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3" name="Footer Placeholder 2">
            <a:extLst>
              <a:ext uri="{FF2B5EF4-FFF2-40B4-BE49-F238E27FC236}">
                <a16:creationId xmlns:a16="http://schemas.microsoft.com/office/drawing/2014/main" id="{ACF74406-5514-B28C-0526-76047E55BA3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387963-18F2-946E-E024-C3EB3E442A56}"/>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181688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06A-AA26-034B-8DCE-EEDDCAF2F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7102A2B-949A-2DAE-DD1D-478EC41A7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DE947E3-B883-F572-5F02-A2A07EDB5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FD0AD-3CC6-8110-DEAF-60DD106A2D4F}"/>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6" name="Footer Placeholder 5">
            <a:extLst>
              <a:ext uri="{FF2B5EF4-FFF2-40B4-BE49-F238E27FC236}">
                <a16:creationId xmlns:a16="http://schemas.microsoft.com/office/drawing/2014/main" id="{2A606E34-738E-9461-CA09-AE0C5D8F01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3DADDBA-F03C-1451-6F7A-0477624A3A6D}"/>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409006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E5B0-652D-7ADC-90A4-3B919C982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1D856E4-2BDA-3E5A-CF2A-B03B7D49E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67ECC4A-9A30-0C70-ADDF-B7475CC0D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6D4D6-A04B-CECA-8FED-329DA7298308}"/>
              </a:ext>
            </a:extLst>
          </p:cNvPr>
          <p:cNvSpPr>
            <a:spLocks noGrp="1"/>
          </p:cNvSpPr>
          <p:nvPr>
            <p:ph type="dt" sz="half" idx="10"/>
          </p:nvPr>
        </p:nvSpPr>
        <p:spPr/>
        <p:txBody>
          <a:bodyPr/>
          <a:lstStyle/>
          <a:p>
            <a:fld id="{17D32A6B-0BDA-4E51-BE60-22D4E63DB261}" type="datetimeFigureOut">
              <a:rPr lang="en-AU" smtClean="0"/>
              <a:t>27/04/2025</a:t>
            </a:fld>
            <a:endParaRPr lang="en-AU"/>
          </a:p>
        </p:txBody>
      </p:sp>
      <p:sp>
        <p:nvSpPr>
          <p:cNvPr id="6" name="Footer Placeholder 5">
            <a:extLst>
              <a:ext uri="{FF2B5EF4-FFF2-40B4-BE49-F238E27FC236}">
                <a16:creationId xmlns:a16="http://schemas.microsoft.com/office/drawing/2014/main" id="{1EE88D45-AFE7-5586-41E0-4CCBFE13019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FC980E-79FB-ABE8-AC34-AEDC760FC0C8}"/>
              </a:ext>
            </a:extLst>
          </p:cNvPr>
          <p:cNvSpPr>
            <a:spLocks noGrp="1"/>
          </p:cNvSpPr>
          <p:nvPr>
            <p:ph type="sldNum" sz="quarter" idx="12"/>
          </p:nvPr>
        </p:nvSpPr>
        <p:spPr/>
        <p:txBody>
          <a:bodyPr/>
          <a:lstStyle/>
          <a:p>
            <a:fld id="{B6E04DEC-7ACF-4B11-BF86-282D14A2E484}" type="slidenum">
              <a:rPr lang="en-AU" smtClean="0"/>
              <a:t>‹#›</a:t>
            </a:fld>
            <a:endParaRPr lang="en-AU"/>
          </a:p>
        </p:txBody>
      </p:sp>
    </p:spTree>
    <p:extLst>
      <p:ext uri="{BB962C8B-B14F-4D97-AF65-F5344CB8AC3E}">
        <p14:creationId xmlns:p14="http://schemas.microsoft.com/office/powerpoint/2010/main" val="59084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21E83-6FA8-004A-B02B-48061E1AD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6FEB61-2826-1914-C9A1-8F8851822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8920A5-E2B1-9280-7FAF-CFF833394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D32A6B-0BDA-4E51-BE60-22D4E63DB261}" type="datetimeFigureOut">
              <a:rPr lang="en-AU" smtClean="0"/>
              <a:t>27/04/2025</a:t>
            </a:fld>
            <a:endParaRPr lang="en-AU"/>
          </a:p>
        </p:txBody>
      </p:sp>
      <p:sp>
        <p:nvSpPr>
          <p:cNvPr id="5" name="Footer Placeholder 4">
            <a:extLst>
              <a:ext uri="{FF2B5EF4-FFF2-40B4-BE49-F238E27FC236}">
                <a16:creationId xmlns:a16="http://schemas.microsoft.com/office/drawing/2014/main" id="{587488B3-BE13-E285-793D-A1607D291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C6FBC26E-FB1F-3644-1FA3-210DE2FEA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E04DEC-7ACF-4B11-BF86-282D14A2E484}" type="slidenum">
              <a:rPr lang="en-AU" smtClean="0"/>
              <a:t>‹#›</a:t>
            </a:fld>
            <a:endParaRPr lang="en-AU"/>
          </a:p>
        </p:txBody>
      </p:sp>
    </p:spTree>
    <p:extLst>
      <p:ext uri="{BB962C8B-B14F-4D97-AF65-F5344CB8AC3E}">
        <p14:creationId xmlns:p14="http://schemas.microsoft.com/office/powerpoint/2010/main" val="357104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7FD73-C5F5-F8DD-C919-36CA94BFF64A}"/>
              </a:ext>
            </a:extLst>
          </p:cNvPr>
          <p:cNvSpPr>
            <a:spLocks noGrp="1"/>
          </p:cNvSpPr>
          <p:nvPr>
            <p:ph type="ctrTitle"/>
          </p:nvPr>
        </p:nvSpPr>
        <p:spPr>
          <a:xfrm>
            <a:off x="5162550" y="1562669"/>
            <a:ext cx="5636113" cy="2456597"/>
          </a:xfrm>
        </p:spPr>
        <p:txBody>
          <a:bodyPr anchor="b">
            <a:normAutofit/>
          </a:bodyPr>
          <a:lstStyle/>
          <a:p>
            <a:r>
              <a:rPr lang="en-AU" sz="4400">
                <a:solidFill>
                  <a:schemeClr val="tx1">
                    <a:lumMod val="85000"/>
                    <a:lumOff val="15000"/>
                  </a:schemeClr>
                </a:solidFill>
              </a:rPr>
              <a:t>Parkinson’s Disease Detection Using Machine Learning</a:t>
            </a:r>
          </a:p>
        </p:txBody>
      </p:sp>
      <p:sp>
        <p:nvSpPr>
          <p:cNvPr id="3" name="Subtitle 2">
            <a:extLst>
              <a:ext uri="{FF2B5EF4-FFF2-40B4-BE49-F238E27FC236}">
                <a16:creationId xmlns:a16="http://schemas.microsoft.com/office/drawing/2014/main" id="{86BB5CBA-980E-E8AD-9BBE-70ABA0D6235D}"/>
              </a:ext>
            </a:extLst>
          </p:cNvPr>
          <p:cNvSpPr>
            <a:spLocks noGrp="1"/>
          </p:cNvSpPr>
          <p:nvPr>
            <p:ph type="subTitle" idx="1"/>
          </p:nvPr>
        </p:nvSpPr>
        <p:spPr>
          <a:xfrm>
            <a:off x="5649309" y="4298722"/>
            <a:ext cx="4678086" cy="1148885"/>
          </a:xfrm>
        </p:spPr>
        <p:txBody>
          <a:bodyPr anchor="t">
            <a:normAutofit/>
          </a:bodyPr>
          <a:lstStyle/>
          <a:p>
            <a:r>
              <a:rPr lang="en-AU" sz="1800">
                <a:solidFill>
                  <a:schemeClr val="tx1">
                    <a:lumMod val="85000"/>
                    <a:lumOff val="15000"/>
                  </a:schemeClr>
                </a:solidFill>
              </a:rPr>
              <a:t>By: Rahul Khanna</a:t>
            </a:r>
          </a:p>
          <a:p>
            <a:endParaRPr lang="en-AU" sz="1800">
              <a:solidFill>
                <a:schemeClr val="tx1">
                  <a:lumMod val="85000"/>
                  <a:lumOff val="15000"/>
                </a:schemeClr>
              </a:solidFill>
            </a:endParaRPr>
          </a:p>
        </p:txBody>
      </p:sp>
      <p:pic>
        <p:nvPicPr>
          <p:cNvPr id="5" name="Picture 4" descr="Scan of a human brain in a neurology clinic">
            <a:extLst>
              <a:ext uri="{FF2B5EF4-FFF2-40B4-BE49-F238E27FC236}">
                <a16:creationId xmlns:a16="http://schemas.microsoft.com/office/drawing/2014/main" id="{2D699898-293E-D59B-4BAC-CD5E80347996}"/>
              </a:ext>
            </a:extLst>
          </p:cNvPr>
          <p:cNvPicPr>
            <a:picLocks noChangeAspect="1"/>
          </p:cNvPicPr>
          <p:nvPr/>
        </p:nvPicPr>
        <p:blipFill>
          <a:blip r:embed="rId2"/>
          <a:srcRect l="55225" r="5738"/>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122682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Freeform: Shape 615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92D47E-6CFF-B2C9-CD4D-164E7E3890B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ROC Scores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6146" name="Picture 2">
            <a:extLst>
              <a:ext uri="{FF2B5EF4-FFF2-40B4-BE49-F238E27FC236}">
                <a16:creationId xmlns:a16="http://schemas.microsoft.com/office/drawing/2014/main" id="{E5F7FE48-4342-8C48-637D-5961B71004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656119"/>
            <a:ext cx="7225748" cy="554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0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3F818-B785-BC92-7C1E-34723787989E}"/>
              </a:ext>
            </a:extLst>
          </p:cNvPr>
          <p:cNvSpPr>
            <a:spLocks noGrp="1"/>
          </p:cNvSpPr>
          <p:nvPr>
            <p:ph type="title"/>
          </p:nvPr>
        </p:nvSpPr>
        <p:spPr>
          <a:xfrm>
            <a:off x="586478" y="1683756"/>
            <a:ext cx="3115265" cy="2396359"/>
          </a:xfrm>
        </p:spPr>
        <p:txBody>
          <a:bodyPr anchor="b">
            <a:normAutofit/>
          </a:bodyPr>
          <a:lstStyle/>
          <a:p>
            <a:pPr algn="r"/>
            <a:r>
              <a:rPr lang="en-AU" sz="4000">
                <a:solidFill>
                  <a:srgbClr val="FFFFFF"/>
                </a:solidFill>
              </a:rPr>
              <a:t>Deep Learning Model (Neural Network)</a:t>
            </a:r>
          </a:p>
        </p:txBody>
      </p:sp>
      <p:graphicFrame>
        <p:nvGraphicFramePr>
          <p:cNvPr id="5" name="Content Placeholder 2">
            <a:extLst>
              <a:ext uri="{FF2B5EF4-FFF2-40B4-BE49-F238E27FC236}">
                <a16:creationId xmlns:a16="http://schemas.microsoft.com/office/drawing/2014/main" id="{4E9F65F2-45BF-8AA5-F2AC-2E58A9EA6694}"/>
              </a:ext>
            </a:extLst>
          </p:cNvPr>
          <p:cNvGraphicFramePr>
            <a:graphicFrameLocks noGrp="1"/>
          </p:cNvGraphicFramePr>
          <p:nvPr>
            <p:ph idx="1"/>
            <p:extLst>
              <p:ext uri="{D42A27DB-BD31-4B8C-83A1-F6EECF244321}">
                <p14:modId xmlns:p14="http://schemas.microsoft.com/office/powerpoint/2010/main" val="371682397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89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DF151-D019-6326-8B58-9C14ECB4B464}"/>
              </a:ext>
            </a:extLst>
          </p:cNvPr>
          <p:cNvSpPr>
            <a:spLocks noGrp="1"/>
          </p:cNvSpPr>
          <p:nvPr>
            <p:ph type="title"/>
          </p:nvPr>
        </p:nvSpPr>
        <p:spPr>
          <a:xfrm>
            <a:off x="1371599" y="5510253"/>
            <a:ext cx="9895951" cy="1033669"/>
          </a:xfrm>
        </p:spPr>
        <p:txBody>
          <a:bodyPr>
            <a:normAutofit/>
          </a:bodyPr>
          <a:lstStyle/>
          <a:p>
            <a:r>
              <a:rPr lang="en-AU" sz="4000">
                <a:solidFill>
                  <a:srgbClr val="FFFFFF"/>
                </a:solidFill>
              </a:rPr>
              <a:t>Epoch</a:t>
            </a:r>
          </a:p>
        </p:txBody>
      </p:sp>
      <p:pic>
        <p:nvPicPr>
          <p:cNvPr id="5" name="Content Placeholder 4">
            <a:extLst>
              <a:ext uri="{FF2B5EF4-FFF2-40B4-BE49-F238E27FC236}">
                <a16:creationId xmlns:a16="http://schemas.microsoft.com/office/drawing/2014/main" id="{27BE0526-A328-C202-D00E-9696BD540DEA}"/>
              </a:ext>
            </a:extLst>
          </p:cNvPr>
          <p:cNvPicPr>
            <a:picLocks noChangeAspect="1"/>
          </p:cNvPicPr>
          <p:nvPr/>
        </p:nvPicPr>
        <p:blipFill>
          <a:blip r:embed="rId2"/>
          <a:stretch>
            <a:fillRect/>
          </a:stretch>
        </p:blipFill>
        <p:spPr>
          <a:xfrm>
            <a:off x="1940256" y="503749"/>
            <a:ext cx="8311487" cy="3012914"/>
          </a:xfrm>
          <a:prstGeom prst="rect">
            <a:avLst/>
          </a:prstGeom>
        </p:spPr>
      </p:pic>
      <p:sp>
        <p:nvSpPr>
          <p:cNvPr id="25" name="Content Placeholder 8">
            <a:extLst>
              <a:ext uri="{FF2B5EF4-FFF2-40B4-BE49-F238E27FC236}">
                <a16:creationId xmlns:a16="http://schemas.microsoft.com/office/drawing/2014/main" id="{666D47B0-7849-2952-8206-FC5F5909B50E}"/>
              </a:ext>
            </a:extLst>
          </p:cNvPr>
          <p:cNvSpPr>
            <a:spLocks noGrp="1"/>
          </p:cNvSpPr>
          <p:nvPr>
            <p:ph idx="1"/>
          </p:nvPr>
        </p:nvSpPr>
        <p:spPr>
          <a:xfrm>
            <a:off x="1940256" y="3833199"/>
            <a:ext cx="8332826" cy="1119982"/>
          </a:xfrm>
        </p:spPr>
        <p:txBody>
          <a:bodyPr anchor="ctr">
            <a:normAutofit/>
          </a:bodyPr>
          <a:lstStyle/>
          <a:p>
            <a:endParaRPr lang="en-US" sz="2000" dirty="0"/>
          </a:p>
        </p:txBody>
      </p:sp>
    </p:spTree>
    <p:extLst>
      <p:ext uri="{BB962C8B-B14F-4D97-AF65-F5344CB8AC3E}">
        <p14:creationId xmlns:p14="http://schemas.microsoft.com/office/powerpoint/2010/main" val="134632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4E0C6C-CF81-914D-7426-58576898EC3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Accuracy</a:t>
            </a:r>
          </a:p>
        </p:txBody>
      </p:sp>
      <p:pic>
        <p:nvPicPr>
          <p:cNvPr id="7170" name="Picture 2">
            <a:extLst>
              <a:ext uri="{FF2B5EF4-FFF2-40B4-BE49-F238E27FC236}">
                <a16:creationId xmlns:a16="http://schemas.microsoft.com/office/drawing/2014/main" id="{D4A6142D-3519-CCBE-ED3F-C1F12F9FF3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574829"/>
            <a:ext cx="7225748" cy="570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60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9A1F-B589-1FCE-EF9D-A6428A4AA123}"/>
              </a:ext>
            </a:extLst>
          </p:cNvPr>
          <p:cNvSpPr>
            <a:spLocks noGrp="1"/>
          </p:cNvSpPr>
          <p:nvPr>
            <p:ph type="title"/>
          </p:nvPr>
        </p:nvSpPr>
        <p:spPr/>
        <p:txBody>
          <a:bodyPr/>
          <a:lstStyle/>
          <a:p>
            <a:r>
              <a:rPr lang="en-AU"/>
              <a:t>Model Loss</a:t>
            </a:r>
            <a:endParaRPr lang="en-AU" dirty="0"/>
          </a:p>
        </p:txBody>
      </p:sp>
      <p:pic>
        <p:nvPicPr>
          <p:cNvPr id="8194" name="Picture 2">
            <a:extLst>
              <a:ext uri="{FF2B5EF4-FFF2-40B4-BE49-F238E27FC236}">
                <a16:creationId xmlns:a16="http://schemas.microsoft.com/office/drawing/2014/main" id="{D1D075AC-B745-61F5-7E6C-A0E0B84B4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3671" y="1921030"/>
            <a:ext cx="5184658"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12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DB3322-BCE0-7BDB-F3AC-E7C7414CB72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Classification Report – Neural Network</a:t>
            </a:r>
          </a:p>
        </p:txBody>
      </p:sp>
      <p:graphicFrame>
        <p:nvGraphicFramePr>
          <p:cNvPr id="4" name="Content Placeholder 3">
            <a:extLst>
              <a:ext uri="{FF2B5EF4-FFF2-40B4-BE49-F238E27FC236}">
                <a16:creationId xmlns:a16="http://schemas.microsoft.com/office/drawing/2014/main" id="{E3A8C71B-29E9-8F63-5DC1-E91BE60F6EBF}"/>
              </a:ext>
            </a:extLst>
          </p:cNvPr>
          <p:cNvGraphicFramePr>
            <a:graphicFrameLocks noGrp="1"/>
          </p:cNvGraphicFramePr>
          <p:nvPr>
            <p:ph idx="1"/>
            <p:extLst>
              <p:ext uri="{D42A27DB-BD31-4B8C-83A1-F6EECF244321}">
                <p14:modId xmlns:p14="http://schemas.microsoft.com/office/powerpoint/2010/main" val="1147390219"/>
              </p:ext>
            </p:extLst>
          </p:nvPr>
        </p:nvGraphicFramePr>
        <p:xfrm>
          <a:off x="4502428" y="2584969"/>
          <a:ext cx="7225750" cy="1688064"/>
        </p:xfrm>
        <a:graphic>
          <a:graphicData uri="http://schemas.openxmlformats.org/drawingml/2006/table">
            <a:tbl>
              <a:tblPr firstRow="1" bandRow="1">
                <a:tableStyleId>{69012ECD-51FC-41F1-AA8D-1B2483CD663E}</a:tableStyleId>
              </a:tblPr>
              <a:tblGrid>
                <a:gridCol w="2180646">
                  <a:extLst>
                    <a:ext uri="{9D8B030D-6E8A-4147-A177-3AD203B41FA5}">
                      <a16:colId xmlns:a16="http://schemas.microsoft.com/office/drawing/2014/main" val="2038750543"/>
                    </a:ext>
                  </a:extLst>
                </a:gridCol>
                <a:gridCol w="1547854">
                  <a:extLst>
                    <a:ext uri="{9D8B030D-6E8A-4147-A177-3AD203B41FA5}">
                      <a16:colId xmlns:a16="http://schemas.microsoft.com/office/drawing/2014/main" val="3895062718"/>
                    </a:ext>
                  </a:extLst>
                </a:gridCol>
                <a:gridCol w="1093968">
                  <a:extLst>
                    <a:ext uri="{9D8B030D-6E8A-4147-A177-3AD203B41FA5}">
                      <a16:colId xmlns:a16="http://schemas.microsoft.com/office/drawing/2014/main" val="1577786597"/>
                    </a:ext>
                  </a:extLst>
                </a:gridCol>
                <a:gridCol w="1047584">
                  <a:extLst>
                    <a:ext uri="{9D8B030D-6E8A-4147-A177-3AD203B41FA5}">
                      <a16:colId xmlns:a16="http://schemas.microsoft.com/office/drawing/2014/main" val="299872655"/>
                    </a:ext>
                  </a:extLst>
                </a:gridCol>
                <a:gridCol w="1355698">
                  <a:extLst>
                    <a:ext uri="{9D8B030D-6E8A-4147-A177-3AD203B41FA5}">
                      <a16:colId xmlns:a16="http://schemas.microsoft.com/office/drawing/2014/main" val="879458918"/>
                    </a:ext>
                  </a:extLst>
                </a:gridCol>
              </a:tblGrid>
              <a:tr h="795926">
                <a:tc>
                  <a:txBody>
                    <a:bodyPr/>
                    <a:lstStyle/>
                    <a:p>
                      <a:pPr algn="ctr" fontAlgn="ctr"/>
                      <a:r>
                        <a:rPr lang="en-AU" sz="2300" b="1" u="none" strike="noStrike">
                          <a:solidFill>
                            <a:srgbClr val="156082"/>
                          </a:solidFill>
                          <a:effectLst/>
                        </a:rPr>
                        <a:t>Class Label</a:t>
                      </a:r>
                      <a:endParaRPr lang="en-AU" sz="2300" b="1" i="0" u="none" strike="noStrike">
                        <a:solidFill>
                          <a:srgbClr val="156082"/>
                        </a:solidFill>
                        <a:effectLst/>
                        <a:latin typeface="Aptos Narrow" panose="020B0004020202020204" pitchFamily="34" charset="0"/>
                      </a:endParaRPr>
                    </a:p>
                  </a:txBody>
                  <a:tcPr marL="19878" marR="19878" marT="19878" marB="0" anchor="ctr"/>
                </a:tc>
                <a:tc>
                  <a:txBody>
                    <a:bodyPr/>
                    <a:lstStyle/>
                    <a:p>
                      <a:pPr algn="ctr" fontAlgn="ctr"/>
                      <a:r>
                        <a:rPr lang="en-AU" sz="2300" b="1" u="none" strike="noStrike">
                          <a:solidFill>
                            <a:srgbClr val="156082"/>
                          </a:solidFill>
                          <a:effectLst/>
                        </a:rPr>
                        <a:t>Precision</a:t>
                      </a:r>
                      <a:endParaRPr lang="en-AU" sz="2300" b="1" i="0" u="none" strike="noStrike">
                        <a:solidFill>
                          <a:srgbClr val="156082"/>
                        </a:solidFill>
                        <a:effectLst/>
                        <a:latin typeface="Aptos Narrow" panose="020B0004020202020204" pitchFamily="34" charset="0"/>
                      </a:endParaRPr>
                    </a:p>
                  </a:txBody>
                  <a:tcPr marL="19878" marR="19878" marT="19878" marB="0" anchor="ctr"/>
                </a:tc>
                <a:tc>
                  <a:txBody>
                    <a:bodyPr/>
                    <a:lstStyle/>
                    <a:p>
                      <a:pPr algn="ctr" fontAlgn="ctr"/>
                      <a:r>
                        <a:rPr lang="en-AU" sz="2300" b="1" u="none" strike="noStrike">
                          <a:solidFill>
                            <a:srgbClr val="156082"/>
                          </a:solidFill>
                          <a:effectLst/>
                        </a:rPr>
                        <a:t>Recall</a:t>
                      </a:r>
                      <a:endParaRPr lang="en-AU" sz="2300" b="1" i="0" u="none" strike="noStrike">
                        <a:solidFill>
                          <a:srgbClr val="156082"/>
                        </a:solidFill>
                        <a:effectLst/>
                        <a:latin typeface="Aptos Narrow" panose="020B0004020202020204" pitchFamily="34" charset="0"/>
                      </a:endParaRPr>
                    </a:p>
                  </a:txBody>
                  <a:tcPr marL="19878" marR="19878" marT="19878" marB="0" anchor="ctr"/>
                </a:tc>
                <a:tc>
                  <a:txBody>
                    <a:bodyPr/>
                    <a:lstStyle/>
                    <a:p>
                      <a:pPr algn="ctr" fontAlgn="ctr"/>
                      <a:r>
                        <a:rPr lang="en-AU" sz="2300" b="1" u="none" strike="noStrike">
                          <a:solidFill>
                            <a:srgbClr val="156082"/>
                          </a:solidFill>
                          <a:effectLst/>
                        </a:rPr>
                        <a:t>F1-Score</a:t>
                      </a:r>
                      <a:endParaRPr lang="en-AU" sz="2300" b="1" i="0" u="none" strike="noStrike">
                        <a:solidFill>
                          <a:srgbClr val="156082"/>
                        </a:solidFill>
                        <a:effectLst/>
                        <a:latin typeface="Aptos Narrow" panose="020B0004020202020204" pitchFamily="34" charset="0"/>
                      </a:endParaRPr>
                    </a:p>
                  </a:txBody>
                  <a:tcPr marL="19878" marR="19878" marT="19878" marB="0" anchor="ctr"/>
                </a:tc>
                <a:tc>
                  <a:txBody>
                    <a:bodyPr/>
                    <a:lstStyle/>
                    <a:p>
                      <a:pPr algn="ctr" fontAlgn="ctr"/>
                      <a:r>
                        <a:rPr lang="en-AU" sz="2300" b="1" u="none" strike="noStrike">
                          <a:solidFill>
                            <a:srgbClr val="156082"/>
                          </a:solidFill>
                          <a:effectLst/>
                        </a:rPr>
                        <a:t>Support</a:t>
                      </a:r>
                      <a:endParaRPr lang="en-AU" sz="2300" b="1" i="0" u="none" strike="noStrike">
                        <a:solidFill>
                          <a:srgbClr val="156082"/>
                        </a:solidFill>
                        <a:effectLst/>
                        <a:latin typeface="Aptos Narrow" panose="020B0004020202020204" pitchFamily="34" charset="0"/>
                      </a:endParaRPr>
                    </a:p>
                  </a:txBody>
                  <a:tcPr marL="19878" marR="19878" marT="19878" marB="0" anchor="ctr"/>
                </a:tc>
                <a:extLst>
                  <a:ext uri="{0D108BD9-81ED-4DB2-BD59-A6C34878D82A}">
                    <a16:rowId xmlns:a16="http://schemas.microsoft.com/office/drawing/2014/main" val="3586602490"/>
                  </a:ext>
                </a:extLst>
              </a:tr>
              <a:tr h="446069">
                <a:tc>
                  <a:txBody>
                    <a:bodyPr/>
                    <a:lstStyle/>
                    <a:p>
                      <a:pPr algn="l" fontAlgn="ctr"/>
                      <a:r>
                        <a:rPr lang="en-AU" sz="2300" b="0" u="none" strike="noStrike">
                          <a:solidFill>
                            <a:srgbClr val="156082"/>
                          </a:solidFill>
                          <a:effectLst/>
                        </a:rPr>
                        <a:t>0 (Healthy)</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0.69</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0.62</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0.65</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39</a:t>
                      </a:r>
                      <a:endParaRPr lang="en-AU" sz="2300" b="0" i="0" u="none" strike="noStrike">
                        <a:solidFill>
                          <a:srgbClr val="156082"/>
                        </a:solidFill>
                        <a:effectLst/>
                        <a:latin typeface="Aptos Narrow" panose="020B0004020202020204" pitchFamily="34" charset="0"/>
                      </a:endParaRPr>
                    </a:p>
                  </a:txBody>
                  <a:tcPr marL="19878" marR="19878" marT="19878" marB="0" anchor="ctr"/>
                </a:tc>
                <a:extLst>
                  <a:ext uri="{0D108BD9-81ED-4DB2-BD59-A6C34878D82A}">
                    <a16:rowId xmlns:a16="http://schemas.microsoft.com/office/drawing/2014/main" val="1494899446"/>
                  </a:ext>
                </a:extLst>
              </a:tr>
              <a:tr h="446069">
                <a:tc>
                  <a:txBody>
                    <a:bodyPr/>
                    <a:lstStyle/>
                    <a:p>
                      <a:pPr algn="l" fontAlgn="ctr"/>
                      <a:r>
                        <a:rPr lang="en-AU" sz="2300" b="0" u="none" strike="noStrike">
                          <a:solidFill>
                            <a:srgbClr val="156082"/>
                          </a:solidFill>
                          <a:effectLst/>
                        </a:rPr>
                        <a:t>1 (Parkinson’s)</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0.87</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0.9</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0.89</a:t>
                      </a:r>
                      <a:endParaRPr lang="en-AU" sz="2300" b="0" i="0" u="none" strike="noStrike">
                        <a:solidFill>
                          <a:srgbClr val="156082"/>
                        </a:solidFill>
                        <a:effectLst/>
                        <a:latin typeface="Aptos Narrow" panose="020B0004020202020204" pitchFamily="34" charset="0"/>
                      </a:endParaRPr>
                    </a:p>
                  </a:txBody>
                  <a:tcPr marL="19878" marR="19878" marT="19878" marB="0" anchor="ctr"/>
                </a:tc>
                <a:tc>
                  <a:txBody>
                    <a:bodyPr/>
                    <a:lstStyle/>
                    <a:p>
                      <a:pPr algn="r" fontAlgn="ctr"/>
                      <a:r>
                        <a:rPr lang="en-AU" sz="2300" b="0" u="none" strike="noStrike">
                          <a:solidFill>
                            <a:srgbClr val="156082"/>
                          </a:solidFill>
                          <a:effectLst/>
                        </a:rPr>
                        <a:t>113</a:t>
                      </a:r>
                      <a:endParaRPr lang="en-AU" sz="2300" b="0" i="0" u="none" strike="noStrike">
                        <a:solidFill>
                          <a:srgbClr val="156082"/>
                        </a:solidFill>
                        <a:effectLst/>
                        <a:latin typeface="Aptos Narrow" panose="020B0004020202020204" pitchFamily="34" charset="0"/>
                      </a:endParaRPr>
                    </a:p>
                  </a:txBody>
                  <a:tcPr marL="19878" marR="19878" marT="19878" marB="0" anchor="ctr"/>
                </a:tc>
                <a:extLst>
                  <a:ext uri="{0D108BD9-81ED-4DB2-BD59-A6C34878D82A}">
                    <a16:rowId xmlns:a16="http://schemas.microsoft.com/office/drawing/2014/main" val="1345401919"/>
                  </a:ext>
                </a:extLst>
              </a:tr>
            </a:tbl>
          </a:graphicData>
        </a:graphic>
      </p:graphicFrame>
      <p:graphicFrame>
        <p:nvGraphicFramePr>
          <p:cNvPr id="6" name="Table 5">
            <a:extLst>
              <a:ext uri="{FF2B5EF4-FFF2-40B4-BE49-F238E27FC236}">
                <a16:creationId xmlns:a16="http://schemas.microsoft.com/office/drawing/2014/main" id="{A6386534-3BE2-9A4E-FA2B-9D849097F269}"/>
              </a:ext>
            </a:extLst>
          </p:cNvPr>
          <p:cNvGraphicFramePr>
            <a:graphicFrameLocks noGrp="1"/>
          </p:cNvGraphicFramePr>
          <p:nvPr>
            <p:extLst>
              <p:ext uri="{D42A27DB-BD31-4B8C-83A1-F6EECF244321}">
                <p14:modId xmlns:p14="http://schemas.microsoft.com/office/powerpoint/2010/main" val="2213129982"/>
              </p:ext>
            </p:extLst>
          </p:nvPr>
        </p:nvGraphicFramePr>
        <p:xfrm>
          <a:off x="4502428" y="4679774"/>
          <a:ext cx="4070350" cy="1542255"/>
        </p:xfrm>
        <a:graphic>
          <a:graphicData uri="http://schemas.openxmlformats.org/drawingml/2006/table">
            <a:tbl>
              <a:tblPr/>
              <a:tblGrid>
                <a:gridCol w="3352713">
                  <a:extLst>
                    <a:ext uri="{9D8B030D-6E8A-4147-A177-3AD203B41FA5}">
                      <a16:colId xmlns:a16="http://schemas.microsoft.com/office/drawing/2014/main" val="1284645308"/>
                    </a:ext>
                  </a:extLst>
                </a:gridCol>
                <a:gridCol w="717637">
                  <a:extLst>
                    <a:ext uri="{9D8B030D-6E8A-4147-A177-3AD203B41FA5}">
                      <a16:colId xmlns:a16="http://schemas.microsoft.com/office/drawing/2014/main" val="3562823868"/>
                    </a:ext>
                  </a:extLst>
                </a:gridCol>
              </a:tblGrid>
              <a:tr h="308451">
                <a:tc>
                  <a:txBody>
                    <a:bodyPr/>
                    <a:lstStyle/>
                    <a:p>
                      <a:pPr algn="l" fontAlgn="ctr"/>
                      <a:r>
                        <a:rPr lang="en-AU" sz="1100" b="0" i="0" u="none" strike="noStrike" dirty="0">
                          <a:solidFill>
                            <a:srgbClr val="000000"/>
                          </a:solidFill>
                          <a:effectLst/>
                          <a:latin typeface="Aptos Narrow" panose="020B0004020202020204" pitchFamily="34" charset="0"/>
                        </a:rPr>
                        <a:t>Metric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l" fontAlgn="ctr"/>
                      <a:r>
                        <a:rPr lang="en-AU" sz="1100" b="0" i="0" u="none" strike="noStrike">
                          <a:solidFill>
                            <a:srgbClr val="000000"/>
                          </a:solidFill>
                          <a:effectLst/>
                          <a:latin typeface="Aptos Narrow" panose="020B0004020202020204" pitchFamily="34" charset="0"/>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extLst>
                  <a:ext uri="{0D108BD9-81ED-4DB2-BD59-A6C34878D82A}">
                    <a16:rowId xmlns:a16="http://schemas.microsoft.com/office/drawing/2014/main" val="1053934277"/>
                  </a:ext>
                </a:extLst>
              </a:tr>
              <a:tr h="308451">
                <a:tc>
                  <a:txBody>
                    <a:bodyPr/>
                    <a:lstStyle/>
                    <a:p>
                      <a:pPr algn="l" fontAlgn="ctr"/>
                      <a:r>
                        <a:rPr lang="en-AU" sz="1100" b="0" i="0" u="none" strike="noStrike">
                          <a:solidFill>
                            <a:srgbClr val="000000"/>
                          </a:solidFill>
                          <a:effectLst/>
                          <a:latin typeface="Aptos Narrow" panose="020B00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r" fontAlgn="ctr"/>
                      <a:r>
                        <a:rPr lang="en-AU" sz="1100" b="0" i="0" u="none" strike="noStrike">
                          <a:solidFill>
                            <a:srgbClr val="000000"/>
                          </a:solidFill>
                          <a:effectLst/>
                          <a:latin typeface="Aptos Narrow" panose="020B0004020202020204"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extLst>
                  <a:ext uri="{0D108BD9-81ED-4DB2-BD59-A6C34878D82A}">
                    <a16:rowId xmlns:a16="http://schemas.microsoft.com/office/drawing/2014/main" val="4135185253"/>
                  </a:ext>
                </a:extLst>
              </a:tr>
              <a:tr h="308451">
                <a:tc>
                  <a:txBody>
                    <a:bodyPr/>
                    <a:lstStyle/>
                    <a:p>
                      <a:pPr algn="l" fontAlgn="ctr"/>
                      <a:r>
                        <a:rPr lang="en-AU" sz="1100" b="0" i="0" u="none" strike="noStrike">
                          <a:solidFill>
                            <a:srgbClr val="000000"/>
                          </a:solidFill>
                          <a:effectLst/>
                          <a:latin typeface="Aptos Narrow" panose="020B0004020202020204" pitchFamily="34" charset="0"/>
                        </a:rPr>
                        <a:t>Macro Avg F1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r" fontAlgn="ctr"/>
                      <a:r>
                        <a:rPr lang="en-AU" sz="1100" b="0" i="0" u="none" strike="noStrike">
                          <a:solidFill>
                            <a:srgbClr val="000000"/>
                          </a:solidFill>
                          <a:effectLst/>
                          <a:latin typeface="Aptos Narrow" panose="020B000402020202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extLst>
                  <a:ext uri="{0D108BD9-81ED-4DB2-BD59-A6C34878D82A}">
                    <a16:rowId xmlns:a16="http://schemas.microsoft.com/office/drawing/2014/main" val="3615398616"/>
                  </a:ext>
                </a:extLst>
              </a:tr>
              <a:tr h="308451">
                <a:tc>
                  <a:txBody>
                    <a:bodyPr/>
                    <a:lstStyle/>
                    <a:p>
                      <a:pPr algn="l" fontAlgn="ctr"/>
                      <a:r>
                        <a:rPr lang="en-AU" sz="1100" b="0" i="0" u="none" strike="noStrike">
                          <a:solidFill>
                            <a:srgbClr val="000000"/>
                          </a:solidFill>
                          <a:effectLst/>
                          <a:latin typeface="Aptos Narrow" panose="020B0004020202020204" pitchFamily="34" charset="0"/>
                        </a:rPr>
                        <a:t>Weighted Avg F1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r" fontAlgn="ctr"/>
                      <a:r>
                        <a:rPr lang="en-AU" sz="1100" b="0" i="0" u="none" strike="noStrike">
                          <a:solidFill>
                            <a:srgbClr val="000000"/>
                          </a:solidFill>
                          <a:effectLst/>
                          <a:latin typeface="Aptos Narrow" panose="020B0004020202020204"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extLst>
                  <a:ext uri="{0D108BD9-81ED-4DB2-BD59-A6C34878D82A}">
                    <a16:rowId xmlns:a16="http://schemas.microsoft.com/office/drawing/2014/main" val="1209070501"/>
                  </a:ext>
                </a:extLst>
              </a:tr>
              <a:tr h="308451">
                <a:tc>
                  <a:txBody>
                    <a:bodyPr/>
                    <a:lstStyle/>
                    <a:p>
                      <a:pPr algn="l" fontAlgn="ctr"/>
                      <a:r>
                        <a:rPr lang="en-AU" sz="1100" b="0" i="0" u="none" strike="noStrike">
                          <a:solidFill>
                            <a:srgbClr val="000000"/>
                          </a:solidFill>
                          <a:effectLst/>
                          <a:latin typeface="Aptos Narrow" panose="020B0004020202020204" pitchFamily="34" charset="0"/>
                        </a:rPr>
                        <a:t>ROC AUC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r" fontAlgn="ctr"/>
                      <a:r>
                        <a:rPr lang="en-AU" sz="1100" b="0" i="0" u="none" strike="noStrike" dirty="0">
                          <a:solidFill>
                            <a:srgbClr val="000000"/>
                          </a:solidFill>
                          <a:effectLst/>
                          <a:latin typeface="Aptos Narrow" panose="020B0004020202020204" pitchFamily="34" charset="0"/>
                        </a:rPr>
                        <a:t>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extLst>
                  <a:ext uri="{0D108BD9-81ED-4DB2-BD59-A6C34878D82A}">
                    <a16:rowId xmlns:a16="http://schemas.microsoft.com/office/drawing/2014/main" val="1801566668"/>
                  </a:ext>
                </a:extLst>
              </a:tr>
            </a:tbl>
          </a:graphicData>
        </a:graphic>
      </p:graphicFrame>
    </p:spTree>
    <p:extLst>
      <p:ext uri="{BB962C8B-B14F-4D97-AF65-F5344CB8AC3E}">
        <p14:creationId xmlns:p14="http://schemas.microsoft.com/office/powerpoint/2010/main" val="349052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CDC42B-D1D8-06B0-C936-43297878ADEA}"/>
              </a:ext>
            </a:extLst>
          </p:cNvPr>
          <p:cNvSpPr>
            <a:spLocks noGrp="1"/>
          </p:cNvSpPr>
          <p:nvPr>
            <p:ph type="title"/>
          </p:nvPr>
        </p:nvSpPr>
        <p:spPr>
          <a:xfrm>
            <a:off x="755484" y="739835"/>
            <a:ext cx="3702580" cy="1616203"/>
          </a:xfrm>
        </p:spPr>
        <p:txBody>
          <a:bodyPr anchor="b">
            <a:normAutofit/>
          </a:bodyPr>
          <a:lstStyle/>
          <a:p>
            <a:r>
              <a:rPr lang="en-AU" sz="3200" b="1">
                <a:solidFill>
                  <a:srgbClr val="FFFFFF"/>
                </a:solidFill>
              </a:rPr>
              <a:t>Model Selection Rationale</a:t>
            </a:r>
            <a:br>
              <a:rPr lang="en-AU" sz="3200" b="1">
                <a:solidFill>
                  <a:srgbClr val="FFFFFF"/>
                </a:solidFill>
              </a:rPr>
            </a:br>
            <a:endParaRPr lang="en-AU" sz="3200">
              <a:solidFill>
                <a:srgbClr val="FFFFFF"/>
              </a:solidFill>
            </a:endParaRPr>
          </a:p>
        </p:txBody>
      </p:sp>
      <p:sp>
        <p:nvSpPr>
          <p:cNvPr id="3" name="Content Placeholder 2">
            <a:extLst>
              <a:ext uri="{FF2B5EF4-FFF2-40B4-BE49-F238E27FC236}">
                <a16:creationId xmlns:a16="http://schemas.microsoft.com/office/drawing/2014/main" id="{A5023FAB-C862-0FF8-4C5C-E7DD373C9FD5}"/>
              </a:ext>
            </a:extLst>
          </p:cNvPr>
          <p:cNvSpPr>
            <a:spLocks noGrp="1"/>
          </p:cNvSpPr>
          <p:nvPr>
            <p:ph idx="1"/>
          </p:nvPr>
        </p:nvSpPr>
        <p:spPr>
          <a:xfrm>
            <a:off x="755484" y="2459116"/>
            <a:ext cx="3702579" cy="3524823"/>
          </a:xfrm>
        </p:spPr>
        <p:txBody>
          <a:bodyPr>
            <a:normAutofit/>
          </a:bodyPr>
          <a:lstStyle/>
          <a:p>
            <a:pPr>
              <a:buFont typeface="Arial" panose="020B0604020202020204" pitchFamily="34" charset="0"/>
              <a:buChar char="•"/>
            </a:pPr>
            <a:endParaRPr lang="en-AU" sz="1300" b="1">
              <a:solidFill>
                <a:srgbClr val="FFFFFF"/>
              </a:solidFill>
            </a:endParaRPr>
          </a:p>
          <a:p>
            <a:pPr>
              <a:buFont typeface="Arial" panose="020B0604020202020204" pitchFamily="34" charset="0"/>
              <a:buChar char="•"/>
            </a:pPr>
            <a:endParaRPr lang="en-AU" sz="1300" b="1">
              <a:solidFill>
                <a:srgbClr val="FFFFFF"/>
              </a:solidFill>
            </a:endParaRPr>
          </a:p>
          <a:p>
            <a:pPr>
              <a:buFont typeface="Arial" panose="020B0604020202020204" pitchFamily="34" charset="0"/>
              <a:buChar char="•"/>
            </a:pPr>
            <a:endParaRPr lang="en-AU" sz="1300" b="1">
              <a:solidFill>
                <a:srgbClr val="FFFFFF"/>
              </a:solidFill>
            </a:endParaRPr>
          </a:p>
          <a:p>
            <a:pPr marL="0" indent="0">
              <a:buNone/>
            </a:pPr>
            <a:endParaRPr lang="en-AU" sz="1300" b="1">
              <a:solidFill>
                <a:srgbClr val="FFFFFF"/>
              </a:solidFill>
            </a:endParaRPr>
          </a:p>
          <a:p>
            <a:pPr>
              <a:buFont typeface="Arial" panose="020B0604020202020204" pitchFamily="34" charset="0"/>
              <a:buChar char="•"/>
            </a:pPr>
            <a:r>
              <a:rPr lang="en-AU" sz="1300" b="1">
                <a:solidFill>
                  <a:srgbClr val="FFFFFF"/>
                </a:solidFill>
                <a:latin typeface="Calibri" panose="020F0502020204030204" pitchFamily="34" charset="0"/>
                <a:ea typeface="Calibri" panose="020F0502020204030204" pitchFamily="34" charset="0"/>
                <a:cs typeface="Calibri" panose="020F0502020204030204" pitchFamily="34" charset="0"/>
              </a:rPr>
              <a:t>Recall Priority:</a:t>
            </a:r>
            <a:r>
              <a:rPr lang="en-AU" sz="1300">
                <a:solidFill>
                  <a:srgbClr val="FFFFFF"/>
                </a:solidFill>
                <a:latin typeface="Calibri" panose="020F0502020204030204" pitchFamily="34" charset="0"/>
                <a:ea typeface="Calibri" panose="020F0502020204030204" pitchFamily="34" charset="0"/>
                <a:cs typeface="Calibri" panose="020F0502020204030204" pitchFamily="34" charset="0"/>
              </a:rPr>
              <a:t> Detecting Parkinson's disease cases (Class 1) is crucial. Random Forest achieved a recall of 96% compared to 90% for the Neural Network.</a:t>
            </a:r>
          </a:p>
          <a:p>
            <a:pPr>
              <a:buFont typeface="Arial" panose="020B0604020202020204" pitchFamily="34" charset="0"/>
              <a:buChar char="•"/>
            </a:pPr>
            <a:r>
              <a:rPr lang="en-AU" sz="1300" b="1">
                <a:solidFill>
                  <a:srgbClr val="FFFFFF"/>
                </a:solidFill>
                <a:latin typeface="Calibri" panose="020F0502020204030204" pitchFamily="34" charset="0"/>
                <a:ea typeface="Calibri" panose="020F0502020204030204" pitchFamily="34" charset="0"/>
                <a:cs typeface="Calibri" panose="020F0502020204030204" pitchFamily="34" charset="0"/>
              </a:rPr>
              <a:t>Higher ROC AUC:</a:t>
            </a:r>
            <a:r>
              <a:rPr lang="en-AU" sz="1300">
                <a:solidFill>
                  <a:srgbClr val="FFFFFF"/>
                </a:solidFill>
                <a:latin typeface="Calibri" panose="020F0502020204030204" pitchFamily="34" charset="0"/>
                <a:ea typeface="Calibri" panose="020F0502020204030204" pitchFamily="34" charset="0"/>
                <a:cs typeface="Calibri" panose="020F0502020204030204" pitchFamily="34" charset="0"/>
              </a:rPr>
              <a:t> Random Forest achieved a superior ROC AUC, indicating better class separability.</a:t>
            </a:r>
          </a:p>
          <a:p>
            <a:pPr>
              <a:buFont typeface="Arial" panose="020B0604020202020204" pitchFamily="34" charset="0"/>
              <a:buChar char="•"/>
            </a:pPr>
            <a:r>
              <a:rPr lang="en-AU" sz="1300" b="1">
                <a:solidFill>
                  <a:srgbClr val="FFFFFF"/>
                </a:solidFill>
                <a:latin typeface="Calibri" panose="020F0502020204030204" pitchFamily="34" charset="0"/>
                <a:ea typeface="Calibri" panose="020F0502020204030204" pitchFamily="34" charset="0"/>
                <a:cs typeface="Calibri" panose="020F0502020204030204" pitchFamily="34" charset="0"/>
              </a:rPr>
              <a:t>Consistency and Simplicity:</a:t>
            </a:r>
            <a:r>
              <a:rPr lang="en-AU" sz="1300">
                <a:solidFill>
                  <a:srgbClr val="FFFFFF"/>
                </a:solidFill>
                <a:latin typeface="Calibri" panose="020F0502020204030204" pitchFamily="34" charset="0"/>
                <a:ea typeface="Calibri" panose="020F0502020204030204" pitchFamily="34" charset="0"/>
                <a:cs typeface="Calibri" panose="020F0502020204030204" pitchFamily="34" charset="0"/>
              </a:rPr>
              <a:t> Random Forest was simpler to tune and demonstrated less variance between validation and test performance.</a:t>
            </a:r>
          </a:p>
          <a:p>
            <a:endParaRPr lang="en-AU" sz="1300">
              <a:solidFill>
                <a:srgbClr val="FFFFFF"/>
              </a:solidFill>
            </a:endParaRPr>
          </a:p>
        </p:txBody>
      </p:sp>
      <p:graphicFrame>
        <p:nvGraphicFramePr>
          <p:cNvPr id="4" name="Table 3">
            <a:extLst>
              <a:ext uri="{FF2B5EF4-FFF2-40B4-BE49-F238E27FC236}">
                <a16:creationId xmlns:a16="http://schemas.microsoft.com/office/drawing/2014/main" id="{D176B904-C639-842B-8D7E-839C0E5A9D95}"/>
              </a:ext>
            </a:extLst>
          </p:cNvPr>
          <p:cNvGraphicFramePr>
            <a:graphicFrameLocks noGrp="1"/>
          </p:cNvGraphicFramePr>
          <p:nvPr>
            <p:extLst>
              <p:ext uri="{D42A27DB-BD31-4B8C-83A1-F6EECF244321}">
                <p14:modId xmlns:p14="http://schemas.microsoft.com/office/powerpoint/2010/main" val="1402085351"/>
              </p:ext>
            </p:extLst>
          </p:nvPr>
        </p:nvGraphicFramePr>
        <p:xfrm>
          <a:off x="6005304" y="1563506"/>
          <a:ext cx="5407003" cy="3730988"/>
        </p:xfrm>
        <a:graphic>
          <a:graphicData uri="http://schemas.openxmlformats.org/drawingml/2006/table">
            <a:tbl>
              <a:tblPr firstRow="1" bandRow="1">
                <a:tableStyleId>{5C22544A-7EE6-4342-B048-85BDC9FD1C3A}</a:tableStyleId>
              </a:tblPr>
              <a:tblGrid>
                <a:gridCol w="1889571">
                  <a:extLst>
                    <a:ext uri="{9D8B030D-6E8A-4147-A177-3AD203B41FA5}">
                      <a16:colId xmlns:a16="http://schemas.microsoft.com/office/drawing/2014/main" val="3460142386"/>
                    </a:ext>
                  </a:extLst>
                </a:gridCol>
                <a:gridCol w="1797973">
                  <a:extLst>
                    <a:ext uri="{9D8B030D-6E8A-4147-A177-3AD203B41FA5}">
                      <a16:colId xmlns:a16="http://schemas.microsoft.com/office/drawing/2014/main" val="2227689942"/>
                    </a:ext>
                  </a:extLst>
                </a:gridCol>
                <a:gridCol w="1719459">
                  <a:extLst>
                    <a:ext uri="{9D8B030D-6E8A-4147-A177-3AD203B41FA5}">
                      <a16:colId xmlns:a16="http://schemas.microsoft.com/office/drawing/2014/main" val="973893015"/>
                    </a:ext>
                  </a:extLst>
                </a:gridCol>
              </a:tblGrid>
              <a:tr h="1047901">
                <a:tc>
                  <a:txBody>
                    <a:bodyPr/>
                    <a:lstStyle/>
                    <a:p>
                      <a:pPr algn="l" fontAlgn="ctr"/>
                      <a:r>
                        <a:rPr lang="en-AU" sz="3000" u="none" strike="noStrike">
                          <a:effectLst/>
                        </a:rPr>
                        <a:t>Metric</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l" fontAlgn="ctr"/>
                      <a:r>
                        <a:rPr lang="en-AU" sz="3000" u="none" strike="noStrike">
                          <a:effectLst/>
                        </a:rPr>
                        <a:t>Random Forest</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l" fontAlgn="ctr"/>
                      <a:r>
                        <a:rPr lang="en-AU" sz="3000" u="none" strike="noStrike">
                          <a:effectLst/>
                        </a:rPr>
                        <a:t>Neural Network</a:t>
                      </a:r>
                      <a:endParaRPr lang="en-AU" sz="3000" b="0" i="0" u="none" strike="noStrike">
                        <a:solidFill>
                          <a:srgbClr val="000000"/>
                        </a:solidFill>
                        <a:effectLst/>
                        <a:latin typeface="Aptos Narrow" panose="020B0004020202020204" pitchFamily="34" charset="0"/>
                      </a:endParaRPr>
                    </a:p>
                  </a:txBody>
                  <a:tcPr marL="26171" marR="26171" marT="26171" marB="0" anchor="ctr"/>
                </a:tc>
                <a:extLst>
                  <a:ext uri="{0D108BD9-81ED-4DB2-BD59-A6C34878D82A}">
                    <a16:rowId xmlns:a16="http://schemas.microsoft.com/office/drawing/2014/main" val="3969589661"/>
                  </a:ext>
                </a:extLst>
              </a:tr>
              <a:tr h="587285">
                <a:tc>
                  <a:txBody>
                    <a:bodyPr/>
                    <a:lstStyle/>
                    <a:p>
                      <a:pPr algn="l" fontAlgn="ctr"/>
                      <a:r>
                        <a:rPr lang="en-AU" sz="3000" u="none" strike="noStrike">
                          <a:effectLst/>
                        </a:rPr>
                        <a:t>Accuracy</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85%</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83%</a:t>
                      </a:r>
                      <a:endParaRPr lang="en-AU" sz="3000" b="0" i="0" u="none" strike="noStrike">
                        <a:solidFill>
                          <a:srgbClr val="000000"/>
                        </a:solidFill>
                        <a:effectLst/>
                        <a:latin typeface="Aptos Narrow" panose="020B0004020202020204" pitchFamily="34" charset="0"/>
                      </a:endParaRPr>
                    </a:p>
                  </a:txBody>
                  <a:tcPr marL="26171" marR="26171" marT="26171" marB="0" anchor="ctr"/>
                </a:tc>
                <a:extLst>
                  <a:ext uri="{0D108BD9-81ED-4DB2-BD59-A6C34878D82A}">
                    <a16:rowId xmlns:a16="http://schemas.microsoft.com/office/drawing/2014/main" val="3076965719"/>
                  </a:ext>
                </a:extLst>
              </a:tr>
              <a:tr h="1047901">
                <a:tc>
                  <a:txBody>
                    <a:bodyPr/>
                    <a:lstStyle/>
                    <a:p>
                      <a:pPr algn="l" fontAlgn="ctr"/>
                      <a:r>
                        <a:rPr lang="en-AU" sz="3000" u="none" strike="noStrike">
                          <a:effectLst/>
                        </a:rPr>
                        <a:t>Recall (Class 1)</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96%</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90%</a:t>
                      </a:r>
                      <a:endParaRPr lang="en-AU" sz="3000" b="0" i="0" u="none" strike="noStrike">
                        <a:solidFill>
                          <a:srgbClr val="000000"/>
                        </a:solidFill>
                        <a:effectLst/>
                        <a:latin typeface="Aptos Narrow" panose="020B0004020202020204" pitchFamily="34" charset="0"/>
                      </a:endParaRPr>
                    </a:p>
                  </a:txBody>
                  <a:tcPr marL="26171" marR="26171" marT="26171" marB="0" anchor="ctr"/>
                </a:tc>
                <a:extLst>
                  <a:ext uri="{0D108BD9-81ED-4DB2-BD59-A6C34878D82A}">
                    <a16:rowId xmlns:a16="http://schemas.microsoft.com/office/drawing/2014/main" val="1249690231"/>
                  </a:ext>
                </a:extLst>
              </a:tr>
              <a:tr h="1047901">
                <a:tc>
                  <a:txBody>
                    <a:bodyPr/>
                    <a:lstStyle/>
                    <a:p>
                      <a:pPr algn="l" fontAlgn="ctr"/>
                      <a:r>
                        <a:rPr lang="en-AU" sz="3000" u="none" strike="noStrike">
                          <a:effectLst/>
                        </a:rPr>
                        <a:t>ROC AUC Score</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0.924</a:t>
                      </a:r>
                      <a:endParaRPr lang="en-AU" sz="3000" b="0" i="0" u="none" strike="noStrike">
                        <a:solidFill>
                          <a:srgbClr val="000000"/>
                        </a:solidFill>
                        <a:effectLst/>
                        <a:latin typeface="Aptos Narrow" panose="020B0004020202020204" pitchFamily="34" charset="0"/>
                      </a:endParaRPr>
                    </a:p>
                  </a:txBody>
                  <a:tcPr marL="26171" marR="26171" marT="26171" marB="0" anchor="ctr"/>
                </a:tc>
                <a:tc>
                  <a:txBody>
                    <a:bodyPr/>
                    <a:lstStyle/>
                    <a:p>
                      <a:pPr algn="r" fontAlgn="ctr"/>
                      <a:r>
                        <a:rPr lang="en-AU" sz="3000" u="none" strike="noStrike">
                          <a:effectLst/>
                        </a:rPr>
                        <a:t>0.868</a:t>
                      </a:r>
                      <a:endParaRPr lang="en-AU" sz="3000" b="0" i="0" u="none" strike="noStrike">
                        <a:solidFill>
                          <a:srgbClr val="000000"/>
                        </a:solidFill>
                        <a:effectLst/>
                        <a:latin typeface="Aptos Narrow" panose="020B0004020202020204" pitchFamily="34" charset="0"/>
                      </a:endParaRPr>
                    </a:p>
                  </a:txBody>
                  <a:tcPr marL="26171" marR="26171" marT="26171" marB="0" anchor="ctr"/>
                </a:tc>
                <a:extLst>
                  <a:ext uri="{0D108BD9-81ED-4DB2-BD59-A6C34878D82A}">
                    <a16:rowId xmlns:a16="http://schemas.microsoft.com/office/drawing/2014/main" val="14139399"/>
                  </a:ext>
                </a:extLst>
              </a:tr>
            </a:tbl>
          </a:graphicData>
        </a:graphic>
      </p:graphicFrame>
    </p:spTree>
    <p:extLst>
      <p:ext uri="{BB962C8B-B14F-4D97-AF65-F5344CB8AC3E}">
        <p14:creationId xmlns:p14="http://schemas.microsoft.com/office/powerpoint/2010/main" val="165356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5" name="Rectangle 112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9" name="Freeform: Shape 112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2DFA0A5-C7C4-B3A3-36DA-42CFB53727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Performance Comparision:</a:t>
            </a:r>
          </a:p>
        </p:txBody>
      </p:sp>
      <p:pic>
        <p:nvPicPr>
          <p:cNvPr id="11266" name="Picture 2">
            <a:extLst>
              <a:ext uri="{FF2B5EF4-FFF2-40B4-BE49-F238E27FC236}">
                <a16:creationId xmlns:a16="http://schemas.microsoft.com/office/drawing/2014/main" id="{B9E2F8D7-626E-8620-D65C-DA2D6EB47B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728377"/>
            <a:ext cx="7225748" cy="540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22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36E5-9A49-BA69-B908-8594959C2A3E}"/>
              </a:ext>
            </a:extLst>
          </p:cNvPr>
          <p:cNvSpPr>
            <a:spLocks noGrp="1"/>
          </p:cNvSpPr>
          <p:nvPr>
            <p:ph type="title"/>
          </p:nvPr>
        </p:nvSpPr>
        <p:spPr>
          <a:xfrm>
            <a:off x="762000" y="1138036"/>
            <a:ext cx="9058195" cy="1048901"/>
          </a:xfrm>
        </p:spPr>
        <p:txBody>
          <a:bodyPr anchor="t">
            <a:normAutofit/>
          </a:bodyPr>
          <a:lstStyle/>
          <a:p>
            <a:r>
              <a:rPr lang="en-AU" sz="3200"/>
              <a:t>Final Model Selection</a:t>
            </a:r>
          </a:p>
        </p:txBody>
      </p:sp>
      <p:cxnSp>
        <p:nvCxnSpPr>
          <p:cNvPr id="31" name="Straight Connector 3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CD6F933E-F596-599B-F36E-B4BE335D08E1}"/>
              </a:ext>
            </a:extLst>
          </p:cNvPr>
          <p:cNvSpPr>
            <a:spLocks noGrp="1" noChangeArrowheads="1"/>
          </p:cNvSpPr>
          <p:nvPr>
            <p:ph idx="1"/>
          </p:nvPr>
        </p:nvSpPr>
        <p:spPr bwMode="auto">
          <a:xfrm>
            <a:off x="6731918" y="2321168"/>
            <a:ext cx="4567453" cy="382121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buNone/>
            </a:pPr>
            <a:r>
              <a:rPr lang="en-AU" sz="1400" b="1"/>
              <a:t>Why Hyperparameter Optimization?</a:t>
            </a:r>
          </a:p>
          <a:p>
            <a:pPr>
              <a:buNone/>
            </a:pPr>
            <a:r>
              <a:rPr lang="en-AU" sz="1400"/>
              <a:t>Hyperparameter tuning allows us to enhance model performance by finding the optimal settings for key parameters, ensuring the model generalizes better and reduces overfitting. For Random Forests, tuning is particularly important to balance bias and variance.</a:t>
            </a:r>
          </a:p>
          <a:p>
            <a:pPr>
              <a:buNone/>
            </a:pPr>
            <a:r>
              <a:rPr lang="en-AU" sz="1400" b="1"/>
              <a:t>Why RandomizedSearchCV?</a:t>
            </a:r>
          </a:p>
          <a:p>
            <a:pPr>
              <a:buFont typeface="Arial" panose="020B0604020202020204" pitchFamily="34" charset="0"/>
              <a:buChar char="•"/>
            </a:pPr>
            <a:r>
              <a:rPr lang="en-AU" sz="1400" b="1"/>
              <a:t>Efficiency:</a:t>
            </a:r>
            <a:r>
              <a:rPr lang="en-AU" sz="1400"/>
              <a:t> RandomizedSearchCV samples a subset of parameter combinations rather than trying all possibilities (like GridSearchCV), significantly reducing computation time.</a:t>
            </a:r>
          </a:p>
          <a:p>
            <a:pPr>
              <a:buFont typeface="Arial" panose="020B0604020202020204" pitchFamily="34" charset="0"/>
              <a:buChar char="•"/>
            </a:pPr>
            <a:r>
              <a:rPr lang="en-AU" sz="1400" b="1"/>
              <a:t>Flexibility:</a:t>
            </a:r>
            <a:r>
              <a:rPr lang="en-AU" sz="1400"/>
              <a:t> Enables quick exploration of a wide range of hyperparameter values.</a:t>
            </a:r>
          </a:p>
          <a:p>
            <a:pPr>
              <a:buFont typeface="Arial" panose="020B0604020202020204" pitchFamily="34" charset="0"/>
              <a:buChar char="•"/>
            </a:pPr>
            <a:r>
              <a:rPr lang="en-AU" sz="1400" b="1"/>
              <a:t>Performance-Oriented:</a:t>
            </a:r>
            <a:r>
              <a:rPr lang="en-AU" sz="1400"/>
              <a:t> Focused on maximizing ROC AUC to ensure the model’s robustness in class separation.</a:t>
            </a:r>
          </a:p>
          <a:p>
            <a:pPr>
              <a:buFont typeface="Arial" panose="020B0604020202020204" pitchFamily="34" charset="0"/>
              <a:buChar char="•"/>
            </a:pPr>
            <a:endParaRPr lang="en-AU" sz="1400"/>
          </a:p>
          <a:p>
            <a:pPr>
              <a:buFont typeface="Arial" panose="020B0604020202020204" pitchFamily="34" charset="0"/>
              <a:buChar char="•"/>
            </a:pPr>
            <a:endParaRPr lang="en-AU" sz="1400"/>
          </a:p>
          <a:p>
            <a:pPr marL="0" marR="0" lvl="0" indent="0"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3B1AE83-93A4-EE60-8DE8-0BFABFAECA40}"/>
              </a:ext>
            </a:extLst>
          </p:cNvPr>
          <p:cNvGraphicFramePr>
            <a:graphicFrameLocks noGrp="1"/>
          </p:cNvGraphicFramePr>
          <p:nvPr>
            <p:extLst>
              <p:ext uri="{D42A27DB-BD31-4B8C-83A1-F6EECF244321}">
                <p14:modId xmlns:p14="http://schemas.microsoft.com/office/powerpoint/2010/main" val="2749582856"/>
              </p:ext>
            </p:extLst>
          </p:nvPr>
        </p:nvGraphicFramePr>
        <p:xfrm>
          <a:off x="991246" y="2400904"/>
          <a:ext cx="4986665" cy="3585952"/>
        </p:xfrm>
        <a:graphic>
          <a:graphicData uri="http://schemas.openxmlformats.org/drawingml/2006/table">
            <a:tbl>
              <a:tblPr firstRow="1" bandRow="1">
                <a:solidFill>
                  <a:srgbClr val="F2F2F2">
                    <a:alpha val="45098"/>
                  </a:srgbClr>
                </a:solidFill>
              </a:tblPr>
              <a:tblGrid>
                <a:gridCol w="1819841">
                  <a:extLst>
                    <a:ext uri="{9D8B030D-6E8A-4147-A177-3AD203B41FA5}">
                      <a16:colId xmlns:a16="http://schemas.microsoft.com/office/drawing/2014/main" val="1240590232"/>
                    </a:ext>
                  </a:extLst>
                </a:gridCol>
                <a:gridCol w="1071296">
                  <a:extLst>
                    <a:ext uri="{9D8B030D-6E8A-4147-A177-3AD203B41FA5}">
                      <a16:colId xmlns:a16="http://schemas.microsoft.com/office/drawing/2014/main" val="4150045200"/>
                    </a:ext>
                  </a:extLst>
                </a:gridCol>
                <a:gridCol w="2095528">
                  <a:extLst>
                    <a:ext uri="{9D8B030D-6E8A-4147-A177-3AD203B41FA5}">
                      <a16:colId xmlns:a16="http://schemas.microsoft.com/office/drawing/2014/main" val="2936750834"/>
                    </a:ext>
                  </a:extLst>
                </a:gridCol>
              </a:tblGrid>
              <a:tr h="803748">
                <a:tc>
                  <a:txBody>
                    <a:bodyPr/>
                    <a:lstStyle/>
                    <a:p>
                      <a:pPr algn="l" fontAlgn="ctr"/>
                      <a:r>
                        <a:rPr lang="en-AU" sz="2000" b="0" i="0" u="none" strike="noStrike" cap="none" spc="0">
                          <a:solidFill>
                            <a:schemeClr val="bg1"/>
                          </a:solidFill>
                          <a:effectLst/>
                          <a:latin typeface="Aptos Narrow" panose="020B0004020202020204" pitchFamily="34" charset="0"/>
                        </a:rPr>
                        <a:t>Parameter</a:t>
                      </a:r>
                    </a:p>
                  </a:txBody>
                  <a:tcPr marL="13801" marR="13801" marT="132486"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ctr"/>
                      <a:r>
                        <a:rPr lang="en-AU" sz="2000" b="0" i="0" u="none" strike="noStrike" cap="none" spc="0">
                          <a:solidFill>
                            <a:schemeClr val="bg1"/>
                          </a:solidFill>
                          <a:effectLst/>
                          <a:latin typeface="Aptos Narrow" panose="020B0004020202020204" pitchFamily="34" charset="0"/>
                        </a:rPr>
                        <a:t>Range Explored</a:t>
                      </a:r>
                    </a:p>
                  </a:txBody>
                  <a:tcPr marL="13801" marR="13801" marT="132486"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ctr"/>
                      <a:r>
                        <a:rPr lang="en-AU" sz="2000" b="0" i="0" u="none" strike="noStrike" cap="none" spc="0">
                          <a:solidFill>
                            <a:schemeClr val="bg1"/>
                          </a:solidFill>
                          <a:effectLst/>
                          <a:latin typeface="Aptos Narrow" panose="020B0004020202020204" pitchFamily="34" charset="0"/>
                        </a:rPr>
                        <a:t>Value Selected</a:t>
                      </a:r>
                    </a:p>
                  </a:txBody>
                  <a:tcPr marL="13801" marR="13801" marT="132486"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252975526"/>
                  </a:ext>
                </a:extLst>
              </a:tr>
              <a:tr h="450452">
                <a:tc>
                  <a:txBody>
                    <a:bodyPr/>
                    <a:lstStyle/>
                    <a:p>
                      <a:pPr algn="l" fontAlgn="ctr"/>
                      <a:r>
                        <a:rPr lang="en-AU" sz="1700" b="0" i="0" u="none" strike="noStrike" cap="none" spc="0">
                          <a:solidFill>
                            <a:schemeClr val="tx1"/>
                          </a:solidFill>
                          <a:effectLst/>
                          <a:latin typeface="Aptos Narrow" panose="020B0004020202020204" pitchFamily="34" charset="0"/>
                        </a:rPr>
                        <a:t>n_estimators</a:t>
                      </a:r>
                    </a:p>
                  </a:txBody>
                  <a:tcPr marL="13801" marR="13801" marT="132486"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[100, 200]</a:t>
                      </a:r>
                    </a:p>
                  </a:txBody>
                  <a:tcPr marL="13801" marR="13801" marT="132486"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ctr"/>
                      <a:r>
                        <a:rPr lang="en-AU" sz="1700" b="0" i="0" u="none" strike="noStrike" cap="none" spc="0">
                          <a:solidFill>
                            <a:schemeClr val="tx1"/>
                          </a:solidFill>
                          <a:effectLst/>
                          <a:latin typeface="Aptos Narrow" panose="020B0004020202020204" pitchFamily="34" charset="0"/>
                        </a:rPr>
                        <a:t>100</a:t>
                      </a:r>
                    </a:p>
                  </a:txBody>
                  <a:tcPr marL="13801" marR="13801" marT="132486"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45070729"/>
                  </a:ext>
                </a:extLst>
              </a:tr>
              <a:tr h="715424">
                <a:tc>
                  <a:txBody>
                    <a:bodyPr/>
                    <a:lstStyle/>
                    <a:p>
                      <a:pPr algn="l" fontAlgn="ctr"/>
                      <a:r>
                        <a:rPr lang="en-AU" sz="1700" b="0" i="0" u="none" strike="noStrike" cap="none" spc="0">
                          <a:solidFill>
                            <a:schemeClr val="tx1"/>
                          </a:solidFill>
                          <a:effectLst/>
                          <a:latin typeface="Aptos Narrow" panose="020B0004020202020204" pitchFamily="34" charset="0"/>
                        </a:rPr>
                        <a:t>max_depth</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[10, 20, None]</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ctr"/>
                      <a:r>
                        <a:rPr lang="en-AU" sz="1700" b="0" i="0" u="none" strike="noStrike" cap="none" spc="0">
                          <a:solidFill>
                            <a:schemeClr val="tx1"/>
                          </a:solidFill>
                          <a:effectLst/>
                          <a:latin typeface="Aptos Narrow" panose="020B0004020202020204" pitchFamily="34" charset="0"/>
                        </a:rPr>
                        <a:t>20</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7570112"/>
                  </a:ext>
                </a:extLst>
              </a:tr>
              <a:tr h="450452">
                <a:tc>
                  <a:txBody>
                    <a:bodyPr/>
                    <a:lstStyle/>
                    <a:p>
                      <a:pPr algn="l" fontAlgn="ctr"/>
                      <a:r>
                        <a:rPr lang="en-AU" sz="1700" b="0" i="0" u="none" strike="noStrike" cap="none" spc="0">
                          <a:solidFill>
                            <a:schemeClr val="tx1"/>
                          </a:solidFill>
                          <a:effectLst/>
                          <a:latin typeface="Aptos Narrow" panose="020B0004020202020204" pitchFamily="34" charset="0"/>
                        </a:rPr>
                        <a:t>min_samples_split</a:t>
                      </a:r>
                    </a:p>
                  </a:txBody>
                  <a:tcPr marL="13801" marR="13801" marT="13248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[2, 5]</a:t>
                      </a:r>
                    </a:p>
                  </a:txBody>
                  <a:tcPr marL="13801" marR="13801" marT="13248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ctr"/>
                      <a:r>
                        <a:rPr lang="en-AU" sz="1700" b="0" i="0" u="none" strike="noStrike" cap="none" spc="0">
                          <a:solidFill>
                            <a:schemeClr val="tx1"/>
                          </a:solidFill>
                          <a:effectLst/>
                          <a:latin typeface="Aptos Narrow" panose="020B0004020202020204" pitchFamily="34" charset="0"/>
                        </a:rPr>
                        <a:t>2</a:t>
                      </a:r>
                    </a:p>
                  </a:txBody>
                  <a:tcPr marL="13801" marR="13801" marT="13248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489626884"/>
                  </a:ext>
                </a:extLst>
              </a:tr>
              <a:tr h="450452">
                <a:tc>
                  <a:txBody>
                    <a:bodyPr/>
                    <a:lstStyle/>
                    <a:p>
                      <a:pPr algn="l" fontAlgn="ctr"/>
                      <a:r>
                        <a:rPr lang="en-AU" sz="1700" b="0" i="0" u="none" strike="noStrike" cap="none" spc="0">
                          <a:solidFill>
                            <a:schemeClr val="tx1"/>
                          </a:solidFill>
                          <a:effectLst/>
                          <a:latin typeface="Aptos Narrow" panose="020B0004020202020204" pitchFamily="34" charset="0"/>
                        </a:rPr>
                        <a:t>min_samples_leaf</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[1, 2]</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ctr"/>
                      <a:r>
                        <a:rPr lang="en-AU" sz="1700" b="0" i="0" u="none" strike="noStrike" cap="none" spc="0">
                          <a:solidFill>
                            <a:schemeClr val="tx1"/>
                          </a:solidFill>
                          <a:effectLst/>
                          <a:latin typeface="Aptos Narrow" panose="020B0004020202020204" pitchFamily="34" charset="0"/>
                        </a:rPr>
                        <a:t>1</a:t>
                      </a:r>
                    </a:p>
                  </a:txBody>
                  <a:tcPr marL="13801" marR="13801" marT="13248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122494810"/>
                  </a:ext>
                </a:extLst>
              </a:tr>
              <a:tr h="715424">
                <a:tc>
                  <a:txBody>
                    <a:bodyPr/>
                    <a:lstStyle/>
                    <a:p>
                      <a:pPr algn="l" fontAlgn="ctr"/>
                      <a:r>
                        <a:rPr lang="en-AU" sz="1700" b="0" i="0" u="none" strike="noStrike" cap="none" spc="0">
                          <a:solidFill>
                            <a:schemeClr val="tx1"/>
                          </a:solidFill>
                          <a:effectLst/>
                          <a:latin typeface="Aptos Narrow" panose="020B0004020202020204" pitchFamily="34" charset="0"/>
                        </a:rPr>
                        <a:t>max_features</a:t>
                      </a:r>
                    </a:p>
                  </a:txBody>
                  <a:tcPr marL="13801" marR="13801" marT="132486"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['sqrt', None]</a:t>
                      </a:r>
                    </a:p>
                  </a:txBody>
                  <a:tcPr marL="13801" marR="13801" marT="132486"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ctr"/>
                      <a:r>
                        <a:rPr lang="en-AU" sz="1700" b="0" i="0" u="none" strike="noStrike" cap="none" spc="0">
                          <a:solidFill>
                            <a:schemeClr val="tx1"/>
                          </a:solidFill>
                          <a:effectLst/>
                          <a:latin typeface="Aptos Narrow" panose="020B0004020202020204" pitchFamily="34" charset="0"/>
                        </a:rPr>
                        <a:t>'sqrt'</a:t>
                      </a:r>
                    </a:p>
                  </a:txBody>
                  <a:tcPr marL="13801" marR="13801" marT="132486"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4095409332"/>
                  </a:ext>
                </a:extLst>
              </a:tr>
            </a:tbl>
          </a:graphicData>
        </a:graphic>
      </p:graphicFrame>
    </p:spTree>
    <p:extLst>
      <p:ext uri="{BB962C8B-B14F-4D97-AF65-F5344CB8AC3E}">
        <p14:creationId xmlns:p14="http://schemas.microsoft.com/office/powerpoint/2010/main" val="395611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133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1333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5" name="Rectangle 1333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997F1279-46AA-8D5C-28D9-8286840879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2324" y="457200"/>
            <a:ext cx="396735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49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13F87-649C-9C16-F82F-5CC7A5EB24EA}"/>
              </a:ext>
            </a:extLst>
          </p:cNvPr>
          <p:cNvSpPr>
            <a:spLocks noGrp="1"/>
          </p:cNvSpPr>
          <p:nvPr>
            <p:ph type="title"/>
          </p:nvPr>
        </p:nvSpPr>
        <p:spPr>
          <a:xfrm>
            <a:off x="761803" y="350196"/>
            <a:ext cx="4646904" cy="1624520"/>
          </a:xfrm>
        </p:spPr>
        <p:txBody>
          <a:bodyPr anchor="ctr">
            <a:normAutofit/>
          </a:bodyPr>
          <a:lstStyle/>
          <a:p>
            <a:r>
              <a:rPr lang="en-AU" sz="4000"/>
              <a:t>Problem Statement</a:t>
            </a:r>
          </a:p>
        </p:txBody>
      </p:sp>
      <p:sp>
        <p:nvSpPr>
          <p:cNvPr id="3" name="Content Placeholder 2">
            <a:extLst>
              <a:ext uri="{FF2B5EF4-FFF2-40B4-BE49-F238E27FC236}">
                <a16:creationId xmlns:a16="http://schemas.microsoft.com/office/drawing/2014/main" id="{E10D3E5B-E674-FEAE-F549-5AF82E2EC41A}"/>
              </a:ext>
            </a:extLst>
          </p:cNvPr>
          <p:cNvSpPr>
            <a:spLocks noGrp="1"/>
          </p:cNvSpPr>
          <p:nvPr>
            <p:ph idx="1"/>
          </p:nvPr>
        </p:nvSpPr>
        <p:spPr>
          <a:xfrm>
            <a:off x="761802" y="2743200"/>
            <a:ext cx="4646905" cy="3613149"/>
          </a:xfrm>
        </p:spPr>
        <p:txBody>
          <a:bodyPr anchor="ctr">
            <a:normAutofit/>
          </a:bodyPr>
          <a:lstStyle/>
          <a:p>
            <a:pPr>
              <a:buNone/>
            </a:pPr>
            <a:r>
              <a:rPr lang="en-AU" sz="1100">
                <a:latin typeface="Calibri" panose="020F0502020204030204" pitchFamily="34" charset="0"/>
                <a:ea typeface="Calibri" panose="020F0502020204030204" pitchFamily="34" charset="0"/>
                <a:cs typeface="Calibri" panose="020F0502020204030204" pitchFamily="34" charset="0"/>
              </a:rPr>
              <a:t>Parkinson's disease is a progressive neurodegenerative disorder that primarily affects movement but also impairs speech, writing, and facial expressions. It is estimated to affect more than 10 million people worldwide, with incidence rates increasing with age. Early symptoms often manifest subtly through changes in speech patterns, such as reduced volume, slurring, or a monotonous tone.</a:t>
            </a:r>
          </a:p>
          <a:p>
            <a:pPr>
              <a:buNone/>
            </a:pPr>
            <a:r>
              <a:rPr lang="en-AU" sz="1100">
                <a:latin typeface="Calibri" panose="020F0502020204030204" pitchFamily="34" charset="0"/>
                <a:ea typeface="Calibri" panose="020F0502020204030204" pitchFamily="34" charset="0"/>
                <a:cs typeface="Calibri" panose="020F0502020204030204" pitchFamily="34" charset="0"/>
              </a:rPr>
              <a:t>Timely and accurate diagnosis is critical, as early interventions can significantly improve quality of life and slow disease progression. However, traditional clinical diagnosis heavily relies on subjective assessments by specialists, which may lead to delayed recognition of early-stage symptoms.</a:t>
            </a:r>
          </a:p>
          <a:p>
            <a:pPr>
              <a:buNone/>
            </a:pPr>
            <a:r>
              <a:rPr lang="en-AU" sz="1100">
                <a:latin typeface="Calibri" panose="020F0502020204030204" pitchFamily="34" charset="0"/>
                <a:ea typeface="Calibri" panose="020F0502020204030204" pitchFamily="34" charset="0"/>
                <a:cs typeface="Calibri" panose="020F0502020204030204" pitchFamily="34" charset="0"/>
              </a:rPr>
              <a:t>This project aims to leverage structured speech signal data to develop machine learning and deep learning models capable of detecting Parkinson's disease with high sensitivity and specificity. By analyzing vocal biomarkers using techniques like Random Forests and Deep Neural Networks, the objective is to build, evaluate, and fine-tune predictive models that can support clinicians in early diagnosis.</a:t>
            </a:r>
          </a:p>
          <a:p>
            <a:endParaRPr lang="en-AU" sz="110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Question mark boxes">
            <a:extLst>
              <a:ext uri="{FF2B5EF4-FFF2-40B4-BE49-F238E27FC236}">
                <a16:creationId xmlns:a16="http://schemas.microsoft.com/office/drawing/2014/main" id="{9A44D647-8B25-D718-53ED-A63FA5FB040E}"/>
              </a:ext>
            </a:extLst>
          </p:cNvPr>
          <p:cNvPicPr>
            <a:picLocks noChangeAspect="1"/>
          </p:cNvPicPr>
          <p:nvPr/>
        </p:nvPicPr>
        <p:blipFill>
          <a:blip r:embed="rId2"/>
          <a:srcRect l="27913" r="22031"/>
          <a:stretch/>
        </p:blipFill>
        <p:spPr>
          <a:xfrm>
            <a:off x="6096000" y="1"/>
            <a:ext cx="6102825" cy="6858000"/>
          </a:xfrm>
          <a:prstGeom prst="rect">
            <a:avLst/>
          </a:prstGeom>
        </p:spPr>
      </p:pic>
    </p:spTree>
    <p:extLst>
      <p:ext uri="{BB962C8B-B14F-4D97-AF65-F5344CB8AC3E}">
        <p14:creationId xmlns:p14="http://schemas.microsoft.com/office/powerpoint/2010/main" val="382162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B08DCCA-5511-D5AE-648E-9B18A746B7A3}"/>
              </a:ext>
            </a:extLst>
          </p:cNvPr>
          <p:cNvSpPr>
            <a:spLocks noGrp="1"/>
          </p:cNvSpPr>
          <p:nvPr>
            <p:ph type="title"/>
          </p:nvPr>
        </p:nvSpPr>
        <p:spPr>
          <a:xfrm>
            <a:off x="786385" y="841248"/>
            <a:ext cx="5129600" cy="5340097"/>
          </a:xfrm>
        </p:spPr>
        <p:txBody>
          <a:bodyPr anchor="ctr">
            <a:normAutofit/>
          </a:bodyPr>
          <a:lstStyle/>
          <a:p>
            <a:r>
              <a:rPr lang="en-AU" sz="4800">
                <a:solidFill>
                  <a:schemeClr val="bg1"/>
                </a:solidFill>
              </a:rPr>
              <a:t>Conclusion </a:t>
            </a:r>
          </a:p>
        </p:txBody>
      </p:sp>
      <p:sp>
        <p:nvSpPr>
          <p:cNvPr id="3" name="Content Placeholder 2">
            <a:extLst>
              <a:ext uri="{FF2B5EF4-FFF2-40B4-BE49-F238E27FC236}">
                <a16:creationId xmlns:a16="http://schemas.microsoft.com/office/drawing/2014/main" id="{3BB10FDF-145B-7BA3-B0C9-AB12FC8860B3}"/>
              </a:ext>
            </a:extLst>
          </p:cNvPr>
          <p:cNvSpPr>
            <a:spLocks noGrp="1"/>
          </p:cNvSpPr>
          <p:nvPr>
            <p:ph idx="1"/>
          </p:nvPr>
        </p:nvSpPr>
        <p:spPr>
          <a:xfrm>
            <a:off x="6464410" y="841247"/>
            <a:ext cx="4484536" cy="5340097"/>
          </a:xfrm>
        </p:spPr>
        <p:txBody>
          <a:bodyPr anchor="ctr">
            <a:normAutofit/>
          </a:bodyPr>
          <a:lstStyle/>
          <a:p>
            <a:pPr>
              <a:buNone/>
            </a:pP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This project successfully demonstrated the complete end-to-end development of predictive models for early Parkinson's disease detection using speech signal features.</a:t>
            </a:r>
          </a:p>
          <a:p>
            <a:pPr>
              <a:buNone/>
            </a:pP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Inclusions:</a:t>
            </a:r>
          </a:p>
          <a:p>
            <a:pPr>
              <a:buFont typeface="Arial" panose="020B0604020202020204" pitchFamily="34" charset="0"/>
              <a:buChar char="•"/>
            </a:pP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End-to-End Pipeline:</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Successfully handled data preprocessing, exploratory analysis, model building, evaluation, and fine-tuning.</a:t>
            </a:r>
          </a:p>
          <a:p>
            <a:pPr>
              <a:buFont typeface="Arial" panose="020B0604020202020204" pitchFamily="34" charset="0"/>
              <a:buChar char="•"/>
            </a:pP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Model Selection:</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Fine-tuned Random Forest was selected as the final model based on superior clinical performance.</a:t>
            </a:r>
          </a:p>
          <a:p>
            <a:pPr>
              <a:buFont typeface="Arial" panose="020B0604020202020204" pitchFamily="34" charset="0"/>
              <a:buChar char="•"/>
            </a:pP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Performance:</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Achieved an impressive ROC AUC score of </a:t>
            </a: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0.924</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and a </a:t>
            </a: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96% recall rate</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emphasizing the model's strong ability to detect Parkinson's cases early.</a:t>
            </a:r>
          </a:p>
          <a:p>
            <a:pPr>
              <a:buFont typeface="Arial" panose="020B0604020202020204" pitchFamily="34" charset="0"/>
              <a:buChar char="•"/>
            </a:pP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Clinical Relevance:</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Focused on minimizing false negatives, ensuring model readiness for healthcare deployment.</a:t>
            </a:r>
          </a:p>
          <a:p>
            <a:pPr>
              <a:buFont typeface="Arial" panose="020B0604020202020204" pitchFamily="34" charset="0"/>
              <a:buChar char="•"/>
            </a:pPr>
            <a:r>
              <a:rPr lang="en-AU" sz="1500" b="1">
                <a:solidFill>
                  <a:schemeClr val="tx2"/>
                </a:solidFill>
                <a:latin typeface="Calibri" panose="020F0502020204030204" pitchFamily="34" charset="0"/>
                <a:ea typeface="Calibri" panose="020F0502020204030204" pitchFamily="34" charset="0"/>
                <a:cs typeface="Calibri" panose="020F0502020204030204" pitchFamily="34" charset="0"/>
              </a:rPr>
              <a:t>Hyperparameter Tuning:</a:t>
            </a:r>
            <a:r>
              <a:rPr lang="en-AU" sz="1500">
                <a:solidFill>
                  <a:schemeClr val="tx2"/>
                </a:solidFill>
                <a:latin typeface="Calibri" panose="020F0502020204030204" pitchFamily="34" charset="0"/>
                <a:ea typeface="Calibri" panose="020F0502020204030204" pitchFamily="34" charset="0"/>
                <a:cs typeface="Calibri" panose="020F0502020204030204" pitchFamily="34" charset="0"/>
              </a:rPr>
              <a:t> Highlighted the critical role of optimization in boosting model robustness and reliability.</a:t>
            </a:r>
          </a:p>
          <a:p>
            <a:endParaRPr lang="en-AU" sz="15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782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6D83E34-3DAD-5ADF-E4C5-AE54227B0DEF}"/>
              </a:ext>
            </a:extLst>
          </p:cNvPr>
          <p:cNvSpPr>
            <a:spLocks noGrp="1"/>
          </p:cNvSpPr>
          <p:nvPr>
            <p:ph type="title"/>
          </p:nvPr>
        </p:nvSpPr>
        <p:spPr>
          <a:xfrm>
            <a:off x="786385" y="841248"/>
            <a:ext cx="5129600" cy="5340097"/>
          </a:xfrm>
        </p:spPr>
        <p:txBody>
          <a:bodyPr anchor="ctr">
            <a:normAutofit/>
          </a:bodyPr>
          <a:lstStyle/>
          <a:p>
            <a:r>
              <a:rPr lang="en-AU" sz="4800" dirty="0">
                <a:solidFill>
                  <a:schemeClr val="bg1"/>
                </a:solidFill>
              </a:rPr>
              <a:t>Future Scope</a:t>
            </a:r>
          </a:p>
        </p:txBody>
      </p:sp>
      <p:sp>
        <p:nvSpPr>
          <p:cNvPr id="3" name="Content Placeholder 2">
            <a:extLst>
              <a:ext uri="{FF2B5EF4-FFF2-40B4-BE49-F238E27FC236}">
                <a16:creationId xmlns:a16="http://schemas.microsoft.com/office/drawing/2014/main" id="{93F057E4-DE04-E3B4-F727-3D206C09CEC1}"/>
              </a:ext>
            </a:extLst>
          </p:cNvPr>
          <p:cNvSpPr>
            <a:spLocks noGrp="1"/>
          </p:cNvSpPr>
          <p:nvPr>
            <p:ph idx="1"/>
          </p:nvPr>
        </p:nvSpPr>
        <p:spPr>
          <a:xfrm>
            <a:off x="6464410" y="841247"/>
            <a:ext cx="4484536" cy="5340097"/>
          </a:xfrm>
        </p:spPr>
        <p:txBody>
          <a:bodyPr anchor="ctr">
            <a:normAutofit/>
          </a:bodyPr>
          <a:lstStyle/>
          <a:p>
            <a:pPr>
              <a:buFont typeface="Arial" panose="020B0604020202020204" pitchFamily="34" charset="0"/>
              <a:buChar char="•"/>
            </a:pPr>
            <a:r>
              <a:rPr lang="en-AU" sz="1700" b="1" dirty="0">
                <a:solidFill>
                  <a:schemeClr val="tx2"/>
                </a:solidFill>
                <a:latin typeface="Calibri" panose="020F0502020204030204" pitchFamily="34" charset="0"/>
                <a:ea typeface="Calibri" panose="020F0502020204030204" pitchFamily="34" charset="0"/>
                <a:cs typeface="Calibri" panose="020F0502020204030204" pitchFamily="34" charset="0"/>
              </a:rPr>
              <a:t>Feature Engineering and Dimensionality Reduction:</a:t>
            </a:r>
            <a:r>
              <a:rPr lang="en-AU" sz="1700" dirty="0">
                <a:solidFill>
                  <a:schemeClr val="tx2"/>
                </a:solidFill>
                <a:latin typeface="Calibri" panose="020F0502020204030204" pitchFamily="34" charset="0"/>
                <a:ea typeface="Calibri" panose="020F0502020204030204" pitchFamily="34" charset="0"/>
                <a:cs typeface="Calibri" panose="020F0502020204030204" pitchFamily="34" charset="0"/>
              </a:rPr>
              <a:t> Apply Principal Component Analysis (PCA) or advanced feature selection techniques to reduce redundancy and potentially enhance model efficiency.</a:t>
            </a:r>
          </a:p>
          <a:p>
            <a:pPr>
              <a:buFont typeface="Arial" panose="020B0604020202020204" pitchFamily="34" charset="0"/>
              <a:buChar char="•"/>
            </a:pPr>
            <a:r>
              <a:rPr lang="en-AU" sz="1700" b="1" dirty="0">
                <a:solidFill>
                  <a:schemeClr val="tx2"/>
                </a:solidFill>
                <a:latin typeface="Calibri" panose="020F0502020204030204" pitchFamily="34" charset="0"/>
                <a:ea typeface="Calibri" panose="020F0502020204030204" pitchFamily="34" charset="0"/>
                <a:cs typeface="Calibri" panose="020F0502020204030204" pitchFamily="34" charset="0"/>
              </a:rPr>
              <a:t>Advanced Ensemble Techniques:</a:t>
            </a:r>
            <a:r>
              <a:rPr lang="en-AU" sz="1700" dirty="0">
                <a:solidFill>
                  <a:schemeClr val="tx2"/>
                </a:solidFill>
                <a:latin typeface="Calibri" panose="020F0502020204030204" pitchFamily="34" charset="0"/>
                <a:ea typeface="Calibri" panose="020F0502020204030204" pitchFamily="34" charset="0"/>
                <a:cs typeface="Calibri" panose="020F0502020204030204" pitchFamily="34" charset="0"/>
              </a:rPr>
              <a:t> Explore stacking or blending models, combining strengths of Random Forests and Neural Networks to further boost predictive performance.</a:t>
            </a:r>
          </a:p>
          <a:p>
            <a:pPr>
              <a:buFont typeface="Arial" panose="020B0604020202020204" pitchFamily="34" charset="0"/>
              <a:buChar char="•"/>
            </a:pPr>
            <a:r>
              <a:rPr lang="en-AU" sz="1700" b="1" dirty="0">
                <a:solidFill>
                  <a:schemeClr val="tx2"/>
                </a:solidFill>
                <a:latin typeface="Calibri" panose="020F0502020204030204" pitchFamily="34" charset="0"/>
                <a:ea typeface="Calibri" panose="020F0502020204030204" pitchFamily="34" charset="0"/>
                <a:cs typeface="Calibri" panose="020F0502020204030204" pitchFamily="34" charset="0"/>
              </a:rPr>
              <a:t>Deep Learning Enhancements:</a:t>
            </a:r>
            <a:r>
              <a:rPr lang="en-AU" sz="1700" dirty="0">
                <a:solidFill>
                  <a:schemeClr val="tx2"/>
                </a:solidFill>
                <a:latin typeface="Calibri" panose="020F0502020204030204" pitchFamily="34" charset="0"/>
                <a:ea typeface="Calibri" panose="020F0502020204030204" pitchFamily="34" charset="0"/>
                <a:cs typeface="Calibri" panose="020F0502020204030204" pitchFamily="34" charset="0"/>
              </a:rPr>
              <a:t> Refine the Neural Network architecture with techniques like batch normalization, learning rate schedulers, and dropout optimization.</a:t>
            </a:r>
          </a:p>
          <a:p>
            <a:pPr>
              <a:buFont typeface="Arial" panose="020B0604020202020204" pitchFamily="34" charset="0"/>
              <a:buChar char="•"/>
            </a:pPr>
            <a:r>
              <a:rPr lang="en-AU" sz="1700" b="1" dirty="0">
                <a:solidFill>
                  <a:schemeClr val="tx2"/>
                </a:solidFill>
                <a:latin typeface="Calibri" panose="020F0502020204030204" pitchFamily="34" charset="0"/>
                <a:ea typeface="Calibri" panose="020F0502020204030204" pitchFamily="34" charset="0"/>
                <a:cs typeface="Calibri" panose="020F0502020204030204" pitchFamily="34" charset="0"/>
              </a:rPr>
              <a:t>Deployment Readiness:</a:t>
            </a:r>
            <a:r>
              <a:rPr lang="en-AU" sz="1700" dirty="0">
                <a:solidFill>
                  <a:schemeClr val="tx2"/>
                </a:solidFill>
                <a:latin typeface="Calibri" panose="020F0502020204030204" pitchFamily="34" charset="0"/>
                <a:ea typeface="Calibri" panose="020F0502020204030204" pitchFamily="34" charset="0"/>
                <a:cs typeface="Calibri" panose="020F0502020204030204" pitchFamily="34" charset="0"/>
              </a:rPr>
              <a:t> Package the final model with a web-based application for real-world clinical screening.</a:t>
            </a:r>
          </a:p>
          <a:p>
            <a:pPr>
              <a:buFont typeface="Arial" panose="020B0604020202020204" pitchFamily="34" charset="0"/>
              <a:buChar char="•"/>
            </a:pPr>
            <a:r>
              <a:rPr lang="en-AU" sz="1700" b="1" dirty="0">
                <a:solidFill>
                  <a:schemeClr val="tx2"/>
                </a:solidFill>
                <a:latin typeface="Calibri" panose="020F0502020204030204" pitchFamily="34" charset="0"/>
                <a:ea typeface="Calibri" panose="020F0502020204030204" pitchFamily="34" charset="0"/>
                <a:cs typeface="Calibri" panose="020F0502020204030204" pitchFamily="34" charset="0"/>
              </a:rPr>
              <a:t>Dataset Expansion:</a:t>
            </a:r>
            <a:r>
              <a:rPr lang="en-AU" sz="1700" dirty="0">
                <a:solidFill>
                  <a:schemeClr val="tx2"/>
                </a:solidFill>
                <a:latin typeface="Calibri" panose="020F0502020204030204" pitchFamily="34" charset="0"/>
                <a:ea typeface="Calibri" panose="020F0502020204030204" pitchFamily="34" charset="0"/>
                <a:cs typeface="Calibri" panose="020F0502020204030204" pitchFamily="34" charset="0"/>
              </a:rPr>
              <a:t> Validate the model on larger, multi-source clinical datasets to enhance generalizability and robustness</a:t>
            </a:r>
          </a:p>
          <a:p>
            <a:endParaRPr lang="en-AU" sz="1700" dirty="0">
              <a:solidFill>
                <a:schemeClr val="tx2"/>
              </a:solidFill>
            </a:endParaRPr>
          </a:p>
        </p:txBody>
      </p:sp>
    </p:spTree>
    <p:extLst>
      <p:ext uri="{BB962C8B-B14F-4D97-AF65-F5344CB8AC3E}">
        <p14:creationId xmlns:p14="http://schemas.microsoft.com/office/powerpoint/2010/main" val="409636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91-C07B-6115-598E-54F3A6B6DDD3}"/>
              </a:ext>
            </a:extLst>
          </p:cNvPr>
          <p:cNvSpPr>
            <a:spLocks noGrp="1"/>
          </p:cNvSpPr>
          <p:nvPr>
            <p:ph type="title"/>
          </p:nvPr>
        </p:nvSpPr>
        <p:spPr/>
        <p:txBody>
          <a:bodyPr/>
          <a:lstStyle/>
          <a:p>
            <a:r>
              <a:rPr lang="en-AU" dirty="0"/>
              <a:t>Git  Hub URL</a:t>
            </a:r>
            <a:br>
              <a:rPr lang="en-AU" dirty="0"/>
            </a:br>
            <a:endParaRPr lang="en-AU" dirty="0"/>
          </a:p>
        </p:txBody>
      </p:sp>
      <p:sp>
        <p:nvSpPr>
          <p:cNvPr id="3" name="Content Placeholder 2">
            <a:extLst>
              <a:ext uri="{FF2B5EF4-FFF2-40B4-BE49-F238E27FC236}">
                <a16:creationId xmlns:a16="http://schemas.microsoft.com/office/drawing/2014/main" id="{82FEC876-0774-A7BC-8A9F-281630BF0BB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3088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07896-CA4C-54EF-04FC-8862205FF704}"/>
              </a:ext>
            </a:extLst>
          </p:cNvPr>
          <p:cNvSpPr>
            <a:spLocks noGrp="1"/>
          </p:cNvSpPr>
          <p:nvPr>
            <p:ph type="title"/>
          </p:nvPr>
        </p:nvSpPr>
        <p:spPr>
          <a:xfrm>
            <a:off x="841248" y="256032"/>
            <a:ext cx="10506456" cy="1014984"/>
          </a:xfrm>
        </p:spPr>
        <p:txBody>
          <a:bodyPr anchor="b">
            <a:normAutofit/>
          </a:bodyPr>
          <a:lstStyle/>
          <a:p>
            <a:r>
              <a:rPr lang="en-AU"/>
              <a:t>Goals</a:t>
            </a:r>
            <a:endParaRPr lang="en-AU"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3" name="Content Placeholder 2">
            <a:extLst>
              <a:ext uri="{FF2B5EF4-FFF2-40B4-BE49-F238E27FC236}">
                <a16:creationId xmlns:a16="http://schemas.microsoft.com/office/drawing/2014/main" id="{2B839224-9166-FBBB-2AAF-66AE7D0CCF87}"/>
              </a:ext>
            </a:extLst>
          </p:cNvPr>
          <p:cNvGraphicFramePr>
            <a:graphicFrameLocks noGrp="1"/>
          </p:cNvGraphicFramePr>
          <p:nvPr>
            <p:ph idx="1"/>
            <p:extLst>
              <p:ext uri="{D42A27DB-BD31-4B8C-83A1-F6EECF244321}">
                <p14:modId xmlns:p14="http://schemas.microsoft.com/office/powerpoint/2010/main" val="33553024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46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Cover">
            <a:extLst>
              <a:ext uri="{FF2B5EF4-FFF2-40B4-BE49-F238E27FC236}">
                <a16:creationId xmlns:a16="http://schemas.microsoft.com/office/drawing/2014/main" id="{56AD21CA-472C-4EA1-A897-F639017AF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29A5F49-8CEE-44D2-A717-96965326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5" name="Color">
              <a:extLst>
                <a:ext uri="{FF2B5EF4-FFF2-40B4-BE49-F238E27FC236}">
                  <a16:creationId xmlns:a16="http://schemas.microsoft.com/office/drawing/2014/main" id="{A4758941-095E-4760-9F3E-0E9F079AA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9BA7B350-F1EB-47CD-8531-349F4BD68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4D2FD55-C1A4-AEFB-A2B6-C847BFEF0471}"/>
              </a:ext>
            </a:extLst>
          </p:cNvPr>
          <p:cNvSpPr>
            <a:spLocks noGrp="1"/>
          </p:cNvSpPr>
          <p:nvPr>
            <p:ph type="title"/>
          </p:nvPr>
        </p:nvSpPr>
        <p:spPr>
          <a:xfrm rot="16200000">
            <a:off x="-1325880" y="1947672"/>
            <a:ext cx="5961888" cy="2788920"/>
          </a:xfrm>
        </p:spPr>
        <p:txBody>
          <a:bodyPr anchor="ctr">
            <a:normAutofit/>
          </a:bodyPr>
          <a:lstStyle/>
          <a:p>
            <a:r>
              <a:rPr lang="en-AU" sz="4800" b="1">
                <a:solidFill>
                  <a:schemeClr val="bg1"/>
                </a:solidFill>
              </a:rPr>
              <a:t>Dataset Overview</a:t>
            </a:r>
            <a:br>
              <a:rPr lang="en-AU" sz="4800" b="1">
                <a:solidFill>
                  <a:schemeClr val="bg1"/>
                </a:solidFill>
              </a:rPr>
            </a:br>
            <a:endParaRPr lang="en-AU" sz="4800">
              <a:solidFill>
                <a:schemeClr val="bg1"/>
              </a:solidFill>
            </a:endParaRPr>
          </a:p>
        </p:txBody>
      </p:sp>
      <p:sp>
        <p:nvSpPr>
          <p:cNvPr id="27" name="Rectangle 26">
            <a:extLst>
              <a:ext uri="{FF2B5EF4-FFF2-40B4-BE49-F238E27FC236}">
                <a16:creationId xmlns:a16="http://schemas.microsoft.com/office/drawing/2014/main" id="{C05FE506-AB9A-470B-89C8-00826996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300" y="252484"/>
            <a:ext cx="6244113" cy="6244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477148EE-85C8-65D6-1116-B9A25865A72B}"/>
              </a:ext>
            </a:extLst>
          </p:cNvPr>
          <p:cNvSpPr>
            <a:spLocks noGrp="1" noChangeArrowheads="1"/>
          </p:cNvSpPr>
          <p:nvPr>
            <p:ph idx="1"/>
          </p:nvPr>
        </p:nvSpPr>
        <p:spPr bwMode="auto">
          <a:xfrm>
            <a:off x="5001584" y="540048"/>
            <a:ext cx="5652097" cy="56412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Dataset Overview</a:t>
            </a: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The dataset used for this project is sourced from Kaggle's "Parkinson's Speech Signal Features" collection.</a:t>
            </a: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It contains detailed speech recordings captured from individuals diagnosed with Parkinson’s disease as well as healthy controls.</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Key Characteristics:</a:t>
            </a:r>
            <a:endPar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Total Samples:</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756 observations</a:t>
            </a:r>
          </a:p>
          <a:p>
            <a:pPr marL="0" marR="0" lvl="0" indent="0" defTabSz="914400" rtl="0" eaLnBrk="0" fontAlgn="base" latinLnBrk="0" hangingPunct="0">
              <a:spcBef>
                <a:spcPct val="0"/>
              </a:spcBef>
              <a:spcAft>
                <a:spcPts val="600"/>
              </a:spcAft>
              <a:buClrTx/>
              <a:buSzTx/>
              <a:buFontTx/>
              <a:buChar char="•"/>
              <a:tabLst/>
            </a:pPr>
            <a:endPar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Features:</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753 speech-related attributes extracted from voice recordings, including frequency, jitter, shimmer, and various transformed wavelet coefficients.</a:t>
            </a:r>
          </a:p>
          <a:p>
            <a:pPr marL="0" marR="0" lvl="0" indent="0" defTabSz="914400" rtl="0" eaLnBrk="0" fontAlgn="base" latinLnBrk="0" hangingPunct="0">
              <a:spcBef>
                <a:spcPct val="0"/>
              </a:spcBef>
              <a:spcAft>
                <a:spcPts val="600"/>
              </a:spcAft>
              <a:buClrTx/>
              <a:buSzTx/>
              <a:buFontTx/>
              <a:buChar char="•"/>
              <a:tabLst/>
            </a:pPr>
            <a:endParaRPr lang="en-US" altLang="en-US" sz="11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Target Variable:</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class</a:t>
            </a:r>
          </a:p>
          <a:p>
            <a:pPr marL="457200" marR="0" lvl="1"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0 – Healthy individuals</a:t>
            </a:r>
          </a:p>
          <a:p>
            <a:pPr marL="457200" marR="0" lvl="1"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1 – Individuals diagnosed with Parkinson's disease</a:t>
            </a:r>
          </a:p>
          <a:p>
            <a:pPr marL="0" marR="0" lvl="0" indent="0" defTabSz="914400" rtl="0" eaLnBrk="0" fontAlgn="base" latinLnBrk="0" hangingPunct="0">
              <a:spcBef>
                <a:spcPct val="0"/>
              </a:spcBef>
              <a:spcAft>
                <a:spcPts val="600"/>
              </a:spcAft>
              <a:buClrTx/>
              <a:buSzTx/>
              <a:buFontTx/>
              <a:buNone/>
              <a:tabLst/>
            </a:pPr>
            <a:endPar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Data Preprocessing Performed:</a:t>
            </a:r>
            <a:endPar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ID Column Removed:</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The non-informative 'id' field was dropped.</a:t>
            </a:r>
          </a:p>
          <a:p>
            <a:pPr marL="0" marR="0" lvl="0" indent="0" defTabSz="914400" rtl="0" eaLnBrk="0" fontAlgn="base" latinLnBrk="0" hangingPunct="0">
              <a:spcBef>
                <a:spcPct val="0"/>
              </a:spcBef>
              <a:spcAft>
                <a:spcPts val="600"/>
              </a:spcAft>
              <a:buClrTx/>
              <a:buSzTx/>
              <a:buFontTx/>
              <a:buChar char="•"/>
              <a:tabLst/>
            </a:pPr>
            <a:endPar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Feature Scaling:</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All numerical features were standardized using </a:t>
            </a:r>
            <a:r>
              <a:rPr kumimoji="0" lang="en-US" altLang="en-US" sz="1100" b="0" i="0" u="none" strike="noStrike" cap="none" normalizeH="0" baseline="0" dirty="0" err="1">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StandardScaler</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to ensure consistent input ranges for Machine Learning and Deep Learning models.</a:t>
            </a:r>
          </a:p>
          <a:p>
            <a:pPr marL="0" marR="0" lvl="0" indent="0" defTabSz="914400" rtl="0" eaLnBrk="0" fontAlgn="base" latinLnBrk="0" hangingPunct="0">
              <a:spcBef>
                <a:spcPct val="0"/>
              </a:spcBef>
              <a:spcAft>
                <a:spcPts val="600"/>
              </a:spcAft>
              <a:buClrTx/>
              <a:buSzTx/>
              <a:buFontTx/>
              <a:buChar char="•"/>
              <a:tabLst/>
            </a:pPr>
            <a:endPar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Train-Test Split:</a:t>
            </a: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 The dataset was divided into 80% training and 20% testing sets using stratified sampling to maintain the proportion of Parkinson's and Healthy cases across splits.</a:t>
            </a: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This structured preparation ensures that models are trained efficiently and are evaluated fairly on unseen data.</a:t>
            </a:r>
          </a:p>
        </p:txBody>
      </p:sp>
    </p:spTree>
    <p:extLst>
      <p:ext uri="{BB962C8B-B14F-4D97-AF65-F5344CB8AC3E}">
        <p14:creationId xmlns:p14="http://schemas.microsoft.com/office/powerpoint/2010/main" val="303490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B19AC83-D7F8-F568-3728-24F2778A103D}"/>
              </a:ext>
            </a:extLst>
          </p:cNvPr>
          <p:cNvSpPr>
            <a:spLocks noGrp="1"/>
          </p:cNvSpPr>
          <p:nvPr>
            <p:ph type="title"/>
          </p:nvPr>
        </p:nvSpPr>
        <p:spPr>
          <a:xfrm>
            <a:off x="838200" y="643467"/>
            <a:ext cx="2951205" cy="5571066"/>
          </a:xfrm>
        </p:spPr>
        <p:txBody>
          <a:bodyPr>
            <a:normAutofit/>
          </a:bodyPr>
          <a:lstStyle/>
          <a:p>
            <a:r>
              <a:rPr lang="en-AU" b="1">
                <a:solidFill>
                  <a:srgbClr val="FFFFFF"/>
                </a:solidFill>
              </a:rPr>
              <a:t>Exploratory Data Analysis</a:t>
            </a:r>
            <a:endParaRPr lang="en-AU">
              <a:solidFill>
                <a:srgbClr val="FFFFFF"/>
              </a:solidFill>
            </a:endParaRPr>
          </a:p>
        </p:txBody>
      </p:sp>
      <p:graphicFrame>
        <p:nvGraphicFramePr>
          <p:cNvPr id="5" name="Content Placeholder 2">
            <a:extLst>
              <a:ext uri="{FF2B5EF4-FFF2-40B4-BE49-F238E27FC236}">
                <a16:creationId xmlns:a16="http://schemas.microsoft.com/office/drawing/2014/main" id="{E26BE3DB-3BBC-480C-6B50-6C9E1356341E}"/>
              </a:ext>
            </a:extLst>
          </p:cNvPr>
          <p:cNvGraphicFramePr>
            <a:graphicFrameLocks noGrp="1"/>
          </p:cNvGraphicFramePr>
          <p:nvPr>
            <p:ph idx="1"/>
            <p:extLst>
              <p:ext uri="{D42A27DB-BD31-4B8C-83A1-F6EECF244321}">
                <p14:modId xmlns:p14="http://schemas.microsoft.com/office/powerpoint/2010/main" val="188906025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29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BAFEC18-940E-8F06-71CB-19A075C235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4432" y="643467"/>
            <a:ext cx="936313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96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77498-BF3D-D92D-C9D3-E78698D4A4D1}"/>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6200" kern="1200">
                <a:solidFill>
                  <a:srgbClr val="FFFFFF"/>
                </a:solidFill>
                <a:latin typeface="+mj-lt"/>
                <a:ea typeface="+mj-ea"/>
                <a:cs typeface="+mj-cs"/>
              </a:rPr>
              <a:t>Class Distribution</a:t>
            </a:r>
          </a:p>
        </p:txBody>
      </p:sp>
      <p:pic>
        <p:nvPicPr>
          <p:cNvPr id="3074" name="Picture 2">
            <a:extLst>
              <a:ext uri="{FF2B5EF4-FFF2-40B4-BE49-F238E27FC236}">
                <a16:creationId xmlns:a16="http://schemas.microsoft.com/office/drawing/2014/main" id="{B0B40216-850A-203B-D164-B059038936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5491971" y="814999"/>
            <a:ext cx="6160022" cy="4912619"/>
          </a:xfrm>
          <a:prstGeom prst="rect">
            <a:avLst/>
          </a:prstGeom>
          <a:noFill/>
          <a:extLst>
            <a:ext uri="{909E8E84-426E-40DD-AFC4-6F175D3DCCD1}">
              <a14:hiddenFill xmlns:a14="http://schemas.microsoft.com/office/drawing/2010/main">
                <a:solidFill>
                  <a:srgbClr val="FFFFFF"/>
                </a:solidFill>
              </a14:hiddenFill>
            </a:ext>
          </a:extLst>
        </p:spPr>
      </p:pic>
      <p:grpSp>
        <p:nvGrpSpPr>
          <p:cNvPr id="3083" name="Group 3082">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308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08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308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3088" name="Straight Connector 308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74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5AB8929-D430-F4B5-6560-512399CFBC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865783" y="457200"/>
            <a:ext cx="6460433"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5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843B6-3D36-B52A-3696-F9F99EBF8D30}"/>
              </a:ext>
            </a:extLst>
          </p:cNvPr>
          <p:cNvSpPr>
            <a:spLocks noGrp="1"/>
          </p:cNvSpPr>
          <p:nvPr>
            <p:ph type="title"/>
          </p:nvPr>
        </p:nvSpPr>
        <p:spPr>
          <a:xfrm>
            <a:off x="6412091" y="501651"/>
            <a:ext cx="4395340" cy="1716255"/>
          </a:xfrm>
        </p:spPr>
        <p:txBody>
          <a:bodyPr anchor="b">
            <a:normAutofit/>
          </a:bodyPr>
          <a:lstStyle/>
          <a:p>
            <a:r>
              <a:rPr lang="en-AU" sz="4800"/>
              <a:t>Machine Learning Models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C84C4F-DCB6-0652-3565-15B9631A2B7B}"/>
              </a:ext>
            </a:extLst>
          </p:cNvPr>
          <p:cNvSpPr>
            <a:spLocks noGrp="1"/>
          </p:cNvSpPr>
          <p:nvPr>
            <p:ph idx="1"/>
          </p:nvPr>
        </p:nvSpPr>
        <p:spPr>
          <a:xfrm>
            <a:off x="6392583" y="2645922"/>
            <a:ext cx="4434721" cy="3710427"/>
          </a:xfrm>
        </p:spPr>
        <p:txBody>
          <a:bodyPr anchor="t">
            <a:normAutofit/>
          </a:bodyPr>
          <a:lstStyle/>
          <a:p>
            <a:pPr marL="0" indent="0">
              <a:buNone/>
            </a:pPr>
            <a:endParaRPr lang="en-AU" sz="1700">
              <a:solidFill>
                <a:schemeClr val="tx1">
                  <a:alpha val="80000"/>
                </a:schemeClr>
              </a:solidFill>
            </a:endParaRPr>
          </a:p>
          <a:p>
            <a:pPr marL="0" indent="0">
              <a:buNone/>
            </a:pPr>
            <a:endParaRPr lang="en-AU" sz="1700">
              <a:solidFill>
                <a:schemeClr val="tx1">
                  <a:alpha val="80000"/>
                </a:schemeClr>
              </a:solidFill>
            </a:endParaRPr>
          </a:p>
          <a:p>
            <a:endParaRPr lang="en-AU" sz="1700">
              <a:solidFill>
                <a:schemeClr val="tx1">
                  <a:alpha val="80000"/>
                </a:schemeClr>
              </a:solidFill>
            </a:endParaRPr>
          </a:p>
          <a:p>
            <a:endParaRPr lang="en-AU" sz="1700">
              <a:solidFill>
                <a:schemeClr val="tx1">
                  <a:alpha val="80000"/>
                </a:schemeClr>
              </a:solidFill>
            </a:endParaRPr>
          </a:p>
          <a:p>
            <a:endParaRPr lang="en-AU" sz="1700">
              <a:solidFill>
                <a:schemeClr val="tx1">
                  <a:alpha val="80000"/>
                </a:schemeClr>
              </a:solidFill>
            </a:endParaRPr>
          </a:p>
          <a:p>
            <a:endParaRPr lang="en-AU" sz="1700">
              <a:solidFill>
                <a:schemeClr val="tx1">
                  <a:alpha val="80000"/>
                </a:schemeClr>
              </a:solidFill>
            </a:endParaRPr>
          </a:p>
          <a:p>
            <a:r>
              <a:rPr lang="en-AU" sz="1700">
                <a:solidFill>
                  <a:schemeClr val="tx1">
                    <a:alpha val="80000"/>
                  </a:schemeClr>
                </a:solidFill>
              </a:rPr>
              <a:t>- **Random Forest** initially outperformed other models, achieving the highest Recall and ROC AUC.</a:t>
            </a:r>
          </a:p>
          <a:p>
            <a:r>
              <a:rPr lang="en-AU" sz="1700">
                <a:solidFill>
                  <a:schemeClr val="tx1">
                    <a:alpha val="80000"/>
                  </a:schemeClr>
                </a:solidFill>
              </a:rPr>
              <a:t>- These metrics guided model selection for further fine-tuning.</a:t>
            </a:r>
          </a:p>
          <a:p>
            <a:endParaRPr lang="en-AU" sz="1700">
              <a:solidFill>
                <a:schemeClr val="tx1">
                  <a:alpha val="80000"/>
                </a:schemeClr>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BA8FFA38-564B-C7E4-83B1-90026A6922E5}"/>
              </a:ext>
            </a:extLst>
          </p:cNvPr>
          <p:cNvGraphicFramePr>
            <a:graphicFrameLocks noGrp="1"/>
          </p:cNvGraphicFramePr>
          <p:nvPr>
            <p:extLst>
              <p:ext uri="{D42A27DB-BD31-4B8C-83A1-F6EECF244321}">
                <p14:modId xmlns:p14="http://schemas.microsoft.com/office/powerpoint/2010/main" val="1524258696"/>
              </p:ext>
            </p:extLst>
          </p:nvPr>
        </p:nvGraphicFramePr>
        <p:xfrm>
          <a:off x="279143" y="1738975"/>
          <a:ext cx="5221629" cy="3380052"/>
        </p:xfrm>
        <a:graphic>
          <a:graphicData uri="http://schemas.openxmlformats.org/drawingml/2006/table">
            <a:tbl>
              <a:tblPr firstRow="1" bandRow="1"/>
              <a:tblGrid>
                <a:gridCol w="1044690">
                  <a:extLst>
                    <a:ext uri="{9D8B030D-6E8A-4147-A177-3AD203B41FA5}">
                      <a16:colId xmlns:a16="http://schemas.microsoft.com/office/drawing/2014/main" val="1843521853"/>
                    </a:ext>
                  </a:extLst>
                </a:gridCol>
                <a:gridCol w="933455">
                  <a:extLst>
                    <a:ext uri="{9D8B030D-6E8A-4147-A177-3AD203B41FA5}">
                      <a16:colId xmlns:a16="http://schemas.microsoft.com/office/drawing/2014/main" val="2771798758"/>
                    </a:ext>
                  </a:extLst>
                </a:gridCol>
                <a:gridCol w="940265">
                  <a:extLst>
                    <a:ext uri="{9D8B030D-6E8A-4147-A177-3AD203B41FA5}">
                      <a16:colId xmlns:a16="http://schemas.microsoft.com/office/drawing/2014/main" val="2690105252"/>
                    </a:ext>
                  </a:extLst>
                </a:gridCol>
                <a:gridCol w="686017">
                  <a:extLst>
                    <a:ext uri="{9D8B030D-6E8A-4147-A177-3AD203B41FA5}">
                      <a16:colId xmlns:a16="http://schemas.microsoft.com/office/drawing/2014/main" val="2258173383"/>
                    </a:ext>
                  </a:extLst>
                </a:gridCol>
                <a:gridCol w="686017">
                  <a:extLst>
                    <a:ext uri="{9D8B030D-6E8A-4147-A177-3AD203B41FA5}">
                      <a16:colId xmlns:a16="http://schemas.microsoft.com/office/drawing/2014/main" val="4264117"/>
                    </a:ext>
                  </a:extLst>
                </a:gridCol>
                <a:gridCol w="931185">
                  <a:extLst>
                    <a:ext uri="{9D8B030D-6E8A-4147-A177-3AD203B41FA5}">
                      <a16:colId xmlns:a16="http://schemas.microsoft.com/office/drawing/2014/main" val="4246860426"/>
                    </a:ext>
                  </a:extLst>
                </a:gridCol>
              </a:tblGrid>
              <a:tr h="1024803">
                <a:tc>
                  <a:txBody>
                    <a:bodyPr/>
                    <a:lstStyle/>
                    <a:p>
                      <a:pPr algn="ctr" fontAlgn="ctr"/>
                      <a:r>
                        <a:rPr lang="en-AU" sz="1600" b="1" i="0" u="none" strike="noStrike">
                          <a:solidFill>
                            <a:srgbClr val="156082"/>
                          </a:solidFill>
                          <a:effectLst/>
                          <a:latin typeface="Aptos Narrow" panose="020B0004020202020204" pitchFamily="34" charset="0"/>
                        </a:rPr>
                        <a:t>Model</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AU" sz="1600" b="1" i="0" u="none" strike="noStrike">
                          <a:solidFill>
                            <a:srgbClr val="156082"/>
                          </a:solidFill>
                          <a:effectLst/>
                          <a:latin typeface="Aptos Narrow" panose="020B0004020202020204" pitchFamily="34" charset="0"/>
                        </a:rPr>
                        <a:t>Accuracy</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AU" sz="1600" b="1" i="0" u="none" strike="noStrike">
                          <a:solidFill>
                            <a:srgbClr val="156082"/>
                          </a:solidFill>
                          <a:effectLst/>
                          <a:latin typeface="Aptos Narrow" panose="020B0004020202020204" pitchFamily="34" charset="0"/>
                        </a:rPr>
                        <a:t>Precision (Class 1)</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AU" sz="1600" b="1" i="0" u="none" strike="noStrike">
                          <a:solidFill>
                            <a:srgbClr val="156082"/>
                          </a:solidFill>
                          <a:effectLst/>
                          <a:latin typeface="Aptos Narrow" panose="020B0004020202020204" pitchFamily="34" charset="0"/>
                        </a:rPr>
                        <a:t>Recall (Class 1)</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AU" sz="1600" b="1" i="0" u="none" strike="noStrike">
                          <a:solidFill>
                            <a:srgbClr val="156082"/>
                          </a:solidFill>
                          <a:effectLst/>
                          <a:latin typeface="Aptos Narrow" panose="020B0004020202020204" pitchFamily="34" charset="0"/>
                        </a:rPr>
                        <a:t>F1-Score (Class 1)</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AU" sz="1600" b="1" i="0" u="none" strike="noStrike">
                          <a:solidFill>
                            <a:srgbClr val="156082"/>
                          </a:solidFill>
                          <a:effectLst/>
                          <a:latin typeface="Aptos Narrow" panose="020B0004020202020204" pitchFamily="34" charset="0"/>
                        </a:rPr>
                        <a:t>ROC AUC</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058751238"/>
                  </a:ext>
                </a:extLst>
              </a:tr>
              <a:tr h="545363">
                <a:tc>
                  <a:txBody>
                    <a:bodyPr/>
                    <a:lstStyle/>
                    <a:p>
                      <a:pPr algn="l" fontAlgn="ctr"/>
                      <a:r>
                        <a:rPr lang="en-AU" sz="1600" b="0" i="0" u="none" strike="noStrike">
                          <a:solidFill>
                            <a:srgbClr val="000000"/>
                          </a:solidFill>
                          <a:effectLst/>
                          <a:latin typeface="Aptos Narrow" panose="020B0004020202020204" pitchFamily="34" charset="0"/>
                        </a:rPr>
                        <a:t>Logistic Regression</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84%</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0.846</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986196604"/>
                  </a:ext>
                </a:extLst>
              </a:tr>
              <a:tr h="785083">
                <a:tc>
                  <a:txBody>
                    <a:bodyPr/>
                    <a:lstStyle/>
                    <a:p>
                      <a:pPr algn="l" fontAlgn="ctr"/>
                      <a:r>
                        <a:rPr lang="en-AU" sz="1600" b="0" i="0" u="none" strike="noStrike">
                          <a:solidFill>
                            <a:srgbClr val="000000"/>
                          </a:solidFill>
                          <a:effectLst/>
                          <a:latin typeface="Aptos Narrow" panose="020B0004020202020204" pitchFamily="34" charset="0"/>
                        </a:rPr>
                        <a:t>Random Forest (baseline)</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85%</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0.85</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0.96</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0.932</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2505163340"/>
                  </a:ext>
                </a:extLst>
              </a:tr>
              <a:tr h="1024803">
                <a:tc>
                  <a:txBody>
                    <a:bodyPr/>
                    <a:lstStyle/>
                    <a:p>
                      <a:pPr algn="l" fontAlgn="ctr"/>
                      <a:r>
                        <a:rPr lang="en-AU" sz="1600" b="0" i="0" u="none" strike="noStrike">
                          <a:solidFill>
                            <a:srgbClr val="000000"/>
                          </a:solidFill>
                          <a:effectLst/>
                          <a:latin typeface="Aptos Narrow" panose="020B0004020202020204" pitchFamily="34" charset="0"/>
                        </a:rPr>
                        <a:t>Support Vector Machine (SVM)</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84%</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0.88</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0.89</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ctr"/>
                      <a:r>
                        <a:rPr lang="en-AU" sz="1600" b="0" i="0" u="none" strike="noStrike">
                          <a:solidFill>
                            <a:srgbClr val="000000"/>
                          </a:solidFill>
                          <a:effectLst/>
                          <a:latin typeface="Aptos Narrow" panose="020B0004020202020204" pitchFamily="34" charset="0"/>
                        </a:rPr>
                        <a:t>0.885</a:t>
                      </a:r>
                    </a:p>
                  </a:txBody>
                  <a:tcPr marL="13620" marR="13620" marT="13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4163964713"/>
                  </a:ext>
                </a:extLst>
              </a:tr>
            </a:tbl>
          </a:graphicData>
        </a:graphic>
      </p:graphicFrame>
    </p:spTree>
    <p:extLst>
      <p:ext uri="{BB962C8B-B14F-4D97-AF65-F5344CB8AC3E}">
        <p14:creationId xmlns:p14="http://schemas.microsoft.com/office/powerpoint/2010/main" val="522174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1374</Words>
  <Application>Microsoft Office PowerPoint</Application>
  <PresentationFormat>Widescreen</PresentationFormat>
  <Paragraphs>200</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Aptos Narrow</vt:lpstr>
      <vt:lpstr>Arial</vt:lpstr>
      <vt:lpstr>Calibri</vt:lpstr>
      <vt:lpstr>Roboto</vt:lpstr>
      <vt:lpstr>Office Theme</vt:lpstr>
      <vt:lpstr>Parkinson’s Disease Detection Using Machine Learning</vt:lpstr>
      <vt:lpstr>Problem Statement</vt:lpstr>
      <vt:lpstr>Goals</vt:lpstr>
      <vt:lpstr>Dataset Overview </vt:lpstr>
      <vt:lpstr>Exploratory Data Analysis</vt:lpstr>
      <vt:lpstr>PowerPoint Presentation</vt:lpstr>
      <vt:lpstr>Class Distribution</vt:lpstr>
      <vt:lpstr>PowerPoint Presentation</vt:lpstr>
      <vt:lpstr>Machine Learning Models</vt:lpstr>
      <vt:lpstr>ROC Scores </vt:lpstr>
      <vt:lpstr>Deep Learning Model (Neural Network)</vt:lpstr>
      <vt:lpstr>Epoch</vt:lpstr>
      <vt:lpstr>Model Accuracy</vt:lpstr>
      <vt:lpstr>Model Loss</vt:lpstr>
      <vt:lpstr>Classification Report – Neural Network</vt:lpstr>
      <vt:lpstr>Model Selection Rationale </vt:lpstr>
      <vt:lpstr>Performance Comparision:</vt:lpstr>
      <vt:lpstr>Final Model Selection</vt:lpstr>
      <vt:lpstr>PowerPoint Presentation</vt:lpstr>
      <vt:lpstr>Conclusion </vt:lpstr>
      <vt:lpstr>Future Scope</vt:lpstr>
      <vt:lpstr>Git  Hub URL </vt:lpstr>
    </vt:vector>
  </TitlesOfParts>
  <Company>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Khanna</dc:creator>
  <cp:lastModifiedBy>Rahul Khanna</cp:lastModifiedBy>
  <cp:revision>2</cp:revision>
  <dcterms:created xsi:type="dcterms:W3CDTF">2025-04-27T00:03:21Z</dcterms:created>
  <dcterms:modified xsi:type="dcterms:W3CDTF">2025-04-27T00:59:31Z</dcterms:modified>
</cp:coreProperties>
</file>