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9828345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9828345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9828345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9828345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99828345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99828345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9828345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9828345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9828345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9828345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9828345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99828345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99828345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99828345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9828345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99828345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Git assignment</a:t>
            </a:r>
            <a:endParaRPr b="1"/>
          </a:p>
        </p:txBody>
      </p:sp>
      <p:sp>
        <p:nvSpPr>
          <p:cNvPr id="129" name="Google Shape;129;p13"/>
          <p:cNvSpPr txBox="1"/>
          <p:nvPr>
            <p:ph idx="1" type="subTitle"/>
          </p:nvPr>
        </p:nvSpPr>
        <p:spPr>
          <a:xfrm>
            <a:off x="1903100" y="3108300"/>
            <a:ext cx="6852000" cy="111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00FF"/>
                </a:solidFill>
              </a:rPr>
              <a:t>Presented by </a:t>
            </a:r>
            <a:endParaRPr b="1">
              <a:solidFill>
                <a:srgbClr val="0000FF"/>
              </a:solidFill>
            </a:endParaRPr>
          </a:p>
          <a:p>
            <a:pPr indent="0" lvl="0" marL="0" rtl="0" algn="ctr">
              <a:spcBef>
                <a:spcPts val="0"/>
              </a:spcBef>
              <a:spcAft>
                <a:spcPts val="0"/>
              </a:spcAft>
              <a:buNone/>
            </a:pPr>
            <a:r>
              <a:rPr b="1" lang="en">
                <a:solidFill>
                  <a:srgbClr val="0000FF"/>
                </a:solidFill>
              </a:rPr>
              <a:t>Rahul kumar</a:t>
            </a:r>
            <a:endParaRPr b="1">
              <a:solidFill>
                <a:srgbClr val="0000FF"/>
              </a:solidFill>
            </a:endParaRPr>
          </a:p>
          <a:p>
            <a:pPr indent="0" lvl="0" marL="0" rtl="0" algn="ctr">
              <a:spcBef>
                <a:spcPts val="0"/>
              </a:spcBef>
              <a:spcAft>
                <a:spcPts val="0"/>
              </a:spcAft>
              <a:buNone/>
            </a:pPr>
            <a:r>
              <a:rPr b="1" lang="en">
                <a:solidFill>
                  <a:srgbClr val="0000FF"/>
                </a:solidFill>
              </a:rPr>
              <a:t>INTERN BATCH </a:t>
            </a:r>
            <a:endParaRPr b="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nvSpPr>
        <p:spPr>
          <a:xfrm>
            <a:off x="2753050" y="584650"/>
            <a:ext cx="3000000" cy="946500"/>
          </a:xfrm>
          <a:prstGeom prst="rect">
            <a:avLst/>
          </a:prstGeom>
          <a:noFill/>
          <a:ln>
            <a:noFill/>
          </a:ln>
        </p:spPr>
        <p:txBody>
          <a:bodyPr anchorCtr="0" anchor="t" bIns="91425" lIns="91425" spcFirstLastPara="1" rIns="91425" wrap="square" tIns="91425">
            <a:spAutoFit/>
          </a:bodyPr>
          <a:lstStyle/>
          <a:p>
            <a:pPr indent="0" lvl="0" marL="0" rtl="0" algn="ctr">
              <a:lnSpc>
                <a:spcPct val="114286"/>
              </a:lnSpc>
              <a:spcBef>
                <a:spcPts val="0"/>
              </a:spcBef>
              <a:spcAft>
                <a:spcPts val="0"/>
              </a:spcAft>
              <a:buNone/>
            </a:pPr>
            <a:r>
              <a:rPr lang="en" sz="4950">
                <a:solidFill>
                  <a:srgbClr val="FF0000"/>
                </a:solidFill>
                <a:highlight>
                  <a:srgbClr val="F5F5F5"/>
                </a:highlight>
                <a:latin typeface="Georgia"/>
                <a:ea typeface="Georgia"/>
                <a:cs typeface="Georgia"/>
                <a:sym typeface="Georgia"/>
              </a:rPr>
              <a:t>Git Reset</a:t>
            </a:r>
            <a:endParaRPr sz="4950">
              <a:solidFill>
                <a:srgbClr val="FF0000"/>
              </a:solidFill>
              <a:highlight>
                <a:srgbClr val="F5F5F5"/>
              </a:highlight>
              <a:latin typeface="Georgia"/>
              <a:ea typeface="Georgia"/>
              <a:cs typeface="Georgia"/>
              <a:sym typeface="Georgia"/>
            </a:endParaRPr>
          </a:p>
        </p:txBody>
      </p:sp>
      <p:sp>
        <p:nvSpPr>
          <p:cNvPr id="135" name="Google Shape;135;p14"/>
          <p:cNvSpPr txBox="1"/>
          <p:nvPr/>
        </p:nvSpPr>
        <p:spPr>
          <a:xfrm>
            <a:off x="1050925" y="1946400"/>
            <a:ext cx="72156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a:t>The git reset command is a complex and versatile tool for undoing changes. It has three primary forms of invocation. These forms correspond to command line arguments --soft, --mixed, --hard. The three arguments each correspond to Git's three internal state management </a:t>
            </a:r>
            <a:r>
              <a:rPr lang="en"/>
              <a:t>mechanism</a:t>
            </a:r>
            <a:r>
              <a:rPr lang="en"/>
              <a:t>, The Commit Tree (HEAD), The Staging Index, and The Working Directory.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2440650" y="555025"/>
            <a:ext cx="415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0000"/>
                </a:solidFill>
                <a:highlight>
                  <a:srgbClr val="F5F5F5"/>
                </a:highlight>
                <a:latin typeface="Calibri"/>
                <a:ea typeface="Calibri"/>
                <a:cs typeface="Calibri"/>
                <a:sym typeface="Calibri"/>
              </a:rPr>
              <a:t>Git reset forms</a:t>
            </a:r>
            <a:endParaRPr b="1" sz="2800">
              <a:solidFill>
                <a:srgbClr val="FF0000"/>
              </a:solidFill>
              <a:highlight>
                <a:srgbClr val="F5F5F5"/>
              </a:highlight>
              <a:latin typeface="Calibri"/>
              <a:ea typeface="Calibri"/>
              <a:cs typeface="Calibri"/>
              <a:sym typeface="Calibri"/>
            </a:endParaRPr>
          </a:p>
        </p:txBody>
      </p:sp>
      <p:sp>
        <p:nvSpPr>
          <p:cNvPr id="141" name="Google Shape;141;p15"/>
          <p:cNvSpPr txBox="1"/>
          <p:nvPr/>
        </p:nvSpPr>
        <p:spPr>
          <a:xfrm>
            <a:off x="658650" y="2098500"/>
            <a:ext cx="4151700" cy="946500"/>
          </a:xfrm>
          <a:prstGeom prst="rect">
            <a:avLst/>
          </a:prstGeom>
          <a:noFill/>
          <a:ln>
            <a:noFill/>
          </a:ln>
        </p:spPr>
        <p:txBody>
          <a:bodyPr anchorCtr="0" anchor="t" bIns="91425" lIns="91425" spcFirstLastPara="1" rIns="91425" wrap="square" tIns="91425">
            <a:spAutoFit/>
          </a:bodyPr>
          <a:lstStyle/>
          <a:p>
            <a:pPr indent="-304800" lvl="0" marL="457200" marR="25400" rtl="0" algn="l">
              <a:lnSpc>
                <a:spcPct val="156250"/>
              </a:lnSpc>
              <a:spcBef>
                <a:spcPts val="150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Soft</a:t>
            </a:r>
            <a:endParaRPr b="1" sz="1200">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Mixed</a:t>
            </a:r>
            <a:endParaRPr b="1" sz="1200">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Hard</a:t>
            </a:r>
            <a:endParaRPr b="1" sz="1200">
              <a:highlight>
                <a:srgbClr val="FFFFFF"/>
              </a:highlight>
              <a:latin typeface="Roboto"/>
              <a:ea typeface="Roboto"/>
              <a:cs typeface="Roboto"/>
              <a:sym typeface="Roboto"/>
            </a:endParaRPr>
          </a:p>
        </p:txBody>
      </p:sp>
      <p:sp>
        <p:nvSpPr>
          <p:cNvPr id="142" name="Google Shape;142;p15"/>
          <p:cNvSpPr txBox="1"/>
          <p:nvPr/>
        </p:nvSpPr>
        <p:spPr>
          <a:xfrm>
            <a:off x="1746575" y="1391325"/>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 git reset command has three core forms of invocation. </a:t>
            </a:r>
            <a:endParaRPr>
              <a:latin typeface="Calibri"/>
              <a:ea typeface="Calibri"/>
              <a:cs typeface="Calibri"/>
              <a:sym typeface="Calibri"/>
            </a:endParaRPr>
          </a:p>
        </p:txBody>
      </p:sp>
      <p:pic>
        <p:nvPicPr>
          <p:cNvPr id="143" name="Google Shape;143;p15"/>
          <p:cNvPicPr preferRelativeResize="0"/>
          <p:nvPr/>
        </p:nvPicPr>
        <p:blipFill>
          <a:blip r:embed="rId3">
            <a:alphaModFix/>
          </a:blip>
          <a:stretch>
            <a:fillRect/>
          </a:stretch>
        </p:blipFill>
        <p:spPr>
          <a:xfrm>
            <a:off x="4178275" y="1713200"/>
            <a:ext cx="3847594" cy="307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nvSpPr>
        <p:spPr>
          <a:xfrm>
            <a:off x="2796575" y="-37700"/>
            <a:ext cx="3000000" cy="1910100"/>
          </a:xfrm>
          <a:prstGeom prst="rect">
            <a:avLst/>
          </a:prstGeom>
          <a:noFill/>
          <a:ln>
            <a:noFill/>
          </a:ln>
        </p:spPr>
        <p:txBody>
          <a:bodyPr anchorCtr="0" anchor="ctr" bIns="91425" lIns="91425" spcFirstLastPara="1" rIns="91425" wrap="square" tIns="91425">
            <a:noAutofit/>
          </a:bodyPr>
          <a:lstStyle/>
          <a:p>
            <a:pPr indent="0" lvl="0" marL="0" rtl="0" algn="just">
              <a:lnSpc>
                <a:spcPct val="130000"/>
              </a:lnSpc>
              <a:spcBef>
                <a:spcPts val="1800"/>
              </a:spcBef>
              <a:spcAft>
                <a:spcPts val="400"/>
              </a:spcAft>
              <a:buNone/>
            </a:pPr>
            <a:r>
              <a:rPr b="1" lang="en" sz="2800">
                <a:solidFill>
                  <a:srgbClr val="FF0000"/>
                </a:solidFill>
                <a:highlight>
                  <a:srgbClr val="F5F5F5"/>
                </a:highlight>
              </a:rPr>
              <a:t>Git Reset Hard</a:t>
            </a:r>
            <a:endParaRPr b="1" sz="2800">
              <a:solidFill>
                <a:srgbClr val="FF0000"/>
              </a:solidFill>
              <a:highlight>
                <a:srgbClr val="F5F5F5"/>
              </a:highlight>
            </a:endParaRPr>
          </a:p>
        </p:txBody>
      </p:sp>
      <p:sp>
        <p:nvSpPr>
          <p:cNvPr id="149" name="Google Shape;149;p16"/>
          <p:cNvSpPr txBox="1"/>
          <p:nvPr/>
        </p:nvSpPr>
        <p:spPr>
          <a:xfrm>
            <a:off x="1213725" y="1576350"/>
            <a:ext cx="6764400" cy="228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t>This is the most direct, DANGEROUS, and frequently used option. When passed --hard The Commit History ref pointers are updated to the specified commit. Then, the Staging Index and Working Directory are reset to match that of the specified commit. Any previously pending changes to the Staging Index and the Working Directory gets reset to match the state of the Commit Tree. This means any pending work that was hanging out in the Staging Index and Working Directory will be lost.</a:t>
            </a:r>
            <a:endParaRPr/>
          </a:p>
          <a:p>
            <a:pPr indent="0" lvl="0" marL="0" rtl="0" algn="just">
              <a:lnSpc>
                <a:spcPct val="115000"/>
              </a:lnSpc>
              <a:spcBef>
                <a:spcPts val="1200"/>
              </a:spcBef>
              <a:spcAft>
                <a:spcPts val="1200"/>
              </a:spcAft>
              <a:buNone/>
            </a:pPr>
            <a:r>
              <a:rPr lang="en"/>
              <a:t> </a:t>
            </a:r>
            <a:endParaRPr/>
          </a:p>
        </p:txBody>
      </p:sp>
      <p:sp>
        <p:nvSpPr>
          <p:cNvPr id="150" name="Google Shape;150;p16"/>
          <p:cNvSpPr txBox="1"/>
          <p:nvPr/>
        </p:nvSpPr>
        <p:spPr>
          <a:xfrm>
            <a:off x="3330325" y="3574550"/>
            <a:ext cx="3256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 </a:t>
            </a:r>
            <a:r>
              <a:rPr lang="en">
                <a:latin typeface="Calibri"/>
                <a:ea typeface="Calibri"/>
                <a:cs typeface="Calibri"/>
                <a:sym typeface="Calibri"/>
              </a:rPr>
              <a:t>execute</a:t>
            </a:r>
            <a:r>
              <a:rPr lang="en">
                <a:latin typeface="Calibri"/>
                <a:ea typeface="Calibri"/>
                <a:cs typeface="Calibri"/>
                <a:sym typeface="Calibri"/>
              </a:rPr>
              <a:t> hard-reset we simple write :-</a:t>
            </a:r>
            <a:endParaRPr>
              <a:latin typeface="Calibri"/>
              <a:ea typeface="Calibri"/>
              <a:cs typeface="Calibri"/>
              <a:sym typeface="Calibri"/>
            </a:endParaRPr>
          </a:p>
          <a:p>
            <a:pPr indent="0" lvl="0" marL="0" rtl="0" algn="l">
              <a:spcBef>
                <a:spcPts val="0"/>
              </a:spcBef>
              <a:spcAft>
                <a:spcPts val="0"/>
              </a:spcAft>
              <a:buNone/>
            </a:pPr>
            <a:r>
              <a:rPr lang="en" sz="1200">
                <a:solidFill>
                  <a:srgbClr val="3C78D8"/>
                </a:solidFill>
                <a:latin typeface="Roboto"/>
                <a:ea typeface="Roboto"/>
                <a:cs typeface="Roboto"/>
                <a:sym typeface="Roboto"/>
              </a:rPr>
              <a:t>$ git reset --hard  </a:t>
            </a:r>
            <a:endParaRPr sz="1200">
              <a:solidFill>
                <a:srgbClr val="3C78D8"/>
              </a:solidFill>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nvSpPr>
        <p:spPr>
          <a:xfrm>
            <a:off x="1450525" y="1790950"/>
            <a:ext cx="5180400" cy="1746900"/>
          </a:xfrm>
          <a:prstGeom prst="rect">
            <a:avLst/>
          </a:prstGeom>
          <a:noFill/>
          <a:ln>
            <a:noFill/>
          </a:ln>
        </p:spPr>
        <p:txBody>
          <a:bodyPr anchorCtr="0" anchor="t" bIns="91425" lIns="91425" spcFirstLastPara="1" rIns="91425" wrap="square" tIns="91425">
            <a:spAutoFit/>
          </a:bodyPr>
          <a:lstStyle/>
          <a:p>
            <a:pPr indent="-317500" lvl="0" marL="457200" marR="25400" rtl="0" algn="l">
              <a:lnSpc>
                <a:spcPct val="156250"/>
              </a:lnSpc>
              <a:spcBef>
                <a:spcPts val="1500"/>
              </a:spcBef>
              <a:spcAft>
                <a:spcPts val="0"/>
              </a:spcAft>
              <a:buClr>
                <a:srgbClr val="000000"/>
              </a:buClr>
              <a:buSzPts val="1400"/>
              <a:buFont typeface="Roboto"/>
              <a:buChar char="●"/>
            </a:pPr>
            <a:r>
              <a:rPr lang="en">
                <a:highlight>
                  <a:srgbClr val="FFFFFF"/>
                </a:highlight>
                <a:latin typeface="Roboto"/>
                <a:ea typeface="Roboto"/>
                <a:cs typeface="Roboto"/>
                <a:sym typeface="Roboto"/>
              </a:rPr>
              <a:t>It will move the HEAD pointer.</a:t>
            </a:r>
            <a:endParaRPr>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rgbClr val="000000"/>
              </a:buClr>
              <a:buSzPts val="1400"/>
              <a:buFont typeface="Roboto"/>
              <a:buChar char="●"/>
            </a:pPr>
            <a:r>
              <a:rPr lang="en">
                <a:highlight>
                  <a:srgbClr val="FFFFFF"/>
                </a:highlight>
                <a:latin typeface="Roboto"/>
                <a:ea typeface="Roboto"/>
                <a:cs typeface="Roboto"/>
                <a:sym typeface="Roboto"/>
              </a:rPr>
              <a:t>It will update the staging Area with the content that the HEAD is pointing.</a:t>
            </a:r>
            <a:endParaRPr>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a:highlight>
                  <a:srgbClr val="FFFFFF"/>
                </a:highlight>
                <a:latin typeface="Roboto"/>
                <a:ea typeface="Roboto"/>
                <a:cs typeface="Roboto"/>
                <a:sym typeface="Roboto"/>
              </a:rPr>
              <a:t>It will update the working directory to match the Staging Area</a:t>
            </a:r>
            <a:r>
              <a:rPr lang="en"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sp>
        <p:nvSpPr>
          <p:cNvPr id="156" name="Google Shape;156;p17"/>
          <p:cNvSpPr txBox="1"/>
          <p:nvPr/>
        </p:nvSpPr>
        <p:spPr>
          <a:xfrm>
            <a:off x="2153625" y="821475"/>
            <a:ext cx="44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0000"/>
                </a:solidFill>
                <a:latin typeface="Calibri"/>
                <a:ea typeface="Calibri"/>
                <a:cs typeface="Calibri"/>
                <a:sym typeface="Calibri"/>
              </a:rPr>
              <a:t>Git Hard P</a:t>
            </a:r>
            <a:r>
              <a:rPr b="1" lang="en" sz="2800">
                <a:solidFill>
                  <a:srgbClr val="FF0000"/>
                </a:solidFill>
                <a:latin typeface="Calibri"/>
                <a:ea typeface="Calibri"/>
                <a:cs typeface="Calibri"/>
                <a:sym typeface="Calibri"/>
              </a:rPr>
              <a:t>erform</a:t>
            </a:r>
            <a:r>
              <a:rPr b="1" lang="en" sz="2800">
                <a:solidFill>
                  <a:srgbClr val="FF0000"/>
                </a:solidFill>
                <a:latin typeface="Calibri"/>
                <a:ea typeface="Calibri"/>
                <a:cs typeface="Calibri"/>
                <a:sym typeface="Calibri"/>
              </a:rPr>
              <a:t> Operations</a:t>
            </a:r>
            <a:endParaRPr b="1" sz="28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nvSpPr>
        <p:spPr>
          <a:xfrm>
            <a:off x="2412650" y="1147100"/>
            <a:ext cx="3000000" cy="6156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2800">
                <a:solidFill>
                  <a:srgbClr val="FF0000"/>
                </a:solidFill>
                <a:highlight>
                  <a:srgbClr val="FFFFFF"/>
                </a:highlight>
              </a:rPr>
              <a:t>Git Reset Mixed</a:t>
            </a:r>
            <a:endParaRPr b="1" sz="2800">
              <a:solidFill>
                <a:srgbClr val="FF0000"/>
              </a:solidFill>
              <a:highlight>
                <a:srgbClr val="FFFFFF"/>
              </a:highlight>
            </a:endParaRPr>
          </a:p>
        </p:txBody>
      </p:sp>
      <p:sp>
        <p:nvSpPr>
          <p:cNvPr id="162" name="Google Shape;162;p18"/>
          <p:cNvSpPr txBox="1"/>
          <p:nvPr/>
        </p:nvSpPr>
        <p:spPr>
          <a:xfrm>
            <a:off x="999100" y="2079550"/>
            <a:ext cx="6712500" cy="179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t>A mixed option is a default option of the git reset command. If we would not pass any argument, then the git reset command considered as --mixed as default option. A mixed option updates the ref pointers. The staging area also reset to the state of a specified commit. The undone changes transferred to the working directory.</a:t>
            </a:r>
            <a:endParaRPr/>
          </a:p>
          <a:p>
            <a:pPr indent="0" lvl="0" marL="0" rtl="0" algn="just">
              <a:lnSpc>
                <a:spcPct val="115000"/>
              </a:lnSpc>
              <a:spcBef>
                <a:spcPts val="1200"/>
              </a:spcBef>
              <a:spcAft>
                <a:spcPts val="1200"/>
              </a:spcAft>
              <a:buNone/>
            </a:pPr>
            <a:r>
              <a:rPr lang="en"/>
              <a:t> </a:t>
            </a:r>
            <a:endParaRPr/>
          </a:p>
        </p:txBody>
      </p:sp>
      <p:sp>
        <p:nvSpPr>
          <p:cNvPr id="163" name="Google Shape;163;p18"/>
          <p:cNvSpPr txBox="1"/>
          <p:nvPr/>
        </p:nvSpPr>
        <p:spPr>
          <a:xfrm>
            <a:off x="3493150" y="35449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 execute mixed-reset  we simple write :-</a:t>
            </a:r>
            <a:endParaRPr>
              <a:latin typeface="Calibri"/>
              <a:ea typeface="Calibri"/>
              <a:cs typeface="Calibri"/>
              <a:sym typeface="Calibri"/>
            </a:endParaRPr>
          </a:p>
          <a:p>
            <a:pPr indent="0" lvl="0" marL="0" rtl="0" algn="l">
              <a:spcBef>
                <a:spcPts val="0"/>
              </a:spcBef>
              <a:spcAft>
                <a:spcPts val="0"/>
              </a:spcAft>
              <a:buNone/>
            </a:pPr>
            <a:r>
              <a:rPr lang="en" sz="1200">
                <a:solidFill>
                  <a:srgbClr val="3C78D8"/>
                </a:solidFill>
                <a:latin typeface="Roboto"/>
                <a:ea typeface="Roboto"/>
                <a:cs typeface="Roboto"/>
                <a:sym typeface="Roboto"/>
              </a:rPr>
              <a:t>$ git reset --mixed</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1909375" y="902850"/>
            <a:ext cx="56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0000"/>
                </a:solidFill>
                <a:latin typeface="Calibri"/>
                <a:ea typeface="Calibri"/>
                <a:cs typeface="Calibri"/>
                <a:sym typeface="Calibri"/>
              </a:rPr>
              <a:t>Git Mixed Perform Operations</a:t>
            </a:r>
            <a:endParaRPr sz="1800"/>
          </a:p>
        </p:txBody>
      </p:sp>
      <p:sp>
        <p:nvSpPr>
          <p:cNvPr id="169" name="Google Shape;169;p19"/>
          <p:cNvSpPr txBox="1"/>
          <p:nvPr/>
        </p:nvSpPr>
        <p:spPr>
          <a:xfrm>
            <a:off x="1075200" y="1776150"/>
            <a:ext cx="6993600" cy="17931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200"/>
              </a:spcBef>
              <a:spcAft>
                <a:spcPts val="0"/>
              </a:spcAft>
              <a:buSzPts val="1400"/>
              <a:buChar char="●"/>
            </a:pPr>
            <a:r>
              <a:rPr lang="en"/>
              <a:t>It will move the HEAD pointer</a:t>
            </a:r>
            <a:endParaRPr/>
          </a:p>
          <a:p>
            <a:pPr indent="-317500" lvl="0" marL="457200" rtl="0" algn="just">
              <a:lnSpc>
                <a:spcPct val="115000"/>
              </a:lnSpc>
              <a:spcBef>
                <a:spcPts val="0"/>
              </a:spcBef>
              <a:spcAft>
                <a:spcPts val="0"/>
              </a:spcAft>
              <a:buSzPts val="1400"/>
              <a:buChar char="●"/>
            </a:pPr>
            <a:r>
              <a:rPr lang="en"/>
              <a:t>It will update the Staging Area with the content that the HEAD is pointing to.</a:t>
            </a:r>
            <a:endParaRPr/>
          </a:p>
          <a:p>
            <a:pPr indent="-317500" lvl="0" marL="457200" rtl="0" algn="just">
              <a:lnSpc>
                <a:spcPct val="115000"/>
              </a:lnSpc>
              <a:spcBef>
                <a:spcPts val="0"/>
              </a:spcBef>
              <a:spcAft>
                <a:spcPts val="0"/>
              </a:spcAft>
              <a:buSzPts val="1400"/>
              <a:buChar char="●"/>
            </a:pPr>
            <a:r>
              <a:rPr lang="en"/>
              <a:t>It will not update the working directory as git hard mode does. It will only reset the index but not the working tree, then it generates the report of the files which have not been updated.</a:t>
            </a:r>
            <a:endParaRPr/>
          </a:p>
          <a:p>
            <a:pPr indent="0" lvl="0" marL="0" rtl="0" algn="just">
              <a:lnSpc>
                <a:spcPct val="115000"/>
              </a:lnSpc>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1715250" y="888075"/>
            <a:ext cx="5713500" cy="134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800">
                <a:solidFill>
                  <a:srgbClr val="FF0000"/>
                </a:solidFill>
                <a:highlight>
                  <a:srgbClr val="FFFFFF"/>
                </a:highlight>
              </a:rPr>
              <a:t>Git Reset Head (Git Reset Soft)</a:t>
            </a:r>
            <a:endParaRPr b="1" sz="2800">
              <a:solidFill>
                <a:srgbClr val="FF0000"/>
              </a:solidFill>
              <a:highlight>
                <a:srgbClr val="FFFFFF"/>
              </a:highlight>
            </a:endParaRPr>
          </a:p>
          <a:p>
            <a:pPr indent="0" lvl="0" marL="0" rtl="0" algn="just">
              <a:lnSpc>
                <a:spcPct val="130000"/>
              </a:lnSpc>
              <a:spcBef>
                <a:spcPts val="1800"/>
              </a:spcBef>
              <a:spcAft>
                <a:spcPts val="400"/>
              </a:spcAft>
              <a:buNone/>
            </a:pPr>
            <a:r>
              <a:t/>
            </a:r>
            <a:endParaRPr b="1" sz="2800">
              <a:solidFill>
                <a:srgbClr val="FF0000"/>
              </a:solidFill>
              <a:highlight>
                <a:srgbClr val="FFFFFF"/>
              </a:highlight>
            </a:endParaRPr>
          </a:p>
        </p:txBody>
      </p:sp>
      <p:sp>
        <p:nvSpPr>
          <p:cNvPr id="175" name="Google Shape;175;p20"/>
          <p:cNvSpPr txBox="1"/>
          <p:nvPr/>
        </p:nvSpPr>
        <p:spPr>
          <a:xfrm>
            <a:off x="1087975" y="1724350"/>
            <a:ext cx="7171200" cy="19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t>The soft option does not touch the index file or working tree at all, but it resets the Head as all options do. When the soft mode runs, the refs pointers updated, and the resets stop there. It will act as git amend command. It is not an authoritative command. Sometimes developers considered it as a waste of time.</a:t>
            </a:r>
            <a:endParaRPr/>
          </a:p>
          <a:p>
            <a:pPr indent="0" lvl="0" marL="0" rtl="0" algn="l">
              <a:lnSpc>
                <a:spcPct val="115000"/>
              </a:lnSpc>
              <a:spcBef>
                <a:spcPts val="1200"/>
              </a:spcBef>
              <a:spcAft>
                <a:spcPts val="0"/>
              </a:spcAft>
              <a:buNone/>
            </a:pPr>
            <a:r>
              <a:rPr lang="en" sz="1500"/>
              <a:t>Generally, it is used to change the position of the Head.</a:t>
            </a:r>
            <a:endParaRPr sz="1500"/>
          </a:p>
          <a:p>
            <a:pPr indent="0" lvl="0" marL="0" rtl="0" algn="just">
              <a:lnSpc>
                <a:spcPct val="115000"/>
              </a:lnSpc>
              <a:spcBef>
                <a:spcPts val="1200"/>
              </a:spcBef>
              <a:spcAft>
                <a:spcPts val="1200"/>
              </a:spcAft>
              <a:buNone/>
            </a:pPr>
            <a:r>
              <a:t/>
            </a:r>
            <a:endParaRPr sz="1500"/>
          </a:p>
        </p:txBody>
      </p:sp>
      <p:sp>
        <p:nvSpPr>
          <p:cNvPr id="176" name="Google Shape;176;p20"/>
          <p:cNvSpPr txBox="1"/>
          <p:nvPr/>
        </p:nvSpPr>
        <p:spPr>
          <a:xfrm>
            <a:off x="3145300" y="3648550"/>
            <a:ext cx="4277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 execute soft-reset we simple write :-</a:t>
            </a:r>
            <a:endParaRPr>
              <a:latin typeface="Calibri"/>
              <a:ea typeface="Calibri"/>
              <a:cs typeface="Calibri"/>
              <a:sym typeface="Calibri"/>
            </a:endParaRPr>
          </a:p>
          <a:p>
            <a:pPr indent="0" lvl="0" marL="0" rtl="0" algn="l">
              <a:spcBef>
                <a:spcPts val="0"/>
              </a:spcBef>
              <a:spcAft>
                <a:spcPts val="0"/>
              </a:spcAft>
              <a:buNone/>
            </a:pPr>
            <a:r>
              <a:rPr lang="en" sz="1200">
                <a:solidFill>
                  <a:srgbClr val="3C78D8"/>
                </a:solidFill>
                <a:latin typeface="Roboto"/>
                <a:ea typeface="Roboto"/>
                <a:cs typeface="Roboto"/>
                <a:sym typeface="Roboto"/>
              </a:rPr>
              <a:t>$ git reset --soft </a:t>
            </a:r>
            <a:endParaRPr sz="1200">
              <a:solidFill>
                <a:srgbClr val="3C78D8"/>
              </a:solidFill>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759275" y="1373500"/>
            <a:ext cx="7410450"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