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FBCE6-BFCD-4A8D-B34A-B609F232E83D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D8651-08AE-4E12-83C7-9F21C2B8B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9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84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4733" y="1598096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CF45"/>
              </a:buClr>
              <a:buSzPts val="4200"/>
              <a:buFont typeface="Comfortaa"/>
              <a:buNone/>
              <a:defRPr sz="5600" b="1">
                <a:solidFill>
                  <a:srgbClr val="A8CF45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22851" y="2998784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CF45"/>
              </a:buClr>
              <a:buSzPts val="2100"/>
              <a:buFont typeface="Comfortaa Light"/>
              <a:buNone/>
              <a:defRPr sz="280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3" name="Google Shape;13;p2"/>
          <p:cNvGrpSpPr/>
          <p:nvPr/>
        </p:nvGrpSpPr>
        <p:grpSpPr>
          <a:xfrm>
            <a:off x="-25500" y="6313715"/>
            <a:ext cx="12242981" cy="586669"/>
            <a:chOff x="-19125" y="4735286"/>
            <a:chExt cx="9182236" cy="440002"/>
          </a:xfrm>
        </p:grpSpPr>
        <p:sp>
          <p:nvSpPr>
            <p:cNvPr id="14" name="Google Shape;14;p2"/>
            <p:cNvSpPr/>
            <p:nvPr/>
          </p:nvSpPr>
          <p:spPr>
            <a:xfrm flipH="1">
              <a:off x="19237" y="4735286"/>
              <a:ext cx="9143874" cy="440002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15" name="Google Shape;15;p2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823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2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Comfortaa SemiBold"/>
              <a:buNone/>
              <a:defRPr sz="5600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052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4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79" name="Google Shape;79;p13"/>
          <p:cNvGrpSpPr/>
          <p:nvPr/>
        </p:nvGrpSpPr>
        <p:grpSpPr>
          <a:xfrm>
            <a:off x="-25500" y="6313715"/>
            <a:ext cx="12242981" cy="586669"/>
            <a:chOff x="-19125" y="4735286"/>
            <a:chExt cx="9182236" cy="440002"/>
          </a:xfrm>
        </p:grpSpPr>
        <p:sp>
          <p:nvSpPr>
            <p:cNvPr id="80" name="Google Shape;80;p13"/>
            <p:cNvSpPr/>
            <p:nvPr/>
          </p:nvSpPr>
          <p:spPr>
            <a:xfrm flipH="1">
              <a:off x="19237" y="4735286"/>
              <a:ext cx="9143874" cy="440002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81" name="Google Shape;81;p13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95793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E8C2D-4785-D04E-B999-721DAB33379E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9D8A-6DB1-0746-A68B-BD44AD740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18" name="Google Shape;18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A8CF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4DB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rgbClr val="A8CF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4DB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4DB5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97467" y="2869796"/>
            <a:ext cx="109628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omfortaa SemiBold"/>
              <a:buNone/>
              <a:defRPr sz="5333">
                <a:latin typeface="Comfortaa SemiBold"/>
                <a:ea typeface="Comfortaa SemiBold"/>
                <a:cs typeface="Comfortaa SemiBold"/>
                <a:sym typeface="Comforta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25" name="Google Shape;25;p3"/>
          <p:cNvGrpSpPr/>
          <p:nvPr/>
        </p:nvGrpSpPr>
        <p:grpSpPr>
          <a:xfrm>
            <a:off x="-25499" y="6313715"/>
            <a:ext cx="12242980" cy="586691"/>
            <a:chOff x="-19125" y="4735286"/>
            <a:chExt cx="9182235" cy="440018"/>
          </a:xfrm>
        </p:grpSpPr>
        <p:sp>
          <p:nvSpPr>
            <p:cNvPr id="26" name="Google Shape;26;p3"/>
            <p:cNvSpPr/>
            <p:nvPr/>
          </p:nvSpPr>
          <p:spPr>
            <a:xfrm flipH="1">
              <a:off x="19236" y="4735286"/>
              <a:ext cx="9143874" cy="44001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27" name="Google Shape;27;p3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60090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15600" y="1639967"/>
            <a:ext cx="53332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443200" y="1639967"/>
            <a:ext cx="53332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40" name="Google Shape;40;p5"/>
          <p:cNvGrpSpPr/>
          <p:nvPr/>
        </p:nvGrpSpPr>
        <p:grpSpPr>
          <a:xfrm>
            <a:off x="-25500" y="6313715"/>
            <a:ext cx="12242981" cy="586669"/>
            <a:chOff x="-19125" y="4735286"/>
            <a:chExt cx="9182236" cy="440002"/>
          </a:xfrm>
        </p:grpSpPr>
        <p:sp>
          <p:nvSpPr>
            <p:cNvPr id="41" name="Google Shape;41;p5"/>
            <p:cNvSpPr/>
            <p:nvPr/>
          </p:nvSpPr>
          <p:spPr>
            <a:xfrm flipH="1">
              <a:off x="19237" y="4735286"/>
              <a:ext cx="9143874" cy="440002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42" name="Google Shape;42;p5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56892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515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ample Light Slide">
  <p:cSld name="Sample Light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66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Blank">
  <p:cSld name="Full 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53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50" name="Google Shape;50;p9"/>
          <p:cNvGrpSpPr/>
          <p:nvPr/>
        </p:nvGrpSpPr>
        <p:grpSpPr>
          <a:xfrm>
            <a:off x="-25500" y="6313715"/>
            <a:ext cx="12242981" cy="586669"/>
            <a:chOff x="-19125" y="4735286"/>
            <a:chExt cx="9182236" cy="440002"/>
          </a:xfrm>
        </p:grpSpPr>
        <p:sp>
          <p:nvSpPr>
            <p:cNvPr id="51" name="Google Shape;51;p9"/>
            <p:cNvSpPr/>
            <p:nvPr/>
          </p:nvSpPr>
          <p:spPr>
            <a:xfrm flipH="1">
              <a:off x="19237" y="4735286"/>
              <a:ext cx="9143874" cy="440002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0E60C0"/>
            </a:solidFill>
            <a:ln>
              <a:noFill/>
            </a:ln>
          </p:spPr>
        </p:sp>
        <p:sp>
          <p:nvSpPr>
            <p:cNvPr id="52" name="Google Shape;52;p9"/>
            <p:cNvSpPr/>
            <p:nvPr/>
          </p:nvSpPr>
          <p:spPr>
            <a:xfrm flipH="1">
              <a:off x="-19125" y="4783491"/>
              <a:ext cx="4769786" cy="380318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92805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667">
                <a:latin typeface="Comfortaa"/>
                <a:ea typeface="Comfortaa"/>
                <a:cs typeface="Comfortaa"/>
                <a:sym typeface="Comforta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●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Helvetica Neue"/>
              <a:buChar char="○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Helvetica Neue"/>
              <a:buChar char="■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57" name="Google Shape;57;p10"/>
          <p:cNvGrpSpPr/>
          <p:nvPr/>
        </p:nvGrpSpPr>
        <p:grpSpPr>
          <a:xfrm>
            <a:off x="-25500" y="6313715"/>
            <a:ext cx="12242981" cy="586691"/>
            <a:chOff x="-19118" y="4617750"/>
            <a:chExt cx="9182236" cy="548378"/>
          </a:xfrm>
        </p:grpSpPr>
        <p:sp>
          <p:nvSpPr>
            <p:cNvPr id="58" name="Google Shape;58;p1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1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410553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1"/>
          <p:cNvGrpSpPr/>
          <p:nvPr/>
        </p:nvGrpSpPr>
        <p:grpSpPr>
          <a:xfrm>
            <a:off x="8131172" y="7"/>
            <a:ext cx="4060833" cy="2707427"/>
            <a:chOff x="6098378" y="5"/>
            <a:chExt cx="3045625" cy="2030570"/>
          </a:xfrm>
        </p:grpSpPr>
        <p:sp>
          <p:nvSpPr>
            <p:cNvPr id="62" name="Google Shape;6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0E6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rgbClr val="0E6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110808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EF"/>
              </a:buClr>
              <a:buSzPts val="4200"/>
              <a:buFont typeface="Comfortaa Medium"/>
              <a:buNone/>
              <a:defRPr sz="5600">
                <a:solidFill>
                  <a:srgbClr val="00AFEF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5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 Medium"/>
              <a:buNone/>
              <a:defRPr sz="3000" b="0" i="0" u="none" strike="noStrike" cap="none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1569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4733" y="1174866"/>
            <a:ext cx="10962800" cy="154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800" dirty="0"/>
              <a:t>Introduction to Web Mapping with Leaflet</a:t>
            </a:r>
            <a:endParaRPr sz="4667" dirty="0"/>
          </a:p>
        </p:txBody>
      </p:sp>
      <p:sp>
        <p:nvSpPr>
          <p:cNvPr id="87" name="Google Shape;87;p14"/>
          <p:cNvSpPr txBox="1"/>
          <p:nvPr/>
        </p:nvSpPr>
        <p:spPr>
          <a:xfrm>
            <a:off x="451851" y="2916007"/>
            <a:ext cx="10962800" cy="1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2100"/>
            </a:pPr>
            <a:r>
              <a:rPr lang="en" sz="2800" kern="0" dirty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Nilay Nishant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2100"/>
            </a:pPr>
            <a:r>
              <a:rPr lang="en" sz="2800" kern="0" dirty="0" smtClean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Scientist-SE, </a:t>
            </a:r>
            <a:r>
              <a:rPr lang="en" sz="2800" kern="0" dirty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GID</a:t>
            </a:r>
            <a:endParaRPr sz="2800" kern="0" dirty="0">
              <a:solidFill>
                <a:srgbClr val="A8CF45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defTabSz="1219170">
              <a:buClr>
                <a:srgbClr val="000000"/>
              </a:buClr>
              <a:buSzPts val="2100"/>
            </a:pPr>
            <a:r>
              <a:rPr lang="en" sz="2800" kern="0" dirty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nilay.nishant@nesac.gov.in</a:t>
            </a:r>
            <a:endParaRPr sz="2800" kern="0" dirty="0">
              <a:solidFill>
                <a:srgbClr val="A8CF45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51851" y="4859339"/>
            <a:ext cx="11422908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2100"/>
            </a:pPr>
            <a:r>
              <a:rPr lang="en" sz="2800" i="1" kern="0" dirty="0" smtClean="0">
                <a:solidFill>
                  <a:srgbClr val="A8CF45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Development of Geospatial Dashbaord &amp; Mobile Applications and Geo-Web Analytical Tools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1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7CB4ED-A6D0-701A-A989-942C798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128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C61D-6B11-BEBA-5449-6C9E29D0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555C-7309-177C-4AE4-B77F4F956D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Introduction to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Key features of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Getting started with Leaflet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Enhancing the web map</a:t>
            </a:r>
          </a:p>
          <a:p>
            <a:pPr algn="l">
              <a:buFont typeface="+mj-lt"/>
              <a:buAutoNum type="arabicPeriod"/>
            </a:pPr>
            <a:r>
              <a:rPr lang="en-IN" dirty="0" err="1">
                <a:latin typeface="Söhne"/>
              </a:rPr>
              <a:t>Leafletjs</a:t>
            </a:r>
            <a:r>
              <a:rPr lang="en-IN" dirty="0">
                <a:latin typeface="Söhne"/>
              </a:rPr>
              <a:t> plugins</a:t>
            </a:r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Söhn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263611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9AD-4287-5FED-8D80-D478D606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0AB2-0AAD-2ADB-E05E-44351634F3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effectLst/>
                <a:latin typeface="Söhne"/>
              </a:rPr>
              <a:t>Leaflet is an open-source JavaScript library for creating interactive web maps.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effectLst/>
                <a:latin typeface="Söhne"/>
              </a:rPr>
              <a:t>It provides a lightweight and flexible framework for displaying map data on websites and mobile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effectLst/>
                <a:latin typeface="Söhne"/>
              </a:rPr>
              <a:t>Leaflet is widely used due to its simplicity, versatility, and extensive plugin ecosystem.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effectLst/>
                <a:latin typeface="Söhne"/>
              </a:rPr>
              <a:t>It supports various map providers, such as OpenStreetMap, </a:t>
            </a:r>
            <a:r>
              <a:rPr lang="en-IN" sz="2800" b="0" i="0" u="none" strike="noStrike" dirty="0" err="1">
                <a:effectLst/>
                <a:latin typeface="Söhne"/>
              </a:rPr>
              <a:t>Mapbox</a:t>
            </a:r>
            <a:r>
              <a:rPr lang="en-IN" sz="2800" b="0" i="0" u="none" strike="noStrike" dirty="0">
                <a:effectLst/>
                <a:latin typeface="Söhne"/>
              </a:rPr>
              <a:t>, and Google Maps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41668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4091-E21C-D7CE-3A5E-9A867E16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Key features of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D530-D8BD-8761-40EE-F21D82172C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Lightweight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Cross-platform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Customizability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Interactivity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Extensibility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2688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69B5-652B-E492-5AA5-9F169F84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>
                <a:effectLst/>
              </a:rPr>
              <a:t>Getting Started with Leaflet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2162-D185-50E0-8BB4-0F836455EA1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Include the Leaflet library in your HTML page.</a:t>
            </a:r>
          </a:p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Create a container element for the map.</a:t>
            </a:r>
          </a:p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Set up the map options, such as initial </a:t>
            </a:r>
            <a:r>
              <a:rPr lang="en-IN" sz="3200" b="0" i="0" u="none" strike="noStrike" dirty="0" err="1">
                <a:effectLst/>
                <a:latin typeface="Söhne"/>
              </a:rPr>
              <a:t>center</a:t>
            </a:r>
            <a:r>
              <a:rPr lang="en-IN" sz="3200" b="0" i="0" u="none" strike="noStrike" dirty="0">
                <a:effectLst/>
                <a:latin typeface="Söhne"/>
              </a:rPr>
              <a:t> coordinates and zoom level.</a:t>
            </a:r>
          </a:p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Initialize the map using the container element and options.</a:t>
            </a:r>
          </a:p>
          <a:p>
            <a:pPr algn="l">
              <a:buFont typeface="+mj-lt"/>
              <a:buAutoNum type="arabicPeriod"/>
            </a:pPr>
            <a:r>
              <a:rPr lang="en-IN" sz="3200" b="0" i="0" u="none" strike="noStrike" dirty="0">
                <a:effectLst/>
                <a:latin typeface="Söhne"/>
              </a:rPr>
              <a:t>Add layers, markers, and other map components as needed.</a:t>
            </a:r>
          </a:p>
          <a:p>
            <a:pPr marL="1143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50434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CC85-952E-AFD6-B849-6E6C1B3E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Enhancing your leaflet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2E82-CE56-CAEE-D821-CB3DAF9E932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39888"/>
            <a:ext cx="11360150" cy="445135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800" b="0" i="0" u="none" strike="noStrike" dirty="0">
                <a:effectLst/>
                <a:latin typeface="Söhne"/>
              </a:rPr>
              <a:t>Customize the map appearance, such as tile layers and controls.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Söhne"/>
              </a:rPr>
              <a:t>Leaflet allows you to add various layers and markers to enhance your web map.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Söhne"/>
              </a:rPr>
              <a:t>Layers: You can overlay additional data, such as </a:t>
            </a:r>
            <a:r>
              <a:rPr lang="en-IN" sz="2800" dirty="0" err="1">
                <a:latin typeface="Söhne"/>
              </a:rPr>
              <a:t>GeoJSON</a:t>
            </a:r>
            <a:r>
              <a:rPr lang="en-IN" sz="2800" dirty="0">
                <a:latin typeface="Söhne"/>
              </a:rPr>
              <a:t>, WMS, or tile layers, on top of the base map.</a:t>
            </a:r>
          </a:p>
          <a:p>
            <a:pPr>
              <a:buFont typeface="+mj-lt"/>
              <a:buAutoNum type="arabicPeriod"/>
            </a:pPr>
            <a:r>
              <a:rPr lang="en-IN" sz="2800" dirty="0">
                <a:latin typeface="Söhne"/>
              </a:rPr>
              <a:t>Markers: You can add markers to indicate specific points of interest or locations on the map.</a:t>
            </a:r>
          </a:p>
          <a:p>
            <a:pPr algn="l">
              <a:buFont typeface="+mj-lt"/>
              <a:buAutoNum type="arabicPeriod"/>
            </a:pPr>
            <a:endParaRPr lang="en-IN" sz="2800" b="0" i="0" u="none" strike="noStrike" dirty="0">
              <a:effectLst/>
              <a:latin typeface="Söhne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73095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C03B-7F35-B202-0DE6-08F62DF2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Leaflet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93F0-E301-8F6E-35D5-E9C6843E1D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11363"/>
            <a:ext cx="10753725" cy="465613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Leaflet has a vibrant ecosystem of plugins that extend its core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>
                <a:effectLst/>
                <a:latin typeface="Söhne"/>
              </a:rPr>
              <a:t>These plugins provide additional features and tools to enhance your web mapping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none" strike="noStrike" dirty="0" smtClean="0">
                <a:effectLst/>
                <a:latin typeface="Söhne"/>
              </a:rPr>
              <a:t>These </a:t>
            </a:r>
            <a:r>
              <a:rPr lang="en-IN" sz="3200" b="0" i="0" u="none" strike="noStrike" dirty="0">
                <a:effectLst/>
                <a:latin typeface="Söhne"/>
              </a:rPr>
              <a:t>plugins can be easily integrated into your Leaflet project by including their JavaScript and CSS files.</a:t>
            </a:r>
          </a:p>
        </p:txBody>
      </p:sp>
    </p:spTree>
    <p:extLst>
      <p:ext uri="{BB962C8B-B14F-4D97-AF65-F5344CB8AC3E}">
        <p14:creationId xmlns:p14="http://schemas.microsoft.com/office/powerpoint/2010/main" val="17267097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Map Setup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5176" b="2500"/>
          <a:stretch/>
        </p:blipFill>
        <p:spPr>
          <a:xfrm>
            <a:off x="627094" y="2163861"/>
            <a:ext cx="2304256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794" y="1598008"/>
            <a:ext cx="26642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12920" y="1575798"/>
            <a:ext cx="104057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src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698" y="1945130"/>
            <a:ext cx="7511405" cy="47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58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External layer from </a:t>
            </a:r>
            <a:r>
              <a:rPr lang="en-US" dirty="0" err="1" smtClean="0"/>
              <a:t>Bhuvan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473" y="1285935"/>
            <a:ext cx="9739665" cy="1638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3" y="3543063"/>
            <a:ext cx="662779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45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2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3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4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5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6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7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ppt/theme/themeOverride8.xml><?xml version="1.0" encoding="utf-8"?>
<a:themeOverride xmlns:a="http://schemas.openxmlformats.org/drawingml/2006/main">
  <a:clrScheme name="Geometric">
    <a:dk1>
      <a:srgbClr val="2A3990"/>
    </a:dk1>
    <a:lt1>
      <a:srgbClr val="FFFFFF"/>
    </a:lt1>
    <a:dk2>
      <a:srgbClr val="434343"/>
    </a:dk2>
    <a:lt2>
      <a:srgbClr val="999999"/>
    </a:lt2>
    <a:accent1>
      <a:srgbClr val="212D74"/>
    </a:accent1>
    <a:accent2>
      <a:srgbClr val="3949AB"/>
    </a:accent2>
    <a:accent3>
      <a:srgbClr val="9C254D"/>
    </a:accent3>
    <a:accent4>
      <a:srgbClr val="D23369"/>
    </a:accent4>
    <a:accent5>
      <a:srgbClr val="F06292"/>
    </a:accent5>
    <a:accent6>
      <a:srgbClr val="7890CD"/>
    </a:accent6>
    <a:hlink>
      <a:srgbClr val="F06292"/>
    </a:hlink>
    <a:folHlink>
      <a:srgbClr val="F0629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65</TotalTime>
  <Words>307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Comfortaa</vt:lpstr>
      <vt:lpstr>Comfortaa Light</vt:lpstr>
      <vt:lpstr>Comfortaa Medium</vt:lpstr>
      <vt:lpstr>Comfortaa SemiBold</vt:lpstr>
      <vt:lpstr>Helvetica Neue</vt:lpstr>
      <vt:lpstr>Roboto</vt:lpstr>
      <vt:lpstr>Söhne</vt:lpstr>
      <vt:lpstr>Geometric</vt:lpstr>
      <vt:lpstr>Introduction to Web Mapping with Leaflet</vt:lpstr>
      <vt:lpstr>Agenda</vt:lpstr>
      <vt:lpstr>Introduction to Leaflet</vt:lpstr>
      <vt:lpstr>Key features of leaflet</vt:lpstr>
      <vt:lpstr>Getting Started with Leaflet</vt:lpstr>
      <vt:lpstr>Enhancing your leaflet map</vt:lpstr>
      <vt:lpstr>Leaflet plugins</vt:lpstr>
      <vt:lpstr>First Web Map Setup</vt:lpstr>
      <vt:lpstr>Adding External layer from Bhuvan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L06 Introduction to Web Mapping with Leaflet</dc:title>
  <dc:creator>Microsoft Office User</dc:creator>
  <cp:lastModifiedBy>Nilay Nishant</cp:lastModifiedBy>
  <cp:revision>16</cp:revision>
  <dcterms:created xsi:type="dcterms:W3CDTF">2023-07-17T17:13:13Z</dcterms:created>
  <dcterms:modified xsi:type="dcterms:W3CDTF">2023-07-19T05:08:39Z</dcterms:modified>
</cp:coreProperties>
</file>