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458CA0-E5B0-4219-99A4-6103DC2C14F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_Volume_Trend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_Volume_Trend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_Volume_Trend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_Volume_Trend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[Call_Volume_Trend_Analysis.xlsx]Task A!PivotTable4</c:name>
    <c:fmtId val="285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A'!$B$3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A'!$A$4:$A$16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A'!$B$4:$B$16</c:f>
              <c:numCache>
                <c:formatCode>0</c:formatCode>
                <c:ptCount val="12"/>
                <c:pt idx="0">
                  <c:v>199.0691056910569</c:v>
                </c:pt>
                <c:pt idx="1">
                  <c:v>203.33103015075378</c:v>
                </c:pt>
                <c:pt idx="2">
                  <c:v>199.25502336448599</c:v>
                </c:pt>
                <c:pt idx="3">
                  <c:v>192.88878286683629</c:v>
                </c:pt>
                <c:pt idx="4">
                  <c:v>194.74017442518971</c:v>
                </c:pt>
                <c:pt idx="5">
                  <c:v>193.67707549535993</c:v>
                </c:pt>
                <c:pt idx="6">
                  <c:v>198.88891752577319</c:v>
                </c:pt>
                <c:pt idx="7">
                  <c:v>200.86818644931228</c:v>
                </c:pt>
                <c:pt idx="8">
                  <c:v>200.24878305486121</c:v>
                </c:pt>
                <c:pt idx="9">
                  <c:v>202.55096774193549</c:v>
                </c:pt>
                <c:pt idx="10">
                  <c:v>203.40607252075142</c:v>
                </c:pt>
                <c:pt idx="11">
                  <c:v>202.84599303135889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E-4B22-91DA-6D893A0CD2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7739680"/>
        <c:axId val="2117740096"/>
      </c:barChart>
      <c:catAx>
        <c:axId val="211773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Bucket</a:t>
                </a:r>
              </a:p>
            </c:rich>
          </c:tx>
          <c:layout>
            <c:manualLayout>
              <c:xMode val="edge"/>
              <c:yMode val="edge"/>
              <c:x val="0.46188117614330471"/>
              <c:y val="0.94044057433997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0096"/>
        <c:crosses val="autoZero"/>
        <c:auto val="1"/>
        <c:lblAlgn val="ctr"/>
        <c:lblOffset val="100"/>
        <c:noMultiLvlLbl val="0"/>
      </c:catAx>
      <c:valAx>
        <c:axId val="211774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Call Duration</a:t>
                </a:r>
              </a:p>
            </c:rich>
          </c:tx>
          <c:layout>
            <c:manualLayout>
              <c:xMode val="edge"/>
              <c:yMode val="edge"/>
              <c:x val="1.6739900435817376E-3"/>
              <c:y val="0.386354917400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[Call_Volume_Trend_Analysis.xlsx]Task B!PivotTable6</c:name>
    <c:fmtId val="56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2.4330900243309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2.4330900243309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2.4330900243309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7004829882927164E-2"/>
          <c:y val="0.10598310247715385"/>
          <c:w val="0.83154092850753236"/>
          <c:h val="0.79188114259440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'Task B'!$B$3</c:f>
              <c:strCache>
                <c:ptCount val="1"/>
                <c:pt idx="0">
                  <c:v>Count of Call_Status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B'!$A$4:$A$16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B'!$B$4:$B$16</c:f>
              <c:numCache>
                <c:formatCode>General</c:formatCode>
                <c:ptCount val="12"/>
                <c:pt idx="0">
                  <c:v>4428</c:v>
                </c:pt>
                <c:pt idx="1">
                  <c:v>6368</c:v>
                </c:pt>
                <c:pt idx="2">
                  <c:v>8560</c:v>
                </c:pt>
                <c:pt idx="3">
                  <c:v>9432</c:v>
                </c:pt>
                <c:pt idx="4">
                  <c:v>8829</c:v>
                </c:pt>
                <c:pt idx="5">
                  <c:v>7974</c:v>
                </c:pt>
                <c:pt idx="6">
                  <c:v>7760</c:v>
                </c:pt>
                <c:pt idx="7">
                  <c:v>7852</c:v>
                </c:pt>
                <c:pt idx="8">
                  <c:v>7601</c:v>
                </c:pt>
                <c:pt idx="9">
                  <c:v>6200</c:v>
                </c:pt>
                <c:pt idx="10">
                  <c:v>4578</c:v>
                </c:pt>
                <c:pt idx="11">
                  <c:v>2870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4-4D54-B356-DED1A52D9C96}"/>
            </c:ext>
          </c:extLst>
        </c:ser>
        <c:ser>
          <c:idx val="1"/>
          <c:order val="1"/>
          <c:tx>
            <c:strRef>
              <c:f>'Task B'!$C$3</c:f>
              <c:strCache>
                <c:ptCount val="1"/>
                <c:pt idx="0">
                  <c:v>Count of Call_Status2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2F4-4D54-B356-DED1A52D9C96}"/>
              </c:ext>
            </c:extLst>
          </c:dPt>
          <c:dLbls>
            <c:dLbl>
              <c:idx val="2"/>
              <c:layout>
                <c:manualLayout>
                  <c:x val="0"/>
                  <c:y val="-2.4330900243309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F4-4D54-B356-DED1A52D9C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B'!$A$4:$A$16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B'!$C$4:$C$16</c:f>
              <c:numCache>
                <c:formatCode>0.00</c:formatCode>
                <c:ptCount val="12"/>
                <c:pt idx="0">
                  <c:v>5.3703973220782998E-2</c:v>
                </c:pt>
                <c:pt idx="1">
                  <c:v>7.7232814243438613E-2</c:v>
                </c:pt>
                <c:pt idx="2">
                  <c:v>0.10381797894532577</c:v>
                </c:pt>
                <c:pt idx="3">
                  <c:v>0.11439382913695241</c:v>
                </c:pt>
                <c:pt idx="4">
                  <c:v>0.10708048319021976</c:v>
                </c:pt>
                <c:pt idx="5">
                  <c:v>9.6710813564255566E-2</c:v>
                </c:pt>
                <c:pt idx="6">
                  <c:v>9.4115364090622419E-2</c:v>
                </c:pt>
                <c:pt idx="7">
                  <c:v>9.5231164798913304E-2</c:v>
                </c:pt>
                <c:pt idx="8">
                  <c:v>9.2186969388250134E-2</c:v>
                </c:pt>
                <c:pt idx="9">
                  <c:v>7.5195265123950902E-2</c:v>
                </c:pt>
                <c:pt idx="10">
                  <c:v>5.5523213506039878E-2</c:v>
                </c:pt>
                <c:pt idx="11">
                  <c:v>3.480813079124824E-2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F4-4D54-B356-DED1A52D9C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9029680"/>
        <c:axId val="2119020528"/>
      </c:barChart>
      <c:catAx>
        <c:axId val="211902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020528"/>
        <c:crosses val="autoZero"/>
        <c:auto val="1"/>
        <c:lblAlgn val="ctr"/>
        <c:lblOffset val="100"/>
        <c:noMultiLvlLbl val="0"/>
      </c:catAx>
      <c:valAx>
        <c:axId val="21190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0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854575839045931"/>
          <c:y val="0.43101304644611732"/>
          <c:w val="0.14990834798382002"/>
          <c:h val="0.15208733523694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Agent available</a:t>
            </a:r>
            <a:r>
              <a:rPr lang="en-IN" baseline="0"/>
              <a:t> vs Agents required</a:t>
            </a:r>
            <a:endParaRPr lang="en-IN"/>
          </a:p>
        </c:rich>
      </c:tx>
      <c:layout>
        <c:manualLayout>
          <c:xMode val="edge"/>
          <c:yMode val="edge"/>
          <c:x val="0.258975402987457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'Task C'!$M$2</c:f>
              <c:strCache>
                <c:ptCount val="1"/>
                <c:pt idx="0">
                  <c:v>Available agents per day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3"/>
              <c:layout>
                <c:manualLayout>
                  <c:x val="-2.6844838293722549E-2"/>
                  <c:y val="-2.24888274100872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1A-4A52-886C-9856DA5CEE12}"/>
                </c:ext>
              </c:extLst>
            </c:dLbl>
            <c:dLbl>
              <c:idx val="4"/>
              <c:layout>
                <c:manualLayout>
                  <c:x val="-2.6844838293722622E-2"/>
                  <c:y val="-2.69933319145918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1A-4A52-886C-9856DA5CEE12}"/>
                </c:ext>
              </c:extLst>
            </c:dLbl>
            <c:dLbl>
              <c:idx val="5"/>
              <c:layout>
                <c:manualLayout>
                  <c:x val="-2.6844838293722622E-2"/>
                  <c:y val="4.50787401574803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1A-4A52-886C-9856DA5CEE12}"/>
                </c:ext>
              </c:extLst>
            </c:dLbl>
            <c:dLbl>
              <c:idx val="6"/>
              <c:layout>
                <c:manualLayout>
                  <c:x val="-2.6844838293722549E-2"/>
                  <c:y val="3.60697311484713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1A-4A52-886C-9856DA5CEE12}"/>
                </c:ext>
              </c:extLst>
            </c:dLbl>
            <c:dLbl>
              <c:idx val="9"/>
              <c:layout>
                <c:manualLayout>
                  <c:x val="-3.6743377487573191E-2"/>
                  <c:y val="4.50787401574802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1A-4A52-886C-9856DA5CEE12}"/>
                </c:ext>
              </c:extLst>
            </c:dLbl>
            <c:dLbl>
              <c:idx val="10"/>
              <c:layout>
                <c:manualLayout>
                  <c:x val="-2.6844838293722549E-2"/>
                  <c:y val="4.50787401574803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1A-4A52-886C-9856DA5CEE12}"/>
                </c:ext>
              </c:extLst>
            </c:dLbl>
            <c:dLbl>
              <c:idx val="11"/>
              <c:layout>
                <c:manualLayout>
                  <c:x val="-3.2783961810032992E-2"/>
                  <c:y val="3.60697311484713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1A-4A52-886C-9856DA5CE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C'!$A$3:$A$14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C'!$M$3:$M$14</c:f>
              <c:numCache>
                <c:formatCode>0</c:formatCode>
                <c:ptCount val="12"/>
                <c:pt idx="0">
                  <c:v>2.3768115942028984</c:v>
                </c:pt>
                <c:pt idx="1">
                  <c:v>3.4181427804616211</c:v>
                </c:pt>
                <c:pt idx="2">
                  <c:v>4.5947396672034353</c:v>
                </c:pt>
                <c:pt idx="3">
                  <c:v>5.06280193236715</c:v>
                </c:pt>
                <c:pt idx="4">
                  <c:v>4.7391304347826084</c:v>
                </c:pt>
                <c:pt idx="5">
                  <c:v>4.2801932367149762</c:v>
                </c:pt>
                <c:pt idx="6">
                  <c:v>4.1653247450348898</c:v>
                </c:pt>
                <c:pt idx="7">
                  <c:v>4.2147074610842727</c:v>
                </c:pt>
                <c:pt idx="8">
                  <c:v>4.079978529253891</c:v>
                </c:pt>
                <c:pt idx="9">
                  <c:v>3.3279656468062266</c:v>
                </c:pt>
                <c:pt idx="10">
                  <c:v>2.4573268921095006</c:v>
                </c:pt>
                <c:pt idx="11">
                  <c:v>1.5405260332796564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1A-4A52-886C-9856DA5CEE12}"/>
            </c:ext>
          </c:extLst>
        </c:ser>
        <c:ser>
          <c:idx val="1"/>
          <c:order val="1"/>
          <c:tx>
            <c:strRef>
              <c:f>'Task C'!$N$2</c:f>
              <c:strCache>
                <c:ptCount val="1"/>
                <c:pt idx="0">
                  <c:v>Agent required to answer 90% call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6"/>
              <c:layout>
                <c:manualLayout>
                  <c:x val="-2.5854984374337572E-2"/>
                  <c:y val="-5.1768106689366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71A-4A52-886C-9856DA5CEE12}"/>
                </c:ext>
              </c:extLst>
            </c:dLbl>
            <c:dLbl>
              <c:idx val="7"/>
              <c:layout>
                <c:manualLayout>
                  <c:x val="-2.38752765355674E-2"/>
                  <c:y val="3.3817478896219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1A-4A52-886C-9856DA5CEE12}"/>
                </c:ext>
              </c:extLst>
            </c:dLbl>
            <c:dLbl>
              <c:idx val="9"/>
              <c:layout>
                <c:manualLayout>
                  <c:x val="-2.0905714777412251E-2"/>
                  <c:y val="-2.6993331914591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71A-4A52-886C-9856DA5CE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C'!$A$3:$A$14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C'!$N$3:$N$14</c:f>
              <c:numCache>
                <c:formatCode>0</c:formatCode>
                <c:ptCount val="12"/>
                <c:pt idx="0">
                  <c:v>4.626570048309179</c:v>
                </c:pt>
                <c:pt idx="1">
                  <c:v>6.4149758454106287</c:v>
                </c:pt>
                <c:pt idx="2">
                  <c:v>7.0473429951690818</c:v>
                </c:pt>
                <c:pt idx="3">
                  <c:v>6.0410628019323669</c:v>
                </c:pt>
                <c:pt idx="4">
                  <c:v>5.5294685990338168</c:v>
                </c:pt>
                <c:pt idx="5">
                  <c:v>5.0478260869565226</c:v>
                </c:pt>
                <c:pt idx="6">
                  <c:v>4.3352657004830917</c:v>
                </c:pt>
                <c:pt idx="7">
                  <c:v>4.1541062801932362</c:v>
                </c:pt>
                <c:pt idx="8">
                  <c:v>4.0502415458937193</c:v>
                </c:pt>
                <c:pt idx="9">
                  <c:v>3.4458937198067643</c:v>
                </c:pt>
                <c:pt idx="10">
                  <c:v>3.1043478260869564</c:v>
                </c:pt>
                <c:pt idx="11">
                  <c:v>2.6545893719806761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71A-4A52-886C-9856DA5CEE1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8950032"/>
        <c:axId val="48944624"/>
      </c:lineChart>
      <c:catAx>
        <c:axId val="489500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4624"/>
        <c:crosses val="autoZero"/>
        <c:auto val="1"/>
        <c:lblAlgn val="ctr"/>
        <c:lblOffset val="100"/>
        <c:noMultiLvlLbl val="0"/>
      </c:catAx>
      <c:valAx>
        <c:axId val="48944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'Task D'!$G$1</c:f>
              <c:strCache>
                <c:ptCount val="1"/>
                <c:pt idx="0">
                  <c:v>Agent Required to handle call in 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D'!$A$2:$A$13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D'!$G$2:$G$13</c:f>
              <c:numCache>
                <c:formatCode>0</c:formatCode>
                <c:ptCount val="12"/>
                <c:pt idx="0">
                  <c:v>1.5421900161030597</c:v>
                </c:pt>
                <c:pt idx="1">
                  <c:v>2.1383252818035423</c:v>
                </c:pt>
                <c:pt idx="2">
                  <c:v>2.349114331723027</c:v>
                </c:pt>
                <c:pt idx="3">
                  <c:v>2.0136876006441224</c:v>
                </c:pt>
                <c:pt idx="4">
                  <c:v>1.8431561996779389</c:v>
                </c:pt>
                <c:pt idx="5">
                  <c:v>1.682608695652174</c:v>
                </c:pt>
                <c:pt idx="6">
                  <c:v>1.4450885668276972</c:v>
                </c:pt>
                <c:pt idx="7">
                  <c:v>1.3847020933977452</c:v>
                </c:pt>
                <c:pt idx="8">
                  <c:v>1.3500805152979065</c:v>
                </c:pt>
                <c:pt idx="9">
                  <c:v>1.1486312399355878</c:v>
                </c:pt>
                <c:pt idx="10">
                  <c:v>1.0347826086956522</c:v>
                </c:pt>
                <c:pt idx="11">
                  <c:v>0.88486312399355882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3-4FC5-8848-EBB48B4310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357453120"/>
        <c:axId val="357438144"/>
        <c:axId val="0"/>
      </c:bar3DChart>
      <c:catAx>
        <c:axId val="35745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38144"/>
        <c:crosses val="autoZero"/>
        <c:auto val="1"/>
        <c:lblAlgn val="ctr"/>
        <c:lblOffset val="100"/>
        <c:noMultiLvlLbl val="0"/>
      </c:catAx>
      <c:valAx>
        <c:axId val="35743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2E958-2DF1-40C7-8908-EB338E02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03582"/>
            <a:ext cx="8791575" cy="3776869"/>
          </a:xfrm>
        </p:spPr>
        <p:txBody>
          <a:bodyPr/>
          <a:lstStyle/>
          <a:p>
            <a:r>
              <a:rPr lang="en-US" b="1" dirty="0"/>
              <a:t>ABC Call Volume Trend Analysis</a:t>
            </a:r>
            <a:br>
              <a:rPr lang="en-US" b="1" dirty="0"/>
            </a:br>
            <a:r>
              <a:rPr lang="en-US" b="1" dirty="0"/>
              <a:t>project 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47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F4C-93A4-4CC2-93C1-FBB9D11E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64974"/>
          </a:xfrm>
        </p:spPr>
        <p:txBody>
          <a:bodyPr/>
          <a:lstStyle/>
          <a:p>
            <a:r>
              <a:rPr lang="en-US" dirty="0"/>
              <a:t>Task a - What is the average duration of calls for each time bucket ?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E20697-3A9B-4BE5-8658-93ACD75B3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738291"/>
              </p:ext>
            </p:extLst>
          </p:nvPr>
        </p:nvGraphicFramePr>
        <p:xfrm>
          <a:off x="834887" y="1732517"/>
          <a:ext cx="10349948" cy="481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1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C3C-452D-410C-91FD-D443EEBD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683026"/>
          </a:xfrm>
        </p:spPr>
        <p:txBody>
          <a:bodyPr>
            <a:normAutofit/>
          </a:bodyPr>
          <a:lstStyle/>
          <a:p>
            <a:r>
              <a:rPr lang="en-US" dirty="0"/>
              <a:t>Task b -  Can you create a chart or graph that shows the number of calls received in each time bucket?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CD691D-FB60-48D8-89A6-7A29E01AA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911340"/>
              </p:ext>
            </p:extLst>
          </p:nvPr>
        </p:nvGraphicFramePr>
        <p:xfrm>
          <a:off x="657122" y="1921150"/>
          <a:ext cx="10832513" cy="46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3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DF81-051D-44C8-9815-5473A7D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9749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C -  What is the minimum number of agents required in each time bucket to reduce the abandon rate to 10%?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955128-DF82-48A2-A67B-F25C075E8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62"/>
              </p:ext>
            </p:extLst>
          </p:nvPr>
        </p:nvGraphicFramePr>
        <p:xfrm>
          <a:off x="815319" y="1700212"/>
          <a:ext cx="10528542" cy="4846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2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EE77-5FDC-4A62-ACC7-FFB72824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736035"/>
          </a:xfrm>
        </p:spPr>
        <p:txBody>
          <a:bodyPr>
            <a:normAutofit/>
          </a:bodyPr>
          <a:lstStyle/>
          <a:p>
            <a:r>
              <a:rPr lang="en-US" dirty="0"/>
              <a:t>Task d - Propose a manpower plan for each time bucket throughout the day, keeping the maximum abandon rate at 10%.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613BF0-51AC-4C8F-8C48-12B325006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199980"/>
              </p:ext>
            </p:extLst>
          </p:nvPr>
        </p:nvGraphicFramePr>
        <p:xfrm>
          <a:off x="1141412" y="2093636"/>
          <a:ext cx="9905997" cy="443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77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122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ABC Call Volume Trend Analysis project - 8</vt:lpstr>
      <vt:lpstr>Task a - What is the average duration of calls for each time bucket ?</vt:lpstr>
      <vt:lpstr>Task b -  Can you create a chart or graph that shows the number of calls received in each time bucket?</vt:lpstr>
      <vt:lpstr>Task C -  What is the minimum number of agents required in each time bucket to reduce the abandon rate to 10%?</vt:lpstr>
      <vt:lpstr>Task d - Propose a manpower plan for each time bucket throughout the day, keeping the maximum abandon rate at 10%.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 project - 8</dc:title>
  <dc:creator>hp</dc:creator>
  <cp:lastModifiedBy>hp</cp:lastModifiedBy>
  <cp:revision>3</cp:revision>
  <dcterms:created xsi:type="dcterms:W3CDTF">2024-11-05T13:14:12Z</dcterms:created>
  <dcterms:modified xsi:type="dcterms:W3CDTF">2024-11-05T13:34:45Z</dcterms:modified>
</cp:coreProperties>
</file>