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1" r:id="rId1"/>
  </p:sldMasterIdLst>
  <p:sldIdLst>
    <p:sldId id="278" r:id="rId2"/>
    <p:sldId id="264" r:id="rId3"/>
    <p:sldId id="257" r:id="rId4"/>
    <p:sldId id="259"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929488-6FC6-4F81-AD98-A63953B77569}" v="30" dt="2023-10-04T11:45:11.6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40050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60081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16684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4131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7264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9/9/2024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26657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9/9/2024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45111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9/9/2024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05990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32120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671635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9/9/2024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3270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9/9/2024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641709093"/>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94DA05E1-7869-4FBE-837E-1B62E9D78A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xmlns="" id="{89BAAE7D-1EA6-4D3B-96B5-43F5B6178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xmlns="" id="{3CD47BD6-B753-40AF-80C8-F8DFCC5484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9B67A1B2-B419-43BE-A0CA-9E2404A1A8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761999"/>
            <a:ext cx="4642228"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84BC6911-B4A2-766F-AF45-C7AD150BF9D1}"/>
              </a:ext>
            </a:extLst>
          </p:cNvPr>
          <p:cNvSpPr>
            <a:spLocks noGrp="1"/>
          </p:cNvSpPr>
          <p:nvPr>
            <p:ph type="title"/>
          </p:nvPr>
        </p:nvSpPr>
        <p:spPr>
          <a:xfrm>
            <a:off x="2251881" y="1298448"/>
            <a:ext cx="9563982" cy="1553934"/>
          </a:xfrm>
        </p:spPr>
        <p:txBody>
          <a:bodyPr vert="horz" lIns="91440" tIns="45720" rIns="91440" bIns="45720" rtlCol="0" anchor="b">
            <a:normAutofit/>
          </a:bodyPr>
          <a:lstStyle/>
          <a:p>
            <a:r>
              <a:rPr lang="en-US" sz="4600" b="1" i="1" spc="-100" dirty="0"/>
              <a:t>Operation Analytics</a:t>
            </a:r>
            <a:br>
              <a:rPr lang="en-US" sz="4600" b="1" i="1" spc="-100" dirty="0"/>
            </a:br>
            <a:r>
              <a:rPr lang="en-US" sz="4600" b="1" i="1" spc="-100" dirty="0"/>
              <a:t> and Investigating Metric Spike</a:t>
            </a:r>
          </a:p>
        </p:txBody>
      </p:sp>
      <p:sp>
        <p:nvSpPr>
          <p:cNvPr id="24" name="Rectangle 23">
            <a:extLst>
              <a:ext uri="{FF2B5EF4-FFF2-40B4-BE49-F238E27FC236}">
                <a16:creationId xmlns:a16="http://schemas.microsoft.com/office/drawing/2014/main" xmlns="" id="{DE981F49-E49B-4139-932F-55F09B423B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xmlns="" id="{F928CC60-D048-8944-15F3-61FB1086A0E0}"/>
              </a:ext>
            </a:extLst>
          </p:cNvPr>
          <p:cNvSpPr txBox="1"/>
          <p:nvPr/>
        </p:nvSpPr>
        <p:spPr>
          <a:xfrm>
            <a:off x="3869268" y="864108"/>
            <a:ext cx="7315200" cy="5120640"/>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endParaRPr lang="en-US" b="1" dirty="0"/>
          </a:p>
        </p:txBody>
      </p:sp>
    </p:spTree>
    <p:extLst>
      <p:ext uri="{BB962C8B-B14F-4D97-AF65-F5344CB8AC3E}">
        <p14:creationId xmlns:p14="http://schemas.microsoft.com/office/powerpoint/2010/main" val="235240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29E99E-B26D-2846-E83C-F2B9C5F5286C}"/>
              </a:ext>
            </a:extLst>
          </p:cNvPr>
          <p:cNvSpPr>
            <a:spLocks noGrp="1"/>
          </p:cNvSpPr>
          <p:nvPr>
            <p:ph type="title"/>
          </p:nvPr>
        </p:nvSpPr>
        <p:spPr>
          <a:xfrm>
            <a:off x="0" y="159328"/>
            <a:ext cx="9404723" cy="1400530"/>
          </a:xfrm>
        </p:spPr>
        <p:txBody>
          <a:bodyPr/>
          <a:lstStyle/>
          <a:p>
            <a:r>
              <a:rPr lang="en-US" b="1" i="1" dirty="0">
                <a:solidFill>
                  <a:schemeClr val="bg1"/>
                </a:solidFill>
              </a:rPr>
              <a:t>Case Study 2</a:t>
            </a:r>
          </a:p>
        </p:txBody>
      </p:sp>
      <p:pic>
        <p:nvPicPr>
          <p:cNvPr id="4" name="Picture 4">
            <a:extLst>
              <a:ext uri="{FF2B5EF4-FFF2-40B4-BE49-F238E27FC236}">
                <a16:creationId xmlns:a16="http://schemas.microsoft.com/office/drawing/2014/main" xmlns="" id="{C89495E3-A6A8-D728-B7AB-AD8CA4CFDDF6}"/>
              </a:ext>
            </a:extLst>
          </p:cNvPr>
          <p:cNvPicPr>
            <a:picLocks noGrp="1" noChangeAspect="1"/>
          </p:cNvPicPr>
          <p:nvPr>
            <p:ph idx="1"/>
          </p:nvPr>
        </p:nvPicPr>
        <p:blipFill>
          <a:blip r:embed="rId2"/>
          <a:stretch>
            <a:fillRect/>
          </a:stretch>
        </p:blipFill>
        <p:spPr>
          <a:xfrm>
            <a:off x="0" y="-108597"/>
            <a:ext cx="12379882" cy="7061084"/>
          </a:xfrm>
        </p:spPr>
      </p:pic>
      <p:sp>
        <p:nvSpPr>
          <p:cNvPr id="5" name="TextBox 4">
            <a:extLst>
              <a:ext uri="{FF2B5EF4-FFF2-40B4-BE49-F238E27FC236}">
                <a16:creationId xmlns:a16="http://schemas.microsoft.com/office/drawing/2014/main" xmlns="" id="{6E9646F8-56A7-6147-FAA2-33D56A678FBB}"/>
              </a:ext>
            </a:extLst>
          </p:cNvPr>
          <p:cNvSpPr txBox="1"/>
          <p:nvPr/>
        </p:nvSpPr>
        <p:spPr>
          <a:xfrm>
            <a:off x="4991392" y="859593"/>
            <a:ext cx="3988887" cy="646331"/>
          </a:xfrm>
          <a:prstGeom prst="rect">
            <a:avLst/>
          </a:prstGeom>
          <a:noFill/>
        </p:spPr>
        <p:txBody>
          <a:bodyPr wrap="square" rtlCol="0">
            <a:spAutoFit/>
          </a:bodyPr>
          <a:lstStyle/>
          <a:p>
            <a:pPr algn="l"/>
            <a:r>
              <a:rPr lang="en-US" b="1" u="sng" dirty="0">
                <a:solidFill>
                  <a:schemeClr val="bg1"/>
                </a:solidFill>
              </a:rPr>
              <a:t>Table Data</a:t>
            </a:r>
          </a:p>
          <a:p>
            <a:pPr algn="l"/>
            <a:endParaRPr lang="en-US" b="1" i="1" dirty="0">
              <a:solidFill>
                <a:schemeClr val="bg1"/>
              </a:solidFill>
            </a:endParaRPr>
          </a:p>
        </p:txBody>
      </p:sp>
      <p:sp>
        <p:nvSpPr>
          <p:cNvPr id="7" name="TextBox 6">
            <a:extLst>
              <a:ext uri="{FF2B5EF4-FFF2-40B4-BE49-F238E27FC236}">
                <a16:creationId xmlns:a16="http://schemas.microsoft.com/office/drawing/2014/main" xmlns="" id="{68CB8EF8-5CFE-5D0F-F725-108EDF2EA844}"/>
              </a:ext>
            </a:extLst>
          </p:cNvPr>
          <p:cNvSpPr txBox="1"/>
          <p:nvPr/>
        </p:nvSpPr>
        <p:spPr>
          <a:xfrm>
            <a:off x="1023198" y="2114210"/>
            <a:ext cx="1828800" cy="369332"/>
          </a:xfrm>
          <a:prstGeom prst="rect">
            <a:avLst/>
          </a:prstGeom>
          <a:noFill/>
        </p:spPr>
        <p:txBody>
          <a:bodyPr wrap="square" rtlCol="0">
            <a:spAutoFit/>
          </a:bodyPr>
          <a:lstStyle/>
          <a:p>
            <a:pPr algn="l"/>
            <a:r>
              <a:rPr lang="en-US" b="1" dirty="0">
                <a:solidFill>
                  <a:schemeClr val="bg1"/>
                </a:solidFill>
              </a:rPr>
              <a:t>Users</a:t>
            </a:r>
          </a:p>
        </p:txBody>
      </p:sp>
      <p:pic>
        <p:nvPicPr>
          <p:cNvPr id="8" name="Picture 8">
            <a:extLst>
              <a:ext uri="{FF2B5EF4-FFF2-40B4-BE49-F238E27FC236}">
                <a16:creationId xmlns:a16="http://schemas.microsoft.com/office/drawing/2014/main" xmlns="" id="{CB6417DE-9412-D392-3B2C-E6D31B559005}"/>
              </a:ext>
            </a:extLst>
          </p:cNvPr>
          <p:cNvPicPr>
            <a:picLocks noChangeAspect="1"/>
          </p:cNvPicPr>
          <p:nvPr/>
        </p:nvPicPr>
        <p:blipFill>
          <a:blip r:embed="rId3"/>
          <a:stretch>
            <a:fillRect/>
          </a:stretch>
        </p:blipFill>
        <p:spPr>
          <a:xfrm>
            <a:off x="377240" y="2843116"/>
            <a:ext cx="2586903" cy="585884"/>
          </a:xfrm>
          <a:prstGeom prst="rect">
            <a:avLst/>
          </a:prstGeom>
        </p:spPr>
      </p:pic>
      <p:pic>
        <p:nvPicPr>
          <p:cNvPr id="10" name="Picture 10">
            <a:extLst>
              <a:ext uri="{FF2B5EF4-FFF2-40B4-BE49-F238E27FC236}">
                <a16:creationId xmlns:a16="http://schemas.microsoft.com/office/drawing/2014/main" xmlns="" id="{40ADB988-363F-15FD-BB0B-AB74131A9D38}"/>
              </a:ext>
            </a:extLst>
          </p:cNvPr>
          <p:cNvPicPr>
            <a:picLocks noChangeAspect="1"/>
          </p:cNvPicPr>
          <p:nvPr/>
        </p:nvPicPr>
        <p:blipFill>
          <a:blip r:embed="rId4"/>
          <a:stretch>
            <a:fillRect/>
          </a:stretch>
        </p:blipFill>
        <p:spPr>
          <a:xfrm>
            <a:off x="189512" y="3976162"/>
            <a:ext cx="2931428" cy="2722510"/>
          </a:xfrm>
          <a:prstGeom prst="rect">
            <a:avLst/>
          </a:prstGeom>
        </p:spPr>
      </p:pic>
      <p:sp>
        <p:nvSpPr>
          <p:cNvPr id="11" name="TextBox 10">
            <a:extLst>
              <a:ext uri="{FF2B5EF4-FFF2-40B4-BE49-F238E27FC236}">
                <a16:creationId xmlns:a16="http://schemas.microsoft.com/office/drawing/2014/main" xmlns="" id="{2B63FCD8-E844-6602-1A50-7C2ED37E1BF6}"/>
              </a:ext>
            </a:extLst>
          </p:cNvPr>
          <p:cNvSpPr txBox="1"/>
          <p:nvPr/>
        </p:nvSpPr>
        <p:spPr>
          <a:xfrm flipH="1">
            <a:off x="4883728" y="2054525"/>
            <a:ext cx="2175978" cy="369332"/>
          </a:xfrm>
          <a:prstGeom prst="rect">
            <a:avLst/>
          </a:prstGeom>
          <a:noFill/>
        </p:spPr>
        <p:txBody>
          <a:bodyPr wrap="square" rtlCol="0">
            <a:spAutoFit/>
          </a:bodyPr>
          <a:lstStyle/>
          <a:p>
            <a:pPr algn="l"/>
            <a:r>
              <a:rPr lang="en-US" b="1" dirty="0">
                <a:solidFill>
                  <a:schemeClr val="bg1"/>
                </a:solidFill>
              </a:rPr>
              <a:t>Events</a:t>
            </a:r>
          </a:p>
        </p:txBody>
      </p:sp>
      <p:pic>
        <p:nvPicPr>
          <p:cNvPr id="13" name="Picture 13">
            <a:extLst>
              <a:ext uri="{FF2B5EF4-FFF2-40B4-BE49-F238E27FC236}">
                <a16:creationId xmlns:a16="http://schemas.microsoft.com/office/drawing/2014/main" xmlns="" id="{78CB37D1-C3C1-1C66-4A2F-D9A4575B6C5B}"/>
              </a:ext>
            </a:extLst>
          </p:cNvPr>
          <p:cNvPicPr>
            <a:picLocks noChangeAspect="1"/>
          </p:cNvPicPr>
          <p:nvPr/>
        </p:nvPicPr>
        <p:blipFill>
          <a:blip r:embed="rId5"/>
          <a:stretch>
            <a:fillRect/>
          </a:stretch>
        </p:blipFill>
        <p:spPr>
          <a:xfrm>
            <a:off x="4405024" y="2918524"/>
            <a:ext cx="2754420" cy="579327"/>
          </a:xfrm>
          <a:prstGeom prst="rect">
            <a:avLst/>
          </a:prstGeom>
        </p:spPr>
      </p:pic>
      <p:pic>
        <p:nvPicPr>
          <p:cNvPr id="15" name="Picture 15">
            <a:extLst>
              <a:ext uri="{FF2B5EF4-FFF2-40B4-BE49-F238E27FC236}">
                <a16:creationId xmlns:a16="http://schemas.microsoft.com/office/drawing/2014/main" xmlns="" id="{3D12BF05-F5E5-24E3-9EAD-A4F0E9F4E3CC}"/>
              </a:ext>
            </a:extLst>
          </p:cNvPr>
          <p:cNvPicPr>
            <a:picLocks noChangeAspect="1"/>
          </p:cNvPicPr>
          <p:nvPr/>
        </p:nvPicPr>
        <p:blipFill>
          <a:blip r:embed="rId6"/>
          <a:stretch>
            <a:fillRect/>
          </a:stretch>
        </p:blipFill>
        <p:spPr>
          <a:xfrm>
            <a:off x="4454210" y="4079364"/>
            <a:ext cx="2931428" cy="2600811"/>
          </a:xfrm>
          <a:prstGeom prst="rect">
            <a:avLst/>
          </a:prstGeom>
        </p:spPr>
      </p:pic>
      <p:sp>
        <p:nvSpPr>
          <p:cNvPr id="16" name="TextBox 15">
            <a:extLst>
              <a:ext uri="{FF2B5EF4-FFF2-40B4-BE49-F238E27FC236}">
                <a16:creationId xmlns:a16="http://schemas.microsoft.com/office/drawing/2014/main" xmlns="" id="{C5DDD74D-1F52-FCAF-F2C5-9A3E8C13D627}"/>
              </a:ext>
            </a:extLst>
          </p:cNvPr>
          <p:cNvSpPr txBox="1"/>
          <p:nvPr/>
        </p:nvSpPr>
        <p:spPr>
          <a:xfrm>
            <a:off x="9404723" y="2177227"/>
            <a:ext cx="4856834" cy="369332"/>
          </a:xfrm>
          <a:prstGeom prst="rect">
            <a:avLst/>
          </a:prstGeom>
          <a:noFill/>
        </p:spPr>
        <p:txBody>
          <a:bodyPr wrap="square" rtlCol="0">
            <a:spAutoFit/>
          </a:bodyPr>
          <a:lstStyle/>
          <a:p>
            <a:pPr algn="l"/>
            <a:r>
              <a:rPr lang="en-US" b="1" dirty="0">
                <a:solidFill>
                  <a:schemeClr val="bg1"/>
                </a:solidFill>
              </a:rPr>
              <a:t>Email -Events</a:t>
            </a:r>
          </a:p>
        </p:txBody>
      </p:sp>
      <p:pic>
        <p:nvPicPr>
          <p:cNvPr id="17" name="Picture 17">
            <a:extLst>
              <a:ext uri="{FF2B5EF4-FFF2-40B4-BE49-F238E27FC236}">
                <a16:creationId xmlns:a16="http://schemas.microsoft.com/office/drawing/2014/main" xmlns="" id="{1FFDBEA4-AD41-3881-2071-D0D2FDB4AB4E}"/>
              </a:ext>
            </a:extLst>
          </p:cNvPr>
          <p:cNvPicPr>
            <a:picLocks noChangeAspect="1"/>
          </p:cNvPicPr>
          <p:nvPr/>
        </p:nvPicPr>
        <p:blipFill>
          <a:blip r:embed="rId7"/>
          <a:stretch>
            <a:fillRect/>
          </a:stretch>
        </p:blipFill>
        <p:spPr>
          <a:xfrm>
            <a:off x="8980279" y="2835857"/>
            <a:ext cx="2824519" cy="423283"/>
          </a:xfrm>
          <a:prstGeom prst="rect">
            <a:avLst/>
          </a:prstGeom>
        </p:spPr>
      </p:pic>
      <p:pic>
        <p:nvPicPr>
          <p:cNvPr id="19" name="Picture 19">
            <a:extLst>
              <a:ext uri="{FF2B5EF4-FFF2-40B4-BE49-F238E27FC236}">
                <a16:creationId xmlns:a16="http://schemas.microsoft.com/office/drawing/2014/main" xmlns="" id="{D28BF2D2-4CAA-1B50-096B-8D5ECDB3F2C7}"/>
              </a:ext>
            </a:extLst>
          </p:cNvPr>
          <p:cNvPicPr>
            <a:picLocks noChangeAspect="1"/>
          </p:cNvPicPr>
          <p:nvPr/>
        </p:nvPicPr>
        <p:blipFill>
          <a:blip r:embed="rId8"/>
          <a:stretch>
            <a:fillRect/>
          </a:stretch>
        </p:blipFill>
        <p:spPr>
          <a:xfrm>
            <a:off x="8718909" y="4125263"/>
            <a:ext cx="3114231" cy="2449969"/>
          </a:xfrm>
          <a:prstGeom prst="rect">
            <a:avLst/>
          </a:prstGeom>
        </p:spPr>
      </p:pic>
    </p:spTree>
    <p:extLst>
      <p:ext uri="{BB962C8B-B14F-4D97-AF65-F5344CB8AC3E}">
        <p14:creationId xmlns:p14="http://schemas.microsoft.com/office/powerpoint/2010/main" val="4029064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4159A4-AF14-8555-7034-0F8D3BE09750}"/>
              </a:ext>
            </a:extLst>
          </p:cNvPr>
          <p:cNvSpPr>
            <a:spLocks noGrp="1"/>
          </p:cNvSpPr>
          <p:nvPr>
            <p:ph type="title"/>
          </p:nvPr>
        </p:nvSpPr>
        <p:spPr>
          <a:xfrm>
            <a:off x="0" y="92091"/>
            <a:ext cx="9404723" cy="1400530"/>
          </a:xfrm>
        </p:spPr>
        <p:txBody>
          <a:bodyPr/>
          <a:lstStyle/>
          <a:p>
            <a:r>
              <a:rPr lang="en-US" b="1" i="1" dirty="0">
                <a:solidFill>
                  <a:schemeClr val="accent3">
                    <a:lumMod val="40000"/>
                    <a:lumOff val="60000"/>
                  </a:schemeClr>
                </a:solidFill>
              </a:rPr>
              <a:t>Weekly User Engagement </a:t>
            </a:r>
          </a:p>
        </p:txBody>
      </p:sp>
      <p:sp>
        <p:nvSpPr>
          <p:cNvPr id="12" name="Content Placeholder 11">
            <a:extLst>
              <a:ext uri="{FF2B5EF4-FFF2-40B4-BE49-F238E27FC236}">
                <a16:creationId xmlns:a16="http://schemas.microsoft.com/office/drawing/2014/main" xmlns="" id="{6E6A89B0-A27A-3906-BB5D-24F58BABE5C6}"/>
              </a:ext>
            </a:extLst>
          </p:cNvPr>
          <p:cNvSpPr>
            <a:spLocks noGrp="1"/>
          </p:cNvSpPr>
          <p:nvPr>
            <p:ph idx="1"/>
          </p:nvPr>
        </p:nvSpPr>
        <p:spPr>
          <a:xfrm>
            <a:off x="3049798" y="1016620"/>
            <a:ext cx="8946541" cy="648953"/>
          </a:xfrm>
        </p:spPr>
        <p:txBody>
          <a:bodyPr/>
          <a:lstStyle/>
          <a:p>
            <a:r>
              <a:rPr lang="en-US" b="1" i="1" dirty="0">
                <a:solidFill>
                  <a:schemeClr val="accent3">
                    <a:lumMod val="40000"/>
                    <a:lumOff val="60000"/>
                  </a:schemeClr>
                </a:solidFill>
              </a:rPr>
              <a:t>Measure the activeness of users on a weekly basis.</a:t>
            </a:r>
          </a:p>
        </p:txBody>
      </p:sp>
      <p:pic>
        <p:nvPicPr>
          <p:cNvPr id="3" name="Picture 3">
            <a:extLst>
              <a:ext uri="{FF2B5EF4-FFF2-40B4-BE49-F238E27FC236}">
                <a16:creationId xmlns:a16="http://schemas.microsoft.com/office/drawing/2014/main" xmlns="" id="{5CD0120D-9104-8955-B62D-D9100F138809}"/>
              </a:ext>
            </a:extLst>
          </p:cNvPr>
          <p:cNvPicPr>
            <a:picLocks noChangeAspect="1"/>
          </p:cNvPicPr>
          <p:nvPr/>
        </p:nvPicPr>
        <p:blipFill>
          <a:blip r:embed="rId2"/>
          <a:stretch>
            <a:fillRect/>
          </a:stretch>
        </p:blipFill>
        <p:spPr>
          <a:xfrm>
            <a:off x="195661" y="2438342"/>
            <a:ext cx="6464096" cy="2721776"/>
          </a:xfrm>
          <a:prstGeom prst="rect">
            <a:avLst/>
          </a:prstGeom>
        </p:spPr>
      </p:pic>
      <p:pic>
        <p:nvPicPr>
          <p:cNvPr id="4" name="Picture 4">
            <a:extLst>
              <a:ext uri="{FF2B5EF4-FFF2-40B4-BE49-F238E27FC236}">
                <a16:creationId xmlns:a16="http://schemas.microsoft.com/office/drawing/2014/main" xmlns="" id="{BD6A26C0-3773-7AFE-C29B-BEC11117E29C}"/>
              </a:ext>
            </a:extLst>
          </p:cNvPr>
          <p:cNvPicPr>
            <a:picLocks noChangeAspect="1"/>
          </p:cNvPicPr>
          <p:nvPr/>
        </p:nvPicPr>
        <p:blipFill>
          <a:blip r:embed="rId3"/>
          <a:stretch>
            <a:fillRect/>
          </a:stretch>
        </p:blipFill>
        <p:spPr>
          <a:xfrm>
            <a:off x="9676991" y="2213931"/>
            <a:ext cx="2298226" cy="3439539"/>
          </a:xfrm>
          <a:prstGeom prst="rect">
            <a:avLst/>
          </a:prstGeom>
        </p:spPr>
      </p:pic>
      <p:sp>
        <p:nvSpPr>
          <p:cNvPr id="5" name="TextBox 4">
            <a:extLst>
              <a:ext uri="{FF2B5EF4-FFF2-40B4-BE49-F238E27FC236}">
                <a16:creationId xmlns:a16="http://schemas.microsoft.com/office/drawing/2014/main" xmlns="" id="{55B4F827-0736-1485-E259-507B98631808}"/>
              </a:ext>
            </a:extLst>
          </p:cNvPr>
          <p:cNvSpPr txBox="1"/>
          <p:nvPr/>
        </p:nvSpPr>
        <p:spPr>
          <a:xfrm>
            <a:off x="7713722" y="3429000"/>
            <a:ext cx="1984391" cy="369332"/>
          </a:xfrm>
          <a:prstGeom prst="rect">
            <a:avLst/>
          </a:prstGeom>
          <a:noFill/>
        </p:spPr>
        <p:txBody>
          <a:bodyPr wrap="square" rtlCol="0">
            <a:spAutoFit/>
          </a:bodyPr>
          <a:lstStyle/>
          <a:p>
            <a:pPr algn="l"/>
            <a:r>
              <a:rPr lang="en-US" dirty="0"/>
              <a:t>➡️</a:t>
            </a:r>
          </a:p>
        </p:txBody>
      </p:sp>
      <p:sp>
        <p:nvSpPr>
          <p:cNvPr id="6" name="TextBox 5">
            <a:extLst>
              <a:ext uri="{FF2B5EF4-FFF2-40B4-BE49-F238E27FC236}">
                <a16:creationId xmlns:a16="http://schemas.microsoft.com/office/drawing/2014/main" xmlns="" id="{5B0A4422-A0F3-F4D1-519A-BFC4788E1984}"/>
              </a:ext>
            </a:extLst>
          </p:cNvPr>
          <p:cNvSpPr txBox="1"/>
          <p:nvPr/>
        </p:nvSpPr>
        <p:spPr>
          <a:xfrm>
            <a:off x="460018" y="5728856"/>
            <a:ext cx="8484686" cy="646331"/>
          </a:xfrm>
          <a:prstGeom prst="rect">
            <a:avLst/>
          </a:prstGeom>
          <a:noFill/>
        </p:spPr>
        <p:txBody>
          <a:bodyPr wrap="square" rtlCol="0">
            <a:spAutoFit/>
          </a:bodyPr>
          <a:lstStyle/>
          <a:p>
            <a:pPr algn="l"/>
            <a:r>
              <a:rPr lang="en-US" b="1" i="1" dirty="0">
                <a:solidFill>
                  <a:schemeClr val="accent3">
                    <a:lumMod val="40000"/>
                    <a:lumOff val="60000"/>
                  </a:schemeClr>
                </a:solidFill>
              </a:rPr>
              <a:t>.Highest user week: 28</a:t>
            </a:r>
          </a:p>
          <a:p>
            <a:pPr algn="l"/>
            <a:r>
              <a:rPr lang="en-US" b="1" i="1" dirty="0">
                <a:solidFill>
                  <a:schemeClr val="accent2"/>
                </a:solidFill>
              </a:rPr>
              <a:t>. Minimum user week : 17</a:t>
            </a:r>
          </a:p>
        </p:txBody>
      </p:sp>
    </p:spTree>
    <p:extLst>
      <p:ext uri="{BB962C8B-B14F-4D97-AF65-F5344CB8AC3E}">
        <p14:creationId xmlns:p14="http://schemas.microsoft.com/office/powerpoint/2010/main" val="67011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48BA09-AFC5-D497-39A8-24578503C337}"/>
              </a:ext>
            </a:extLst>
          </p:cNvPr>
          <p:cNvSpPr>
            <a:spLocks noGrp="1"/>
          </p:cNvSpPr>
          <p:nvPr>
            <p:ph type="title"/>
          </p:nvPr>
        </p:nvSpPr>
        <p:spPr>
          <a:xfrm>
            <a:off x="0" y="-90664"/>
            <a:ext cx="9404723" cy="1400530"/>
          </a:xfrm>
        </p:spPr>
        <p:txBody>
          <a:bodyPr/>
          <a:lstStyle/>
          <a:p>
            <a:r>
              <a:rPr lang="en-US" b="1" i="1" dirty="0">
                <a:solidFill>
                  <a:schemeClr val="accent3">
                    <a:lumMod val="40000"/>
                    <a:lumOff val="60000"/>
                  </a:schemeClr>
                </a:solidFill>
              </a:rPr>
              <a:t>User Growth Analysis </a:t>
            </a:r>
          </a:p>
        </p:txBody>
      </p:sp>
      <p:sp>
        <p:nvSpPr>
          <p:cNvPr id="3" name="Content Placeholder 2">
            <a:extLst>
              <a:ext uri="{FF2B5EF4-FFF2-40B4-BE49-F238E27FC236}">
                <a16:creationId xmlns:a16="http://schemas.microsoft.com/office/drawing/2014/main" xmlns="" id="{F3B7F9A2-B79A-85D4-587E-1AC00A7EAC10}"/>
              </a:ext>
            </a:extLst>
          </p:cNvPr>
          <p:cNvSpPr>
            <a:spLocks noGrp="1"/>
          </p:cNvSpPr>
          <p:nvPr>
            <p:ph idx="1"/>
          </p:nvPr>
        </p:nvSpPr>
        <p:spPr>
          <a:xfrm>
            <a:off x="2472467" y="1074950"/>
            <a:ext cx="8946541" cy="1149927"/>
          </a:xfrm>
        </p:spPr>
        <p:txBody>
          <a:bodyPr/>
          <a:lstStyle/>
          <a:p>
            <a:r>
              <a:rPr lang="en-US" b="1" i="1" dirty="0">
                <a:solidFill>
                  <a:schemeClr val="accent3">
                    <a:lumMod val="40000"/>
                    <a:lumOff val="60000"/>
                  </a:schemeClr>
                </a:solidFill>
              </a:rPr>
              <a:t>Analyze the growth of users over time for a product</a:t>
            </a:r>
          </a:p>
        </p:txBody>
      </p:sp>
      <p:pic>
        <p:nvPicPr>
          <p:cNvPr id="4" name="Picture 4">
            <a:extLst>
              <a:ext uri="{FF2B5EF4-FFF2-40B4-BE49-F238E27FC236}">
                <a16:creationId xmlns:a16="http://schemas.microsoft.com/office/drawing/2014/main" xmlns="" id="{FA7ABC0E-1B0D-7332-62E0-CF5CB21F8B89}"/>
              </a:ext>
            </a:extLst>
          </p:cNvPr>
          <p:cNvPicPr>
            <a:picLocks noChangeAspect="1"/>
          </p:cNvPicPr>
          <p:nvPr/>
        </p:nvPicPr>
        <p:blipFill>
          <a:blip r:embed="rId2"/>
          <a:stretch>
            <a:fillRect/>
          </a:stretch>
        </p:blipFill>
        <p:spPr>
          <a:xfrm>
            <a:off x="2032000" y="1950164"/>
            <a:ext cx="8128000" cy="1601830"/>
          </a:xfrm>
          <a:prstGeom prst="rect">
            <a:avLst/>
          </a:prstGeom>
        </p:spPr>
      </p:pic>
      <p:pic>
        <p:nvPicPr>
          <p:cNvPr id="5" name="Picture 5">
            <a:extLst>
              <a:ext uri="{FF2B5EF4-FFF2-40B4-BE49-F238E27FC236}">
                <a16:creationId xmlns:a16="http://schemas.microsoft.com/office/drawing/2014/main" xmlns="" id="{95696672-437F-0EFF-78DF-65419EB69620}"/>
              </a:ext>
            </a:extLst>
          </p:cNvPr>
          <p:cNvPicPr>
            <a:picLocks noChangeAspect="1"/>
          </p:cNvPicPr>
          <p:nvPr/>
        </p:nvPicPr>
        <p:blipFill>
          <a:blip r:embed="rId3"/>
          <a:stretch>
            <a:fillRect/>
          </a:stretch>
        </p:blipFill>
        <p:spPr>
          <a:xfrm>
            <a:off x="3850749" y="4293262"/>
            <a:ext cx="4177298" cy="2394200"/>
          </a:xfrm>
          <a:prstGeom prst="rect">
            <a:avLst/>
          </a:prstGeom>
        </p:spPr>
      </p:pic>
      <p:sp>
        <p:nvSpPr>
          <p:cNvPr id="6" name="TextBox 5">
            <a:extLst>
              <a:ext uri="{FF2B5EF4-FFF2-40B4-BE49-F238E27FC236}">
                <a16:creationId xmlns:a16="http://schemas.microsoft.com/office/drawing/2014/main" xmlns="" id="{02A0FD9E-84A7-611A-EC00-872FF28A0F72}"/>
              </a:ext>
            </a:extLst>
          </p:cNvPr>
          <p:cNvSpPr txBox="1"/>
          <p:nvPr/>
        </p:nvSpPr>
        <p:spPr>
          <a:xfrm>
            <a:off x="5611091" y="3642042"/>
            <a:ext cx="3084267" cy="369332"/>
          </a:xfrm>
          <a:prstGeom prst="rect">
            <a:avLst/>
          </a:prstGeom>
          <a:noFill/>
        </p:spPr>
        <p:txBody>
          <a:bodyPr wrap="square" rtlCol="0">
            <a:spAutoFit/>
          </a:bodyPr>
          <a:lstStyle/>
          <a:p>
            <a:pPr algn="l"/>
            <a:r>
              <a:rPr lang="en-US" dirty="0"/>
              <a:t>⬇️</a:t>
            </a:r>
          </a:p>
        </p:txBody>
      </p:sp>
      <p:sp>
        <p:nvSpPr>
          <p:cNvPr id="7" name="TextBox 6">
            <a:extLst>
              <a:ext uri="{FF2B5EF4-FFF2-40B4-BE49-F238E27FC236}">
                <a16:creationId xmlns:a16="http://schemas.microsoft.com/office/drawing/2014/main" xmlns="" id="{0F87CE9D-9A89-D8B3-645F-818B2EA6964B}"/>
              </a:ext>
            </a:extLst>
          </p:cNvPr>
          <p:cNvSpPr txBox="1"/>
          <p:nvPr/>
        </p:nvSpPr>
        <p:spPr>
          <a:xfrm>
            <a:off x="8195720" y="4633124"/>
            <a:ext cx="3223288" cy="1477328"/>
          </a:xfrm>
          <a:prstGeom prst="rect">
            <a:avLst/>
          </a:prstGeom>
          <a:noFill/>
        </p:spPr>
        <p:txBody>
          <a:bodyPr wrap="square" rtlCol="0">
            <a:spAutoFit/>
          </a:bodyPr>
          <a:lstStyle/>
          <a:p>
            <a:pPr algn="l"/>
            <a:r>
              <a:rPr lang="en-US" b="1" i="1" dirty="0">
                <a:solidFill>
                  <a:schemeClr val="accent2">
                    <a:lumMod val="60000"/>
                    <a:lumOff val="40000"/>
                  </a:schemeClr>
                </a:solidFill>
              </a:rPr>
              <a:t>The 12</a:t>
            </a:r>
            <a:r>
              <a:rPr lang="en-US" b="1" i="1" baseline="30000" dirty="0">
                <a:solidFill>
                  <a:schemeClr val="accent2">
                    <a:lumMod val="60000"/>
                    <a:lumOff val="40000"/>
                  </a:schemeClr>
                </a:solidFill>
              </a:rPr>
              <a:t>th</a:t>
            </a:r>
            <a:r>
              <a:rPr lang="en-US" b="1" i="1" dirty="0">
                <a:solidFill>
                  <a:schemeClr val="accent2">
                    <a:lumMod val="60000"/>
                    <a:lumOff val="40000"/>
                  </a:schemeClr>
                </a:solidFill>
              </a:rPr>
              <a:t> 33 week of 2014  saw the greatest number of users</a:t>
            </a:r>
          </a:p>
          <a:p>
            <a:pPr algn="l"/>
            <a:r>
              <a:rPr lang="en-US" b="1" i="1" dirty="0">
                <a:solidFill>
                  <a:schemeClr val="accent2"/>
                </a:solidFill>
              </a:rPr>
              <a:t>The lowest was on 35</a:t>
            </a:r>
            <a:r>
              <a:rPr lang="en-US" b="1" i="1" baseline="30000" dirty="0">
                <a:solidFill>
                  <a:schemeClr val="accent2"/>
                </a:solidFill>
              </a:rPr>
              <a:t>th</a:t>
            </a:r>
            <a:r>
              <a:rPr lang="en-US" b="1" i="1" dirty="0">
                <a:solidFill>
                  <a:schemeClr val="accent2"/>
                </a:solidFill>
              </a:rPr>
              <a:t> week 2014</a:t>
            </a:r>
            <a:r>
              <a:rPr lang="en-US" b="1" i="1" dirty="0">
                <a:solidFill>
                  <a:schemeClr val="accent2">
                    <a:lumMod val="60000"/>
                    <a:lumOff val="40000"/>
                  </a:schemeClr>
                </a:solidFill>
              </a:rPr>
              <a:t> </a:t>
            </a:r>
          </a:p>
        </p:txBody>
      </p:sp>
    </p:spTree>
    <p:extLst>
      <p:ext uri="{BB962C8B-B14F-4D97-AF65-F5344CB8AC3E}">
        <p14:creationId xmlns:p14="http://schemas.microsoft.com/office/powerpoint/2010/main" val="3161793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3241D1-440F-AF84-1485-18C4C7586CA0}"/>
              </a:ext>
            </a:extLst>
          </p:cNvPr>
          <p:cNvSpPr>
            <a:spLocks noGrp="1"/>
          </p:cNvSpPr>
          <p:nvPr>
            <p:ph type="title"/>
          </p:nvPr>
        </p:nvSpPr>
        <p:spPr>
          <a:xfrm>
            <a:off x="354954" y="203428"/>
            <a:ext cx="9404723" cy="1400530"/>
          </a:xfrm>
        </p:spPr>
        <p:txBody>
          <a:bodyPr/>
          <a:lstStyle/>
          <a:p>
            <a:r>
              <a:rPr lang="en-US" b="1" i="1" dirty="0">
                <a:solidFill>
                  <a:schemeClr val="accent3">
                    <a:lumMod val="40000"/>
                    <a:lumOff val="60000"/>
                  </a:schemeClr>
                </a:solidFill>
              </a:rPr>
              <a:t>Weekly Retention Analysis </a:t>
            </a:r>
          </a:p>
        </p:txBody>
      </p:sp>
      <p:sp>
        <p:nvSpPr>
          <p:cNvPr id="3" name="Content Placeholder 2">
            <a:extLst>
              <a:ext uri="{FF2B5EF4-FFF2-40B4-BE49-F238E27FC236}">
                <a16:creationId xmlns:a16="http://schemas.microsoft.com/office/drawing/2014/main" xmlns="" id="{3C4F9869-3FDD-7813-1A21-2EFBF472F5EC}"/>
              </a:ext>
            </a:extLst>
          </p:cNvPr>
          <p:cNvSpPr>
            <a:spLocks noGrp="1"/>
          </p:cNvSpPr>
          <p:nvPr>
            <p:ph idx="1"/>
          </p:nvPr>
        </p:nvSpPr>
        <p:spPr>
          <a:xfrm>
            <a:off x="967838" y="1217570"/>
            <a:ext cx="10850436" cy="520754"/>
          </a:xfrm>
        </p:spPr>
        <p:txBody>
          <a:bodyPr/>
          <a:lstStyle/>
          <a:p>
            <a:r>
              <a:rPr lang="en-US" b="1" i="1" dirty="0">
                <a:solidFill>
                  <a:schemeClr val="accent3">
                    <a:lumMod val="40000"/>
                    <a:lumOff val="60000"/>
                  </a:schemeClr>
                </a:solidFill>
              </a:rPr>
              <a:t>Analyze the retention of users on a weekly basis after signing up for a product</a:t>
            </a:r>
          </a:p>
        </p:txBody>
      </p:sp>
      <p:pic>
        <p:nvPicPr>
          <p:cNvPr id="4" name="Picture 4">
            <a:extLst>
              <a:ext uri="{FF2B5EF4-FFF2-40B4-BE49-F238E27FC236}">
                <a16:creationId xmlns:a16="http://schemas.microsoft.com/office/drawing/2014/main" xmlns="" id="{47789E43-7BD5-8E4D-5713-F82A9A2A95DF}"/>
              </a:ext>
            </a:extLst>
          </p:cNvPr>
          <p:cNvPicPr>
            <a:picLocks noChangeAspect="1"/>
          </p:cNvPicPr>
          <p:nvPr/>
        </p:nvPicPr>
        <p:blipFill>
          <a:blip r:embed="rId2"/>
          <a:stretch>
            <a:fillRect/>
          </a:stretch>
        </p:blipFill>
        <p:spPr>
          <a:xfrm>
            <a:off x="98731" y="2295470"/>
            <a:ext cx="4324834" cy="3376918"/>
          </a:xfrm>
          <a:prstGeom prst="rect">
            <a:avLst/>
          </a:prstGeom>
        </p:spPr>
      </p:pic>
      <p:pic>
        <p:nvPicPr>
          <p:cNvPr id="5" name="Picture 5">
            <a:extLst>
              <a:ext uri="{FF2B5EF4-FFF2-40B4-BE49-F238E27FC236}">
                <a16:creationId xmlns:a16="http://schemas.microsoft.com/office/drawing/2014/main" xmlns="" id="{5BAB62C6-9547-F9A2-6BC6-65DC94B245BA}"/>
              </a:ext>
            </a:extLst>
          </p:cNvPr>
          <p:cNvPicPr>
            <a:picLocks noChangeAspect="1"/>
          </p:cNvPicPr>
          <p:nvPr/>
        </p:nvPicPr>
        <p:blipFill>
          <a:blip r:embed="rId3"/>
          <a:stretch>
            <a:fillRect/>
          </a:stretch>
        </p:blipFill>
        <p:spPr>
          <a:xfrm>
            <a:off x="5672918" y="2150370"/>
            <a:ext cx="5938402" cy="923330"/>
          </a:xfrm>
          <a:prstGeom prst="rect">
            <a:avLst/>
          </a:prstGeom>
        </p:spPr>
      </p:pic>
      <p:sp>
        <p:nvSpPr>
          <p:cNvPr id="6" name="TextBox 5">
            <a:extLst>
              <a:ext uri="{FF2B5EF4-FFF2-40B4-BE49-F238E27FC236}">
                <a16:creationId xmlns:a16="http://schemas.microsoft.com/office/drawing/2014/main" xmlns="" id="{8DE150AA-A033-9E35-C6A5-C2A5FA7EBB2F}"/>
              </a:ext>
            </a:extLst>
          </p:cNvPr>
          <p:cNvSpPr txBox="1"/>
          <p:nvPr/>
        </p:nvSpPr>
        <p:spPr>
          <a:xfrm>
            <a:off x="5057316" y="2361792"/>
            <a:ext cx="1828800" cy="369332"/>
          </a:xfrm>
          <a:prstGeom prst="rect">
            <a:avLst/>
          </a:prstGeom>
          <a:noFill/>
        </p:spPr>
        <p:txBody>
          <a:bodyPr wrap="square" rtlCol="0">
            <a:spAutoFit/>
          </a:bodyPr>
          <a:lstStyle/>
          <a:p>
            <a:pPr algn="l"/>
            <a:r>
              <a:rPr lang="en-US" dirty="0"/>
              <a:t>➡️</a:t>
            </a:r>
          </a:p>
        </p:txBody>
      </p:sp>
      <p:sp>
        <p:nvSpPr>
          <p:cNvPr id="7" name="TextBox 6">
            <a:extLst>
              <a:ext uri="{FF2B5EF4-FFF2-40B4-BE49-F238E27FC236}">
                <a16:creationId xmlns:a16="http://schemas.microsoft.com/office/drawing/2014/main" xmlns="" id="{1C24708F-FF5E-195E-C423-9E351F9ECF81}"/>
              </a:ext>
            </a:extLst>
          </p:cNvPr>
          <p:cNvSpPr txBox="1"/>
          <p:nvPr/>
        </p:nvSpPr>
        <p:spPr>
          <a:xfrm>
            <a:off x="6393056" y="3875347"/>
            <a:ext cx="6821733" cy="923330"/>
          </a:xfrm>
          <a:prstGeom prst="rect">
            <a:avLst/>
          </a:prstGeom>
          <a:noFill/>
        </p:spPr>
        <p:txBody>
          <a:bodyPr wrap="square" rtlCol="0">
            <a:spAutoFit/>
          </a:bodyPr>
          <a:lstStyle/>
          <a:p>
            <a:pPr algn="l"/>
            <a:r>
              <a:rPr lang="en-US" b="1" i="1" dirty="0">
                <a:solidFill>
                  <a:schemeClr val="accent3">
                    <a:lumMod val="40000"/>
                    <a:lumOff val="60000"/>
                  </a:schemeClr>
                </a:solidFill>
              </a:rPr>
              <a:t>30% of the users retained in
week 18 were retained only
for the next 7 days.</a:t>
            </a:r>
          </a:p>
        </p:txBody>
      </p:sp>
      <p:sp>
        <p:nvSpPr>
          <p:cNvPr id="8" name="TextBox 7">
            <a:extLst>
              <a:ext uri="{FF2B5EF4-FFF2-40B4-BE49-F238E27FC236}">
                <a16:creationId xmlns:a16="http://schemas.microsoft.com/office/drawing/2014/main" xmlns="" id="{DD12B446-0BCE-A47B-4447-801C111C9D50}"/>
              </a:ext>
            </a:extLst>
          </p:cNvPr>
          <p:cNvSpPr txBox="1"/>
          <p:nvPr/>
        </p:nvSpPr>
        <p:spPr>
          <a:xfrm>
            <a:off x="6393056" y="5210723"/>
            <a:ext cx="5000269" cy="923330"/>
          </a:xfrm>
          <a:prstGeom prst="rect">
            <a:avLst/>
          </a:prstGeom>
          <a:noFill/>
        </p:spPr>
        <p:txBody>
          <a:bodyPr wrap="square" rtlCol="0">
            <a:spAutoFit/>
          </a:bodyPr>
          <a:lstStyle/>
          <a:p>
            <a:pPr algn="l"/>
            <a:r>
              <a:rPr lang="en-US" b="1" i="1" dirty="0">
                <a:solidFill>
                  <a:schemeClr val="accent2"/>
                </a:solidFill>
              </a:rPr>
              <a:t>User 11816 was retained for the longest duration i.e. 17weeks</a:t>
            </a:r>
          </a:p>
          <a:p>
            <a:pPr algn="l"/>
            <a:endParaRPr lang="en-US" b="1" i="1" dirty="0">
              <a:solidFill>
                <a:schemeClr val="accent2"/>
              </a:solidFill>
            </a:endParaRPr>
          </a:p>
        </p:txBody>
      </p:sp>
    </p:spTree>
    <p:extLst>
      <p:ext uri="{BB962C8B-B14F-4D97-AF65-F5344CB8AC3E}">
        <p14:creationId xmlns:p14="http://schemas.microsoft.com/office/powerpoint/2010/main" val="2139992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8A8EC-249C-85A6-4216-B87EB9700017}"/>
              </a:ext>
            </a:extLst>
          </p:cNvPr>
          <p:cNvSpPr>
            <a:spLocks noGrp="1"/>
          </p:cNvSpPr>
          <p:nvPr>
            <p:ph type="title"/>
          </p:nvPr>
        </p:nvSpPr>
        <p:spPr>
          <a:xfrm>
            <a:off x="193801" y="147103"/>
            <a:ext cx="9404723" cy="1400530"/>
          </a:xfrm>
        </p:spPr>
        <p:txBody>
          <a:bodyPr/>
          <a:lstStyle/>
          <a:p>
            <a:r>
              <a:rPr lang="en-US" b="1" i="1" dirty="0">
                <a:solidFill>
                  <a:schemeClr val="accent3">
                    <a:lumMod val="60000"/>
                    <a:lumOff val="40000"/>
                  </a:schemeClr>
                </a:solidFill>
              </a:rPr>
              <a:t>Weekly Engagement Per Device </a:t>
            </a:r>
          </a:p>
        </p:txBody>
      </p:sp>
      <p:sp>
        <p:nvSpPr>
          <p:cNvPr id="3" name="Content Placeholder 2">
            <a:extLst>
              <a:ext uri="{FF2B5EF4-FFF2-40B4-BE49-F238E27FC236}">
                <a16:creationId xmlns:a16="http://schemas.microsoft.com/office/drawing/2014/main" xmlns="" id="{668F21DD-BD7F-6EE7-1AB9-F1C6B4928AAA}"/>
              </a:ext>
            </a:extLst>
          </p:cNvPr>
          <p:cNvSpPr>
            <a:spLocks noGrp="1"/>
          </p:cNvSpPr>
          <p:nvPr>
            <p:ph idx="1"/>
          </p:nvPr>
        </p:nvSpPr>
        <p:spPr>
          <a:xfrm>
            <a:off x="1622729" y="1149113"/>
            <a:ext cx="8946541" cy="386649"/>
          </a:xfrm>
        </p:spPr>
        <p:txBody>
          <a:bodyPr/>
          <a:lstStyle/>
          <a:p>
            <a:r>
              <a:rPr lang="en-US" b="1" i="1" dirty="0">
                <a:solidFill>
                  <a:schemeClr val="accent3">
                    <a:lumMod val="60000"/>
                    <a:lumOff val="40000"/>
                  </a:schemeClr>
                </a:solidFill>
              </a:rPr>
              <a:t>Measure the activeness of users on a weekly basis per device.</a:t>
            </a:r>
          </a:p>
        </p:txBody>
      </p:sp>
      <p:pic>
        <p:nvPicPr>
          <p:cNvPr id="4" name="Picture 4">
            <a:extLst>
              <a:ext uri="{FF2B5EF4-FFF2-40B4-BE49-F238E27FC236}">
                <a16:creationId xmlns:a16="http://schemas.microsoft.com/office/drawing/2014/main" xmlns="" id="{967EC2D3-4B0B-9DC1-D453-5D81B10485F3}"/>
              </a:ext>
            </a:extLst>
          </p:cNvPr>
          <p:cNvPicPr>
            <a:picLocks noChangeAspect="1"/>
          </p:cNvPicPr>
          <p:nvPr/>
        </p:nvPicPr>
        <p:blipFill>
          <a:blip r:embed="rId2"/>
          <a:stretch>
            <a:fillRect/>
          </a:stretch>
        </p:blipFill>
        <p:spPr>
          <a:xfrm>
            <a:off x="638396" y="1798591"/>
            <a:ext cx="6917596" cy="1630409"/>
          </a:xfrm>
          <a:prstGeom prst="rect">
            <a:avLst/>
          </a:prstGeom>
        </p:spPr>
      </p:pic>
      <p:sp>
        <p:nvSpPr>
          <p:cNvPr id="5" name="TextBox 4">
            <a:extLst>
              <a:ext uri="{FF2B5EF4-FFF2-40B4-BE49-F238E27FC236}">
                <a16:creationId xmlns:a16="http://schemas.microsoft.com/office/drawing/2014/main" xmlns="" id="{34011A7A-5FD2-7F85-5A12-94D5E1264833}"/>
              </a:ext>
            </a:extLst>
          </p:cNvPr>
          <p:cNvSpPr txBox="1"/>
          <p:nvPr/>
        </p:nvSpPr>
        <p:spPr>
          <a:xfrm>
            <a:off x="3459563" y="3798849"/>
            <a:ext cx="513432" cy="369332"/>
          </a:xfrm>
          <a:prstGeom prst="rect">
            <a:avLst/>
          </a:prstGeom>
          <a:noFill/>
        </p:spPr>
        <p:txBody>
          <a:bodyPr wrap="square" rtlCol="0">
            <a:spAutoFit/>
          </a:bodyPr>
          <a:lstStyle/>
          <a:p>
            <a:pPr algn="l"/>
            <a:r>
              <a:rPr lang="en-US" dirty="0"/>
              <a:t>⬇️</a:t>
            </a:r>
          </a:p>
        </p:txBody>
      </p:sp>
      <p:pic>
        <p:nvPicPr>
          <p:cNvPr id="6" name="Picture 6">
            <a:extLst>
              <a:ext uri="{FF2B5EF4-FFF2-40B4-BE49-F238E27FC236}">
                <a16:creationId xmlns:a16="http://schemas.microsoft.com/office/drawing/2014/main" xmlns="" id="{3EF06547-D6A8-D542-EB66-0B6E99A64ECC}"/>
              </a:ext>
            </a:extLst>
          </p:cNvPr>
          <p:cNvPicPr>
            <a:picLocks noChangeAspect="1"/>
          </p:cNvPicPr>
          <p:nvPr/>
        </p:nvPicPr>
        <p:blipFill>
          <a:blip r:embed="rId3"/>
          <a:stretch>
            <a:fillRect/>
          </a:stretch>
        </p:blipFill>
        <p:spPr>
          <a:xfrm>
            <a:off x="854836" y="4538030"/>
            <a:ext cx="6236317" cy="1891535"/>
          </a:xfrm>
          <a:prstGeom prst="rect">
            <a:avLst/>
          </a:prstGeom>
        </p:spPr>
      </p:pic>
      <p:sp>
        <p:nvSpPr>
          <p:cNvPr id="8" name="TextBox 7">
            <a:extLst>
              <a:ext uri="{FF2B5EF4-FFF2-40B4-BE49-F238E27FC236}">
                <a16:creationId xmlns:a16="http://schemas.microsoft.com/office/drawing/2014/main" xmlns="" id="{FEAA628A-4F82-3E91-D418-0D95559CE8A4}"/>
              </a:ext>
            </a:extLst>
          </p:cNvPr>
          <p:cNvSpPr txBox="1"/>
          <p:nvPr/>
        </p:nvSpPr>
        <p:spPr>
          <a:xfrm>
            <a:off x="8655967" y="3107931"/>
            <a:ext cx="2892628" cy="2585323"/>
          </a:xfrm>
          <a:prstGeom prst="rect">
            <a:avLst/>
          </a:prstGeom>
          <a:noFill/>
        </p:spPr>
        <p:txBody>
          <a:bodyPr wrap="square" rtlCol="0">
            <a:spAutoFit/>
          </a:bodyPr>
          <a:lstStyle/>
          <a:p>
            <a:pPr algn="l"/>
            <a:r>
              <a:rPr lang="en-US" b="1" i="1" dirty="0">
                <a:solidFill>
                  <a:schemeClr val="accent3">
                    <a:lumMod val="40000"/>
                    <a:lumOff val="60000"/>
                  </a:schemeClr>
                </a:solidFill>
              </a:rPr>
              <a:t>Weeks 31 &amp; 32 of the year 2014 had the highest user
engagement of 317 users each week for the product and the
device being used was </a:t>
            </a:r>
            <a:r>
              <a:rPr lang="en-US" b="1" i="1" dirty="0">
                <a:solidFill>
                  <a:schemeClr val="accent2"/>
                </a:solidFill>
              </a:rPr>
              <a:t>“MacBook Pro” </a:t>
            </a:r>
            <a:r>
              <a:rPr lang="en-US" b="1" i="1" dirty="0">
                <a:solidFill>
                  <a:schemeClr val="accent3">
                    <a:lumMod val="40000"/>
                    <a:lumOff val="60000"/>
                  </a:schemeClr>
                </a:solidFill>
              </a:rPr>
              <a:t> for both the weeks</a:t>
            </a:r>
          </a:p>
        </p:txBody>
      </p:sp>
    </p:spTree>
    <p:extLst>
      <p:ext uri="{BB962C8B-B14F-4D97-AF65-F5344CB8AC3E}">
        <p14:creationId xmlns:p14="http://schemas.microsoft.com/office/powerpoint/2010/main" val="160872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4FB1AE-35C1-176B-5A07-54BAA4004DC8}"/>
              </a:ext>
            </a:extLst>
          </p:cNvPr>
          <p:cNvSpPr>
            <a:spLocks noGrp="1"/>
          </p:cNvSpPr>
          <p:nvPr>
            <p:ph type="title"/>
          </p:nvPr>
        </p:nvSpPr>
        <p:spPr>
          <a:xfrm>
            <a:off x="144902" y="110430"/>
            <a:ext cx="9404723" cy="1400530"/>
          </a:xfrm>
        </p:spPr>
        <p:txBody>
          <a:bodyPr/>
          <a:lstStyle/>
          <a:p>
            <a:r>
              <a:rPr lang="en-US" b="1" i="1" dirty="0">
                <a:solidFill>
                  <a:schemeClr val="accent3">
                    <a:lumMod val="40000"/>
                    <a:lumOff val="60000"/>
                  </a:schemeClr>
                </a:solidFill>
              </a:rPr>
              <a:t>Email Engagement Analysis </a:t>
            </a:r>
          </a:p>
        </p:txBody>
      </p:sp>
      <p:sp>
        <p:nvSpPr>
          <p:cNvPr id="3" name="Content Placeholder 2">
            <a:extLst>
              <a:ext uri="{FF2B5EF4-FFF2-40B4-BE49-F238E27FC236}">
                <a16:creationId xmlns:a16="http://schemas.microsoft.com/office/drawing/2014/main" xmlns="" id="{FDAF3049-866C-2A61-4E5C-086397BCA3D3}"/>
              </a:ext>
            </a:extLst>
          </p:cNvPr>
          <p:cNvSpPr>
            <a:spLocks noGrp="1"/>
          </p:cNvSpPr>
          <p:nvPr>
            <p:ph idx="1"/>
          </p:nvPr>
        </p:nvSpPr>
        <p:spPr>
          <a:xfrm>
            <a:off x="2642375" y="1140990"/>
            <a:ext cx="8946541" cy="589531"/>
          </a:xfrm>
        </p:spPr>
        <p:txBody>
          <a:bodyPr/>
          <a:lstStyle/>
          <a:p>
            <a:r>
              <a:rPr lang="en-US" b="1" i="1" dirty="0">
                <a:solidFill>
                  <a:schemeClr val="accent3">
                    <a:lumMod val="60000"/>
                    <a:lumOff val="40000"/>
                  </a:schemeClr>
                </a:solidFill>
              </a:rPr>
              <a:t>Analyze how users are engaging with the email service.</a:t>
            </a:r>
          </a:p>
        </p:txBody>
      </p:sp>
      <p:pic>
        <p:nvPicPr>
          <p:cNvPr id="4" name="Picture 4">
            <a:extLst>
              <a:ext uri="{FF2B5EF4-FFF2-40B4-BE49-F238E27FC236}">
                <a16:creationId xmlns:a16="http://schemas.microsoft.com/office/drawing/2014/main" xmlns="" id="{CCE232F6-1812-9A41-FED8-F7C02647C7FE}"/>
              </a:ext>
            </a:extLst>
          </p:cNvPr>
          <p:cNvPicPr>
            <a:picLocks noChangeAspect="1"/>
          </p:cNvPicPr>
          <p:nvPr/>
        </p:nvPicPr>
        <p:blipFill>
          <a:blip r:embed="rId2"/>
          <a:stretch>
            <a:fillRect/>
          </a:stretch>
        </p:blipFill>
        <p:spPr>
          <a:xfrm>
            <a:off x="254923" y="2113477"/>
            <a:ext cx="4801109" cy="3000375"/>
          </a:xfrm>
          <a:prstGeom prst="rect">
            <a:avLst/>
          </a:prstGeom>
        </p:spPr>
      </p:pic>
      <p:pic>
        <p:nvPicPr>
          <p:cNvPr id="6" name="Picture 6">
            <a:extLst>
              <a:ext uri="{FF2B5EF4-FFF2-40B4-BE49-F238E27FC236}">
                <a16:creationId xmlns:a16="http://schemas.microsoft.com/office/drawing/2014/main" xmlns="" id="{44F3D999-6CC0-662A-0A91-CDC6A4370FB0}"/>
              </a:ext>
            </a:extLst>
          </p:cNvPr>
          <p:cNvPicPr>
            <a:picLocks noChangeAspect="1"/>
          </p:cNvPicPr>
          <p:nvPr/>
        </p:nvPicPr>
        <p:blipFill>
          <a:blip r:embed="rId3"/>
          <a:stretch>
            <a:fillRect/>
          </a:stretch>
        </p:blipFill>
        <p:spPr>
          <a:xfrm>
            <a:off x="6943655" y="2990533"/>
            <a:ext cx="4751827" cy="1246261"/>
          </a:xfrm>
          <a:prstGeom prst="rect">
            <a:avLst/>
          </a:prstGeom>
        </p:spPr>
      </p:pic>
      <p:sp>
        <p:nvSpPr>
          <p:cNvPr id="7" name="TextBox 6">
            <a:extLst>
              <a:ext uri="{FF2B5EF4-FFF2-40B4-BE49-F238E27FC236}">
                <a16:creationId xmlns:a16="http://schemas.microsoft.com/office/drawing/2014/main" xmlns="" id="{F1167D55-6BFF-E6E4-6A3F-A5EA6639AFD3}"/>
              </a:ext>
            </a:extLst>
          </p:cNvPr>
          <p:cNvSpPr txBox="1"/>
          <p:nvPr/>
        </p:nvSpPr>
        <p:spPr>
          <a:xfrm>
            <a:off x="5714388" y="3348928"/>
            <a:ext cx="1828800" cy="369332"/>
          </a:xfrm>
          <a:prstGeom prst="rect">
            <a:avLst/>
          </a:prstGeom>
          <a:noFill/>
        </p:spPr>
        <p:txBody>
          <a:bodyPr wrap="square" rtlCol="0">
            <a:spAutoFit/>
          </a:bodyPr>
          <a:lstStyle/>
          <a:p>
            <a:pPr algn="l"/>
            <a:r>
              <a:rPr lang="en-US" dirty="0"/>
              <a:t>➡️</a:t>
            </a:r>
          </a:p>
        </p:txBody>
      </p:sp>
      <p:sp>
        <p:nvSpPr>
          <p:cNvPr id="8" name="TextBox 7">
            <a:extLst>
              <a:ext uri="{FF2B5EF4-FFF2-40B4-BE49-F238E27FC236}">
                <a16:creationId xmlns:a16="http://schemas.microsoft.com/office/drawing/2014/main" xmlns="" id="{EAA3DAD0-4A4D-C5FB-072E-4A7985C9205D}"/>
              </a:ext>
            </a:extLst>
          </p:cNvPr>
          <p:cNvSpPr txBox="1"/>
          <p:nvPr/>
        </p:nvSpPr>
        <p:spPr>
          <a:xfrm>
            <a:off x="3302321" y="5496806"/>
            <a:ext cx="7111521" cy="923330"/>
          </a:xfrm>
          <a:prstGeom prst="rect">
            <a:avLst/>
          </a:prstGeom>
          <a:noFill/>
        </p:spPr>
        <p:txBody>
          <a:bodyPr wrap="square" rtlCol="0">
            <a:spAutoFit/>
          </a:bodyPr>
          <a:lstStyle/>
          <a:p>
            <a:pPr algn="l"/>
            <a:r>
              <a:rPr lang="en-US" b="1" i="1" dirty="0">
                <a:solidFill>
                  <a:schemeClr val="accent3">
                    <a:lumMod val="40000"/>
                    <a:lumOff val="60000"/>
                  </a:schemeClr>
                </a:solidFill>
              </a:rPr>
              <a:t>Out of the total emails sent, around </a:t>
            </a:r>
            <a:r>
              <a:rPr lang="en-US" b="1" i="1" dirty="0">
                <a:solidFill>
                  <a:schemeClr val="accent2"/>
                </a:solidFill>
              </a:rPr>
              <a:t>35.73% </a:t>
            </a:r>
            <a:r>
              <a:rPr lang="en-US" b="1" i="1" dirty="0">
                <a:solidFill>
                  <a:schemeClr val="accent3">
                    <a:lumMod val="40000"/>
                    <a:lumOff val="60000"/>
                  </a:schemeClr>
                </a:solidFill>
              </a:rPr>
              <a:t>of them were opened
and only </a:t>
            </a:r>
            <a:r>
              <a:rPr lang="en-US" b="1" i="1" dirty="0">
                <a:solidFill>
                  <a:schemeClr val="accent2"/>
                </a:solidFill>
              </a:rPr>
              <a:t>15.74% </a:t>
            </a:r>
            <a:r>
              <a:rPr lang="en-US" b="1" i="1" dirty="0">
                <a:solidFill>
                  <a:schemeClr val="accent3">
                    <a:lumMod val="40000"/>
                    <a:lumOff val="60000"/>
                  </a:schemeClr>
                </a:solidFill>
              </a:rPr>
              <a:t>of those emails were clicked</a:t>
            </a:r>
          </a:p>
        </p:txBody>
      </p:sp>
    </p:spTree>
    <p:extLst>
      <p:ext uri="{BB962C8B-B14F-4D97-AF65-F5344CB8AC3E}">
        <p14:creationId xmlns:p14="http://schemas.microsoft.com/office/powerpoint/2010/main" val="3617057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E85B6140-C717-4849-97CF-DF5F57D558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39D3A25-7E96-7E93-C354-AD4EEB5F4DD0}"/>
              </a:ext>
            </a:extLst>
          </p:cNvPr>
          <p:cNvSpPr>
            <a:spLocks noGrp="1"/>
          </p:cNvSpPr>
          <p:nvPr>
            <p:ph type="title"/>
          </p:nvPr>
        </p:nvSpPr>
        <p:spPr>
          <a:xfrm>
            <a:off x="289248" y="1"/>
            <a:ext cx="6451110" cy="1555844"/>
          </a:xfrm>
        </p:spPr>
        <p:txBody>
          <a:bodyPr vert="horz" lIns="91440" tIns="45720" rIns="91440" bIns="45720" rtlCol="0" anchor="ctr">
            <a:normAutofit/>
          </a:bodyPr>
          <a:lstStyle/>
          <a:p>
            <a:r>
              <a:rPr lang="en-US" b="1" dirty="0" smtClean="0"/>
              <a:t>Results</a:t>
            </a:r>
            <a:endParaRPr lang="en-US" b="1" dirty="0"/>
          </a:p>
        </p:txBody>
      </p:sp>
      <p:sp>
        <p:nvSpPr>
          <p:cNvPr id="5" name="TextBox 4">
            <a:extLst>
              <a:ext uri="{FF2B5EF4-FFF2-40B4-BE49-F238E27FC236}">
                <a16:creationId xmlns:a16="http://schemas.microsoft.com/office/drawing/2014/main" xmlns="" id="{B99BBBD3-5514-0809-3629-304C3D103DD4}"/>
              </a:ext>
            </a:extLst>
          </p:cNvPr>
          <p:cNvSpPr txBox="1"/>
          <p:nvPr/>
        </p:nvSpPr>
        <p:spPr>
          <a:xfrm>
            <a:off x="289247" y="1187356"/>
            <a:ext cx="11079337" cy="4597626"/>
          </a:xfrm>
          <a:prstGeom prst="rect">
            <a:avLst/>
          </a:prstGeom>
        </p:spPr>
        <p:txBody>
          <a:bodyPr vert="horz" lIns="91440" tIns="45720" rIns="91440" bIns="45720" rtlCol="0" anchor="t">
            <a:noAutofit/>
          </a:bodyPr>
          <a:lstStyle/>
          <a:p>
            <a:pPr defTabSz="914400">
              <a:lnSpc>
                <a:spcPct val="90000"/>
              </a:lnSpc>
              <a:spcAft>
                <a:spcPts val="600"/>
              </a:spcAft>
              <a:buClr>
                <a:schemeClr val="accent1"/>
              </a:buClr>
              <a:tabLst>
                <a:tab pos="1143000" algn="l"/>
              </a:tabLst>
            </a:pPr>
            <a:r>
              <a:rPr lang="en-US" sz="1500" dirty="0">
                <a:solidFill>
                  <a:srgbClr val="FFFFFF"/>
                </a:solidFill>
                <a:latin typeface="Arial Rounded MT Bold" panose="020F0704030504030204" pitchFamily="34" charset="0"/>
              </a:rPr>
              <a:t>&gt;Less than 0.01 jobs were reviewed each hour of the day throughout the month of November</a:t>
            </a:r>
            <a:r>
              <a:rPr lang="en-US" sz="1500" dirty="0" smtClean="0">
                <a:solidFill>
                  <a:srgbClr val="FFFFFF"/>
                </a:solidFill>
                <a:latin typeface="Arial Rounded MT Bold" panose="020F0704030504030204" pitchFamily="34" charset="0"/>
              </a:rPr>
              <a:t>.</a:t>
            </a:r>
          </a:p>
          <a:p>
            <a:pPr defTabSz="914400">
              <a:lnSpc>
                <a:spcPct val="90000"/>
              </a:lnSpc>
              <a:spcAft>
                <a:spcPts val="600"/>
              </a:spcAft>
              <a:buClr>
                <a:schemeClr val="accent1"/>
              </a:buClr>
              <a:tabLst>
                <a:tab pos="1143000" algn="l"/>
              </a:tabLst>
            </a:pPr>
            <a:r>
              <a:rPr lang="en-US" sz="1500" dirty="0">
                <a:solidFill>
                  <a:srgbClr val="FFFFFF"/>
                </a:solidFill>
                <a:latin typeface="Arial Rounded MT Bold" panose="020F0704030504030204" pitchFamily="34" charset="0"/>
              </a:rPr>
              <a:t>
&gt; 7 day rolling average is best for throughput.</a:t>
            </a:r>
          </a:p>
          <a:p>
            <a:pPr defTabSz="914400">
              <a:lnSpc>
                <a:spcPct val="90000"/>
              </a:lnSpc>
              <a:spcAft>
                <a:spcPts val="600"/>
              </a:spcAft>
              <a:buClr>
                <a:schemeClr val="accent1"/>
              </a:buClr>
              <a:tabLst>
                <a:tab pos="1143000" algn="l"/>
              </a:tabLst>
            </a:pPr>
            <a:r>
              <a:rPr lang="en-US" sz="1500" dirty="0">
                <a:solidFill>
                  <a:srgbClr val="FFFFFF"/>
                </a:solidFill>
                <a:latin typeface="Arial Rounded MT Bold" panose="020F0704030504030204" pitchFamily="34" charset="0"/>
              </a:rPr>
              <a:t>
&gt; The Persian Language had the highest share among other languages.</a:t>
            </a:r>
          </a:p>
          <a:p>
            <a:pPr defTabSz="914400">
              <a:lnSpc>
                <a:spcPct val="90000"/>
              </a:lnSpc>
              <a:spcAft>
                <a:spcPts val="600"/>
              </a:spcAft>
              <a:buClr>
                <a:schemeClr val="accent1"/>
              </a:buClr>
              <a:tabLst>
                <a:tab pos="1143000" algn="l"/>
              </a:tabLst>
            </a:pPr>
            <a:r>
              <a:rPr lang="en-US" sz="1500" dirty="0">
                <a:solidFill>
                  <a:srgbClr val="FFFFFF"/>
                </a:solidFill>
                <a:latin typeface="Arial Rounded MT Bold" panose="020F0704030504030204" pitchFamily="34" charset="0"/>
              </a:rPr>
              <a:t>
&gt; Out of the total emails sent, around 35.73% of them were opened and only 15.74% of those
emails were clicked</a:t>
            </a:r>
            <a:r>
              <a:rPr lang="en-US" sz="1500" dirty="0" smtClean="0">
                <a:solidFill>
                  <a:srgbClr val="FFFFFF"/>
                </a:solidFill>
                <a:latin typeface="Arial Rounded MT Bold" panose="020F0704030504030204" pitchFamily="34" charset="0"/>
              </a:rPr>
              <a:t>.</a:t>
            </a:r>
          </a:p>
          <a:p>
            <a:pPr defTabSz="914400">
              <a:lnSpc>
                <a:spcPct val="90000"/>
              </a:lnSpc>
              <a:spcAft>
                <a:spcPts val="600"/>
              </a:spcAft>
              <a:buClr>
                <a:schemeClr val="accent1"/>
              </a:buClr>
              <a:tabLst>
                <a:tab pos="1143000" algn="l"/>
              </a:tabLst>
            </a:pPr>
            <a:endParaRPr lang="en-US" sz="1500" dirty="0">
              <a:solidFill>
                <a:srgbClr val="FFFFFF"/>
              </a:solidFill>
              <a:latin typeface="Arial Rounded MT Bold" panose="020F0704030504030204" pitchFamily="34" charset="0"/>
            </a:endParaRPr>
          </a:p>
          <a:p>
            <a:pPr defTabSz="914400">
              <a:lnSpc>
                <a:spcPct val="90000"/>
              </a:lnSpc>
              <a:spcAft>
                <a:spcPts val="600"/>
              </a:spcAft>
              <a:buClr>
                <a:schemeClr val="accent1"/>
              </a:buClr>
              <a:tabLst>
                <a:tab pos="1143000" algn="l"/>
              </a:tabLst>
            </a:pPr>
            <a:r>
              <a:rPr lang="en-US" sz="1500" dirty="0" smtClean="0">
                <a:solidFill>
                  <a:srgbClr val="FFFFFF"/>
                </a:solidFill>
                <a:latin typeface="Arial Rounded MT Bold" panose="020F0704030504030204" pitchFamily="34" charset="0"/>
              </a:rPr>
              <a:t>&gt;</a:t>
            </a:r>
            <a:r>
              <a:rPr lang="en-US" sz="1500" dirty="0">
                <a:solidFill>
                  <a:srgbClr val="FFFFFF"/>
                </a:solidFill>
                <a:latin typeface="Arial Rounded MT Bold" panose="020F0704030504030204" pitchFamily="34" charset="0"/>
              </a:rPr>
              <a:t>The weekly user engagement is highest in 31</a:t>
            </a:r>
            <a:r>
              <a:rPr lang="en-US" sz="1500" baseline="30000" dirty="0">
                <a:solidFill>
                  <a:srgbClr val="FFFFFF"/>
                </a:solidFill>
                <a:latin typeface="Arial Rounded MT Bold" panose="020F0704030504030204" pitchFamily="34" charset="0"/>
              </a:rPr>
              <a:t>st</a:t>
            </a:r>
            <a:r>
              <a:rPr lang="en-US" sz="1500" dirty="0">
                <a:solidFill>
                  <a:srgbClr val="FFFFFF"/>
                </a:solidFill>
                <a:latin typeface="Arial Rounded MT Bold" panose="020F0704030504030204" pitchFamily="34" charset="0"/>
              </a:rPr>
              <a:t> week.</a:t>
            </a:r>
          </a:p>
          <a:p>
            <a:pPr defTabSz="914400">
              <a:lnSpc>
                <a:spcPct val="90000"/>
              </a:lnSpc>
              <a:spcAft>
                <a:spcPts val="600"/>
              </a:spcAft>
              <a:buClr>
                <a:schemeClr val="accent1"/>
              </a:buClr>
              <a:tabLst>
                <a:tab pos="1143000" algn="l"/>
              </a:tabLst>
            </a:pPr>
            <a:endParaRPr lang="en-US" sz="1500" dirty="0" smtClean="0">
              <a:solidFill>
                <a:srgbClr val="FFFFFF"/>
              </a:solidFill>
              <a:latin typeface="Arial Rounded MT Bold" panose="020F0704030504030204" pitchFamily="34" charset="0"/>
            </a:endParaRPr>
          </a:p>
          <a:p>
            <a:pPr defTabSz="914400">
              <a:lnSpc>
                <a:spcPct val="90000"/>
              </a:lnSpc>
              <a:spcAft>
                <a:spcPts val="600"/>
              </a:spcAft>
              <a:buClr>
                <a:schemeClr val="accent1"/>
              </a:buClr>
              <a:tabLst>
                <a:tab pos="1143000" algn="l"/>
              </a:tabLst>
            </a:pPr>
            <a:r>
              <a:rPr lang="en-US" sz="1500" dirty="0" smtClean="0">
                <a:solidFill>
                  <a:srgbClr val="FFFFFF"/>
                </a:solidFill>
                <a:latin typeface="Arial Rounded MT Bold" panose="020F0704030504030204" pitchFamily="34" charset="0"/>
              </a:rPr>
              <a:t>&gt; </a:t>
            </a:r>
            <a:r>
              <a:rPr lang="en-US" sz="1500" dirty="0">
                <a:solidFill>
                  <a:srgbClr val="FFFFFF"/>
                </a:solidFill>
                <a:latin typeface="Arial Rounded MT Bold" panose="020F0704030504030204" pitchFamily="34" charset="0"/>
              </a:rPr>
              <a:t>33</a:t>
            </a:r>
            <a:r>
              <a:rPr lang="en-US" sz="1500" baseline="30000" dirty="0">
                <a:solidFill>
                  <a:srgbClr val="FFFFFF"/>
                </a:solidFill>
                <a:latin typeface="Arial Rounded MT Bold" panose="020F0704030504030204" pitchFamily="34" charset="0"/>
              </a:rPr>
              <a:t>rd</a:t>
            </a:r>
            <a:r>
              <a:rPr lang="en-US" sz="1500" dirty="0">
                <a:solidFill>
                  <a:srgbClr val="FFFFFF"/>
                </a:solidFill>
                <a:latin typeface="Arial Rounded MT Bold" panose="020F0704030504030204" pitchFamily="34" charset="0"/>
              </a:rPr>
              <a:t> and 35</a:t>
            </a:r>
            <a:r>
              <a:rPr lang="en-US" sz="1500" baseline="30000" dirty="0">
                <a:solidFill>
                  <a:srgbClr val="FFFFFF"/>
                </a:solidFill>
                <a:latin typeface="Arial Rounded MT Bold" panose="020F0704030504030204" pitchFamily="34" charset="0"/>
              </a:rPr>
              <a:t>th</a:t>
            </a:r>
            <a:r>
              <a:rPr lang="en-US" sz="1500" dirty="0">
                <a:solidFill>
                  <a:srgbClr val="FFFFFF"/>
                </a:solidFill>
                <a:latin typeface="Arial Rounded MT Bold" panose="020F0704030504030204" pitchFamily="34" charset="0"/>
              </a:rPr>
              <a:t> week of 2014 were the highest and lowest of user activity engagement respectively.</a:t>
            </a:r>
          </a:p>
          <a:p>
            <a:pPr defTabSz="914400">
              <a:lnSpc>
                <a:spcPct val="90000"/>
              </a:lnSpc>
              <a:spcAft>
                <a:spcPts val="600"/>
              </a:spcAft>
              <a:buClr>
                <a:schemeClr val="accent1"/>
              </a:buClr>
              <a:tabLst>
                <a:tab pos="1143000" algn="l"/>
              </a:tabLst>
            </a:pPr>
            <a:r>
              <a:rPr lang="en-US" sz="1500" dirty="0">
                <a:solidFill>
                  <a:srgbClr val="FFFFFF"/>
                </a:solidFill>
                <a:latin typeface="Arial Rounded MT Bold" panose="020F0704030504030204" pitchFamily="34" charset="0"/>
              </a:rPr>
              <a:t>
</a:t>
            </a:r>
            <a:r>
              <a:rPr lang="en-US" sz="1500" dirty="0" smtClean="0">
                <a:solidFill>
                  <a:srgbClr val="FFFFFF"/>
                </a:solidFill>
                <a:latin typeface="Arial Rounded MT Bold" panose="020F0704030504030204" pitchFamily="34" charset="0"/>
              </a:rPr>
              <a:t>&gt;</a:t>
            </a:r>
            <a:r>
              <a:rPr lang="en-US" sz="1500" dirty="0">
                <a:solidFill>
                  <a:srgbClr val="FFFFFF"/>
                </a:solidFill>
                <a:latin typeface="Arial Rounded MT Bold" panose="020F0704030504030204" pitchFamily="34" charset="0"/>
              </a:rPr>
              <a:t>Maximum retained users were only retained for a week, the retention rates dropped  </a:t>
            </a:r>
          </a:p>
          <a:p>
            <a:pPr defTabSz="914400">
              <a:lnSpc>
                <a:spcPct val="90000"/>
              </a:lnSpc>
              <a:spcAft>
                <a:spcPts val="600"/>
              </a:spcAft>
              <a:buClr>
                <a:schemeClr val="accent1"/>
              </a:buClr>
              <a:tabLst>
                <a:tab pos="1143000" algn="l"/>
              </a:tabLst>
            </a:pPr>
            <a:r>
              <a:rPr lang="en-US" sz="1500" dirty="0">
                <a:solidFill>
                  <a:srgbClr val="FFFFFF"/>
                </a:solidFill>
                <a:latin typeface="Arial Rounded MT Bold" panose="020F0704030504030204" pitchFamily="34" charset="0"/>
              </a:rPr>
              <a:t>
&gt;Users who had the highest engagement with the product were operating on ‘</a:t>
            </a:r>
            <a:r>
              <a:rPr lang="en-US" sz="1500" dirty="0" err="1">
                <a:solidFill>
                  <a:srgbClr val="FFFFFF"/>
                </a:solidFill>
                <a:latin typeface="Arial Rounded MT Bold" panose="020F0704030504030204" pitchFamily="34" charset="0"/>
              </a:rPr>
              <a:t>Macbook</a:t>
            </a:r>
            <a:r>
              <a:rPr lang="en-US" sz="1500" dirty="0">
                <a:solidFill>
                  <a:srgbClr val="FFFFFF"/>
                </a:solidFill>
                <a:latin typeface="Arial Rounded MT Bold" panose="020F0704030504030204" pitchFamily="34" charset="0"/>
              </a:rPr>
              <a:t> Pro</a:t>
            </a:r>
            <a:r>
              <a:rPr lang="en-US" sz="1500" dirty="0" smtClean="0">
                <a:solidFill>
                  <a:srgbClr val="FFFFFF"/>
                </a:solidFill>
                <a:latin typeface="Arial Rounded MT Bold" panose="020F0704030504030204" pitchFamily="34" charset="0"/>
              </a:rPr>
              <a:t>‘.</a:t>
            </a:r>
          </a:p>
          <a:p>
            <a:pPr defTabSz="914400">
              <a:lnSpc>
                <a:spcPct val="90000"/>
              </a:lnSpc>
              <a:spcAft>
                <a:spcPts val="600"/>
              </a:spcAft>
              <a:buClr>
                <a:schemeClr val="accent1"/>
              </a:buClr>
              <a:tabLst>
                <a:tab pos="1143000" algn="l"/>
              </a:tabLst>
            </a:pPr>
            <a:endParaRPr lang="en-US" sz="1500" dirty="0">
              <a:solidFill>
                <a:srgbClr val="FFFFFF"/>
              </a:solidFill>
              <a:latin typeface="Arial Rounded MT Bold" panose="020F0704030504030204" pitchFamily="34" charset="0"/>
            </a:endParaRPr>
          </a:p>
          <a:p>
            <a:pPr defTabSz="914400">
              <a:lnSpc>
                <a:spcPct val="90000"/>
              </a:lnSpc>
              <a:spcAft>
                <a:spcPts val="600"/>
              </a:spcAft>
              <a:buClr>
                <a:schemeClr val="accent1"/>
              </a:buClr>
              <a:tabLst>
                <a:tab pos="1143000" algn="l"/>
              </a:tabLst>
            </a:pPr>
            <a:r>
              <a:rPr lang="en-US" sz="1500" dirty="0" smtClean="0">
                <a:solidFill>
                  <a:srgbClr val="FFFFFF"/>
                </a:solidFill>
                <a:latin typeface="Arial Rounded MT Bold" panose="020F0704030504030204" pitchFamily="34" charset="0"/>
              </a:rPr>
              <a:t>&gt; </a:t>
            </a:r>
            <a:r>
              <a:rPr lang="en-US" sz="1500" dirty="0">
                <a:solidFill>
                  <a:srgbClr val="FFFFFF"/>
                </a:solidFill>
                <a:latin typeface="Arial Rounded MT Bold" panose="020F0704030504030204" pitchFamily="34" charset="0"/>
              </a:rPr>
              <a:t>During the month of August, users received the highest number of weekly digest emails.</a:t>
            </a:r>
          </a:p>
        </p:txBody>
      </p:sp>
      <p:sp>
        <p:nvSpPr>
          <p:cNvPr id="22" name="Rectangle 21">
            <a:extLst>
              <a:ext uri="{FF2B5EF4-FFF2-40B4-BE49-F238E27FC236}">
                <a16:creationId xmlns:a16="http://schemas.microsoft.com/office/drawing/2014/main" xmlns="" id="{E48FDCDC-1FA4-49FA-98EE-BC36A11F13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3400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7AF5AA-9817-149C-1347-3002AD1C683E}"/>
              </a:ext>
            </a:extLst>
          </p:cNvPr>
          <p:cNvSpPr>
            <a:spLocks noGrp="1"/>
          </p:cNvSpPr>
          <p:nvPr>
            <p:ph type="title"/>
          </p:nvPr>
        </p:nvSpPr>
        <p:spPr>
          <a:xfrm>
            <a:off x="252919" y="1123837"/>
            <a:ext cx="2947482" cy="4601183"/>
          </a:xfrm>
        </p:spPr>
        <p:txBody>
          <a:bodyPr vert="horz" lIns="91440" tIns="45720" rIns="91440" bIns="45720" rtlCol="0" anchor="ctr">
            <a:normAutofit/>
          </a:bodyPr>
          <a:lstStyle/>
          <a:p>
            <a:r>
              <a:rPr lang="en-US" b="1"/>
              <a:t>Conclusion </a:t>
            </a:r>
          </a:p>
        </p:txBody>
      </p:sp>
      <p:sp>
        <p:nvSpPr>
          <p:cNvPr id="5" name="TextBox 4">
            <a:extLst>
              <a:ext uri="{FF2B5EF4-FFF2-40B4-BE49-F238E27FC236}">
                <a16:creationId xmlns:a16="http://schemas.microsoft.com/office/drawing/2014/main" xmlns="" id="{6CEB2DB5-E030-CA32-A994-890503F23D9C}"/>
              </a:ext>
            </a:extLst>
          </p:cNvPr>
          <p:cNvSpPr txBox="1"/>
          <p:nvPr/>
        </p:nvSpPr>
        <p:spPr>
          <a:xfrm>
            <a:off x="3869267" y="864107"/>
            <a:ext cx="7540261" cy="5823295"/>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sz="1500" b="1" i="1" dirty="0">
                <a:solidFill>
                  <a:schemeClr val="tx1">
                    <a:lumMod val="75000"/>
                    <a:lumOff val="25000"/>
                  </a:schemeClr>
                </a:solidFill>
                <a:latin typeface="Arial Narrow" panose="020B0606020202030204" pitchFamily="34" charset="0"/>
              </a:rPr>
              <a:t>The project’s key results included the identification of reviewed jobs</a:t>
            </a:r>
          </a:p>
          <a:p>
            <a:pPr defTabSz="914400">
              <a:lnSpc>
                <a:spcPct val="90000"/>
              </a:lnSpc>
              <a:spcAft>
                <a:spcPts val="600"/>
              </a:spcAft>
              <a:buClr>
                <a:schemeClr val="accent1"/>
              </a:buClr>
            </a:pPr>
            <a:r>
              <a:rPr lang="en-US" sz="1500" b="1" i="1" dirty="0" smtClean="0">
                <a:solidFill>
                  <a:schemeClr val="tx1">
                    <a:lumMod val="75000"/>
                    <a:lumOff val="25000"/>
                  </a:schemeClr>
                </a:solidFill>
                <a:latin typeface="Arial Narrow" panose="020B0606020202030204" pitchFamily="34" charset="0"/>
              </a:rPr>
              <a:t>distribution </a:t>
            </a:r>
            <a:r>
              <a:rPr lang="en-US" sz="1500" b="1" i="1" dirty="0">
                <a:solidFill>
                  <a:schemeClr val="tx1">
                    <a:lumMod val="75000"/>
                    <a:lumOff val="25000"/>
                  </a:schemeClr>
                </a:solidFill>
                <a:latin typeface="Arial Narrow" panose="020B0606020202030204" pitchFamily="34" charset="0"/>
              </a:rPr>
              <a:t>across </a:t>
            </a:r>
            <a:r>
              <a:rPr lang="en-US" sz="1500" b="1" i="1" dirty="0" err="1" smtClean="0">
                <a:solidFill>
                  <a:schemeClr val="tx1">
                    <a:lumMod val="75000"/>
                    <a:lumOff val="25000"/>
                  </a:schemeClr>
                </a:solidFill>
                <a:latin typeface="Arial Narrow" panose="020B0606020202030204" pitchFamily="34" charset="0"/>
              </a:rPr>
              <a:t>languages,calculation</a:t>
            </a:r>
            <a:r>
              <a:rPr lang="en-US" sz="1500" b="1" i="1" dirty="0" smtClean="0">
                <a:solidFill>
                  <a:schemeClr val="tx1">
                    <a:lumMod val="75000"/>
                    <a:lumOff val="25000"/>
                  </a:schemeClr>
                </a:solidFill>
                <a:latin typeface="Arial Narrow" panose="020B0606020202030204" pitchFamily="34" charset="0"/>
              </a:rPr>
              <a:t> </a:t>
            </a:r>
            <a:r>
              <a:rPr lang="en-US" sz="1500" b="1" i="1" dirty="0">
                <a:solidFill>
                  <a:schemeClr val="tx1">
                    <a:lumMod val="75000"/>
                    <a:lumOff val="25000"/>
                  </a:schemeClr>
                </a:solidFill>
                <a:latin typeface="Arial Narrow" panose="020B0606020202030204" pitchFamily="34" charset="0"/>
              </a:rPr>
              <a:t>of </a:t>
            </a:r>
            <a:r>
              <a:rPr lang="en-US" sz="1500" b="1" i="1" dirty="0" err="1" smtClean="0">
                <a:solidFill>
                  <a:schemeClr val="tx1">
                    <a:lumMod val="75000"/>
                    <a:lumOff val="25000"/>
                  </a:schemeClr>
                </a:solidFill>
                <a:latin typeface="Arial Narrow" panose="020B0606020202030204" pitchFamily="34" charset="0"/>
              </a:rPr>
              <a:t>retention,Rates</a:t>
            </a:r>
            <a:endParaRPr lang="en-US" sz="1500" b="1" i="1" dirty="0" smtClean="0">
              <a:solidFill>
                <a:schemeClr val="tx1">
                  <a:lumMod val="75000"/>
                  <a:lumOff val="25000"/>
                </a:schemeClr>
              </a:solidFill>
              <a:latin typeface="Arial Narrow" panose="020B0606020202030204" pitchFamily="34" charset="0"/>
            </a:endParaRPr>
          </a:p>
          <a:p>
            <a:pPr defTabSz="914400">
              <a:lnSpc>
                <a:spcPct val="90000"/>
              </a:lnSpc>
              <a:spcAft>
                <a:spcPts val="600"/>
              </a:spcAft>
              <a:buClr>
                <a:schemeClr val="accent1"/>
              </a:buClr>
            </a:pPr>
            <a:r>
              <a:rPr lang="en-US" sz="1500" b="1" i="1" dirty="0" smtClean="0">
                <a:solidFill>
                  <a:schemeClr val="tx1">
                    <a:lumMod val="75000"/>
                    <a:lumOff val="25000"/>
                  </a:schemeClr>
                </a:solidFill>
                <a:latin typeface="Arial Narrow" panose="020B0606020202030204" pitchFamily="34" charset="0"/>
              </a:rPr>
              <a:t> </a:t>
            </a:r>
            <a:endParaRPr lang="en-US" sz="1500" b="1" i="1" dirty="0">
              <a:solidFill>
                <a:schemeClr val="tx1">
                  <a:lumMod val="75000"/>
                  <a:lumOff val="25000"/>
                </a:schemeClr>
              </a:solidFill>
              <a:latin typeface="Arial Narrow" panose="020B0606020202030204" pitchFamily="34" charset="0"/>
            </a:endParaRPr>
          </a:p>
          <a:p>
            <a:pPr indent="-182880" defTabSz="914400">
              <a:lnSpc>
                <a:spcPct val="90000"/>
              </a:lnSpc>
              <a:spcAft>
                <a:spcPts val="600"/>
              </a:spcAft>
              <a:buClr>
                <a:schemeClr val="accent1"/>
              </a:buClr>
              <a:buFont typeface="Wingdings 2" pitchFamily="18" charset="2"/>
              <a:buChar char=""/>
            </a:pPr>
            <a:r>
              <a:rPr lang="en-US" sz="1500" b="1" i="1" dirty="0">
                <a:solidFill>
                  <a:schemeClr val="tx1">
                    <a:lumMod val="75000"/>
                    <a:lumOff val="25000"/>
                  </a:schemeClr>
                </a:solidFill>
                <a:latin typeface="Arial Narrow" panose="020B0606020202030204" pitchFamily="34" charset="0"/>
              </a:rPr>
              <a:t>SQL is one of </a:t>
            </a:r>
            <a:r>
              <a:rPr lang="en-US" sz="1500" b="1" i="1" dirty="0" smtClean="0">
                <a:solidFill>
                  <a:schemeClr val="tx1">
                    <a:lumMod val="75000"/>
                    <a:lumOff val="25000"/>
                  </a:schemeClr>
                </a:solidFill>
                <a:latin typeface="Arial Narrow" panose="020B0606020202030204" pitchFamily="34" charset="0"/>
              </a:rPr>
              <a:t>the most </a:t>
            </a:r>
            <a:r>
              <a:rPr lang="en-US" sz="1500" b="1" i="1" dirty="0">
                <a:solidFill>
                  <a:schemeClr val="tx1">
                    <a:lumMod val="75000"/>
                    <a:lumOff val="25000"/>
                  </a:schemeClr>
                </a:solidFill>
                <a:latin typeface="Arial Narrow" panose="020B0606020202030204" pitchFamily="34" charset="0"/>
              </a:rPr>
              <a:t>crucial skills for anyone in a data driven position. Analysts can effectively contribute to improving daily operations, optimizing user engagement, and boosting sales. By delivering actionable insights, the Lead Data Analyst plays a pivotal role in driving the company’s success and ensuring it remains agile and responsive in a dynamic business landscape.</a:t>
            </a:r>
          </a:p>
          <a:p>
            <a:pPr defTabSz="914400">
              <a:lnSpc>
                <a:spcPct val="90000"/>
              </a:lnSpc>
              <a:spcAft>
                <a:spcPts val="600"/>
              </a:spcAft>
              <a:buClr>
                <a:schemeClr val="accent1"/>
              </a:buClr>
            </a:pPr>
            <a:endParaRPr lang="en-US" sz="1500" b="1" i="1" dirty="0">
              <a:solidFill>
                <a:schemeClr val="tx1">
                  <a:lumMod val="75000"/>
                  <a:lumOff val="25000"/>
                </a:schemeClr>
              </a:solidFill>
              <a:latin typeface="Arial Narrow" panose="020B0606020202030204" pitchFamily="34" charset="0"/>
            </a:endParaRPr>
          </a:p>
          <a:p>
            <a:pPr indent="-182880" defTabSz="914400">
              <a:lnSpc>
                <a:spcPct val="90000"/>
              </a:lnSpc>
              <a:spcAft>
                <a:spcPts val="600"/>
              </a:spcAft>
              <a:buClr>
                <a:schemeClr val="accent1"/>
              </a:buClr>
              <a:buFont typeface="Wingdings 2" pitchFamily="18" charset="2"/>
              <a:buChar char=""/>
            </a:pPr>
            <a:r>
              <a:rPr lang="en-US" sz="1500" b="1" i="1" dirty="0" smtClean="0">
                <a:solidFill>
                  <a:schemeClr val="tx1">
                    <a:lumMod val="75000"/>
                    <a:lumOff val="25000"/>
                  </a:schemeClr>
                </a:solidFill>
                <a:latin typeface="Arial Narrow" panose="020B0606020202030204" pitchFamily="34" charset="0"/>
              </a:rPr>
              <a:t>Additionally, this </a:t>
            </a:r>
            <a:r>
              <a:rPr lang="en-US" sz="1500" b="1" i="1" dirty="0">
                <a:solidFill>
                  <a:schemeClr val="tx1">
                    <a:lumMod val="75000"/>
                    <a:lumOff val="25000"/>
                  </a:schemeClr>
                </a:solidFill>
                <a:latin typeface="Arial Narrow" panose="020B0606020202030204" pitchFamily="34" charset="0"/>
              </a:rPr>
              <a:t>project helped me to gain insight of various factors which </a:t>
            </a:r>
            <a:r>
              <a:rPr lang="en-US" sz="1500" b="1" i="1" dirty="0" smtClean="0">
                <a:solidFill>
                  <a:schemeClr val="tx1">
                    <a:lumMod val="75000"/>
                    <a:lumOff val="25000"/>
                  </a:schemeClr>
                </a:solidFill>
                <a:latin typeface="Arial Narrow" panose="020B0606020202030204" pitchFamily="34" charset="0"/>
              </a:rPr>
              <a:t>are crucially </a:t>
            </a:r>
            <a:r>
              <a:rPr lang="en-US" sz="1500" b="1" i="1" dirty="0">
                <a:solidFill>
                  <a:schemeClr val="tx1">
                    <a:lumMod val="75000"/>
                    <a:lumOff val="25000"/>
                  </a:schemeClr>
                </a:solidFill>
                <a:latin typeface="Arial Narrow" panose="020B0606020202030204" pitchFamily="34" charset="0"/>
              </a:rPr>
              <a:t>important for the business to run for a long period and grow </a:t>
            </a:r>
            <a:r>
              <a:rPr lang="en-US" sz="1500" b="1" i="1" dirty="0" smtClean="0">
                <a:solidFill>
                  <a:schemeClr val="tx1">
                    <a:lumMod val="75000"/>
                    <a:lumOff val="25000"/>
                  </a:schemeClr>
                </a:solidFill>
                <a:latin typeface="Arial Narrow" panose="020B0606020202030204" pitchFamily="34" charset="0"/>
              </a:rPr>
              <a:t>to </a:t>
            </a:r>
            <a:r>
              <a:rPr lang="en-US" sz="1500" b="1" i="1" dirty="0">
                <a:solidFill>
                  <a:schemeClr val="tx1">
                    <a:lumMod val="75000"/>
                    <a:lumOff val="25000"/>
                  </a:schemeClr>
                </a:solidFill>
                <a:latin typeface="Arial Narrow" panose="020B0606020202030204" pitchFamily="34" charset="0"/>
              </a:rPr>
              <a:t>a new height</a:t>
            </a:r>
          </a:p>
        </p:txBody>
      </p:sp>
    </p:spTree>
    <p:extLst>
      <p:ext uri="{BB962C8B-B14F-4D97-AF65-F5344CB8AC3E}">
        <p14:creationId xmlns:p14="http://schemas.microsoft.com/office/powerpoint/2010/main" val="200408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162DF2A-64D1-4AA9-BA42-8A4063EADE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xmlns="" id="{5D7C1373-63AF-4A75-909E-990E053566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xmlns="" id="{57F231E5-F402-49E1-82B4-C762909ED2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xmlns="" id="{6F0BA12B-74D1-4DB1-9A3F-C9BA27B815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Shape 14">
            <a:extLst>
              <a:ext uri="{FF2B5EF4-FFF2-40B4-BE49-F238E27FC236}">
                <a16:creationId xmlns:a16="http://schemas.microsoft.com/office/drawing/2014/main" xmlns="" id="{515FCC40-AA93-4D3B-90D0-69BC824EAD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1097405D-D791-B09E-5C6C-5D3A9309C05A}"/>
              </a:ext>
            </a:extLst>
          </p:cNvPr>
          <p:cNvSpPr>
            <a:spLocks noGrp="1"/>
          </p:cNvSpPr>
          <p:nvPr>
            <p:ph type="title"/>
          </p:nvPr>
        </p:nvSpPr>
        <p:spPr>
          <a:xfrm>
            <a:off x="4084398" y="1298448"/>
            <a:ext cx="7315200" cy="3255264"/>
          </a:xfrm>
        </p:spPr>
        <p:txBody>
          <a:bodyPr vert="horz" lIns="91440" tIns="45720" rIns="91440" bIns="45720" rtlCol="0" anchor="b">
            <a:normAutofit/>
          </a:bodyPr>
          <a:lstStyle/>
          <a:p>
            <a:r>
              <a:rPr lang="en-US" sz="5900" b="1" i="1" spc="-100">
                <a:solidFill>
                  <a:schemeClr val="tx2"/>
                </a:solidFill>
              </a:rPr>
              <a:t>THANK YOU </a:t>
            </a:r>
            <a:br>
              <a:rPr lang="en-US" sz="5900" b="1" i="1" spc="-100">
                <a:solidFill>
                  <a:schemeClr val="tx2"/>
                </a:solidFill>
              </a:rPr>
            </a:br>
            <a:endParaRPr lang="en-US" sz="5900" b="1" i="1" spc="-100">
              <a:solidFill>
                <a:schemeClr val="tx2"/>
              </a:solidFill>
            </a:endParaRPr>
          </a:p>
        </p:txBody>
      </p:sp>
    </p:spTree>
    <p:extLst>
      <p:ext uri="{BB962C8B-B14F-4D97-AF65-F5344CB8AC3E}">
        <p14:creationId xmlns:p14="http://schemas.microsoft.com/office/powerpoint/2010/main" val="191178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561A7-1ABB-59CB-067E-E4D0038E4191}"/>
              </a:ext>
            </a:extLst>
          </p:cNvPr>
          <p:cNvSpPr>
            <a:spLocks noGrp="1"/>
          </p:cNvSpPr>
          <p:nvPr>
            <p:ph type="title"/>
          </p:nvPr>
        </p:nvSpPr>
        <p:spPr>
          <a:xfrm>
            <a:off x="252919" y="1123837"/>
            <a:ext cx="2947482" cy="4601183"/>
          </a:xfrm>
        </p:spPr>
        <p:txBody>
          <a:bodyPr vert="horz" lIns="91440" tIns="45720" rIns="91440" bIns="45720" rtlCol="0" anchor="ctr">
            <a:normAutofit/>
          </a:bodyPr>
          <a:lstStyle/>
          <a:p>
            <a:r>
              <a:rPr lang="en-US" b="1"/>
              <a:t>AGENDA</a:t>
            </a:r>
          </a:p>
        </p:txBody>
      </p:sp>
      <p:sp>
        <p:nvSpPr>
          <p:cNvPr id="5" name="TextBox 4">
            <a:extLst>
              <a:ext uri="{FF2B5EF4-FFF2-40B4-BE49-F238E27FC236}">
                <a16:creationId xmlns:a16="http://schemas.microsoft.com/office/drawing/2014/main" xmlns="" id="{91A76EF7-A975-BDDE-403F-C0158F79A1E2}"/>
              </a:ext>
            </a:extLst>
          </p:cNvPr>
          <p:cNvSpPr txBox="1"/>
          <p:nvPr/>
        </p:nvSpPr>
        <p:spPr>
          <a:xfrm>
            <a:off x="3869268" y="864108"/>
            <a:ext cx="7315200" cy="2998765"/>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tabLst>
                <a:tab pos="1143000" algn="l"/>
              </a:tabLst>
            </a:pPr>
            <a:r>
              <a:rPr lang="en-US" b="1" i="1">
                <a:solidFill>
                  <a:schemeClr val="bg2">
                    <a:lumMod val="20000"/>
                    <a:lumOff val="80000"/>
                  </a:schemeClr>
                </a:solidFill>
              </a:rPr>
              <a:t>.Project Description</a:t>
            </a:r>
          </a:p>
          <a:p>
            <a:pPr indent="-182880" defTabSz="914400">
              <a:lnSpc>
                <a:spcPct val="90000"/>
              </a:lnSpc>
              <a:spcAft>
                <a:spcPts val="600"/>
              </a:spcAft>
              <a:buClr>
                <a:schemeClr val="accent1"/>
              </a:buClr>
              <a:buFont typeface="Wingdings 2" pitchFamily="18" charset="2"/>
              <a:buChar char=""/>
              <a:tabLst>
                <a:tab pos="1143000" algn="l"/>
              </a:tabLst>
            </a:pPr>
            <a:r>
              <a:rPr lang="en-US" b="1" i="1">
                <a:solidFill>
                  <a:schemeClr val="bg2">
                    <a:lumMod val="20000"/>
                    <a:lumOff val="80000"/>
                  </a:schemeClr>
                </a:solidFill>
              </a:rPr>
              <a:t>.Approach</a:t>
            </a:r>
          </a:p>
          <a:p>
            <a:pPr indent="-182880" defTabSz="914400">
              <a:lnSpc>
                <a:spcPct val="90000"/>
              </a:lnSpc>
              <a:spcAft>
                <a:spcPts val="600"/>
              </a:spcAft>
              <a:buClr>
                <a:schemeClr val="accent1"/>
              </a:buClr>
              <a:buFont typeface="Wingdings 2" pitchFamily="18" charset="2"/>
              <a:buChar char=""/>
              <a:tabLst>
                <a:tab pos="1143000" algn="l"/>
              </a:tabLst>
            </a:pPr>
            <a:r>
              <a:rPr lang="en-US" b="1" i="1">
                <a:solidFill>
                  <a:schemeClr val="bg2">
                    <a:lumMod val="20000"/>
                    <a:lumOff val="80000"/>
                  </a:schemeClr>
                </a:solidFill>
              </a:rPr>
              <a:t>.Tech-stack Used</a:t>
            </a:r>
          </a:p>
          <a:p>
            <a:pPr indent="-182880" defTabSz="914400">
              <a:lnSpc>
                <a:spcPct val="90000"/>
              </a:lnSpc>
              <a:spcAft>
                <a:spcPts val="600"/>
              </a:spcAft>
              <a:buClr>
                <a:schemeClr val="accent1"/>
              </a:buClr>
              <a:buFont typeface="Wingdings 2" pitchFamily="18" charset="2"/>
              <a:buChar char=""/>
              <a:tabLst>
                <a:tab pos="1143000" algn="l"/>
              </a:tabLst>
            </a:pPr>
            <a:r>
              <a:rPr lang="en-US" b="1" i="1">
                <a:solidFill>
                  <a:schemeClr val="bg2">
                    <a:lumMod val="20000"/>
                    <a:lumOff val="80000"/>
                  </a:schemeClr>
                </a:solidFill>
              </a:rPr>
              <a:t>. Insights</a:t>
            </a:r>
          </a:p>
          <a:p>
            <a:pPr indent="-182880" defTabSz="914400">
              <a:lnSpc>
                <a:spcPct val="90000"/>
              </a:lnSpc>
              <a:spcAft>
                <a:spcPts val="600"/>
              </a:spcAft>
              <a:buClr>
                <a:schemeClr val="accent1"/>
              </a:buClr>
              <a:buFont typeface="Wingdings 2" pitchFamily="18" charset="2"/>
              <a:buChar char=""/>
              <a:tabLst>
                <a:tab pos="1143000" algn="l"/>
              </a:tabLst>
            </a:pPr>
            <a:r>
              <a:rPr lang="en-US" b="1" i="1">
                <a:solidFill>
                  <a:schemeClr val="bg2">
                    <a:lumMod val="20000"/>
                    <a:lumOff val="80000"/>
                  </a:schemeClr>
                </a:solidFill>
              </a:rPr>
              <a:t>. Results</a:t>
            </a:r>
          </a:p>
          <a:p>
            <a:pPr indent="-182880" defTabSz="914400">
              <a:lnSpc>
                <a:spcPct val="90000"/>
              </a:lnSpc>
              <a:spcAft>
                <a:spcPts val="600"/>
              </a:spcAft>
              <a:buClr>
                <a:schemeClr val="accent1"/>
              </a:buClr>
              <a:buFont typeface="Wingdings 2" pitchFamily="18" charset="2"/>
              <a:buChar char=""/>
              <a:tabLst>
                <a:tab pos="1143000" algn="l"/>
              </a:tabLst>
            </a:pPr>
            <a:r>
              <a:rPr lang="en-US" b="1" i="1">
                <a:solidFill>
                  <a:schemeClr val="bg2">
                    <a:lumMod val="20000"/>
                    <a:lumOff val="80000"/>
                  </a:schemeClr>
                </a:solidFill>
              </a:rPr>
              <a:t>. Conclusion</a:t>
            </a:r>
            <a:endParaRPr lang="en-US">
              <a:solidFill>
                <a:schemeClr val="bg2">
                  <a:lumMod val="20000"/>
                  <a:lumOff val="80000"/>
                </a:schemeClr>
              </a:solidFill>
            </a:endParaRPr>
          </a:p>
        </p:txBody>
      </p:sp>
      <p:pic>
        <p:nvPicPr>
          <p:cNvPr id="4" name="Picture 4">
            <a:extLst>
              <a:ext uri="{FF2B5EF4-FFF2-40B4-BE49-F238E27FC236}">
                <a16:creationId xmlns:a16="http://schemas.microsoft.com/office/drawing/2014/main" xmlns="" id="{577BF4F1-F834-E53B-2181-3431F11BAE9D}"/>
              </a:ext>
            </a:extLst>
          </p:cNvPr>
          <p:cNvPicPr>
            <a:picLocks noGrp="1" noChangeAspect="1"/>
          </p:cNvPicPr>
          <p:nvPr>
            <p:ph idx="1"/>
          </p:nvPr>
        </p:nvPicPr>
        <p:blipFill>
          <a:blip r:embed="rId2"/>
          <a:stretch>
            <a:fillRect/>
          </a:stretch>
        </p:blipFill>
        <p:spPr>
          <a:xfrm>
            <a:off x="3869268" y="4161453"/>
            <a:ext cx="2683897" cy="1918987"/>
          </a:xfrm>
          <a:prstGeom prst="rect">
            <a:avLst/>
          </a:prstGeom>
        </p:spPr>
      </p:pic>
    </p:spTree>
    <p:extLst>
      <p:ext uri="{BB962C8B-B14F-4D97-AF65-F5344CB8AC3E}">
        <p14:creationId xmlns:p14="http://schemas.microsoft.com/office/powerpoint/2010/main" val="313483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0ED7D299-072B-4BF6-A359-0BE180D21A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03605138-1C68-4F6B-A3AA-5C65989865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58952"/>
            <a:ext cx="7052486"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C31E996D-236B-61B3-119B-2726A0954510}"/>
              </a:ext>
            </a:extLst>
          </p:cNvPr>
          <p:cNvSpPr>
            <a:spLocks noGrp="1"/>
          </p:cNvSpPr>
          <p:nvPr>
            <p:ph type="title"/>
          </p:nvPr>
        </p:nvSpPr>
        <p:spPr>
          <a:xfrm>
            <a:off x="289248" y="1123837"/>
            <a:ext cx="6451110" cy="1255469"/>
          </a:xfrm>
        </p:spPr>
        <p:txBody>
          <a:bodyPr>
            <a:normAutofit/>
          </a:bodyPr>
          <a:lstStyle/>
          <a:p>
            <a:r>
              <a:rPr lang="en-US" b="1"/>
              <a:t>Project Description</a:t>
            </a:r>
            <a:r>
              <a:rPr lang="en-US" b="1" dirty="0"/>
              <a:t/>
            </a:r>
            <a:br>
              <a:rPr lang="en-US" b="1" dirty="0"/>
            </a:br>
            <a:endParaRPr lang="en-US" b="1" dirty="0"/>
          </a:p>
        </p:txBody>
      </p:sp>
      <p:sp>
        <p:nvSpPr>
          <p:cNvPr id="3" name="Content Placeholder 2">
            <a:extLst>
              <a:ext uri="{FF2B5EF4-FFF2-40B4-BE49-F238E27FC236}">
                <a16:creationId xmlns:a16="http://schemas.microsoft.com/office/drawing/2014/main" xmlns="" id="{74C2EE6F-1B09-072E-621E-2AB2039D5882}"/>
              </a:ext>
            </a:extLst>
          </p:cNvPr>
          <p:cNvSpPr>
            <a:spLocks noGrp="1"/>
          </p:cNvSpPr>
          <p:nvPr>
            <p:ph idx="1"/>
          </p:nvPr>
        </p:nvSpPr>
        <p:spPr>
          <a:xfrm>
            <a:off x="289248" y="2510395"/>
            <a:ext cx="6451109" cy="3274586"/>
          </a:xfrm>
        </p:spPr>
        <p:txBody>
          <a:bodyPr anchor="t">
            <a:normAutofit/>
          </a:bodyPr>
          <a:lstStyle/>
          <a:p>
            <a:pPr marL="0" indent="0">
              <a:buNone/>
            </a:pPr>
            <a:r>
              <a:rPr lang="en-US" i="1">
                <a:solidFill>
                  <a:srgbClr val="FFFFFF"/>
                </a:solidFill>
              </a:rPr>
              <a:t>Operation Analytics is the analysis done for the complete end to end operations of a company. With the help of this, the company then finds the areas on which it must improve upon.  I’ve worked with the ops team, support team, marketing team and help them derive insights out of the data they collect. </a:t>
            </a:r>
          </a:p>
          <a:p>
            <a:pPr marL="0" indent="0">
              <a:buNone/>
            </a:pPr>
            <a:r>
              <a:rPr lang="en-US" i="1">
                <a:solidFill>
                  <a:srgbClr val="FFFFFF"/>
                </a:solidFill>
              </a:rPr>
              <a:t>Being one of the most important parts of a company, this kind of analysis is further used to predict the overall growth or decline of a company’s fortune.</a:t>
            </a:r>
          </a:p>
          <a:p>
            <a:pPr marL="0" indent="0">
              <a:buNone/>
            </a:pPr>
            <a:endParaRPr lang="en-US" i="1">
              <a:solidFill>
                <a:srgbClr val="FFFFFF"/>
              </a:solidFill>
            </a:endParaRPr>
          </a:p>
        </p:txBody>
      </p:sp>
      <p:pic>
        <p:nvPicPr>
          <p:cNvPr id="7" name="Picture 7">
            <a:extLst>
              <a:ext uri="{FF2B5EF4-FFF2-40B4-BE49-F238E27FC236}">
                <a16:creationId xmlns:a16="http://schemas.microsoft.com/office/drawing/2014/main" xmlns="" id="{F36EDB70-3523-D2FF-098B-2EDC65396866}"/>
              </a:ext>
            </a:extLst>
          </p:cNvPr>
          <p:cNvPicPr>
            <a:picLocks noChangeAspect="1"/>
          </p:cNvPicPr>
          <p:nvPr/>
        </p:nvPicPr>
        <p:blipFill>
          <a:blip r:embed="rId2"/>
          <a:stretch>
            <a:fillRect/>
          </a:stretch>
        </p:blipFill>
        <p:spPr>
          <a:xfrm>
            <a:off x="7552944" y="1667374"/>
            <a:ext cx="3778286" cy="3513806"/>
          </a:xfrm>
          <a:prstGeom prst="rect">
            <a:avLst/>
          </a:prstGeom>
        </p:spPr>
      </p:pic>
      <p:sp>
        <p:nvSpPr>
          <p:cNvPr id="16" name="Rectangle 15">
            <a:extLst>
              <a:ext uri="{FF2B5EF4-FFF2-40B4-BE49-F238E27FC236}">
                <a16:creationId xmlns:a16="http://schemas.microsoft.com/office/drawing/2014/main" xmlns="" id="{7F6F248D-01B8-4491-9506-88EAB82A75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060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ADFC1A43-89FF-BEE7-DD22-76AB877A04DE}"/>
              </a:ext>
            </a:extLst>
          </p:cNvPr>
          <p:cNvSpPr>
            <a:spLocks noGrp="1"/>
          </p:cNvSpPr>
          <p:nvPr>
            <p:ph type="title"/>
          </p:nvPr>
        </p:nvSpPr>
        <p:spPr>
          <a:xfrm>
            <a:off x="252919" y="1123837"/>
            <a:ext cx="2947482" cy="1283461"/>
          </a:xfrm>
        </p:spPr>
        <p:txBody>
          <a:bodyPr vert="horz" lIns="91440" tIns="45720" rIns="91440" bIns="45720" rtlCol="0" anchor="b">
            <a:normAutofit/>
          </a:bodyPr>
          <a:lstStyle/>
          <a:p>
            <a:r>
              <a:rPr lang="en-US" sz="2400" b="1"/>
              <a:t>Approach</a:t>
            </a:r>
          </a:p>
        </p:txBody>
      </p:sp>
      <p:sp>
        <p:nvSpPr>
          <p:cNvPr id="15" name="TextBox 14">
            <a:extLst>
              <a:ext uri="{FF2B5EF4-FFF2-40B4-BE49-F238E27FC236}">
                <a16:creationId xmlns:a16="http://schemas.microsoft.com/office/drawing/2014/main" xmlns="" id="{306F4993-F351-E9B9-A7BC-F04988AB49FA}"/>
              </a:ext>
            </a:extLst>
          </p:cNvPr>
          <p:cNvSpPr txBox="1"/>
          <p:nvPr/>
        </p:nvSpPr>
        <p:spPr>
          <a:xfrm>
            <a:off x="252920" y="2407298"/>
            <a:ext cx="2947482" cy="3498980"/>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buClr>
              <a:buFont typeface="Wingdings 2" pitchFamily="18" charset="2"/>
              <a:buChar char=""/>
              <a:tabLst>
                <a:tab pos="1143000" algn="l"/>
              </a:tabLst>
            </a:pPr>
            <a:r>
              <a:rPr lang="en-US" sz="1100" i="1">
                <a:solidFill>
                  <a:srgbClr val="FFFFFF"/>
                </a:solidFill>
              </a:rPr>
              <a:t>1. Created the Database and Tables: Created a database and then the tables using the structure and links provided.
2. Perform Analysis: Used SQL to perform entire analysis answering the questions asked. I went through the given dataset and then created the tables for calculating various queries.
3. Additionally, I joined the data bits and structured the tables to derive business insights, fetched the required results and hence, created useful insights for the company to take calculated and planned decisions.
</a:t>
            </a:r>
          </a:p>
        </p:txBody>
      </p:sp>
      <p:pic>
        <p:nvPicPr>
          <p:cNvPr id="12" name="Picture 12">
            <a:extLst>
              <a:ext uri="{FF2B5EF4-FFF2-40B4-BE49-F238E27FC236}">
                <a16:creationId xmlns:a16="http://schemas.microsoft.com/office/drawing/2014/main" xmlns="" id="{C2B0E512-1FCF-4577-F153-122079081C8A}"/>
              </a:ext>
            </a:extLst>
          </p:cNvPr>
          <p:cNvPicPr>
            <a:picLocks noGrp="1" noChangeAspect="1"/>
          </p:cNvPicPr>
          <p:nvPr>
            <p:ph idx="1"/>
          </p:nvPr>
        </p:nvPicPr>
        <p:blipFill rotWithShape="1">
          <a:blip r:embed="rId2"/>
          <a:srcRect t="956"/>
          <a:stretch/>
        </p:blipFill>
        <p:spPr>
          <a:xfrm>
            <a:off x="3778897" y="758952"/>
            <a:ext cx="7772401" cy="5330952"/>
          </a:xfrm>
          <a:prstGeom prst="rect">
            <a:avLst/>
          </a:prstGeom>
        </p:spPr>
      </p:pic>
      <p:sp>
        <p:nvSpPr>
          <p:cNvPr id="5" name="TextBox 4">
            <a:extLst>
              <a:ext uri="{FF2B5EF4-FFF2-40B4-BE49-F238E27FC236}">
                <a16:creationId xmlns:a16="http://schemas.microsoft.com/office/drawing/2014/main" xmlns="" id="{B733AD19-9A49-2D1A-76E4-C44CA99B748C}"/>
              </a:ext>
            </a:extLst>
          </p:cNvPr>
          <p:cNvSpPr txBox="1"/>
          <p:nvPr/>
        </p:nvSpPr>
        <p:spPr>
          <a:xfrm>
            <a:off x="1528076" y="2502374"/>
            <a:ext cx="8691690" cy="140053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602464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97485-89D4-6599-D457-B327D529D605}"/>
              </a:ext>
            </a:extLst>
          </p:cNvPr>
          <p:cNvSpPr>
            <a:spLocks noGrp="1"/>
          </p:cNvSpPr>
          <p:nvPr>
            <p:ph type="title"/>
          </p:nvPr>
        </p:nvSpPr>
        <p:spPr>
          <a:xfrm>
            <a:off x="646111" y="268941"/>
            <a:ext cx="10368253" cy="2640514"/>
          </a:xfrm>
        </p:spPr>
        <p:txBody>
          <a:bodyPr/>
          <a:lstStyle/>
          <a:p>
            <a:r>
              <a:rPr lang="en-US" b="1" i="1" dirty="0"/>
              <a:t>Case study 1</a:t>
            </a:r>
          </a:p>
        </p:txBody>
      </p:sp>
      <p:pic>
        <p:nvPicPr>
          <p:cNvPr id="4" name="Picture 4">
            <a:extLst>
              <a:ext uri="{FF2B5EF4-FFF2-40B4-BE49-F238E27FC236}">
                <a16:creationId xmlns:a16="http://schemas.microsoft.com/office/drawing/2014/main" xmlns="" id="{FBE8459A-5943-E87E-4C34-F218500D9CD1}"/>
              </a:ext>
            </a:extLst>
          </p:cNvPr>
          <p:cNvPicPr>
            <a:picLocks noGrp="1" noChangeAspect="1"/>
          </p:cNvPicPr>
          <p:nvPr>
            <p:ph idx="1"/>
          </p:nvPr>
        </p:nvPicPr>
        <p:blipFill>
          <a:blip r:embed="rId2"/>
          <a:stretch>
            <a:fillRect/>
          </a:stretch>
        </p:blipFill>
        <p:spPr>
          <a:xfrm>
            <a:off x="0" y="-378963"/>
            <a:ext cx="12191999" cy="7823744"/>
          </a:xfrm>
        </p:spPr>
      </p:pic>
      <p:sp>
        <p:nvSpPr>
          <p:cNvPr id="5" name="TextBox 4">
            <a:extLst>
              <a:ext uri="{FF2B5EF4-FFF2-40B4-BE49-F238E27FC236}">
                <a16:creationId xmlns:a16="http://schemas.microsoft.com/office/drawing/2014/main" xmlns="" id="{FBD9ECC9-1B7E-960B-1B55-7AD9B5B692A1}"/>
              </a:ext>
            </a:extLst>
          </p:cNvPr>
          <p:cNvSpPr txBox="1"/>
          <p:nvPr/>
        </p:nvSpPr>
        <p:spPr>
          <a:xfrm>
            <a:off x="690934" y="1404532"/>
            <a:ext cx="3117273" cy="369332"/>
          </a:xfrm>
          <a:prstGeom prst="rect">
            <a:avLst/>
          </a:prstGeom>
          <a:noFill/>
        </p:spPr>
        <p:txBody>
          <a:bodyPr wrap="square" rtlCol="0">
            <a:spAutoFit/>
          </a:bodyPr>
          <a:lstStyle/>
          <a:p>
            <a:pPr algn="l"/>
            <a:r>
              <a:rPr lang="en-US" b="1" i="1" dirty="0">
                <a:solidFill>
                  <a:schemeClr val="bg1"/>
                </a:solidFill>
              </a:rPr>
              <a:t>Table data</a:t>
            </a:r>
          </a:p>
        </p:txBody>
      </p:sp>
      <p:pic>
        <p:nvPicPr>
          <p:cNvPr id="6" name="Picture 6">
            <a:extLst>
              <a:ext uri="{FF2B5EF4-FFF2-40B4-BE49-F238E27FC236}">
                <a16:creationId xmlns:a16="http://schemas.microsoft.com/office/drawing/2014/main" xmlns="" id="{66CF8D77-F577-EC20-6D3F-85AF239F51C7}"/>
              </a:ext>
            </a:extLst>
          </p:cNvPr>
          <p:cNvPicPr>
            <a:picLocks noChangeAspect="1"/>
          </p:cNvPicPr>
          <p:nvPr/>
        </p:nvPicPr>
        <p:blipFill>
          <a:blip r:embed="rId3"/>
          <a:stretch>
            <a:fillRect/>
          </a:stretch>
        </p:blipFill>
        <p:spPr>
          <a:xfrm>
            <a:off x="-77885" y="2940230"/>
            <a:ext cx="2651398" cy="3380001"/>
          </a:xfrm>
          <a:prstGeom prst="rect">
            <a:avLst/>
          </a:prstGeom>
          <a:effectLst/>
        </p:spPr>
      </p:pic>
      <p:pic>
        <p:nvPicPr>
          <p:cNvPr id="7" name="Picture 7">
            <a:extLst>
              <a:ext uri="{FF2B5EF4-FFF2-40B4-BE49-F238E27FC236}">
                <a16:creationId xmlns:a16="http://schemas.microsoft.com/office/drawing/2014/main" xmlns="" id="{0083100B-8530-9405-FF50-E96E868B4969}"/>
              </a:ext>
            </a:extLst>
          </p:cNvPr>
          <p:cNvPicPr>
            <a:picLocks noChangeAspect="1"/>
          </p:cNvPicPr>
          <p:nvPr/>
        </p:nvPicPr>
        <p:blipFill>
          <a:blip r:embed="rId4"/>
          <a:stretch>
            <a:fillRect/>
          </a:stretch>
        </p:blipFill>
        <p:spPr>
          <a:xfrm>
            <a:off x="7693854" y="2638718"/>
            <a:ext cx="4498146" cy="3274130"/>
          </a:xfrm>
          <a:prstGeom prst="rect">
            <a:avLst/>
          </a:prstGeom>
        </p:spPr>
      </p:pic>
      <p:pic>
        <p:nvPicPr>
          <p:cNvPr id="8" name="Picture 8">
            <a:extLst>
              <a:ext uri="{FF2B5EF4-FFF2-40B4-BE49-F238E27FC236}">
                <a16:creationId xmlns:a16="http://schemas.microsoft.com/office/drawing/2014/main" xmlns="" id="{B3EB01CC-9848-46E3-9D6D-47D063AEDE00}"/>
              </a:ext>
            </a:extLst>
          </p:cNvPr>
          <p:cNvPicPr>
            <a:picLocks noChangeAspect="1"/>
          </p:cNvPicPr>
          <p:nvPr/>
        </p:nvPicPr>
        <p:blipFill>
          <a:blip r:embed="rId5"/>
          <a:stretch>
            <a:fillRect/>
          </a:stretch>
        </p:blipFill>
        <p:spPr>
          <a:xfrm>
            <a:off x="3627799" y="3119718"/>
            <a:ext cx="2676525" cy="2057400"/>
          </a:xfrm>
          <a:prstGeom prst="rect">
            <a:avLst/>
          </a:prstGeom>
        </p:spPr>
      </p:pic>
      <p:sp>
        <p:nvSpPr>
          <p:cNvPr id="9" name="TextBox 8">
            <a:extLst>
              <a:ext uri="{FF2B5EF4-FFF2-40B4-BE49-F238E27FC236}">
                <a16:creationId xmlns:a16="http://schemas.microsoft.com/office/drawing/2014/main" xmlns="" id="{175A1A95-3334-B4B2-2769-77E1804B12FE}"/>
              </a:ext>
            </a:extLst>
          </p:cNvPr>
          <p:cNvSpPr txBox="1"/>
          <p:nvPr/>
        </p:nvSpPr>
        <p:spPr>
          <a:xfrm>
            <a:off x="6779454" y="3986783"/>
            <a:ext cx="1828800" cy="369332"/>
          </a:xfrm>
          <a:prstGeom prst="rect">
            <a:avLst/>
          </a:prstGeom>
          <a:noFill/>
        </p:spPr>
        <p:txBody>
          <a:bodyPr wrap="square" rtlCol="0">
            <a:spAutoFit/>
          </a:bodyPr>
          <a:lstStyle/>
          <a:p>
            <a:pPr algn="l"/>
            <a:r>
              <a:rPr lang="en-US" dirty="0"/>
              <a:t>➡️</a:t>
            </a:r>
          </a:p>
        </p:txBody>
      </p:sp>
      <p:sp>
        <p:nvSpPr>
          <p:cNvPr id="10" name="TextBox 9">
            <a:extLst>
              <a:ext uri="{FF2B5EF4-FFF2-40B4-BE49-F238E27FC236}">
                <a16:creationId xmlns:a16="http://schemas.microsoft.com/office/drawing/2014/main" xmlns="" id="{B6A73E1F-A51B-1435-9F28-65B3B2F84A99}"/>
              </a:ext>
            </a:extLst>
          </p:cNvPr>
          <p:cNvSpPr txBox="1"/>
          <p:nvPr/>
        </p:nvSpPr>
        <p:spPr>
          <a:xfrm>
            <a:off x="2713398" y="4091117"/>
            <a:ext cx="1828800" cy="369332"/>
          </a:xfrm>
          <a:prstGeom prst="rect">
            <a:avLst/>
          </a:prstGeom>
          <a:noFill/>
        </p:spPr>
        <p:txBody>
          <a:bodyPr wrap="square" rtlCol="0">
            <a:spAutoFit/>
          </a:bodyPr>
          <a:lstStyle/>
          <a:p>
            <a:pPr algn="l"/>
            <a:r>
              <a:rPr lang="en-US" dirty="0"/>
              <a:t>➡️</a:t>
            </a:r>
          </a:p>
        </p:txBody>
      </p:sp>
    </p:spTree>
    <p:extLst>
      <p:ext uri="{BB962C8B-B14F-4D97-AF65-F5344CB8AC3E}">
        <p14:creationId xmlns:p14="http://schemas.microsoft.com/office/powerpoint/2010/main" val="1336174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08139F-A7FF-5604-70FF-0917F45F3955}"/>
              </a:ext>
            </a:extLst>
          </p:cNvPr>
          <p:cNvSpPr>
            <a:spLocks noGrp="1"/>
          </p:cNvSpPr>
          <p:nvPr>
            <p:ph type="title"/>
          </p:nvPr>
        </p:nvSpPr>
        <p:spPr>
          <a:xfrm>
            <a:off x="0" y="100446"/>
            <a:ext cx="9404723" cy="1400530"/>
          </a:xfrm>
        </p:spPr>
        <p:txBody>
          <a:bodyPr/>
          <a:lstStyle/>
          <a:p>
            <a:r>
              <a:rPr lang="en-US" b="1" i="1" dirty="0">
                <a:solidFill>
                  <a:srgbClr val="FFFF00"/>
                </a:solidFill>
              </a:rPr>
              <a:t>Jobs Reviewed Over Time</a:t>
            </a:r>
          </a:p>
        </p:txBody>
      </p:sp>
      <p:sp>
        <p:nvSpPr>
          <p:cNvPr id="3" name="Content Placeholder 2">
            <a:extLst>
              <a:ext uri="{FF2B5EF4-FFF2-40B4-BE49-F238E27FC236}">
                <a16:creationId xmlns:a16="http://schemas.microsoft.com/office/drawing/2014/main" xmlns="" id="{7C10164E-96CC-00EE-093D-F9A17FC4D4EF}"/>
              </a:ext>
            </a:extLst>
          </p:cNvPr>
          <p:cNvSpPr>
            <a:spLocks noGrp="1"/>
          </p:cNvSpPr>
          <p:nvPr>
            <p:ph idx="1"/>
          </p:nvPr>
        </p:nvSpPr>
        <p:spPr>
          <a:xfrm>
            <a:off x="586781" y="1050878"/>
            <a:ext cx="10916567" cy="450098"/>
          </a:xfrm>
        </p:spPr>
        <p:txBody>
          <a:bodyPr/>
          <a:lstStyle/>
          <a:p>
            <a:r>
              <a:rPr lang="en-US" i="1" dirty="0"/>
              <a:t> </a:t>
            </a:r>
            <a:r>
              <a:rPr lang="en-US" i="1" dirty="0">
                <a:solidFill>
                  <a:srgbClr val="FFFF00"/>
                </a:solidFill>
              </a:rPr>
              <a:t>Calculate the number of jobs reviewed per hour for each day in November 2020.</a:t>
            </a:r>
          </a:p>
        </p:txBody>
      </p:sp>
      <p:pic>
        <p:nvPicPr>
          <p:cNvPr id="8" name="Picture 7"/>
          <p:cNvPicPr>
            <a:picLocks noChangeAspect="1"/>
          </p:cNvPicPr>
          <p:nvPr/>
        </p:nvPicPr>
        <p:blipFill>
          <a:blip r:embed="rId2"/>
          <a:stretch>
            <a:fillRect/>
          </a:stretch>
        </p:blipFill>
        <p:spPr>
          <a:xfrm>
            <a:off x="1590675" y="1773648"/>
            <a:ext cx="8140179" cy="4990807"/>
          </a:xfrm>
          <a:prstGeom prst="rect">
            <a:avLst/>
          </a:prstGeom>
        </p:spPr>
      </p:pic>
    </p:spTree>
    <p:extLst>
      <p:ext uri="{BB962C8B-B14F-4D97-AF65-F5344CB8AC3E}">
        <p14:creationId xmlns:p14="http://schemas.microsoft.com/office/powerpoint/2010/main" val="110392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C112D0-090E-5ABC-987B-5665D666D713}"/>
              </a:ext>
            </a:extLst>
          </p:cNvPr>
          <p:cNvSpPr>
            <a:spLocks noGrp="1"/>
          </p:cNvSpPr>
          <p:nvPr>
            <p:ph type="title"/>
          </p:nvPr>
        </p:nvSpPr>
        <p:spPr>
          <a:xfrm>
            <a:off x="242699" y="85980"/>
            <a:ext cx="9404723" cy="1400530"/>
          </a:xfrm>
        </p:spPr>
        <p:txBody>
          <a:bodyPr/>
          <a:lstStyle/>
          <a:p>
            <a:r>
              <a:rPr lang="en-US" b="1" i="1" dirty="0">
                <a:solidFill>
                  <a:srgbClr val="FFC000"/>
                </a:solidFill>
              </a:rPr>
              <a:t>Throughput Analysis </a:t>
            </a:r>
          </a:p>
        </p:txBody>
      </p:sp>
      <p:sp>
        <p:nvSpPr>
          <p:cNvPr id="6" name="TextBox 5">
            <a:extLst>
              <a:ext uri="{FF2B5EF4-FFF2-40B4-BE49-F238E27FC236}">
                <a16:creationId xmlns:a16="http://schemas.microsoft.com/office/drawing/2014/main" xmlns="" id="{85F14DD3-51DC-FEAC-C269-C39ABEB36A79}"/>
              </a:ext>
            </a:extLst>
          </p:cNvPr>
          <p:cNvSpPr txBox="1"/>
          <p:nvPr/>
        </p:nvSpPr>
        <p:spPr>
          <a:xfrm>
            <a:off x="3541885" y="923801"/>
            <a:ext cx="6470482" cy="369332"/>
          </a:xfrm>
          <a:prstGeom prst="rect">
            <a:avLst/>
          </a:prstGeom>
          <a:noFill/>
        </p:spPr>
        <p:txBody>
          <a:bodyPr wrap="square" rtlCol="0">
            <a:spAutoFit/>
          </a:bodyPr>
          <a:lstStyle/>
          <a:p>
            <a:pPr algn="l"/>
            <a:r>
              <a:rPr lang="en-US" i="1" dirty="0">
                <a:solidFill>
                  <a:srgbClr val="FFFF00"/>
                </a:solidFill>
              </a:rPr>
              <a:t>Calculate the 7-day rolling average of throughput</a:t>
            </a:r>
          </a:p>
        </p:txBody>
      </p:sp>
      <p:pic>
        <p:nvPicPr>
          <p:cNvPr id="3" name="Picture 2"/>
          <p:cNvPicPr>
            <a:picLocks noChangeAspect="1"/>
          </p:cNvPicPr>
          <p:nvPr/>
        </p:nvPicPr>
        <p:blipFill>
          <a:blip r:embed="rId2"/>
          <a:stretch>
            <a:fillRect/>
          </a:stretch>
        </p:blipFill>
        <p:spPr>
          <a:xfrm>
            <a:off x="1757362" y="1409716"/>
            <a:ext cx="8255005" cy="5291902"/>
          </a:xfrm>
          <a:prstGeom prst="rect">
            <a:avLst/>
          </a:prstGeom>
        </p:spPr>
      </p:pic>
    </p:spTree>
    <p:extLst>
      <p:ext uri="{BB962C8B-B14F-4D97-AF65-F5344CB8AC3E}">
        <p14:creationId xmlns:p14="http://schemas.microsoft.com/office/powerpoint/2010/main" val="997697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1C16F-35C4-3ACA-615B-7D954AF2A1BA}"/>
              </a:ext>
            </a:extLst>
          </p:cNvPr>
          <p:cNvSpPr>
            <a:spLocks noGrp="1"/>
          </p:cNvSpPr>
          <p:nvPr>
            <p:ph type="title"/>
          </p:nvPr>
        </p:nvSpPr>
        <p:spPr>
          <a:xfrm>
            <a:off x="-87365" y="-90664"/>
            <a:ext cx="9404723" cy="1400530"/>
          </a:xfrm>
        </p:spPr>
        <p:txBody>
          <a:bodyPr/>
          <a:lstStyle/>
          <a:p>
            <a:r>
              <a:rPr lang="en-US" b="1" i="1" dirty="0">
                <a:solidFill>
                  <a:srgbClr val="FFFF00"/>
                </a:solidFill>
              </a:rPr>
              <a:t>Language Share Analysis </a:t>
            </a:r>
          </a:p>
        </p:txBody>
      </p:sp>
      <p:sp>
        <p:nvSpPr>
          <p:cNvPr id="3" name="Content Placeholder 2">
            <a:extLst>
              <a:ext uri="{FF2B5EF4-FFF2-40B4-BE49-F238E27FC236}">
                <a16:creationId xmlns:a16="http://schemas.microsoft.com/office/drawing/2014/main" xmlns="" id="{9EE5D125-86CB-D184-F8D2-5455D879FB17}"/>
              </a:ext>
            </a:extLst>
          </p:cNvPr>
          <p:cNvSpPr>
            <a:spLocks noGrp="1"/>
          </p:cNvSpPr>
          <p:nvPr>
            <p:ph idx="1"/>
          </p:nvPr>
        </p:nvSpPr>
        <p:spPr>
          <a:xfrm>
            <a:off x="1983483" y="825467"/>
            <a:ext cx="8946541" cy="484399"/>
          </a:xfrm>
        </p:spPr>
        <p:txBody>
          <a:bodyPr/>
          <a:lstStyle/>
          <a:p>
            <a:r>
              <a:rPr lang="en-US" i="1" dirty="0">
                <a:solidFill>
                  <a:srgbClr val="FFFF00"/>
                </a:solidFill>
              </a:rPr>
              <a:t>Calculate the percentage share of each language in the last 30 days.</a:t>
            </a:r>
          </a:p>
        </p:txBody>
      </p:sp>
      <p:sp>
        <p:nvSpPr>
          <p:cNvPr id="6" name="TextBox 5">
            <a:extLst>
              <a:ext uri="{FF2B5EF4-FFF2-40B4-BE49-F238E27FC236}">
                <a16:creationId xmlns:a16="http://schemas.microsoft.com/office/drawing/2014/main" xmlns="" id="{25009835-1983-E0C2-4F3B-1DF0997C9A61}"/>
              </a:ext>
            </a:extLst>
          </p:cNvPr>
          <p:cNvSpPr txBox="1"/>
          <p:nvPr/>
        </p:nvSpPr>
        <p:spPr>
          <a:xfrm>
            <a:off x="6658739" y="4543948"/>
            <a:ext cx="1828800" cy="369332"/>
          </a:xfrm>
          <a:prstGeom prst="rect">
            <a:avLst/>
          </a:prstGeom>
          <a:noFill/>
        </p:spPr>
        <p:txBody>
          <a:bodyPr wrap="square" rtlCol="0">
            <a:spAutoFit/>
          </a:bodyPr>
          <a:lstStyle/>
          <a:p>
            <a:pPr algn="l"/>
            <a:r>
              <a:rPr lang="en-US" dirty="0"/>
              <a:t>↘️</a:t>
            </a:r>
          </a:p>
        </p:txBody>
      </p:sp>
      <p:pic>
        <p:nvPicPr>
          <p:cNvPr id="7" name="Picture 6"/>
          <p:cNvPicPr>
            <a:picLocks noChangeAspect="1"/>
          </p:cNvPicPr>
          <p:nvPr/>
        </p:nvPicPr>
        <p:blipFill>
          <a:blip r:embed="rId2"/>
          <a:stretch>
            <a:fillRect/>
          </a:stretch>
        </p:blipFill>
        <p:spPr>
          <a:xfrm>
            <a:off x="1847850" y="1254660"/>
            <a:ext cx="7923947" cy="5569860"/>
          </a:xfrm>
          <a:prstGeom prst="rect">
            <a:avLst/>
          </a:prstGeom>
        </p:spPr>
      </p:pic>
    </p:spTree>
    <p:extLst>
      <p:ext uri="{BB962C8B-B14F-4D97-AF65-F5344CB8AC3E}">
        <p14:creationId xmlns:p14="http://schemas.microsoft.com/office/powerpoint/2010/main" val="4232047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87A9D-0CE5-33BB-6534-7478299B462B}"/>
              </a:ext>
            </a:extLst>
          </p:cNvPr>
          <p:cNvSpPr>
            <a:spLocks noGrp="1"/>
          </p:cNvSpPr>
          <p:nvPr>
            <p:ph type="title"/>
          </p:nvPr>
        </p:nvSpPr>
        <p:spPr>
          <a:xfrm>
            <a:off x="198328" y="95532"/>
            <a:ext cx="2947482" cy="1665027"/>
          </a:xfrm>
        </p:spPr>
        <p:txBody>
          <a:bodyPr/>
          <a:lstStyle/>
          <a:p>
            <a:r>
              <a:rPr lang="en-US" b="1" i="1" dirty="0">
                <a:solidFill>
                  <a:schemeClr val="accent3"/>
                </a:solidFill>
              </a:rPr>
              <a:t>Duplicate Rows Detection </a:t>
            </a:r>
          </a:p>
        </p:txBody>
      </p:sp>
      <p:sp>
        <p:nvSpPr>
          <p:cNvPr id="3" name="Content Placeholder 2">
            <a:extLst>
              <a:ext uri="{FF2B5EF4-FFF2-40B4-BE49-F238E27FC236}">
                <a16:creationId xmlns:a16="http://schemas.microsoft.com/office/drawing/2014/main" xmlns="" id="{1F4C5A23-E817-C62C-003A-393CF07328F4}"/>
              </a:ext>
            </a:extLst>
          </p:cNvPr>
          <p:cNvSpPr>
            <a:spLocks noGrp="1"/>
          </p:cNvSpPr>
          <p:nvPr>
            <p:ph idx="1"/>
          </p:nvPr>
        </p:nvSpPr>
        <p:spPr>
          <a:xfrm>
            <a:off x="2599348" y="784586"/>
            <a:ext cx="8946541" cy="498302"/>
          </a:xfrm>
        </p:spPr>
        <p:txBody>
          <a:bodyPr/>
          <a:lstStyle/>
          <a:p>
            <a:r>
              <a:rPr lang="en-US" i="1" dirty="0">
                <a:solidFill>
                  <a:srgbClr val="FFFF00"/>
                </a:solidFill>
              </a:rPr>
              <a:t>Identify duplicate rows in the data</a:t>
            </a:r>
          </a:p>
        </p:txBody>
      </p:sp>
      <p:pic>
        <p:nvPicPr>
          <p:cNvPr id="4" name="Picture 3"/>
          <p:cNvPicPr>
            <a:picLocks noChangeAspect="1"/>
          </p:cNvPicPr>
          <p:nvPr/>
        </p:nvPicPr>
        <p:blipFill>
          <a:blip r:embed="rId2"/>
          <a:stretch>
            <a:fillRect/>
          </a:stretch>
        </p:blipFill>
        <p:spPr>
          <a:xfrm>
            <a:off x="3032934" y="1308003"/>
            <a:ext cx="8308357" cy="5466971"/>
          </a:xfrm>
          <a:prstGeom prst="rect">
            <a:avLst/>
          </a:prstGeom>
        </p:spPr>
      </p:pic>
    </p:spTree>
    <p:extLst>
      <p:ext uri="{BB962C8B-B14F-4D97-AF65-F5344CB8AC3E}">
        <p14:creationId xmlns:p14="http://schemas.microsoft.com/office/powerpoint/2010/main" val="2094453120"/>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otalTime>7</TotalTime>
  <Words>490</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 Narrow</vt:lpstr>
      <vt:lpstr>Arial Rounded MT Bold</vt:lpstr>
      <vt:lpstr>Corbel</vt:lpstr>
      <vt:lpstr>Wingdings 2</vt:lpstr>
      <vt:lpstr>Frame</vt:lpstr>
      <vt:lpstr>Operation Analytics  and Investigating Metric Spike</vt:lpstr>
      <vt:lpstr>AGENDA</vt:lpstr>
      <vt:lpstr>Project Description </vt:lpstr>
      <vt:lpstr>Approach</vt:lpstr>
      <vt:lpstr>Case study 1</vt:lpstr>
      <vt:lpstr>Jobs Reviewed Over Time</vt:lpstr>
      <vt:lpstr>Throughput Analysis </vt:lpstr>
      <vt:lpstr>Language Share Analysis </vt:lpstr>
      <vt:lpstr>Duplicate Rows Detection </vt:lpstr>
      <vt:lpstr>Case Study 2</vt:lpstr>
      <vt:lpstr>Weekly User Engagement </vt:lpstr>
      <vt:lpstr>User Growth Analysis </vt:lpstr>
      <vt:lpstr>Weekly Retention Analysis </vt:lpstr>
      <vt:lpstr>Weekly Engagement Per Device </vt:lpstr>
      <vt:lpstr>Email Engagement Analysis </vt:lpstr>
      <vt:lpstr>Results</vt:lpstr>
      <vt:lpstr>Conclusion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Analytics and   Investigating Metric Spike</dc:title>
  <dc:creator>sinchan deb</dc:creator>
  <cp:lastModifiedBy>hp</cp:lastModifiedBy>
  <cp:revision>38</cp:revision>
  <dcterms:created xsi:type="dcterms:W3CDTF">2023-08-13T07:06:53Z</dcterms:created>
  <dcterms:modified xsi:type="dcterms:W3CDTF">2024-09-09T06:36:11Z</dcterms:modified>
</cp:coreProperties>
</file>