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7344-5BBE-A7FD-376F-ECBEE742D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8809D-81C5-7408-DE81-E118DC43F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6B8E6-6E2A-4AA4-9C9B-29A90621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551-38E8-49F4-91DA-A4DB3E6F0A0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0BD4-032E-5AC2-57D1-F053EAC4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90856-F268-A4E3-2351-E9B9CE1B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1C0-3DD7-4B3D-8323-84176A417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7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12B8-32BD-8EC7-ED8B-C1D01403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56258-409F-7D14-1095-8302A4465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FA81-1570-DC34-A44C-D02BEDEB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551-38E8-49F4-91DA-A4DB3E6F0A0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6F0E-543B-FE97-820E-3FEECB13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529E-7DA2-2268-55F9-58F50DB6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1C0-3DD7-4B3D-8323-84176A417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7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E393B-F283-400F-2718-E52A0D30B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F5DF4-3D6A-2587-3731-6A6BB30F9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F397-F795-3716-0E99-C4012F29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551-38E8-49F4-91DA-A4DB3E6F0A0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E975-9978-32B9-CA68-5A089075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224CE-EBC5-75B6-1525-67E42AC9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1C0-3DD7-4B3D-8323-84176A417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6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450E-8A50-C3F2-2AAA-601260A4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D835-BF74-BF74-6901-4CF2D27FD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C5F6-7FAA-2CA6-A207-EF538011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551-38E8-49F4-91DA-A4DB3E6F0A0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75E56-42F6-6B45-89B1-5063CD05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93F5-07AB-7966-4A51-A5A3E659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1C0-3DD7-4B3D-8323-84176A417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43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9F8B-8E61-CEDE-7AFA-7DFEFD56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B1143-E202-54D5-E5EF-E1142618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48C32-1160-E67A-CB79-69148FF4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551-38E8-49F4-91DA-A4DB3E6F0A0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7969E-94E8-33A9-5233-1AEAF7D0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F312-EA08-6BC1-2556-0C84DB34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1C0-3DD7-4B3D-8323-84176A417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61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A5D7-DDE1-115B-F443-6F69A792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FEEA-8512-22F5-BFE9-F2398E1D2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42FE8-E01B-B21D-CF92-449B82269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45327-FC87-DE81-58C6-CC242A6A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551-38E8-49F4-91DA-A4DB3E6F0A0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DEFE7-C8FB-5EA7-E2D6-3413E1F1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87042-1B8B-59AF-1FE6-2FCAD36A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1C0-3DD7-4B3D-8323-84176A417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86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3BA7-FF8F-0587-B23B-A2CBBE48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6A082-E521-CA94-61C3-CEDE5B979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8161D-601E-8885-E03A-148EAC787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51B49-2450-2E2F-6131-A9CC55E26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749DC-B8BA-E93B-07C8-07270D1F9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E7F7D-C929-1147-CFFB-505F2E97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551-38E8-49F4-91DA-A4DB3E6F0A0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45BBC-5FF3-442A-71B8-6708CDFD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DF146-5C8E-4742-B79D-8B0C6360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1C0-3DD7-4B3D-8323-84176A417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9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59AC-4C91-9796-86D4-09AB0942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51AB9-3177-DA76-DE2F-51F15DEF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551-38E8-49F4-91DA-A4DB3E6F0A0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4BFB-7B21-8D60-E1F4-FED8F915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E515A-408A-1A70-F98F-0F729988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1C0-3DD7-4B3D-8323-84176A417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4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28D26-B2AA-26FA-F522-514024BF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551-38E8-49F4-91DA-A4DB3E6F0A0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A1E18-C68C-01C9-9804-B11A7847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F8A88-1B5D-A539-4EB3-8A4945AD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1C0-3DD7-4B3D-8323-84176A417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20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2EBF-4836-7624-6196-B2293631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3B6-E4D0-F0EF-5300-386135D14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94E53-F7D8-1C32-B5F1-B3AE83102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D65F9-6987-DE5A-2148-4F282AD0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551-38E8-49F4-91DA-A4DB3E6F0A0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DD520-28F2-5D6A-C458-92278D17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39E84-E485-219D-8DA0-612AC024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1C0-3DD7-4B3D-8323-84176A417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58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618D-688A-3E2A-A7B8-FADE5A3E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5E393-C921-BC7A-130E-2E4DB3736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8351B-6E81-20C4-3A8E-5F4B0D6EE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3C0F3-83FF-7234-6AD2-BEFFACF8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2551-38E8-49F4-91DA-A4DB3E6F0A0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ECB92-DF48-8D27-2F64-7232C611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A5F3C-9B80-189D-1B1D-151E323E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1C0-3DD7-4B3D-8323-84176A417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0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3FF3D-AE1B-42F9-C6F3-8A89BF56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3FD24-7B4A-8496-CBC7-000F8962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B8DFE-FDA9-A054-C240-08CE831DA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C2551-38E8-49F4-91DA-A4DB3E6F0A0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A8386-840F-068B-42D1-E8312150F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35BE-E819-5E99-208E-C69CF2074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C11C0-3DD7-4B3D-8323-84176A417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0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pngall.com/pizza-pn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s://www.pngall.com/pizza-png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s://www.pngall.com/pizza-png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s://www.pngall.com/pizza-png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sv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hyperlink" Target="https://www.pngall.com/pizza-png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svg"/><Relationship Id="rId7" Type="http://schemas.openxmlformats.org/officeDocument/2006/relationships/hyperlink" Target="https://www.pngall.com/pizza-pn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izza-p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hyperlink" Target="https://www.pngall.com/pizza-p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s://www.pngall.com/pizza-png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s://www.pngall.com/pizza-png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s://www.pngall.com/pizza-png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s://www.pngall.com/pizza-png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s://www.pngall.com/pizza-png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s://www.pngall.com/pizza-png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s://www.pngall.com/pizza-png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DCA7-A29C-704D-C69B-5B2B9E08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59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PIZZA HUT</a:t>
            </a:r>
            <a:br>
              <a:rPr lang="en-US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</a:br>
            <a:r>
              <a:rPr lang="en-US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Data Analyst Project</a:t>
            </a:r>
            <a:endParaRPr lang="en-IN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23" name="Graphic 22" descr="Person eating">
            <a:extLst>
              <a:ext uri="{FF2B5EF4-FFF2-40B4-BE49-F238E27FC236}">
                <a16:creationId xmlns:a16="http://schemas.microsoft.com/office/drawing/2014/main" id="{B380C593-009C-ECC5-9938-D01A3BE5E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91" y="5577525"/>
            <a:ext cx="1280475" cy="1280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8D4EF-8A39-FDC5-1796-80F28D43595D}"/>
              </a:ext>
            </a:extLst>
          </p:cNvPr>
          <p:cNvSpPr txBox="1"/>
          <p:nvPr/>
        </p:nvSpPr>
        <p:spPr>
          <a:xfrm>
            <a:off x="838200" y="2196445"/>
            <a:ext cx="2096792" cy="36261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ED76F5-FBAF-FA4C-61A8-23CAD758AD55}"/>
              </a:ext>
            </a:extLst>
          </p:cNvPr>
          <p:cNvSpPr/>
          <p:nvPr/>
        </p:nvSpPr>
        <p:spPr>
          <a:xfrm>
            <a:off x="1062992" y="2366128"/>
            <a:ext cx="1872000" cy="432000"/>
          </a:xfrm>
          <a:prstGeom prst="roundRect">
            <a:avLst/>
          </a:prstGeom>
          <a:solidFill>
            <a:schemeClr val="bg1"/>
          </a:solidFill>
          <a:ln w="1905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</a:rPr>
              <a:t>O</a:t>
            </a:r>
            <a:r>
              <a:rPr lang="en-IN" sz="1800" b="1" i="0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RDER_DETAILS</a:t>
            </a:r>
            <a:r>
              <a:rPr lang="en-IN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E7DBCD-8036-BF4E-F697-47A31D4F74FC}"/>
              </a:ext>
            </a:extLst>
          </p:cNvPr>
          <p:cNvSpPr/>
          <p:nvPr/>
        </p:nvSpPr>
        <p:spPr>
          <a:xfrm>
            <a:off x="1062992" y="2967811"/>
            <a:ext cx="1872000" cy="43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order_details_id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0A90E3-897E-341C-5877-837CB2FB6709}"/>
              </a:ext>
            </a:extLst>
          </p:cNvPr>
          <p:cNvSpPr/>
          <p:nvPr/>
        </p:nvSpPr>
        <p:spPr>
          <a:xfrm>
            <a:off x="1062992" y="3577533"/>
            <a:ext cx="1872000" cy="43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order_id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1C8237-E8A5-FCED-DF2A-5FA7B9A9DABC}"/>
              </a:ext>
            </a:extLst>
          </p:cNvPr>
          <p:cNvSpPr/>
          <p:nvPr/>
        </p:nvSpPr>
        <p:spPr>
          <a:xfrm>
            <a:off x="1062992" y="4187255"/>
            <a:ext cx="1872000" cy="43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pizza_id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D0CC5-0093-C46D-811B-1BDC89B207EE}"/>
              </a:ext>
            </a:extLst>
          </p:cNvPr>
          <p:cNvSpPr txBox="1"/>
          <p:nvPr/>
        </p:nvSpPr>
        <p:spPr>
          <a:xfrm>
            <a:off x="3648620" y="2196444"/>
            <a:ext cx="2096792" cy="36261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69E2E9-D284-E4FA-EF1D-00D762548D58}"/>
              </a:ext>
            </a:extLst>
          </p:cNvPr>
          <p:cNvSpPr/>
          <p:nvPr/>
        </p:nvSpPr>
        <p:spPr>
          <a:xfrm>
            <a:off x="3873412" y="2366127"/>
            <a:ext cx="1872000" cy="432000"/>
          </a:xfrm>
          <a:prstGeom prst="roundRect">
            <a:avLst/>
          </a:prstGeom>
          <a:solidFill>
            <a:schemeClr val="bg1"/>
          </a:solidFill>
          <a:ln w="1905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ORDER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0AB95C-2C2E-87A2-3459-038E580B41E4}"/>
              </a:ext>
            </a:extLst>
          </p:cNvPr>
          <p:cNvSpPr/>
          <p:nvPr/>
        </p:nvSpPr>
        <p:spPr>
          <a:xfrm>
            <a:off x="3873412" y="2967810"/>
            <a:ext cx="1872000" cy="43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order_id</a:t>
            </a:r>
            <a:endParaRPr lang="en-IN" sz="18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C8F6E8-8E19-CBCF-062E-9EB433179ACF}"/>
              </a:ext>
            </a:extLst>
          </p:cNvPr>
          <p:cNvSpPr/>
          <p:nvPr/>
        </p:nvSpPr>
        <p:spPr>
          <a:xfrm>
            <a:off x="3873412" y="3577532"/>
            <a:ext cx="1872000" cy="43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date</a:t>
            </a:r>
          </a:p>
          <a:p>
            <a:pPr algn="ctr"/>
            <a:endParaRPr lang="en-IN" sz="18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3EAD96-165B-98F8-EC9E-657897456689}"/>
              </a:ext>
            </a:extLst>
          </p:cNvPr>
          <p:cNvSpPr/>
          <p:nvPr/>
        </p:nvSpPr>
        <p:spPr>
          <a:xfrm>
            <a:off x="3873412" y="4187254"/>
            <a:ext cx="1872000" cy="43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2E647C-8E97-1B99-77C4-EE299067FEE0}"/>
              </a:ext>
            </a:extLst>
          </p:cNvPr>
          <p:cNvSpPr txBox="1"/>
          <p:nvPr/>
        </p:nvSpPr>
        <p:spPr>
          <a:xfrm>
            <a:off x="6587651" y="2196442"/>
            <a:ext cx="2096792" cy="36261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D5711C-F2A2-058B-8EEE-11780CA21C65}"/>
              </a:ext>
            </a:extLst>
          </p:cNvPr>
          <p:cNvSpPr/>
          <p:nvPr/>
        </p:nvSpPr>
        <p:spPr>
          <a:xfrm>
            <a:off x="6812443" y="2366125"/>
            <a:ext cx="1872000" cy="432000"/>
          </a:xfrm>
          <a:prstGeom prst="roundRect">
            <a:avLst/>
          </a:prstGeom>
          <a:solidFill>
            <a:schemeClr val="bg1"/>
          </a:solidFill>
          <a:ln w="1905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</a:rPr>
              <a:t>P</a:t>
            </a:r>
            <a:r>
              <a:rPr lang="en-IN" sz="1800" b="1" i="0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IZZA_TYPES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38ABDA-1916-BCC9-2D9E-A87DA43A3DA1}"/>
              </a:ext>
            </a:extLst>
          </p:cNvPr>
          <p:cNvSpPr/>
          <p:nvPr/>
        </p:nvSpPr>
        <p:spPr>
          <a:xfrm>
            <a:off x="6812443" y="2967808"/>
            <a:ext cx="1872000" cy="43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pizza_type_id</a:t>
            </a:r>
            <a:endParaRPr lang="en-IN" sz="18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3EE67AB-23AE-8235-AE08-8C533DB64F93}"/>
              </a:ext>
            </a:extLst>
          </p:cNvPr>
          <p:cNvSpPr/>
          <p:nvPr/>
        </p:nvSpPr>
        <p:spPr>
          <a:xfrm>
            <a:off x="6812443" y="3577530"/>
            <a:ext cx="1872000" cy="43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name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CE0A72-A012-C5FD-0B11-BDE70E84BCC7}"/>
              </a:ext>
            </a:extLst>
          </p:cNvPr>
          <p:cNvSpPr/>
          <p:nvPr/>
        </p:nvSpPr>
        <p:spPr>
          <a:xfrm>
            <a:off x="6812443" y="4187252"/>
            <a:ext cx="1872000" cy="43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category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770317-73BB-D4BD-B83E-359B1A80DA73}"/>
              </a:ext>
            </a:extLst>
          </p:cNvPr>
          <p:cNvSpPr txBox="1"/>
          <p:nvPr/>
        </p:nvSpPr>
        <p:spPr>
          <a:xfrm>
            <a:off x="9257008" y="2196443"/>
            <a:ext cx="2096792" cy="36261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F837C9E-2E1E-0076-57D4-B01BD2E6F79E}"/>
              </a:ext>
            </a:extLst>
          </p:cNvPr>
          <p:cNvSpPr/>
          <p:nvPr/>
        </p:nvSpPr>
        <p:spPr>
          <a:xfrm>
            <a:off x="9481800" y="2366126"/>
            <a:ext cx="1872000" cy="432000"/>
          </a:xfrm>
          <a:prstGeom prst="roundRect">
            <a:avLst/>
          </a:prstGeom>
          <a:solidFill>
            <a:schemeClr val="bg1"/>
          </a:solidFill>
          <a:ln w="1905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PIZZAS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DEA712-3EF9-E89D-911B-6A925505D57A}"/>
              </a:ext>
            </a:extLst>
          </p:cNvPr>
          <p:cNvSpPr/>
          <p:nvPr/>
        </p:nvSpPr>
        <p:spPr>
          <a:xfrm>
            <a:off x="9481800" y="2967809"/>
            <a:ext cx="1872000" cy="43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pizza_id</a:t>
            </a:r>
            <a:endParaRPr lang="en-IN" sz="18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CF240BE-19B6-F7EF-3E9C-7CBF0BF1305D}"/>
              </a:ext>
            </a:extLst>
          </p:cNvPr>
          <p:cNvSpPr/>
          <p:nvPr/>
        </p:nvSpPr>
        <p:spPr>
          <a:xfrm>
            <a:off x="9481800" y="3577531"/>
            <a:ext cx="1872000" cy="43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pizza_type_id</a:t>
            </a:r>
            <a:endParaRPr lang="en-IN" sz="18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1A69516-EC24-F5A4-8AD5-193296F37FC8}"/>
              </a:ext>
            </a:extLst>
          </p:cNvPr>
          <p:cNvSpPr/>
          <p:nvPr/>
        </p:nvSpPr>
        <p:spPr>
          <a:xfrm>
            <a:off x="9481800" y="4187253"/>
            <a:ext cx="1872000" cy="43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size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4308B3D-B2AA-A2D0-413D-4EE796FEDB74}"/>
              </a:ext>
            </a:extLst>
          </p:cNvPr>
          <p:cNvSpPr/>
          <p:nvPr/>
        </p:nvSpPr>
        <p:spPr>
          <a:xfrm>
            <a:off x="1062992" y="4788938"/>
            <a:ext cx="1872000" cy="43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quantity</a:t>
            </a:r>
            <a:r>
              <a:rPr lang="en-IN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5CDB63F-E3B8-11F7-9388-BBA806176F21}"/>
              </a:ext>
            </a:extLst>
          </p:cNvPr>
          <p:cNvSpPr/>
          <p:nvPr/>
        </p:nvSpPr>
        <p:spPr>
          <a:xfrm>
            <a:off x="9481800" y="4788936"/>
            <a:ext cx="1872000" cy="43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price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D9BCFDC-F650-79F7-7C3C-A3E23F93BBC1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3651933" y="-247622"/>
            <a:ext cx="678730" cy="4209404"/>
          </a:xfrm>
          <a:prstGeom prst="curvedConnector3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54E3917-5A5B-D791-97CC-D1E81A4BEF73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rot="5400000">
            <a:off x="5057144" y="1157587"/>
            <a:ext cx="678729" cy="1398984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1D7EC79-EBA7-CAEB-6F4E-4BC0173D90F7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 rot="16200000" flipH="1">
            <a:off x="6526660" y="1087054"/>
            <a:ext cx="678727" cy="1540047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82EB5D8-182D-DBC1-C721-D1A2521E6C83}"/>
              </a:ext>
            </a:extLst>
          </p:cNvPr>
          <p:cNvCxnSpPr>
            <a:cxnSpLocks/>
            <a:stCxn id="2" idx="2"/>
            <a:endCxn id="28" idx="0"/>
          </p:cNvCxnSpPr>
          <p:nvPr/>
        </p:nvCxnSpPr>
        <p:spPr>
          <a:xfrm rot="16200000" flipH="1">
            <a:off x="7861338" y="-247623"/>
            <a:ext cx="678728" cy="4209404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C3668DDB-5632-01B1-E684-78A99B8D4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9257008" y="578737"/>
            <a:ext cx="2933754" cy="1466877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58D363A-4C2A-94AD-2BE3-3ABBAD525765}"/>
              </a:ext>
            </a:extLst>
          </p:cNvPr>
          <p:cNvSpPr/>
          <p:nvPr/>
        </p:nvSpPr>
        <p:spPr>
          <a:xfrm>
            <a:off x="5382173" y="1923307"/>
            <a:ext cx="1427652" cy="2462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TABLES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0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DCA7-A29C-704D-C69B-5B2B9E08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59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Join relevant tables to find the category-wise distribution of pizzas</a:t>
            </a:r>
            <a:endParaRPr lang="en-IN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10" name="Graphic 9" descr="Back RTL">
            <a:extLst>
              <a:ext uri="{FF2B5EF4-FFF2-40B4-BE49-F238E27FC236}">
                <a16:creationId xmlns:a16="http://schemas.microsoft.com/office/drawing/2014/main" id="{A5FB4A73-49B3-82A5-FFB0-3C851D59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3218761" y="3600416"/>
            <a:ext cx="2748406" cy="213943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3668DDB-5632-01B1-E684-78A99B8D4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9859540" y="1317732"/>
            <a:ext cx="2096792" cy="1048396"/>
          </a:xfrm>
          <a:prstGeom prst="rect">
            <a:avLst/>
          </a:prstGeom>
        </p:spPr>
      </p:pic>
      <p:pic>
        <p:nvPicPr>
          <p:cNvPr id="23" name="Graphic 22" descr="Person eating">
            <a:extLst>
              <a:ext uri="{FF2B5EF4-FFF2-40B4-BE49-F238E27FC236}">
                <a16:creationId xmlns:a16="http://schemas.microsoft.com/office/drawing/2014/main" id="{B380C593-009C-ECC5-9938-D01A3BE5E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91" y="5577525"/>
            <a:ext cx="1280475" cy="1280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DD5AB4-07A4-DA2B-8C38-D17C807BC6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717762"/>
            <a:ext cx="8532691" cy="153982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C8EA13-4B13-1F1B-FD80-3B38C35013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4835" y="3895422"/>
            <a:ext cx="3295180" cy="1993381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01847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DCA7-A29C-704D-C69B-5B2B9E08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59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Group the orders by date and calculate the average number of pizzas ordered per day</a:t>
            </a:r>
            <a:endParaRPr lang="en-IN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10" name="Graphic 9" descr="Back RTL">
            <a:extLst>
              <a:ext uri="{FF2B5EF4-FFF2-40B4-BE49-F238E27FC236}">
                <a16:creationId xmlns:a16="http://schemas.microsoft.com/office/drawing/2014/main" id="{A5FB4A73-49B3-82A5-FFB0-3C851D59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3275321" y="3977488"/>
            <a:ext cx="2748406" cy="213943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3668DDB-5632-01B1-E684-78A99B8D4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9859540" y="1317732"/>
            <a:ext cx="2096792" cy="1048396"/>
          </a:xfrm>
          <a:prstGeom prst="rect">
            <a:avLst/>
          </a:prstGeom>
        </p:spPr>
      </p:pic>
      <p:pic>
        <p:nvPicPr>
          <p:cNvPr id="23" name="Graphic 22" descr="Person eating">
            <a:extLst>
              <a:ext uri="{FF2B5EF4-FFF2-40B4-BE49-F238E27FC236}">
                <a16:creationId xmlns:a16="http://schemas.microsoft.com/office/drawing/2014/main" id="{B380C593-009C-ECC5-9938-D01A3BE5E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91" y="5577525"/>
            <a:ext cx="1280475" cy="1280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633242-D8BF-1C99-10E3-6394A39D4C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622903"/>
            <a:ext cx="9006595" cy="259363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13D467-EEC2-1C4E-B9B3-33DDEF8AAE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3067" y="4518068"/>
            <a:ext cx="4570838" cy="1598853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0174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DCA7-A29C-704D-C69B-5B2B9E08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59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Determine the top 3 most ordered pizza types based on revenue</a:t>
            </a:r>
            <a:endParaRPr lang="en-IN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10" name="Graphic 9" descr="Back RTL">
            <a:extLst>
              <a:ext uri="{FF2B5EF4-FFF2-40B4-BE49-F238E27FC236}">
                <a16:creationId xmlns:a16="http://schemas.microsoft.com/office/drawing/2014/main" id="{A5FB4A73-49B3-82A5-FFB0-3C851D59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3275321" y="3977488"/>
            <a:ext cx="2748406" cy="213943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3668DDB-5632-01B1-E684-78A99B8D4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9859540" y="1317732"/>
            <a:ext cx="2096792" cy="1048396"/>
          </a:xfrm>
          <a:prstGeom prst="rect">
            <a:avLst/>
          </a:prstGeom>
        </p:spPr>
      </p:pic>
      <p:pic>
        <p:nvPicPr>
          <p:cNvPr id="23" name="Graphic 22" descr="Person eating">
            <a:extLst>
              <a:ext uri="{FF2B5EF4-FFF2-40B4-BE49-F238E27FC236}">
                <a16:creationId xmlns:a16="http://schemas.microsoft.com/office/drawing/2014/main" id="{B380C593-009C-ECC5-9938-D01A3BE5E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91" y="5577525"/>
            <a:ext cx="1280475" cy="1280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12D32-DDE8-AD72-CBB7-473EA0EC06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684184"/>
            <a:ext cx="8635738" cy="24230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D66B8D-AE25-F2A3-6850-C1BAD25E4E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8275" y="4273712"/>
            <a:ext cx="4135222" cy="1636054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83679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DCA7-A29C-704D-C69B-5B2B9E08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59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Calculate the percentage contribution of each pizza category to total revenue</a:t>
            </a:r>
            <a:endParaRPr lang="en-IN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10" name="Graphic 9" descr="Back RTL">
            <a:extLst>
              <a:ext uri="{FF2B5EF4-FFF2-40B4-BE49-F238E27FC236}">
                <a16:creationId xmlns:a16="http://schemas.microsoft.com/office/drawing/2014/main" id="{A5FB4A73-49B3-82A5-FFB0-3C851D59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3275321" y="3977488"/>
            <a:ext cx="2748406" cy="2139432"/>
          </a:xfrm>
          <a:prstGeom prst="rect">
            <a:avLst/>
          </a:prstGeom>
        </p:spPr>
      </p:pic>
      <p:pic>
        <p:nvPicPr>
          <p:cNvPr id="23" name="Graphic 22" descr="Person eating">
            <a:extLst>
              <a:ext uri="{FF2B5EF4-FFF2-40B4-BE49-F238E27FC236}">
                <a16:creationId xmlns:a16="http://schemas.microsoft.com/office/drawing/2014/main" id="{B380C593-009C-ECC5-9938-D01A3BE5E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1" y="5577525"/>
            <a:ext cx="1280475" cy="1280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A5DA78-64C3-7BEF-5A23-7F0C81ABE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07695"/>
            <a:ext cx="10528174" cy="267207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4686C-6126-EC74-858A-D5AA53ED3F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1608" y="4353287"/>
            <a:ext cx="3063765" cy="194381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3668DDB-5632-01B1-E684-78A99B8D4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9859540" y="1317732"/>
            <a:ext cx="2096792" cy="10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1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DCA7-A29C-704D-C69B-5B2B9E08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59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Analyze the cumulative revenue generated over time</a:t>
            </a:r>
            <a:endParaRPr lang="en-IN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10" name="Graphic 9" descr="Back RTL">
            <a:extLst>
              <a:ext uri="{FF2B5EF4-FFF2-40B4-BE49-F238E27FC236}">
                <a16:creationId xmlns:a16="http://schemas.microsoft.com/office/drawing/2014/main" id="{A5FB4A73-49B3-82A5-FFB0-3C851D59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4084044" y="4053978"/>
            <a:ext cx="2748406" cy="2139432"/>
          </a:xfrm>
          <a:prstGeom prst="rect">
            <a:avLst/>
          </a:prstGeom>
        </p:spPr>
      </p:pic>
      <p:pic>
        <p:nvPicPr>
          <p:cNvPr id="23" name="Graphic 22" descr="Person eating">
            <a:extLst>
              <a:ext uri="{FF2B5EF4-FFF2-40B4-BE49-F238E27FC236}">
                <a16:creationId xmlns:a16="http://schemas.microsoft.com/office/drawing/2014/main" id="{B380C593-009C-ECC5-9938-D01A3BE5E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1" y="5577525"/>
            <a:ext cx="1280475" cy="128047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3668DDB-5632-01B1-E684-78A99B8D4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9859540" y="1317732"/>
            <a:ext cx="2096792" cy="1048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9EAD3F-BBF8-ED07-1B82-71212117F9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600042"/>
            <a:ext cx="9482875" cy="255717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BF579C-2EDC-EE68-1FFF-51D76AD02F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2450" y="3196885"/>
            <a:ext cx="4757370" cy="2996525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C27D39-3087-4C35-68B8-980D9D19E38C}"/>
              </a:ext>
            </a:extLst>
          </p:cNvPr>
          <p:cNvCxnSpPr>
            <a:stCxn id="8" idx="2"/>
          </p:cNvCxnSpPr>
          <p:nvPr/>
        </p:nvCxnSpPr>
        <p:spPr>
          <a:xfrm>
            <a:off x="9211135" y="6193410"/>
            <a:ext cx="8279" cy="546755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28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C3668DDB-5632-01B1-E684-78A99B8D4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798207" y="1346090"/>
            <a:ext cx="8331636" cy="4165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D3A67-CDA8-BD9C-8B56-D65F8F7C46AC}"/>
              </a:ext>
            </a:extLst>
          </p:cNvPr>
          <p:cNvSpPr txBox="1"/>
          <p:nvPr/>
        </p:nvSpPr>
        <p:spPr>
          <a:xfrm>
            <a:off x="0" y="305067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latin typeface="Algerian" panose="04020705040A02060702" pitchFamily="82" charset="0"/>
              </a:rPr>
              <a:t>PROJECT</a:t>
            </a:r>
          </a:p>
          <a:p>
            <a:pPr algn="ctr"/>
            <a:r>
              <a:rPr lang="en-IN" sz="8000" dirty="0">
                <a:latin typeface="Algerian" panose="04020705040A02060702" pitchFamily="82" charset="0"/>
              </a:rPr>
              <a:t> </a:t>
            </a:r>
          </a:p>
          <a:p>
            <a:pPr algn="ctr"/>
            <a:endParaRPr lang="en-IN" sz="8000" dirty="0">
              <a:latin typeface="Algerian" panose="04020705040A02060702" pitchFamily="82" charset="0"/>
            </a:endParaRPr>
          </a:p>
          <a:p>
            <a:pPr algn="ctr"/>
            <a:endParaRPr lang="en-IN" sz="8000" dirty="0">
              <a:latin typeface="Algerian" panose="04020705040A02060702" pitchFamily="82" charset="0"/>
            </a:endParaRPr>
          </a:p>
          <a:p>
            <a:pPr algn="ctr"/>
            <a:r>
              <a:rPr lang="en-IN" sz="8000" dirty="0">
                <a:latin typeface="Algerian" panose="04020705040A02060702" pitchFamily="82" charset="0"/>
              </a:rPr>
              <a:t>ENDS</a:t>
            </a:r>
          </a:p>
        </p:txBody>
      </p:sp>
    </p:spTree>
    <p:extLst>
      <p:ext uri="{BB962C8B-B14F-4D97-AF65-F5344CB8AC3E}">
        <p14:creationId xmlns:p14="http://schemas.microsoft.com/office/powerpoint/2010/main" val="21204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DCA7-A29C-704D-C69B-5B2B9E08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Retrieve the total number of orders placed</a:t>
            </a:r>
            <a:endParaRPr lang="en-IN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823F3-0E15-37FF-5D55-7ADF754FC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28" y="1118152"/>
            <a:ext cx="6494699" cy="249595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BF192A-4118-B3F7-AA07-0F2746D71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13273"/>
            <a:ext cx="4120544" cy="153616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0" name="Graphic 9" descr="Back RTL">
            <a:extLst>
              <a:ext uri="{FF2B5EF4-FFF2-40B4-BE49-F238E27FC236}">
                <a16:creationId xmlns:a16="http://schemas.microsoft.com/office/drawing/2014/main" id="{A5FB4A73-49B3-82A5-FFB0-3C851D59D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3218761" y="3600416"/>
            <a:ext cx="2748406" cy="213943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3668DDB-5632-01B1-E684-78A99B8D4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9859540" y="1317732"/>
            <a:ext cx="2096792" cy="1048396"/>
          </a:xfrm>
          <a:prstGeom prst="rect">
            <a:avLst/>
          </a:prstGeom>
        </p:spPr>
      </p:pic>
      <p:pic>
        <p:nvPicPr>
          <p:cNvPr id="23" name="Graphic 22" descr="Person eating">
            <a:extLst>
              <a:ext uri="{FF2B5EF4-FFF2-40B4-BE49-F238E27FC236}">
                <a16:creationId xmlns:a16="http://schemas.microsoft.com/office/drawing/2014/main" id="{B380C593-009C-ECC5-9938-D01A3BE5E3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691" y="5577525"/>
            <a:ext cx="1280475" cy="128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DCA7-A29C-704D-C69B-5B2B9E08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3737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Calculate the total revenue generated from pizza sales</a:t>
            </a:r>
            <a:endParaRPr lang="en-IN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10" name="Graphic 9" descr="Back RTL">
            <a:extLst>
              <a:ext uri="{FF2B5EF4-FFF2-40B4-BE49-F238E27FC236}">
                <a16:creationId xmlns:a16="http://schemas.microsoft.com/office/drawing/2014/main" id="{A5FB4A73-49B3-82A5-FFB0-3C851D59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3218761" y="3600416"/>
            <a:ext cx="2748406" cy="213943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3668DDB-5632-01B1-E684-78A99B8D4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9859540" y="1317732"/>
            <a:ext cx="2096792" cy="1048396"/>
          </a:xfrm>
          <a:prstGeom prst="rect">
            <a:avLst/>
          </a:prstGeom>
        </p:spPr>
      </p:pic>
      <p:pic>
        <p:nvPicPr>
          <p:cNvPr id="23" name="Graphic 22" descr="Person eating">
            <a:extLst>
              <a:ext uri="{FF2B5EF4-FFF2-40B4-BE49-F238E27FC236}">
                <a16:creationId xmlns:a16="http://schemas.microsoft.com/office/drawing/2014/main" id="{B380C593-009C-ECC5-9938-D01A3BE5E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91" y="5577525"/>
            <a:ext cx="1280475" cy="1280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0E5577-AFEC-F48D-2EA5-FEAD534BFC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640153"/>
            <a:ext cx="8603693" cy="189804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7F5E41-BE4B-B24E-E4CA-EAEE0889AC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4835" y="3713312"/>
            <a:ext cx="4465161" cy="191364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41068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DCA7-A29C-704D-C69B-5B2B9E08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Identify the highest-priced pizza</a:t>
            </a:r>
            <a:endParaRPr lang="en-IN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10" name="Graphic 9" descr="Back RTL">
            <a:extLst>
              <a:ext uri="{FF2B5EF4-FFF2-40B4-BE49-F238E27FC236}">
                <a16:creationId xmlns:a16="http://schemas.microsoft.com/office/drawing/2014/main" id="{A5FB4A73-49B3-82A5-FFB0-3C851D59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3218761" y="3600416"/>
            <a:ext cx="2748406" cy="213943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3668DDB-5632-01B1-E684-78A99B8D4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9859540" y="1317732"/>
            <a:ext cx="2096792" cy="1048396"/>
          </a:xfrm>
          <a:prstGeom prst="rect">
            <a:avLst/>
          </a:prstGeom>
        </p:spPr>
      </p:pic>
      <p:pic>
        <p:nvPicPr>
          <p:cNvPr id="23" name="Graphic 22" descr="Person eating">
            <a:extLst>
              <a:ext uri="{FF2B5EF4-FFF2-40B4-BE49-F238E27FC236}">
                <a16:creationId xmlns:a16="http://schemas.microsoft.com/office/drawing/2014/main" id="{B380C593-009C-ECC5-9938-D01A3BE5E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91" y="5577525"/>
            <a:ext cx="1280475" cy="1280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AACD73-7D27-2551-0B88-1E4DCF375E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243934"/>
            <a:ext cx="5772051" cy="238693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6824F-F2F7-975B-5015-130F09A4BC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7167" y="3913272"/>
            <a:ext cx="3914006" cy="136573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56617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DCA7-A29C-704D-C69B-5B2B9E08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Identify the most common pizza size ordered</a:t>
            </a:r>
            <a:endParaRPr lang="en-IN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10" name="Graphic 9" descr="Back RTL">
            <a:extLst>
              <a:ext uri="{FF2B5EF4-FFF2-40B4-BE49-F238E27FC236}">
                <a16:creationId xmlns:a16="http://schemas.microsoft.com/office/drawing/2014/main" id="{A5FB4A73-49B3-82A5-FFB0-3C851D59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3218761" y="3600416"/>
            <a:ext cx="2748406" cy="213943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3668DDB-5632-01B1-E684-78A99B8D4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9859540" y="1317732"/>
            <a:ext cx="2096792" cy="1048396"/>
          </a:xfrm>
          <a:prstGeom prst="rect">
            <a:avLst/>
          </a:prstGeom>
        </p:spPr>
      </p:pic>
      <p:pic>
        <p:nvPicPr>
          <p:cNvPr id="23" name="Graphic 22" descr="Person eating">
            <a:extLst>
              <a:ext uri="{FF2B5EF4-FFF2-40B4-BE49-F238E27FC236}">
                <a16:creationId xmlns:a16="http://schemas.microsoft.com/office/drawing/2014/main" id="{B380C593-009C-ECC5-9938-D01A3BE5E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91" y="5577525"/>
            <a:ext cx="1280475" cy="1280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A7238-C576-C15C-16C2-D37644DD6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118151"/>
            <a:ext cx="8842972" cy="279512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5E8757-B624-FB43-38D2-13A9186006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7167" y="4140701"/>
            <a:ext cx="2912882" cy="2080631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27259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DCA7-A29C-704D-C69B-5B2B9E08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59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List the top 5 most ordered pizza types along with their quantities</a:t>
            </a:r>
            <a:endParaRPr lang="en-IN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10" name="Graphic 9" descr="Back RTL">
            <a:extLst>
              <a:ext uri="{FF2B5EF4-FFF2-40B4-BE49-F238E27FC236}">
                <a16:creationId xmlns:a16="http://schemas.microsoft.com/office/drawing/2014/main" id="{A5FB4A73-49B3-82A5-FFB0-3C851D59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3218761" y="3600416"/>
            <a:ext cx="2748406" cy="213943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3668DDB-5632-01B1-E684-78A99B8D4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9859540" y="1317732"/>
            <a:ext cx="2096792" cy="1048396"/>
          </a:xfrm>
          <a:prstGeom prst="rect">
            <a:avLst/>
          </a:prstGeom>
        </p:spPr>
      </p:pic>
      <p:pic>
        <p:nvPicPr>
          <p:cNvPr id="23" name="Graphic 22" descr="Person eating">
            <a:extLst>
              <a:ext uri="{FF2B5EF4-FFF2-40B4-BE49-F238E27FC236}">
                <a16:creationId xmlns:a16="http://schemas.microsoft.com/office/drawing/2014/main" id="{B380C593-009C-ECC5-9938-D01A3BE5E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91" y="5577525"/>
            <a:ext cx="1280475" cy="1280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7F0226-90D9-CF9E-FBCD-E8335E876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537" y="1680557"/>
            <a:ext cx="6610224" cy="231357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73149-4BF5-FC23-DDE1-6117ADB206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7167" y="4156978"/>
            <a:ext cx="3269808" cy="1929723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08107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DCA7-A29C-704D-C69B-5B2B9E08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59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List the top 5 most ordered pizza types where pizza category is not chicken</a:t>
            </a:r>
            <a:endParaRPr lang="en-IN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10" name="Graphic 9" descr="Back RTL">
            <a:extLst>
              <a:ext uri="{FF2B5EF4-FFF2-40B4-BE49-F238E27FC236}">
                <a16:creationId xmlns:a16="http://schemas.microsoft.com/office/drawing/2014/main" id="{A5FB4A73-49B3-82A5-FFB0-3C851D59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3218761" y="3600416"/>
            <a:ext cx="2748406" cy="213943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3668DDB-5632-01B1-E684-78A99B8D4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9859540" y="1317732"/>
            <a:ext cx="2096792" cy="1048396"/>
          </a:xfrm>
          <a:prstGeom prst="rect">
            <a:avLst/>
          </a:prstGeom>
        </p:spPr>
      </p:pic>
      <p:pic>
        <p:nvPicPr>
          <p:cNvPr id="23" name="Graphic 22" descr="Person eating">
            <a:extLst>
              <a:ext uri="{FF2B5EF4-FFF2-40B4-BE49-F238E27FC236}">
                <a16:creationId xmlns:a16="http://schemas.microsoft.com/office/drawing/2014/main" id="{B380C593-009C-ECC5-9938-D01A3BE5E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91" y="5577525"/>
            <a:ext cx="1280475" cy="1280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228B4E-438A-8692-1ADB-6332B42300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493" y="1722174"/>
            <a:ext cx="6426329" cy="222765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88A24-A07C-47C8-4BAC-180C810F1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5528" y="4051868"/>
            <a:ext cx="3610466" cy="228866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81647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DCA7-A29C-704D-C69B-5B2B9E08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59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Join the necessary tables to find the total quantity of each pizza category ordered</a:t>
            </a:r>
            <a:endParaRPr lang="en-IN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10" name="Graphic 9" descr="Back RTL">
            <a:extLst>
              <a:ext uri="{FF2B5EF4-FFF2-40B4-BE49-F238E27FC236}">
                <a16:creationId xmlns:a16="http://schemas.microsoft.com/office/drawing/2014/main" id="{A5FB4A73-49B3-82A5-FFB0-3C851D59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3218761" y="3600416"/>
            <a:ext cx="2748406" cy="213943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3668DDB-5632-01B1-E684-78A99B8D4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9859540" y="1317732"/>
            <a:ext cx="2096792" cy="1048396"/>
          </a:xfrm>
          <a:prstGeom prst="rect">
            <a:avLst/>
          </a:prstGeom>
        </p:spPr>
      </p:pic>
      <p:pic>
        <p:nvPicPr>
          <p:cNvPr id="23" name="Graphic 22" descr="Person eating">
            <a:extLst>
              <a:ext uri="{FF2B5EF4-FFF2-40B4-BE49-F238E27FC236}">
                <a16:creationId xmlns:a16="http://schemas.microsoft.com/office/drawing/2014/main" id="{B380C593-009C-ECC5-9938-D01A3BE5E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91" y="5577525"/>
            <a:ext cx="1280475" cy="1280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1A3B1-E5EC-58C7-444E-50200446DC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676072"/>
            <a:ext cx="8937396" cy="23258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A9B1C4-F0CD-5D7B-CBED-D40EFD000E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2828" y="4160306"/>
            <a:ext cx="3244038" cy="2012124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18963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DCA7-A29C-704D-C69B-5B2B9E08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59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Determine the distribution of ordered quantity by hour of the day</a:t>
            </a:r>
            <a:endParaRPr lang="en-IN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10" name="Graphic 9" descr="Back RTL">
            <a:extLst>
              <a:ext uri="{FF2B5EF4-FFF2-40B4-BE49-F238E27FC236}">
                <a16:creationId xmlns:a16="http://schemas.microsoft.com/office/drawing/2014/main" id="{A5FB4A73-49B3-82A5-FFB0-3C851D59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5215105" y="3757334"/>
            <a:ext cx="2748406" cy="213943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3668DDB-5632-01B1-E684-78A99B8D4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9859540" y="1317732"/>
            <a:ext cx="2096792" cy="1048396"/>
          </a:xfrm>
          <a:prstGeom prst="rect">
            <a:avLst/>
          </a:prstGeom>
        </p:spPr>
      </p:pic>
      <p:pic>
        <p:nvPicPr>
          <p:cNvPr id="23" name="Graphic 22" descr="Person eating">
            <a:extLst>
              <a:ext uri="{FF2B5EF4-FFF2-40B4-BE49-F238E27FC236}">
                <a16:creationId xmlns:a16="http://schemas.microsoft.com/office/drawing/2014/main" id="{B380C593-009C-ECC5-9938-D01A3BE5E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91" y="5577525"/>
            <a:ext cx="1280475" cy="1280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B29B4B-4CCF-4262-95CB-4A1B8C1D66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199" y="1615282"/>
            <a:ext cx="7042609" cy="246129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B57C31-2012-0D43-E689-D6E50E613F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3511" y="2400520"/>
            <a:ext cx="2575655" cy="4388562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1876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841D723-7EED-4BD2-8238-1E6B3615EF20}">
  <we:reference id="wa200005669" version="2.0.0.0" store="en-US" storeType="OMEX"/>
  <we:alternateReferences>
    <we:reference id="WA200005669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183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STXinwei</vt:lpstr>
      <vt:lpstr>Algerian</vt:lpstr>
      <vt:lpstr>Arial</vt:lpstr>
      <vt:lpstr>Calibri</vt:lpstr>
      <vt:lpstr>Calibri Light</vt:lpstr>
      <vt:lpstr>Office Theme</vt:lpstr>
      <vt:lpstr>PIZZA HUT Data Analyst Project</vt:lpstr>
      <vt:lpstr>Retrieve the total number of orders placed</vt:lpstr>
      <vt:lpstr>Calculate the total revenue generated from pizza sales</vt:lpstr>
      <vt:lpstr>Identify the highest-priced pizza</vt:lpstr>
      <vt:lpstr>Identify the most common pizza size ordered</vt:lpstr>
      <vt:lpstr>List the top 5 most ordered pizza types along with their quantities</vt:lpstr>
      <vt:lpstr>List the top 5 most ordered pizza types where pizza category is not chicken</vt:lpstr>
      <vt:lpstr>Join the necessary tables to find the total quantity of each pizza category ordered</vt:lpstr>
      <vt:lpstr>Determine the distribution of ordered quantity by hour of the day</vt:lpstr>
      <vt:lpstr>Join relevant tables to find the category-wise distribution of pizzas</vt:lpstr>
      <vt:lpstr>Group the orders by date and calculate the average number of pizzas ordered per day</vt:lpstr>
      <vt:lpstr>Determine the top 3 most ordered pizza types based on revenue</vt:lpstr>
      <vt:lpstr>Calculate the percentage contribution of each pizza category to total revenue</vt:lpstr>
      <vt:lpstr>Analyze the cumulative revenue generated over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KUMAR</dc:creator>
  <cp:lastModifiedBy>AMAN KUMAR</cp:lastModifiedBy>
  <cp:revision>21</cp:revision>
  <dcterms:created xsi:type="dcterms:W3CDTF">2024-07-07T09:40:01Z</dcterms:created>
  <dcterms:modified xsi:type="dcterms:W3CDTF">2024-07-15T18:41:02Z</dcterms:modified>
</cp:coreProperties>
</file>