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9C0643-D8CA-44EC-AC07-581A910FBC28}"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4423D-34A1-4EE7-8ACA-C18ECA031D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C0643-D8CA-44EC-AC07-581A910FBC28}" type="datetimeFigureOut">
              <a:rPr lang="en-US" smtClean="0"/>
              <a:pPr/>
              <a:t>10/15/2020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4423D-34A1-4EE7-8ACA-C18ECA031D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401763" y="304800"/>
            <a:ext cx="7742237" cy="762000"/>
          </a:xfrm>
        </p:spPr>
        <p:txBody>
          <a:bodyPr/>
          <a:lstStyle/>
          <a:p>
            <a:r>
              <a:rPr lang="en-US" altLang="en-US" sz="2200" b="1" smtClean="0">
                <a:solidFill>
                  <a:srgbClr val="FF0000"/>
                </a:solidFill>
                <a:latin typeface="Cambria" pitchFamily="18" charset="0"/>
              </a:rPr>
              <a:t>UNIVERSITY OF ENGINEERING &amp; MANAGEMENT, KOLKATA</a:t>
            </a:r>
          </a:p>
        </p:txBody>
      </p:sp>
      <p:sp>
        <p:nvSpPr>
          <p:cNvPr id="2051" name="Subtitle 2"/>
          <p:cNvSpPr>
            <a:spLocks noGrp="1"/>
          </p:cNvSpPr>
          <p:nvPr>
            <p:ph type="subTitle" idx="1"/>
          </p:nvPr>
        </p:nvSpPr>
        <p:spPr/>
        <p:txBody>
          <a:bodyPr/>
          <a:lstStyle/>
          <a:p>
            <a:r>
              <a:rPr lang="en-US" altLang="en-US" smtClean="0"/>
              <a:t>Click to edit Master subtitle style</a:t>
            </a:r>
          </a:p>
        </p:txBody>
      </p:sp>
      <p:pic>
        <p:nvPicPr>
          <p:cNvPr id="2052" name="Picture 4"/>
          <p:cNvPicPr>
            <a:picLocks noChangeAspect="1"/>
          </p:cNvPicPr>
          <p:nvPr/>
        </p:nvPicPr>
        <p:blipFill>
          <a:blip r:embed="rId2" cstate="print"/>
          <a:srcRect/>
          <a:stretch>
            <a:fillRect/>
          </a:stretch>
        </p:blipFill>
        <p:spPr bwMode="auto">
          <a:xfrm>
            <a:off x="0" y="1633538"/>
            <a:ext cx="9144000" cy="5238750"/>
          </a:xfrm>
          <a:prstGeom prst="rect">
            <a:avLst/>
          </a:prstGeom>
          <a:noFill/>
          <a:ln w="9525">
            <a:noFill/>
            <a:miter lim="800000"/>
            <a:headEnd/>
            <a:tailEnd/>
          </a:ln>
        </p:spPr>
      </p:pic>
      <p:pic>
        <p:nvPicPr>
          <p:cNvPr id="2053" name="Picture 6" descr="C:\Users\UEM\Desktop\UEM_New_Logo_05-04-2018.jpg"/>
          <p:cNvPicPr>
            <a:picLocks noChangeAspect="1" noChangeArrowheads="1"/>
          </p:cNvPicPr>
          <p:nvPr/>
        </p:nvPicPr>
        <p:blipFill>
          <a:blip r:embed="rId3" cstate="print"/>
          <a:srcRect/>
          <a:stretch>
            <a:fillRect/>
          </a:stretch>
        </p:blipFill>
        <p:spPr bwMode="auto">
          <a:xfrm>
            <a:off x="228600" y="173038"/>
            <a:ext cx="1173163" cy="1087437"/>
          </a:xfrm>
          <a:prstGeom prst="rect">
            <a:avLst/>
          </a:prstGeom>
          <a:noFill/>
          <a:ln w="9525">
            <a:noFill/>
            <a:miter lim="800000"/>
            <a:headEnd/>
            <a:tailEnd/>
          </a:ln>
        </p:spPr>
      </p:pic>
      <p:sp>
        <p:nvSpPr>
          <p:cNvPr id="2054" name="TextBox 1"/>
          <p:cNvSpPr txBox="1">
            <a:spLocks noChangeArrowheads="1"/>
          </p:cNvSpPr>
          <p:nvPr/>
        </p:nvSpPr>
        <p:spPr bwMode="auto">
          <a:xfrm>
            <a:off x="1524000" y="1074738"/>
            <a:ext cx="7086600" cy="369887"/>
          </a:xfrm>
          <a:prstGeom prst="rect">
            <a:avLst/>
          </a:prstGeom>
          <a:noFill/>
          <a:ln w="9525">
            <a:noFill/>
            <a:miter lim="800000"/>
            <a:headEnd/>
            <a:tailEnd/>
          </a:ln>
        </p:spPr>
        <p:txBody>
          <a:bodyPr>
            <a:spAutoFit/>
          </a:bodyPr>
          <a:lstStyle/>
          <a:p>
            <a:r>
              <a:rPr lang="en-US" b="1">
                <a:solidFill>
                  <a:srgbClr val="0000FF"/>
                </a:solidFill>
                <a:latin typeface="Cambria" pitchFamily="18" charset="0"/>
              </a:rPr>
              <a:t>Course Name : Economics, Finance &amp; Entrepreneurship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err="1" smtClean="0">
                <a:latin typeface="Cambria" pitchFamily="18" charset="0"/>
              </a:rPr>
              <a:t>Favourable</a:t>
            </a:r>
            <a:r>
              <a:rPr lang="en-US" sz="2000" dirty="0" smtClean="0">
                <a:latin typeface="Cambria" pitchFamily="18" charset="0"/>
              </a:rPr>
              <a:t> arguments for Wealth </a:t>
            </a:r>
            <a:r>
              <a:rPr lang="en-US" sz="2000" dirty="0" err="1" smtClean="0">
                <a:latin typeface="Cambria" pitchFamily="18" charset="0"/>
              </a:rPr>
              <a:t>Maximisation</a:t>
            </a:r>
            <a:endParaRPr lang="en-US" sz="2000" dirty="0" smtClean="0">
              <a:latin typeface="Cambria" pitchFamily="18" charset="0"/>
            </a:endParaRPr>
          </a:p>
          <a:p>
            <a:pPr>
              <a:buFontTx/>
              <a:buNone/>
            </a:pPr>
            <a:r>
              <a:rPr lang="en-US" sz="2000" dirty="0" smtClean="0">
                <a:latin typeface="Cambria" pitchFamily="18" charset="0"/>
              </a:rPr>
              <a:t>a)	Wealth </a:t>
            </a:r>
            <a:r>
              <a:rPr lang="en-US" sz="2000" dirty="0" err="1" smtClean="0">
                <a:latin typeface="Cambria" pitchFamily="18" charset="0"/>
              </a:rPr>
              <a:t>Maximisation</a:t>
            </a:r>
            <a:r>
              <a:rPr lang="en-US" sz="2000" dirty="0" smtClean="0">
                <a:latin typeface="Cambria" pitchFamily="18" charset="0"/>
              </a:rPr>
              <a:t> is superior to Profit </a:t>
            </a:r>
            <a:r>
              <a:rPr lang="en-US" sz="2000" dirty="0" err="1" smtClean="0">
                <a:latin typeface="Cambria" pitchFamily="18" charset="0"/>
              </a:rPr>
              <a:t>Maximisation</a:t>
            </a:r>
            <a:r>
              <a:rPr lang="en-US" sz="2000" dirty="0" smtClean="0">
                <a:latin typeface="Cambria" pitchFamily="18" charset="0"/>
              </a:rPr>
              <a:t> because the main aim of the business concern under this concept is to improve the value of wealth of shareholders</a:t>
            </a:r>
          </a:p>
          <a:p>
            <a:pPr>
              <a:buFontTx/>
              <a:buNone/>
            </a:pPr>
            <a:r>
              <a:rPr lang="en-US" sz="2000" dirty="0" smtClean="0">
                <a:latin typeface="Cambria" pitchFamily="18" charset="0"/>
              </a:rPr>
              <a:t>b)	 Wealth </a:t>
            </a:r>
            <a:r>
              <a:rPr lang="en-US" sz="2000" dirty="0" err="1" smtClean="0">
                <a:latin typeface="Cambria" pitchFamily="18" charset="0"/>
              </a:rPr>
              <a:t>Maximisation</a:t>
            </a:r>
            <a:r>
              <a:rPr lang="en-US" sz="2000" dirty="0" smtClean="0">
                <a:latin typeface="Cambria" pitchFamily="18" charset="0"/>
              </a:rPr>
              <a:t> considers the comparison of the value to cost associated with business concern. Total value detected from the total cost incurred for the business operation. It provides extract value of the business concern</a:t>
            </a:r>
          </a:p>
          <a:p>
            <a:pPr>
              <a:buFontTx/>
              <a:buNone/>
            </a:pPr>
            <a:r>
              <a:rPr lang="en-US" sz="2000" dirty="0" smtClean="0">
                <a:latin typeface="Cambria" pitchFamily="18" charset="0"/>
              </a:rPr>
              <a:t>c)	 Wealth </a:t>
            </a:r>
            <a:r>
              <a:rPr lang="en-US" sz="2000" dirty="0" err="1" smtClean="0">
                <a:latin typeface="Cambria" pitchFamily="18" charset="0"/>
              </a:rPr>
              <a:t>Maximisation</a:t>
            </a:r>
            <a:r>
              <a:rPr lang="en-US" sz="2000" dirty="0" smtClean="0">
                <a:latin typeface="Cambria" pitchFamily="18" charset="0"/>
              </a:rPr>
              <a:t> considers both time and risk of business concern </a:t>
            </a:r>
          </a:p>
          <a:p>
            <a:pPr>
              <a:buFontTx/>
              <a:buNone/>
            </a:pPr>
            <a:r>
              <a:rPr lang="en-US" sz="2000" dirty="0" smtClean="0">
                <a:latin typeface="Cambria" pitchFamily="18" charset="0"/>
              </a:rPr>
              <a:t>d)	 Wealth </a:t>
            </a:r>
            <a:r>
              <a:rPr lang="en-US" sz="2000" dirty="0" err="1" smtClean="0">
                <a:latin typeface="Cambria" pitchFamily="18" charset="0"/>
              </a:rPr>
              <a:t>Maximisation</a:t>
            </a:r>
            <a:r>
              <a:rPr lang="en-US" sz="2000" dirty="0" smtClean="0">
                <a:latin typeface="Cambria" pitchFamily="18" charset="0"/>
              </a:rPr>
              <a:t> provides efficient allocation of resources</a:t>
            </a:r>
          </a:p>
          <a:p>
            <a:pPr>
              <a:buFontTx/>
              <a:buNone/>
            </a:pPr>
            <a:r>
              <a:rPr lang="en-US" sz="2000" dirty="0" smtClean="0">
                <a:latin typeface="Cambria" pitchFamily="18" charset="0"/>
              </a:rPr>
              <a:t>e)	It ensures economic interests of society.</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10</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endParaRPr lang="en-US" sz="2000" dirty="0" smtClean="0">
              <a:latin typeface="Cambria" pitchFamily="18" charset="0"/>
            </a:endParaRPr>
          </a:p>
          <a:p>
            <a:pPr>
              <a:buFontTx/>
              <a:buNone/>
            </a:pPr>
            <a:r>
              <a:rPr lang="en-US" sz="2000" dirty="0" err="1" smtClean="0">
                <a:latin typeface="Cambria" pitchFamily="18" charset="0"/>
              </a:rPr>
              <a:t>Unfavourable</a:t>
            </a:r>
            <a:r>
              <a:rPr lang="en-US" sz="2000" dirty="0" smtClean="0">
                <a:latin typeface="Cambria" pitchFamily="18" charset="0"/>
              </a:rPr>
              <a:t> arguments for Wealth </a:t>
            </a:r>
            <a:r>
              <a:rPr lang="en-US" sz="2000" dirty="0" err="1" smtClean="0">
                <a:latin typeface="Cambria" pitchFamily="18" charset="0"/>
              </a:rPr>
              <a:t>Maximisation</a:t>
            </a:r>
            <a:endParaRPr lang="en-US" sz="2000" dirty="0" smtClean="0">
              <a:latin typeface="Cambria" pitchFamily="18" charset="0"/>
            </a:endParaRPr>
          </a:p>
          <a:p>
            <a:pPr>
              <a:buFontTx/>
              <a:buNone/>
            </a:pPr>
            <a:r>
              <a:rPr lang="en-US" sz="2000" dirty="0" smtClean="0">
                <a:latin typeface="Cambria" pitchFamily="18" charset="0"/>
              </a:rPr>
              <a:t>a)	WM leads to prescriptive idea of the business concern, but it may not be suitable to present day business activities.</a:t>
            </a:r>
          </a:p>
          <a:p>
            <a:pPr>
              <a:buFontTx/>
              <a:buNone/>
            </a:pPr>
            <a:r>
              <a:rPr lang="en-US" sz="2000" dirty="0" smtClean="0">
                <a:latin typeface="Cambria" pitchFamily="18" charset="0"/>
              </a:rPr>
              <a:t>b)	WM is nothing but indirect name for PM </a:t>
            </a:r>
          </a:p>
          <a:p>
            <a:pPr>
              <a:buFontTx/>
              <a:buNone/>
            </a:pPr>
            <a:r>
              <a:rPr lang="en-US" sz="2000" dirty="0" smtClean="0">
                <a:latin typeface="Cambria" pitchFamily="18" charset="0"/>
              </a:rPr>
              <a:t>c)	WM creates ownership management controversy</a:t>
            </a:r>
          </a:p>
          <a:p>
            <a:pPr>
              <a:buFontTx/>
              <a:buNone/>
            </a:pPr>
            <a:r>
              <a:rPr lang="en-US" sz="2000" dirty="0" smtClean="0">
                <a:latin typeface="Cambria" pitchFamily="18" charset="0"/>
              </a:rPr>
              <a:t>d)	 Management alone enjoys certain benefits</a:t>
            </a:r>
          </a:p>
          <a:p>
            <a:pPr>
              <a:buFontTx/>
              <a:buNone/>
            </a:pPr>
            <a:r>
              <a:rPr lang="en-US" sz="2000" dirty="0" smtClean="0">
                <a:latin typeface="Cambria" pitchFamily="18" charset="0"/>
              </a:rPr>
              <a:t>e)	The ultimate aim for WM is also to maximize profits</a:t>
            </a:r>
          </a:p>
          <a:p>
            <a:pPr>
              <a:buFontTx/>
              <a:buNone/>
            </a:pPr>
            <a:r>
              <a:rPr lang="en-US" sz="2000" dirty="0" smtClean="0">
                <a:latin typeface="Cambria" pitchFamily="18" charset="0"/>
              </a:rPr>
              <a:t>f)	WM can be activated only with the help of profitable position of the business concern. </a:t>
            </a: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11</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400" b="1" dirty="0" smtClean="0">
                <a:latin typeface="Cambria" pitchFamily="18" charset="0"/>
              </a:rPr>
              <a:t>Financial Functions </a:t>
            </a:r>
          </a:p>
          <a:p>
            <a:pPr>
              <a:buFontTx/>
              <a:buNone/>
            </a:pPr>
            <a:endParaRPr lang="en-US" sz="2400" dirty="0" smtClean="0">
              <a:latin typeface="Cambria" pitchFamily="18" charset="0"/>
            </a:endParaRPr>
          </a:p>
          <a:p>
            <a:pPr>
              <a:buFontTx/>
              <a:buNone/>
            </a:pPr>
            <a:r>
              <a:rPr lang="en-US" sz="2400" dirty="0" err="1" smtClean="0">
                <a:latin typeface="Cambria" pitchFamily="18" charset="0"/>
              </a:rPr>
              <a:t>i</a:t>
            </a:r>
            <a:r>
              <a:rPr lang="en-US" sz="2400" dirty="0" smtClean="0">
                <a:latin typeface="Cambria" pitchFamily="18" charset="0"/>
              </a:rPr>
              <a:t>)		Investment Decisions</a:t>
            </a:r>
          </a:p>
          <a:p>
            <a:pPr>
              <a:buFontTx/>
              <a:buNone/>
            </a:pPr>
            <a:r>
              <a:rPr lang="en-US" sz="2400" dirty="0" smtClean="0">
                <a:latin typeface="Cambria" pitchFamily="18" charset="0"/>
              </a:rPr>
              <a:t>ii)		Liquidity Management </a:t>
            </a:r>
          </a:p>
          <a:p>
            <a:pPr>
              <a:buFontTx/>
              <a:buNone/>
            </a:pPr>
            <a:r>
              <a:rPr lang="en-US" sz="2400" dirty="0" smtClean="0">
                <a:latin typeface="Cambria" pitchFamily="18" charset="0"/>
              </a:rPr>
              <a:t>iii)	Financing Decisions</a:t>
            </a:r>
          </a:p>
          <a:p>
            <a:pPr>
              <a:buFontTx/>
              <a:buNone/>
            </a:pPr>
            <a:r>
              <a:rPr lang="en-US" sz="2400" dirty="0" smtClean="0">
                <a:latin typeface="Cambria" pitchFamily="18" charset="0"/>
              </a:rPr>
              <a:t>iv)	Dividend Decisions</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12</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Investment Decisions</a:t>
            </a:r>
          </a:p>
          <a:p>
            <a:pPr>
              <a:buFontTx/>
              <a:buNone/>
            </a:pPr>
            <a:r>
              <a:rPr lang="en-US" sz="2000" dirty="0" smtClean="0">
                <a:latin typeface="Cambria" pitchFamily="18" charset="0"/>
              </a:rPr>
              <a:t>-	Capital Budgeting Decisions</a:t>
            </a:r>
          </a:p>
          <a:p>
            <a:pPr>
              <a:buFontTx/>
              <a:buNone/>
            </a:pPr>
            <a:r>
              <a:rPr lang="en-US" sz="2000" dirty="0" smtClean="0">
                <a:latin typeface="Cambria" pitchFamily="18" charset="0"/>
              </a:rPr>
              <a:t>-	Involves the decision of allocation of capital or commitment of funds to long term assets that would yield benefits in future.</a:t>
            </a:r>
          </a:p>
          <a:p>
            <a:pPr>
              <a:buFontTx/>
              <a:buChar char="-"/>
            </a:pPr>
            <a:r>
              <a:rPr lang="en-US" sz="2000" dirty="0" smtClean="0">
                <a:latin typeface="Cambria" pitchFamily="18" charset="0"/>
              </a:rPr>
              <a:t>There are two important aspects of this decision:</a:t>
            </a:r>
          </a:p>
          <a:p>
            <a:pPr lvl="1">
              <a:buFont typeface="Wingdings" pitchFamily="2" charset="2"/>
              <a:buChar char="Ø"/>
            </a:pPr>
            <a:r>
              <a:rPr lang="en-US" sz="2000" dirty="0" smtClean="0">
                <a:latin typeface="Cambria" pitchFamily="18" charset="0"/>
              </a:rPr>
              <a:t>Evaluation of the prospective profitability of new investments </a:t>
            </a:r>
          </a:p>
          <a:p>
            <a:pPr lvl="1">
              <a:buFont typeface="Wingdings" pitchFamily="2" charset="2"/>
              <a:buChar char="Ø"/>
            </a:pPr>
            <a:r>
              <a:rPr lang="en-US" sz="2000" dirty="0" smtClean="0">
                <a:latin typeface="Cambria" pitchFamily="18" charset="0"/>
              </a:rPr>
              <a:t>Measurement of cut </a:t>
            </a:r>
            <a:r>
              <a:rPr lang="en-US" sz="2000" dirty="0" smtClean="0">
                <a:latin typeface="Cambria" pitchFamily="18" charset="0"/>
              </a:rPr>
              <a:t>off </a:t>
            </a:r>
            <a:r>
              <a:rPr lang="en-US" sz="2000" dirty="0" smtClean="0">
                <a:latin typeface="Cambria" pitchFamily="18" charset="0"/>
              </a:rPr>
              <a:t>rate against that prospective return</a:t>
            </a:r>
          </a:p>
          <a:p>
            <a:pPr>
              <a:buFontTx/>
              <a:buNone/>
            </a:pPr>
            <a:r>
              <a:rPr lang="en-US" sz="2000" dirty="0" smtClean="0">
                <a:latin typeface="Cambria" pitchFamily="18" charset="0"/>
              </a:rPr>
              <a:t>-	Risk in investments </a:t>
            </a:r>
            <a:r>
              <a:rPr lang="en-US" sz="2000" dirty="0" smtClean="0">
                <a:latin typeface="Cambria" pitchFamily="18" charset="0"/>
              </a:rPr>
              <a:t>arises </a:t>
            </a:r>
            <a:r>
              <a:rPr lang="en-US" sz="2000" dirty="0" smtClean="0">
                <a:latin typeface="Cambria" pitchFamily="18" charset="0"/>
              </a:rPr>
              <a:t>because of uncertain returns as future benefits are difficult to measure</a:t>
            </a:r>
          </a:p>
          <a:p>
            <a:pPr>
              <a:buFontTx/>
              <a:buNone/>
            </a:pPr>
            <a:r>
              <a:rPr lang="en-US" sz="2000" dirty="0" smtClean="0">
                <a:latin typeface="Cambria" pitchFamily="18" charset="0"/>
              </a:rPr>
              <a:t>-	CB also involves replacement decisions, that is recommitting funds when an asset becomes less productive</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13</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Liquidity Management</a:t>
            </a:r>
          </a:p>
          <a:p>
            <a:pPr>
              <a:buFontTx/>
              <a:buNone/>
            </a:pPr>
            <a:r>
              <a:rPr lang="en-US" sz="2000" dirty="0" smtClean="0">
                <a:latin typeface="Cambria" pitchFamily="18" charset="0"/>
              </a:rPr>
              <a:t>-	Current Asset Management that affects a firms liquidity is another important finance function</a:t>
            </a:r>
          </a:p>
          <a:p>
            <a:pPr>
              <a:buFontTx/>
              <a:buNone/>
            </a:pPr>
            <a:r>
              <a:rPr lang="en-US" sz="2000" dirty="0" smtClean="0">
                <a:latin typeface="Cambria" pitchFamily="18" charset="0"/>
              </a:rPr>
              <a:t>-	Current assets needs to be managed efficiently for safeguarding the firm against the risk of Illiquidity</a:t>
            </a:r>
          </a:p>
          <a:p>
            <a:pPr>
              <a:buFontTx/>
              <a:buNone/>
            </a:pPr>
            <a:r>
              <a:rPr lang="en-US" sz="2000" dirty="0" smtClean="0">
                <a:latin typeface="Cambria" pitchFamily="18" charset="0"/>
              </a:rPr>
              <a:t>-	Illiquidity in extreme cases may lead to insolvency</a:t>
            </a:r>
          </a:p>
          <a:p>
            <a:pPr>
              <a:buFontTx/>
              <a:buNone/>
            </a:pPr>
            <a:r>
              <a:rPr lang="en-US" sz="2000" dirty="0" smtClean="0">
                <a:latin typeface="Cambria" pitchFamily="18" charset="0"/>
              </a:rPr>
              <a:t>-	Conflict exists between profitability and liquidity while managing current assets.</a:t>
            </a:r>
          </a:p>
          <a:p>
            <a:pPr>
              <a:buFontTx/>
              <a:buNone/>
            </a:pPr>
            <a:r>
              <a:rPr lang="en-US" sz="2000" dirty="0" smtClean="0">
                <a:latin typeface="Cambria" pitchFamily="18" charset="0"/>
              </a:rPr>
              <a:t>-	A proper tradeoff must be achieved between profitability and liquidity</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14</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Financing Decision</a:t>
            </a:r>
          </a:p>
          <a:p>
            <a:pPr>
              <a:buFontTx/>
              <a:buNone/>
            </a:pPr>
            <a:endParaRPr lang="en-US" sz="2000" dirty="0" smtClean="0">
              <a:latin typeface="Cambria" pitchFamily="18" charset="0"/>
            </a:endParaRPr>
          </a:p>
          <a:p>
            <a:pPr>
              <a:buFontTx/>
              <a:buNone/>
            </a:pPr>
            <a:r>
              <a:rPr lang="en-US" sz="2000" dirty="0" smtClean="0">
                <a:latin typeface="Cambria" pitchFamily="18" charset="0"/>
              </a:rPr>
              <a:t>-	A finance manager must determine the appropriate proportion of debt and equity( Known as the firm’s capital structure)</a:t>
            </a:r>
          </a:p>
          <a:p>
            <a:pPr>
              <a:buFontTx/>
              <a:buNone/>
            </a:pPr>
            <a:r>
              <a:rPr lang="en-US" sz="2000" dirty="0" smtClean="0">
                <a:latin typeface="Cambria" pitchFamily="18" charset="0"/>
              </a:rPr>
              <a:t>-	The firms manager must strive to obtain the optimum capital structure for his or her firm. A firms capital structure is considered optimum when market value of shares are maximized.</a:t>
            </a:r>
          </a:p>
          <a:p>
            <a:pPr>
              <a:buFontTx/>
              <a:buNone/>
            </a:pPr>
            <a:r>
              <a:rPr lang="en-US" sz="2000" dirty="0" smtClean="0">
                <a:latin typeface="Cambria" pitchFamily="18" charset="0"/>
              </a:rPr>
              <a:t>-	In absence of debt the shareholders return is equal to firms return. Change in shareholders return due to the change in profit is called financial leverage</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15</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Dividend Decisions</a:t>
            </a:r>
          </a:p>
          <a:p>
            <a:pPr>
              <a:buFontTx/>
              <a:buNone/>
            </a:pPr>
            <a:endParaRPr lang="en-US" sz="2000" dirty="0" smtClean="0">
              <a:latin typeface="Cambria" pitchFamily="18" charset="0"/>
            </a:endParaRPr>
          </a:p>
          <a:p>
            <a:pPr>
              <a:buFontTx/>
              <a:buNone/>
            </a:pPr>
            <a:r>
              <a:rPr lang="en-US" sz="2000" dirty="0" smtClean="0">
                <a:latin typeface="Cambria" pitchFamily="18" charset="0"/>
              </a:rPr>
              <a:t>-	The finance manager must decide whether the firm should distribute all its profit or retain them or distribute a portion of it and retain the balance. </a:t>
            </a:r>
          </a:p>
          <a:p>
            <a:pPr>
              <a:buFontTx/>
              <a:buNone/>
            </a:pPr>
            <a:r>
              <a:rPr lang="en-US" sz="2000" dirty="0" smtClean="0">
                <a:latin typeface="Cambria" pitchFamily="18" charset="0"/>
              </a:rPr>
              <a:t>-	The proportion of profits distributed as dividend is called the dividend payout ratio and the retained proportion is called the retention ratio</a:t>
            </a:r>
          </a:p>
          <a:p>
            <a:pPr>
              <a:buFontTx/>
              <a:buNone/>
            </a:pPr>
            <a:r>
              <a:rPr lang="en-US" sz="2000" dirty="0" smtClean="0">
                <a:latin typeface="Cambria" pitchFamily="18" charset="0"/>
              </a:rPr>
              <a:t>-	 Optimum dividend policy is the one that maximizes the market value of firm’s shares.</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16</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17</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Definition of Finance and Financial Management.</a:t>
            </a:r>
          </a:p>
          <a:p>
            <a:pPr>
              <a:buFontTx/>
              <a:buNone/>
            </a:pPr>
            <a:endParaRPr lang="en-US" sz="2000" dirty="0" smtClean="0">
              <a:latin typeface="Cambria" pitchFamily="18" charset="0"/>
            </a:endParaRPr>
          </a:p>
          <a:p>
            <a:pPr>
              <a:buFontTx/>
              <a:buNone/>
            </a:pPr>
            <a:r>
              <a:rPr lang="en-US" sz="2000" dirty="0" smtClean="0">
                <a:latin typeface="Cambria" pitchFamily="18" charset="0"/>
              </a:rPr>
              <a:t>Finance is a set of activities dealing with management of funds. More specifically it is the decision of collection and use of funds. It is a branch of economics that studies the management of money and other assets. </a:t>
            </a:r>
          </a:p>
          <a:p>
            <a:pPr>
              <a:buFontTx/>
              <a:buNone/>
            </a:pPr>
            <a:endParaRPr lang="en-US" sz="2000" dirty="0" smtClean="0">
              <a:latin typeface="Cambria" pitchFamily="18" charset="0"/>
            </a:endParaRPr>
          </a:p>
          <a:p>
            <a:pPr>
              <a:buFontTx/>
              <a:buNone/>
            </a:pPr>
            <a:r>
              <a:rPr lang="en-US" sz="2000" dirty="0" smtClean="0">
                <a:latin typeface="Cambria" pitchFamily="18" charset="0"/>
              </a:rPr>
              <a:t>Financial Management is that managerial activity which is concerned with the planning and controlling of financial resources of the firm. Planning, directing, monitoring, organizing and controlling of monetary resources of an organization.</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2</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Importance of Proper Financial Management</a:t>
            </a:r>
          </a:p>
          <a:p>
            <a:pPr>
              <a:buFontTx/>
              <a:buNone/>
            </a:pPr>
            <a:endParaRPr lang="en-US" sz="2000" dirty="0" smtClean="0">
              <a:latin typeface="Cambria" pitchFamily="18" charset="0"/>
            </a:endParaRPr>
          </a:p>
          <a:p>
            <a:pPr>
              <a:buFontTx/>
              <a:buNone/>
            </a:pPr>
            <a:r>
              <a:rPr lang="en-US" sz="2000" dirty="0" err="1" smtClean="0">
                <a:latin typeface="Cambria" pitchFamily="18" charset="0"/>
              </a:rPr>
              <a:t>Maximise</a:t>
            </a:r>
            <a:r>
              <a:rPr lang="en-US" sz="2000" dirty="0" smtClean="0">
                <a:latin typeface="Cambria" pitchFamily="18" charset="0"/>
              </a:rPr>
              <a:t> use of financial resources</a:t>
            </a:r>
          </a:p>
          <a:p>
            <a:pPr>
              <a:buFontTx/>
              <a:buNone/>
            </a:pPr>
            <a:r>
              <a:rPr lang="en-US" sz="2000" dirty="0" smtClean="0">
                <a:latin typeface="Cambria" pitchFamily="18" charset="0"/>
              </a:rPr>
              <a:t>•	Financial Management allows organizations to identify and plan for the uses of financial resources </a:t>
            </a:r>
          </a:p>
          <a:p>
            <a:pPr>
              <a:buFontTx/>
              <a:buNone/>
            </a:pPr>
            <a:r>
              <a:rPr lang="en-US" sz="2000" dirty="0" smtClean="0">
                <a:latin typeface="Cambria" pitchFamily="18" charset="0"/>
              </a:rPr>
              <a:t>•	It provides information for financial decision making</a:t>
            </a:r>
          </a:p>
          <a:p>
            <a:pPr>
              <a:buFontTx/>
              <a:buNone/>
            </a:pPr>
            <a:r>
              <a:rPr lang="en-US" sz="2000" dirty="0" smtClean="0">
                <a:latin typeface="Cambria" pitchFamily="18" charset="0"/>
              </a:rPr>
              <a:t>Evaluate New Business Opportunities</a:t>
            </a:r>
          </a:p>
          <a:p>
            <a:pPr>
              <a:buFontTx/>
              <a:buNone/>
            </a:pPr>
            <a:r>
              <a:rPr lang="en-US" sz="2000" dirty="0" smtClean="0">
                <a:latin typeface="Cambria" pitchFamily="18" charset="0"/>
              </a:rPr>
              <a:t>•	Financial Management provides the key information and answer questions whether to exploit such opportunities or not.</a:t>
            </a:r>
          </a:p>
          <a:p>
            <a:pPr>
              <a:buFontTx/>
              <a:buNone/>
            </a:pPr>
            <a:r>
              <a:rPr lang="en-US" sz="2000" dirty="0" smtClean="0">
                <a:latin typeface="Cambria" pitchFamily="18" charset="0"/>
              </a:rPr>
              <a:t>•	Entrepreneurs can easily analyze a business opportunity and determine whether it is worthwhile or not.</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3</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a:t>
            </a:r>
            <a:r>
              <a:rPr lang="en-US" sz="2000" dirty="0" err="1" smtClean="0">
                <a:latin typeface="Cambria" pitchFamily="18" charset="0"/>
              </a:rPr>
              <a:t>Contd</a:t>
            </a:r>
            <a:r>
              <a:rPr lang="en-US" sz="2000" dirty="0" smtClean="0">
                <a:latin typeface="Cambria" pitchFamily="18" charset="0"/>
              </a:rPr>
              <a:t>…)</a:t>
            </a:r>
          </a:p>
          <a:p>
            <a:pPr>
              <a:buFontTx/>
              <a:buNone/>
            </a:pPr>
            <a:endParaRPr lang="en-US" sz="2000" dirty="0">
              <a:latin typeface="Cambria" pitchFamily="18" charset="0"/>
            </a:endParaRPr>
          </a:p>
          <a:p>
            <a:pPr>
              <a:buFontTx/>
              <a:buNone/>
            </a:pPr>
            <a:r>
              <a:rPr lang="en-US" sz="2000" dirty="0" smtClean="0">
                <a:latin typeface="Cambria" pitchFamily="18" charset="0"/>
              </a:rPr>
              <a:t>Measuring Business Performance </a:t>
            </a:r>
          </a:p>
          <a:p>
            <a:pPr>
              <a:buFontTx/>
              <a:buNone/>
            </a:pPr>
            <a:r>
              <a:rPr lang="en-US" sz="2000" dirty="0" smtClean="0">
                <a:latin typeface="Cambria" pitchFamily="18" charset="0"/>
              </a:rPr>
              <a:t>•	Financial Management helps and investor to monitor the progress of their business towards achieving business goals and take corrective action wherever necessary</a:t>
            </a:r>
          </a:p>
          <a:p>
            <a:pPr>
              <a:buFontTx/>
              <a:buNone/>
            </a:pPr>
            <a:r>
              <a:rPr lang="en-US" sz="2000" dirty="0" smtClean="0">
                <a:latin typeface="Cambria" pitchFamily="18" charset="0"/>
              </a:rPr>
              <a:t>Making sound Business decisions</a:t>
            </a:r>
          </a:p>
          <a:p>
            <a:pPr>
              <a:buFontTx/>
              <a:buNone/>
            </a:pPr>
            <a:r>
              <a:rPr lang="en-US" sz="2000" dirty="0" smtClean="0">
                <a:latin typeface="Cambria" pitchFamily="18" charset="0"/>
              </a:rPr>
              <a:t>•	The financial information systems provides a wide range of information that can be used to make better decisions</a:t>
            </a:r>
          </a:p>
          <a:p>
            <a:pPr>
              <a:buFontTx/>
              <a:buNone/>
            </a:pPr>
            <a:r>
              <a:rPr lang="en-US" sz="2000" dirty="0" smtClean="0">
                <a:latin typeface="Cambria" pitchFamily="18" charset="0"/>
              </a:rPr>
              <a:t>•	This is done using financial ratios and break even analysis etc.</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4</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Objectives of Financial Management </a:t>
            </a:r>
          </a:p>
          <a:p>
            <a:r>
              <a:rPr lang="en-US" sz="2000" dirty="0" smtClean="0">
                <a:latin typeface="Cambria" pitchFamily="18" charset="0"/>
              </a:rPr>
              <a:t>Create wealth for business </a:t>
            </a:r>
          </a:p>
          <a:p>
            <a:r>
              <a:rPr lang="en-US" sz="2000" dirty="0" smtClean="0">
                <a:latin typeface="Cambria" pitchFamily="18" charset="0"/>
              </a:rPr>
              <a:t>Generate Cash</a:t>
            </a:r>
          </a:p>
          <a:p>
            <a:r>
              <a:rPr lang="en-US" sz="2000" dirty="0" smtClean="0">
                <a:latin typeface="Cambria" pitchFamily="18" charset="0"/>
              </a:rPr>
              <a:t>Provide an adequate return on investment bearing in mind the risks that business is taking and the resources invested. </a:t>
            </a:r>
          </a:p>
          <a:p>
            <a:pPr>
              <a:buFontTx/>
              <a:buNone/>
            </a:pPr>
            <a:endParaRPr lang="en-US" sz="2000" dirty="0" smtClean="0">
              <a:latin typeface="Cambria" pitchFamily="18" charset="0"/>
            </a:endParaRPr>
          </a:p>
          <a:p>
            <a:pPr>
              <a:buFontTx/>
              <a:buNone/>
            </a:pPr>
            <a:r>
              <a:rPr lang="en-US" sz="2000" dirty="0" smtClean="0">
                <a:latin typeface="Cambria" pitchFamily="18" charset="0"/>
              </a:rPr>
              <a:t>There are three key elements to process of financial management</a:t>
            </a:r>
          </a:p>
          <a:p>
            <a:r>
              <a:rPr lang="en-US" sz="2000" dirty="0" smtClean="0">
                <a:latin typeface="Cambria" pitchFamily="18" charset="0"/>
              </a:rPr>
              <a:t>Financial Planning</a:t>
            </a:r>
          </a:p>
          <a:p>
            <a:r>
              <a:rPr lang="en-US" sz="2000" dirty="0" smtClean="0">
                <a:latin typeface="Cambria" pitchFamily="18" charset="0"/>
              </a:rPr>
              <a:t>Financial Control</a:t>
            </a:r>
          </a:p>
          <a:p>
            <a:r>
              <a:rPr lang="en-US" sz="2000" dirty="0" smtClean="0">
                <a:latin typeface="Cambria" pitchFamily="18" charset="0"/>
              </a:rPr>
              <a:t>Financial Decision Making</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5</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smtClean="0">
                <a:latin typeface="Cambria" pitchFamily="18" charset="0"/>
              </a:rPr>
              <a:t>Approaches to Financial Management</a:t>
            </a:r>
          </a:p>
          <a:p>
            <a:r>
              <a:rPr lang="en-US" sz="2000" dirty="0" smtClean="0">
                <a:latin typeface="Cambria" pitchFamily="18" charset="0"/>
              </a:rPr>
              <a:t>Profit </a:t>
            </a:r>
            <a:r>
              <a:rPr lang="en-US" sz="2000" dirty="0" err="1" smtClean="0">
                <a:latin typeface="Cambria" pitchFamily="18" charset="0"/>
              </a:rPr>
              <a:t>Maximisation</a:t>
            </a:r>
            <a:r>
              <a:rPr lang="en-US" sz="2000" dirty="0" smtClean="0">
                <a:latin typeface="Cambria" pitchFamily="18" charset="0"/>
              </a:rPr>
              <a:t> </a:t>
            </a:r>
          </a:p>
          <a:p>
            <a:r>
              <a:rPr lang="en-US" sz="2000" dirty="0" smtClean="0">
                <a:latin typeface="Cambria" pitchFamily="18" charset="0"/>
              </a:rPr>
              <a:t>Wealth </a:t>
            </a:r>
            <a:r>
              <a:rPr lang="en-US" sz="2000" dirty="0" err="1" smtClean="0">
                <a:latin typeface="Cambria" pitchFamily="18" charset="0"/>
              </a:rPr>
              <a:t>Maximisation</a:t>
            </a:r>
            <a:endParaRPr lang="en-US" sz="2000" dirty="0" smtClean="0">
              <a:latin typeface="Cambria" pitchFamily="18" charset="0"/>
            </a:endParaRPr>
          </a:p>
          <a:p>
            <a:pPr>
              <a:buFontTx/>
              <a:buNone/>
            </a:pPr>
            <a:endParaRPr lang="en-US" sz="2000" dirty="0" smtClean="0">
              <a:latin typeface="Cambria" pitchFamily="18" charset="0"/>
            </a:endParaRPr>
          </a:p>
          <a:p>
            <a:pPr>
              <a:buFontTx/>
              <a:buNone/>
            </a:pPr>
            <a:r>
              <a:rPr lang="en-US" sz="2000" dirty="0" smtClean="0">
                <a:latin typeface="Cambria" pitchFamily="18" charset="0"/>
              </a:rPr>
              <a:t>Profit </a:t>
            </a:r>
            <a:r>
              <a:rPr lang="en-US" sz="2000" dirty="0" err="1" smtClean="0">
                <a:latin typeface="Cambria" pitchFamily="18" charset="0"/>
              </a:rPr>
              <a:t>Maximisation</a:t>
            </a:r>
            <a:r>
              <a:rPr lang="en-US" sz="2000" dirty="0" smtClean="0">
                <a:latin typeface="Cambria" pitchFamily="18" charset="0"/>
              </a:rPr>
              <a:t> – It consists of the following features</a:t>
            </a:r>
          </a:p>
          <a:p>
            <a:pPr>
              <a:buFontTx/>
              <a:buNone/>
            </a:pPr>
            <a:r>
              <a:rPr lang="en-US" sz="2000" dirty="0" smtClean="0">
                <a:latin typeface="Cambria" pitchFamily="18" charset="0"/>
              </a:rPr>
              <a:t>1.	Profit maximization is called the cashing per share maximization. It leads to maximize the business operation for profit maximization</a:t>
            </a:r>
          </a:p>
          <a:p>
            <a:pPr>
              <a:buFontTx/>
              <a:buNone/>
            </a:pPr>
            <a:r>
              <a:rPr lang="en-US" sz="2000" dirty="0" smtClean="0">
                <a:latin typeface="Cambria" pitchFamily="18" charset="0"/>
              </a:rPr>
              <a:t>2.	Ultimate aim of the business concern is to earn profit, hence it considers all the ways to increase the profitability of the concern</a:t>
            </a:r>
          </a:p>
          <a:p>
            <a:pPr>
              <a:buFontTx/>
              <a:buNone/>
            </a:pPr>
            <a:r>
              <a:rPr lang="en-US" sz="2000" dirty="0" smtClean="0">
                <a:latin typeface="Cambria" pitchFamily="18" charset="0"/>
              </a:rPr>
              <a:t>3.	Profit is the parameter of measuring the efficiency of the business concern. So it shows the entire position of the business concern. </a:t>
            </a:r>
          </a:p>
          <a:p>
            <a:pPr>
              <a:buFontTx/>
              <a:buNone/>
            </a:pPr>
            <a:r>
              <a:rPr lang="en-US" sz="2000" dirty="0" smtClean="0">
                <a:latin typeface="Cambria" pitchFamily="18" charset="0"/>
              </a:rPr>
              <a:t>4.	Profit maximization objective helps to reduce the risks of business</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6</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r>
              <a:rPr lang="en-US" sz="2000" dirty="0" err="1" smtClean="0">
                <a:latin typeface="Cambria" pitchFamily="18" charset="0"/>
              </a:rPr>
              <a:t>Favourable</a:t>
            </a:r>
            <a:r>
              <a:rPr lang="en-US" sz="2000" dirty="0" smtClean="0">
                <a:latin typeface="Cambria" pitchFamily="18" charset="0"/>
              </a:rPr>
              <a:t> arguments for Profit </a:t>
            </a:r>
            <a:r>
              <a:rPr lang="en-US" sz="2000" dirty="0" err="1" smtClean="0">
                <a:latin typeface="Cambria" pitchFamily="18" charset="0"/>
              </a:rPr>
              <a:t>Maximisation</a:t>
            </a:r>
            <a:endParaRPr lang="en-US" sz="2000" dirty="0" smtClean="0">
              <a:latin typeface="Cambria" pitchFamily="18" charset="0"/>
            </a:endParaRPr>
          </a:p>
          <a:p>
            <a:pPr>
              <a:buFontTx/>
              <a:buNone/>
            </a:pPr>
            <a:r>
              <a:rPr lang="en-US" sz="2000" dirty="0" smtClean="0">
                <a:latin typeface="Cambria" pitchFamily="18" charset="0"/>
              </a:rPr>
              <a:t>a)	Main aim to earn profit</a:t>
            </a:r>
          </a:p>
          <a:p>
            <a:pPr>
              <a:buFontTx/>
              <a:buNone/>
            </a:pPr>
            <a:r>
              <a:rPr lang="en-US" sz="2000" dirty="0" smtClean="0">
                <a:latin typeface="Cambria" pitchFamily="18" charset="0"/>
              </a:rPr>
              <a:t>b)	Profit is the parameter of the business operation</a:t>
            </a:r>
          </a:p>
          <a:p>
            <a:pPr>
              <a:buFontTx/>
              <a:buNone/>
            </a:pPr>
            <a:r>
              <a:rPr lang="en-US" sz="2000" dirty="0" smtClean="0">
                <a:latin typeface="Cambria" pitchFamily="18" charset="0"/>
              </a:rPr>
              <a:t>c)	Profit reduces the risk of the business</a:t>
            </a:r>
          </a:p>
          <a:p>
            <a:pPr>
              <a:buFontTx/>
              <a:buNone/>
            </a:pPr>
            <a:r>
              <a:rPr lang="en-US" sz="2000" dirty="0" smtClean="0">
                <a:latin typeface="Cambria" pitchFamily="18" charset="0"/>
              </a:rPr>
              <a:t>d)	Profit is the main source of finance</a:t>
            </a:r>
          </a:p>
          <a:p>
            <a:pPr>
              <a:buFontTx/>
              <a:buNone/>
            </a:pPr>
            <a:r>
              <a:rPr lang="en-US" sz="2000" dirty="0" smtClean="0">
                <a:latin typeface="Cambria" pitchFamily="18" charset="0"/>
              </a:rPr>
              <a:t>e)	Profitability meets the social needs also </a:t>
            </a:r>
          </a:p>
          <a:p>
            <a:pPr>
              <a:buFontTx/>
              <a:buNone/>
            </a:pPr>
            <a:r>
              <a:rPr lang="en-US" sz="2000" dirty="0" err="1" smtClean="0">
                <a:latin typeface="Cambria" pitchFamily="18" charset="0"/>
              </a:rPr>
              <a:t>Unfavourable</a:t>
            </a:r>
            <a:r>
              <a:rPr lang="en-US" sz="2000" dirty="0" smtClean="0">
                <a:latin typeface="Cambria" pitchFamily="18" charset="0"/>
              </a:rPr>
              <a:t> arguments for Profit </a:t>
            </a:r>
            <a:r>
              <a:rPr lang="en-US" sz="2000" dirty="0" err="1" smtClean="0">
                <a:latin typeface="Cambria" pitchFamily="18" charset="0"/>
              </a:rPr>
              <a:t>Maximisation</a:t>
            </a:r>
            <a:endParaRPr lang="en-US" sz="2000" dirty="0" smtClean="0">
              <a:latin typeface="Cambria" pitchFamily="18" charset="0"/>
            </a:endParaRPr>
          </a:p>
          <a:p>
            <a:pPr>
              <a:buFontTx/>
              <a:buNone/>
            </a:pPr>
            <a:r>
              <a:rPr lang="en-US" sz="2000" dirty="0" smtClean="0">
                <a:latin typeface="Cambria" pitchFamily="18" charset="0"/>
              </a:rPr>
              <a:t>a)	It leads to exploitation of workers and consumers </a:t>
            </a:r>
          </a:p>
          <a:p>
            <a:pPr>
              <a:buFontTx/>
              <a:buNone/>
            </a:pPr>
            <a:r>
              <a:rPr lang="en-US" sz="2000" dirty="0" smtClean="0">
                <a:latin typeface="Cambria" pitchFamily="18" charset="0"/>
              </a:rPr>
              <a:t>b)	It creates immoral practices such as corrupt practices and unfair trade practices etc</a:t>
            </a:r>
          </a:p>
          <a:p>
            <a:pPr>
              <a:buFontTx/>
              <a:buNone/>
            </a:pPr>
            <a:r>
              <a:rPr lang="en-US" sz="2000" dirty="0" smtClean="0">
                <a:latin typeface="Cambria" pitchFamily="18" charset="0"/>
              </a:rPr>
              <a:t>c)	It leads to inequalities among different stake holders such as customers, suppliers, public shareholders etc</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7</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lstStyle/>
          <a:p>
            <a:pPr>
              <a:buFontTx/>
              <a:buNone/>
            </a:pPr>
            <a:endParaRPr lang="en-US" sz="2000" dirty="0" smtClean="0">
              <a:latin typeface="Cambria" pitchFamily="18" charset="0"/>
            </a:endParaRPr>
          </a:p>
          <a:p>
            <a:pPr>
              <a:buFontTx/>
              <a:buNone/>
            </a:pPr>
            <a:r>
              <a:rPr lang="en-US" sz="2000" dirty="0" smtClean="0">
                <a:latin typeface="Cambria" pitchFamily="18" charset="0"/>
              </a:rPr>
              <a:t>Drawbacks of Profit </a:t>
            </a:r>
            <a:r>
              <a:rPr lang="en-US" sz="2000" dirty="0" err="1" smtClean="0">
                <a:latin typeface="Cambria" pitchFamily="18" charset="0"/>
              </a:rPr>
              <a:t>Maximisation</a:t>
            </a:r>
            <a:r>
              <a:rPr lang="en-US" sz="2000" dirty="0" smtClean="0">
                <a:latin typeface="Cambria" pitchFamily="18" charset="0"/>
              </a:rPr>
              <a:t> </a:t>
            </a:r>
          </a:p>
          <a:p>
            <a:pPr>
              <a:buFontTx/>
              <a:buNone/>
            </a:pPr>
            <a:r>
              <a:rPr lang="en-US" sz="2000" dirty="0" smtClean="0">
                <a:latin typeface="Cambria" pitchFamily="18" charset="0"/>
              </a:rPr>
              <a:t>a)	It is vague. In this objective profit is not defined precisely or correctly. It creates some unnecessary opinion regarding earning habits of business concern</a:t>
            </a:r>
          </a:p>
          <a:p>
            <a:pPr>
              <a:buFontTx/>
              <a:buNone/>
            </a:pPr>
            <a:r>
              <a:rPr lang="en-US" sz="2000" dirty="0" smtClean="0">
                <a:latin typeface="Cambria" pitchFamily="18" charset="0"/>
              </a:rPr>
              <a:t>b)	It ignores the time value of money. It does not consider the time value of money or the NPV of the cash inflows.</a:t>
            </a:r>
          </a:p>
          <a:p>
            <a:pPr>
              <a:buFontTx/>
              <a:buNone/>
            </a:pPr>
            <a:r>
              <a:rPr lang="en-US" sz="2000" dirty="0" smtClean="0">
                <a:latin typeface="Cambria" pitchFamily="18" charset="0"/>
              </a:rPr>
              <a:t>c)	It ignores risk. It does not consider risks. Risk may be internal or external which will affect the overall operation of the business concern.</a:t>
            </a: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8</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79438" y="2120900"/>
            <a:ext cx="982662" cy="0"/>
          </a:xfrm>
          <a:prstGeom prst="rect">
            <a:avLst/>
          </a:prstGeom>
          <a:solidFill>
            <a:srgbClr val="F79646"/>
          </a:solidFill>
          <a:ln w="9525">
            <a:noFill/>
            <a:miter lim="800000"/>
            <a:headEnd/>
            <a:tailEnd/>
          </a:ln>
        </p:spPr>
        <p:txBody>
          <a:bodyPr wrap="none" anchor="ctr">
            <a:spAutoFit/>
          </a:bodyPr>
          <a:lstStyle/>
          <a:p>
            <a:pPr algn="ctr" eaLnBrk="1" hangingPunct="1"/>
            <a:endParaRPr lang="en-US" altLang="en-US"/>
          </a:p>
        </p:txBody>
      </p:sp>
      <p:graphicFrame>
        <p:nvGraphicFramePr>
          <p:cNvPr id="10" name="Group 3"/>
          <p:cNvGraphicFramePr>
            <a:graphicFrameLocks noGrp="1"/>
          </p:cNvGraphicFramePr>
          <p:nvPr/>
        </p:nvGraphicFramePr>
        <p:xfrm>
          <a:off x="0" y="0"/>
          <a:ext cx="9144000" cy="1355742"/>
        </p:xfrm>
        <a:graphic>
          <a:graphicData uri="http://schemas.openxmlformats.org/drawingml/2006/table">
            <a:tbl>
              <a:tblPr/>
              <a:tblGrid>
                <a:gridCol w="1071563"/>
                <a:gridCol w="7843837"/>
                <a:gridCol w="228600"/>
              </a:tblGrid>
              <a:tr h="38064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bg1"/>
                        </a:solidFill>
                        <a:effectLst/>
                        <a:latin typeface="Cambria" pitchFamily="18" charset="0"/>
                      </a:endParaRPr>
                    </a:p>
                  </a:txBody>
                  <a:tcPr marT="45678" marB="45678" horzOverflow="overflow">
                    <a:lnL cap="flat">
                      <a:noFill/>
                    </a:lnL>
                    <a:lnR>
                      <a:noFill/>
                    </a:lnR>
                    <a:lnT cap="flat">
                      <a:noFill/>
                    </a:lnT>
                    <a:lnB>
                      <a:noFill/>
                    </a:lnB>
                    <a:lnTlToBr>
                      <a:noFill/>
                    </a:lnTlToBr>
                    <a:lnBlToTr>
                      <a:noFill/>
                    </a:lnBlToTr>
                    <a:solidFill>
                      <a:srgbClr val="FF0000"/>
                    </a:solidFill>
                  </a:tcPr>
                </a:tc>
                <a:tc hMerge="1">
                  <a:txBody>
                    <a:bodyPr/>
                    <a:lstStyle/>
                    <a:p>
                      <a:endParaRPr lang="en-US"/>
                    </a:p>
                  </a:txBody>
                  <a:tcPr/>
                </a:tc>
                <a:tc>
                  <a:txBody>
                    <a:bodyPr/>
                    <a:lstStyle/>
                    <a:p>
                      <a:pPr algn="ctr"/>
                      <a:endParaRPr lang="en-US" sz="1800" dirty="0"/>
                    </a:p>
                  </a:txBody>
                  <a:tcPr marT="45678" marB="45678" horzOverflow="overflow">
                    <a:lnL>
                      <a:noFill/>
                    </a:lnL>
                    <a:lnR cap="flat">
                      <a:noFill/>
                    </a:lnR>
                    <a:lnT cap="flat">
                      <a:noFill/>
                    </a:lnT>
                    <a:lnB>
                      <a:noFill/>
                    </a:lnB>
                    <a:lnTlToBr>
                      <a:noFill/>
                    </a:lnTlToBr>
                    <a:lnBlToTr>
                      <a:noFill/>
                    </a:lnBlToTr>
                    <a:solidFill>
                      <a:srgbClr val="FF0000"/>
                    </a:solidFill>
                  </a:tcPr>
                </a:tc>
              </a:tr>
              <a:tr h="51798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smtClean="0">
                        <a:ln>
                          <a:noFill/>
                        </a:ln>
                        <a:solidFill>
                          <a:schemeClr val="bg1"/>
                        </a:solidFill>
                        <a:effectLst/>
                        <a:latin typeface="Calibri" pitchFamily="34" charset="0"/>
                      </a:endParaRPr>
                    </a:p>
                  </a:txBody>
                  <a:tcPr marT="45678" marB="45678" horzOverflow="overflow">
                    <a:lnL cap="flat">
                      <a:noFill/>
                    </a:lnL>
                    <a:lnR>
                      <a:noFill/>
                    </a:lnR>
                    <a:lnT>
                      <a:noFill/>
                    </a:lnT>
                    <a:lnB cap="flat">
                      <a:noFill/>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smtClean="0">
                          <a:ln>
                            <a:noFill/>
                          </a:ln>
                          <a:solidFill>
                            <a:schemeClr val="bg1"/>
                          </a:solidFill>
                          <a:effectLst/>
                          <a:latin typeface="Cambria" pitchFamily="18" charset="0"/>
                          <a:ea typeface="+mn-ea"/>
                          <a:cs typeface="+mn-cs"/>
                        </a:rPr>
                        <a:t>UNIVERSITY OF ENGINEERING &amp; MANAGEMENT, KOLKATA</a:t>
                      </a:r>
                    </a:p>
                  </a:txBody>
                  <a:tcPr marT="45678" marB="45678" horzOverflow="overflow">
                    <a:lnL>
                      <a:noFill/>
                    </a:lnL>
                    <a:lnR>
                      <a:noFill/>
                    </a:lnR>
                    <a:lnT>
                      <a:noFill/>
                    </a:lnT>
                    <a:lnB>
                      <a:noFill/>
                    </a:lnB>
                    <a:lnTlToBr>
                      <a:noFill/>
                    </a:lnTlToBr>
                    <a:lnBlToTr>
                      <a:noFill/>
                    </a:lnBlToTr>
                    <a:solidFill>
                      <a:srgbClr val="FF0000"/>
                    </a:solidFill>
                  </a:tcPr>
                </a:tc>
                <a:tc>
                  <a:txBody>
                    <a:bodyPr/>
                    <a:lstStyle/>
                    <a:p>
                      <a:pPr algn="ctr"/>
                      <a:endParaRPr lang="en-US" sz="1800" dirty="0"/>
                    </a:p>
                  </a:txBody>
                  <a:tcPr marT="45678" marB="45678" horzOverflow="overflow">
                    <a:lnL>
                      <a:noFill/>
                    </a:lnL>
                    <a:lnR cap="flat">
                      <a:noFill/>
                    </a:lnR>
                    <a:lnT>
                      <a:noFill/>
                    </a:lnT>
                    <a:lnB>
                      <a:noFill/>
                    </a:lnB>
                    <a:lnTlToBr>
                      <a:noFill/>
                    </a:lnTlToBr>
                    <a:lnBlToTr>
                      <a:noFill/>
                    </a:lnBlToTr>
                    <a:solidFill>
                      <a:srgbClr val="FF0000"/>
                    </a:solidFill>
                  </a:tcPr>
                </a:tc>
              </a:tr>
              <a:tr h="457099">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kern="1200" cap="none" normalizeH="0" baseline="0" dirty="0" smtClean="0">
                        <a:ln>
                          <a:noFill/>
                        </a:ln>
                        <a:solidFill>
                          <a:schemeClr val="bg1"/>
                        </a:solidFill>
                        <a:effectLst/>
                        <a:latin typeface="Cambria" pitchFamily="18" charset="0"/>
                        <a:ea typeface="+mn-ea"/>
                        <a:cs typeface="+mn-cs"/>
                      </a:endParaRPr>
                    </a:p>
                  </a:txBody>
                  <a:tcPr marT="45678" marB="45678" horzOverflow="overflow">
                    <a:lnL>
                      <a:noFill/>
                    </a:lnL>
                    <a:lnR cap="flat">
                      <a:noFill/>
                    </a:lnR>
                    <a:lnT>
                      <a:noFill/>
                    </a:lnT>
                    <a:lnB cap="flat">
                      <a:noFill/>
                    </a:lnB>
                    <a:lnTlToBr>
                      <a:noFill/>
                    </a:lnTlToBr>
                    <a:lnBlToTr>
                      <a:noFill/>
                    </a:lnBlToTr>
                    <a:solidFill>
                      <a:srgbClr val="FF0000"/>
                    </a:solidFill>
                  </a:tcPr>
                </a:tc>
                <a:tc hMerge="1">
                  <a:txBody>
                    <a:bodyPr/>
                    <a:lstStyle/>
                    <a:p>
                      <a:endParaRPr lang="en-US"/>
                    </a:p>
                  </a:txBody>
                  <a:tcPr/>
                </a:tc>
              </a:tr>
            </a:tbl>
          </a:graphicData>
        </a:graphic>
      </p:graphicFrame>
      <p:sp>
        <p:nvSpPr>
          <p:cNvPr id="3082" name="TextBox 7"/>
          <p:cNvSpPr txBox="1">
            <a:spLocks noChangeArrowheads="1"/>
          </p:cNvSpPr>
          <p:nvPr/>
        </p:nvSpPr>
        <p:spPr bwMode="auto">
          <a:xfrm>
            <a:off x="579438" y="1905000"/>
            <a:ext cx="8001000" cy="3140075"/>
          </a:xfrm>
          <a:prstGeom prst="rect">
            <a:avLst/>
          </a:prstGeom>
          <a:noFill/>
          <a:ln w="9525">
            <a:noFill/>
            <a:miter lim="800000"/>
            <a:headEnd/>
            <a:tailEnd/>
          </a:ln>
        </p:spPr>
        <p:txBody>
          <a:bodyPr>
            <a:spAutoFit/>
          </a:bodyPr>
          <a:lstStyle/>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a:p>
            <a:pPr algn="ctr"/>
            <a:endParaRPr lang="en-US" sz="2200" b="1">
              <a:latin typeface="Cambria" pitchFamily="18" charset="0"/>
            </a:endParaRPr>
          </a:p>
        </p:txBody>
      </p:sp>
      <p:sp>
        <p:nvSpPr>
          <p:cNvPr id="3083" name="Content Placeholder 7"/>
          <p:cNvSpPr>
            <a:spLocks noGrp="1"/>
          </p:cNvSpPr>
          <p:nvPr>
            <p:ph idx="1"/>
          </p:nvPr>
        </p:nvSpPr>
        <p:spPr/>
        <p:txBody>
          <a:bodyPr>
            <a:normAutofit/>
          </a:bodyPr>
          <a:lstStyle/>
          <a:p>
            <a:pPr>
              <a:buFontTx/>
              <a:buNone/>
            </a:pPr>
            <a:endParaRPr lang="en-US" sz="2000" dirty="0" smtClean="0">
              <a:latin typeface="Cambria" pitchFamily="18" charset="0"/>
            </a:endParaRPr>
          </a:p>
          <a:p>
            <a:pPr>
              <a:buFontTx/>
              <a:buNone/>
            </a:pPr>
            <a:r>
              <a:rPr lang="en-US" sz="2000" dirty="0" smtClean="0">
                <a:latin typeface="Cambria" pitchFamily="18" charset="0"/>
              </a:rPr>
              <a:t>Wealth </a:t>
            </a:r>
            <a:r>
              <a:rPr lang="en-US" sz="2000" dirty="0" err="1" smtClean="0">
                <a:latin typeface="Cambria" pitchFamily="18" charset="0"/>
              </a:rPr>
              <a:t>Maximisation</a:t>
            </a:r>
            <a:endParaRPr lang="en-US" sz="2000" dirty="0" smtClean="0">
              <a:latin typeface="Cambria" pitchFamily="18" charset="0"/>
            </a:endParaRPr>
          </a:p>
          <a:p>
            <a:pPr>
              <a:buFontTx/>
              <a:buNone/>
            </a:pPr>
            <a:endParaRPr lang="en-US" sz="2000" dirty="0" smtClean="0">
              <a:latin typeface="Cambria" pitchFamily="18" charset="0"/>
            </a:endParaRPr>
          </a:p>
          <a:p>
            <a:pPr>
              <a:buFontTx/>
              <a:buNone/>
            </a:pPr>
            <a:r>
              <a:rPr lang="en-US" sz="2000" dirty="0" smtClean="0">
                <a:latin typeface="Cambria" pitchFamily="18" charset="0"/>
              </a:rPr>
              <a:t>It is one of the modern approaches which involves latest innovations and improvements in the field of the business concern. The term wealth means the share holders wealth or the wealth of the persons who are involved with the business concern. WM is also known as value maximization or net present worth maximization. This objective is a universally accepted concept in the field of business</a:t>
            </a:r>
          </a:p>
          <a:p>
            <a:pPr>
              <a:buFontTx/>
              <a:buNone/>
            </a:pPr>
            <a:endParaRPr lang="en-US" sz="2000" dirty="0" smtClean="0">
              <a:latin typeface="Cambria" pitchFamily="18" charset="0"/>
            </a:endParaRPr>
          </a:p>
          <a:p>
            <a:pPr>
              <a:buFontTx/>
              <a:buNone/>
            </a:pPr>
            <a:endParaRPr lang="en-US" sz="2000" dirty="0" smtClean="0">
              <a:latin typeface="Cambria" pitchFamily="18" charset="0"/>
            </a:endParaRPr>
          </a:p>
        </p:txBody>
      </p:sp>
      <p:sp>
        <p:nvSpPr>
          <p:cNvPr id="3084" name="Slide Number Placeholder 5"/>
          <p:cNvSpPr>
            <a:spLocks noGrp="1"/>
          </p:cNvSpPr>
          <p:nvPr>
            <p:ph type="sldNum" sz="quarter" idx="12"/>
          </p:nvPr>
        </p:nvSpPr>
        <p:spPr>
          <a:noFill/>
        </p:spPr>
        <p:txBody>
          <a:bodyPr/>
          <a:lstStyle/>
          <a:p>
            <a:fld id="{B992C5D7-8703-4BDC-B15A-728BFDBEB71B}" type="slidenum">
              <a:rPr lang="en-US" altLang="en-US" smtClean="0"/>
              <a:pPr/>
              <a:t>9</a:t>
            </a:fld>
            <a:endParaRPr lang="en-US" altLang="en-US" smtClean="0"/>
          </a:p>
        </p:txBody>
      </p:sp>
      <p:pic>
        <p:nvPicPr>
          <p:cNvPr id="3085" name="Picture 6" descr="C:\Users\UEM\Desktop\UEM_New_Logo_05-04-2018.jpg"/>
          <p:cNvPicPr>
            <a:picLocks noChangeAspect="1" noChangeArrowheads="1"/>
          </p:cNvPicPr>
          <p:nvPr/>
        </p:nvPicPr>
        <p:blipFill>
          <a:blip r:embed="rId2" cstate="print"/>
          <a:srcRect/>
          <a:stretch>
            <a:fillRect/>
          </a:stretch>
        </p:blipFill>
        <p:spPr bwMode="auto">
          <a:xfrm>
            <a:off x="152400" y="152400"/>
            <a:ext cx="1262063" cy="1066800"/>
          </a:xfrm>
          <a:prstGeom prst="rect">
            <a:avLst/>
          </a:prstGeom>
          <a:noFill/>
          <a:ln w="9525">
            <a:noFill/>
            <a:miter lim="800000"/>
            <a:headEnd/>
            <a:tailEnd/>
          </a:ln>
        </p:spPr>
      </p:pic>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431</Words>
  <Application>Microsoft Office PowerPoint</Application>
  <PresentationFormat>On-screen Show (4:3)</PresentationFormat>
  <Paragraphs>248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UNIVERSITY OF ENGINEERING &amp; MANAGEMENT, KOLKATA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ENGINEERING &amp; MANAGEMENT, KOLKATA</dc:title>
  <dc:creator>UEM</dc:creator>
  <cp:lastModifiedBy>UEM</cp:lastModifiedBy>
  <cp:revision>41</cp:revision>
  <dcterms:created xsi:type="dcterms:W3CDTF">2020-10-10T04:08:22Z</dcterms:created>
  <dcterms:modified xsi:type="dcterms:W3CDTF">2020-10-15T14:01:34Z</dcterms:modified>
</cp:coreProperties>
</file>