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 id="2147483815" r:id="rId6"/>
    <p:sldMasterId id="2147483825" r:id="rId7"/>
    <p:sldMasterId id="2147483833" r:id="rId8"/>
    <p:sldMasterId id="2147483852" r:id="rId9"/>
    <p:sldMasterId id="2147483873" r:id="rId10"/>
    <p:sldMasterId id="2147483940" r:id="rId11"/>
    <p:sldMasterId id="2147483949" r:id="rId12"/>
  </p:sldMasterIdLst>
  <p:notesMasterIdLst>
    <p:notesMasterId r:id="rId25"/>
  </p:notesMasterIdLst>
  <p:handoutMasterIdLst>
    <p:handoutMasterId r:id="rId26"/>
  </p:handoutMasterIdLst>
  <p:sldIdLst>
    <p:sldId id="540" r:id="rId13"/>
    <p:sldId id="666" r:id="rId14"/>
    <p:sldId id="676" r:id="rId15"/>
    <p:sldId id="679" r:id="rId16"/>
    <p:sldId id="689" r:id="rId17"/>
    <p:sldId id="695" r:id="rId18"/>
    <p:sldId id="690" r:id="rId19"/>
    <p:sldId id="691" r:id="rId20"/>
    <p:sldId id="692" r:id="rId21"/>
    <p:sldId id="694" r:id="rId22"/>
    <p:sldId id="696" r:id="rId23"/>
    <p:sldId id="688" r:id="rId24"/>
  </p:sldIdLst>
  <p:sldSz cx="9144000" cy="5143500" type="screen16x9"/>
  <p:notesSz cx="9144000"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ela" initials="AK" lastIdx="3" clrIdx="0">
    <p:extLst/>
  </p:cmAuthor>
  <p:cmAuthor id="2" name="Ruchika Kashyap" initials="RK" lastIdx="25" clrIdx="1">
    <p:extLst/>
  </p:cmAuthor>
  <p:cmAuthor id="3" name="Shyamalima Sengupta" initials="SS" lastIdx="3" clrIdx="2">
    <p:extLst>
      <p:ext uri="{19B8F6BF-5375-455C-9EA6-DF929625EA0E}">
        <p15:presenceInfo xmlns:p15="http://schemas.microsoft.com/office/powerpoint/2012/main" userId="S-1-5-21-370954916-1973281831-2136558448-1377" providerId="AD"/>
      </p:ext>
    </p:extLst>
  </p:cmAuthor>
  <p:cmAuthor id="4" name="Ishita Gupta" initials="IG" lastIdx="1" clrIdx="3">
    <p:extLst>
      <p:ext uri="{19B8F6BF-5375-455C-9EA6-DF929625EA0E}">
        <p15:presenceInfo xmlns:p15="http://schemas.microsoft.com/office/powerpoint/2012/main" userId="S-1-5-21-370954916-1973281831-2136558448-14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E49C"/>
    <a:srgbClr val="B0DD7F"/>
    <a:srgbClr val="C6E0B4"/>
    <a:srgbClr val="FF8536"/>
    <a:srgbClr val="FF603A"/>
    <a:srgbClr val="FFFFFF"/>
    <a:srgbClr val="F4B084"/>
    <a:srgbClr val="1C9E88"/>
    <a:srgbClr val="9900FF"/>
    <a:srgbClr val="C82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84724" autoAdjust="0"/>
  </p:normalViewPr>
  <p:slideViewPr>
    <p:cSldViewPr snapToGrid="0" snapToObjects="1">
      <p:cViewPr varScale="1">
        <p:scale>
          <a:sx n="74" d="100"/>
          <a:sy n="74" d="100"/>
        </p:scale>
        <p:origin x="1056" y="60"/>
      </p:cViewPr>
      <p:guideLst>
        <p:guide orient="horz" pos="23"/>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2" d="100"/>
          <a:sy n="72" d="100"/>
        </p:scale>
        <p:origin x="1896" y="54"/>
      </p:cViewPr>
      <p:guideLst>
        <p:guide orient="horz" pos="2160"/>
        <p:guide pos="2880"/>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5.xml"/><Relationship Id="rId25" Type="http://schemas.openxmlformats.org/officeDocument/2006/relationships/notesMaster" Target="notesMasters/notesMaster1.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2.xml"/><Relationship Id="rId5" Type="http://schemas.openxmlformats.org/officeDocument/2006/relationships/slideMaster" Target="slideMasters/slideMaster1.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6.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8764587" y="228600"/>
            <a:ext cx="379413"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22283264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7/16/2020</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830320965"/>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smtClean="0">
                <a:solidFill>
                  <a:schemeClr val="tx1"/>
                </a:solidFill>
                <a:effectLst/>
                <a:latin typeface="+mn-lt"/>
                <a:ea typeface="+mn-ea"/>
                <a:cs typeface="+mn-cs"/>
              </a:rPr>
              <a:t>Congratulations!</a:t>
            </a:r>
            <a:r>
              <a:rPr lang="en-US" sz="1400" kern="1200" baseline="0" dirty="0" smtClean="0">
                <a:solidFill>
                  <a:schemeClr val="tx1"/>
                </a:solidFill>
                <a:effectLst/>
                <a:latin typeface="+mn-lt"/>
                <a:ea typeface="+mn-ea"/>
                <a:cs typeface="+mn-cs"/>
              </a:rPr>
              <a:t> You have completed the Foundational Course in Entrepreneurship. Now is the time for you to showcase all your hard work. Present your venture and all that you have achieved in your final presentation.</a:t>
            </a:r>
            <a:endParaRPr lang="en-US" sz="1400" kern="1200" dirty="0" smtClean="0">
              <a:solidFill>
                <a:schemeClr val="tx1"/>
              </a:solidFill>
              <a:effectLst/>
              <a:latin typeface="+mn-lt"/>
              <a:ea typeface="+mn-ea"/>
              <a:cs typeface="+mn-cs"/>
            </a:endParaRPr>
          </a:p>
          <a:p>
            <a:pPr lvl="0"/>
            <a:endParaRPr lang="en-US" sz="14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4728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81574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02876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3193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38102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43704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93720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78231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82919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812204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10151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95134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_Line_Seco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9" name="Flowchart: Off-page Connector 2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17" name="Group 16"/>
          <p:cNvGrpSpPr/>
          <p:nvPr userDrawn="1"/>
        </p:nvGrpSpPr>
        <p:grpSpPr>
          <a:xfrm>
            <a:off x="0" y="5048851"/>
            <a:ext cx="9144000" cy="94649"/>
            <a:chOff x="0" y="2573904"/>
            <a:chExt cx="8767278" cy="44695"/>
          </a:xfrm>
        </p:grpSpPr>
        <p:grpSp>
          <p:nvGrpSpPr>
            <p:cNvPr id="21" name="Group 43"/>
            <p:cNvGrpSpPr/>
            <p:nvPr/>
          </p:nvGrpSpPr>
          <p:grpSpPr>
            <a:xfrm>
              <a:off x="0" y="2573904"/>
              <a:ext cx="3752335" cy="44695"/>
              <a:chOff x="0" y="2573904"/>
              <a:chExt cx="3752335" cy="44695"/>
            </a:xfrm>
          </p:grpSpPr>
          <p:sp>
            <p:nvSpPr>
              <p:cNvPr id="27" name="Rectangle 26"/>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2" name="Group 44"/>
            <p:cNvGrpSpPr/>
            <p:nvPr/>
          </p:nvGrpSpPr>
          <p:grpSpPr>
            <a:xfrm>
              <a:off x="3752335" y="2573904"/>
              <a:ext cx="5014943" cy="44695"/>
              <a:chOff x="0" y="2573904"/>
              <a:chExt cx="5014943" cy="44695"/>
            </a:xfrm>
          </p:grpSpPr>
          <p:sp>
            <p:nvSpPr>
              <p:cNvPr id="23" name="Rectangle 22"/>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56282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6244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31192584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86769" y="1365170"/>
            <a:ext cx="3668233" cy="3046988"/>
          </a:xfrm>
          <a:prstGeom prst="rect">
            <a:avLst/>
          </a:prstGeom>
        </p:spPr>
        <p:txBody>
          <a:bodyPr wrap="square" lIns="0" tIns="0" rIns="0" bIns="0">
            <a:spAutoFit/>
          </a:bodyPr>
          <a:lstStyle>
            <a:lvl1pPr marL="0" indent="0" algn="just">
              <a:buNone/>
              <a:defRPr sz="14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a:p>
            <a:pPr algn="just"/>
            <a:endParaRPr lang="en-US" sz="1100" b="1" dirty="0">
              <a:solidFill>
                <a:schemeClr val="bg1">
                  <a:lumMod val="75000"/>
                </a:schemeClr>
              </a:solidFill>
            </a:endParaRPr>
          </a:p>
        </p:txBody>
      </p:sp>
      <p:sp>
        <p:nvSpPr>
          <p:cNvPr id="13" name="Text Placeholder 3"/>
          <p:cNvSpPr>
            <a:spLocks noGrp="1"/>
          </p:cNvSpPr>
          <p:nvPr>
            <p:ph type="body" sz="half" idx="14" hasCustomPrompt="1"/>
          </p:nvPr>
        </p:nvSpPr>
        <p:spPr>
          <a:xfrm>
            <a:off x="4668164" y="1365170"/>
            <a:ext cx="3668233" cy="2843855"/>
          </a:xfrm>
          <a:prstGeom prst="rect">
            <a:avLst/>
          </a:prstGeom>
        </p:spPr>
        <p:txBody>
          <a:bodyPr wrap="square" lIns="0" tIns="0" rIns="0" bIns="0">
            <a:spAutoFit/>
          </a:bodyPr>
          <a:lstStyle>
            <a:lvl1pPr marL="0" indent="0" algn="just">
              <a:buNone/>
              <a:defRPr sz="1400" b="0" i="1"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9" name="Straight Connector 8"/>
          <p:cNvCxnSpPr/>
          <p:nvPr userDrawn="1"/>
        </p:nvCxnSpPr>
        <p:spPr>
          <a:xfrm>
            <a:off x="786769"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4" name="Straight Connector 13"/>
          <p:cNvCxnSpPr/>
          <p:nvPr userDrawn="1"/>
        </p:nvCxnSpPr>
        <p:spPr>
          <a:xfrm>
            <a:off x="4668164"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18"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1" name="Text Placeholder 3"/>
          <p:cNvSpPr>
            <a:spLocks noGrp="1"/>
          </p:cNvSpPr>
          <p:nvPr>
            <p:ph type="body" sz="half" idx="15" hasCustomPrompt="1"/>
          </p:nvPr>
        </p:nvSpPr>
        <p:spPr>
          <a:xfrm>
            <a:off x="769938" y="1087924"/>
            <a:ext cx="3685064"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2" name="Text Placeholder 3"/>
          <p:cNvSpPr>
            <a:spLocks noGrp="1"/>
          </p:cNvSpPr>
          <p:nvPr>
            <p:ph type="body" sz="half" idx="16" hasCustomPrompt="1"/>
          </p:nvPr>
        </p:nvSpPr>
        <p:spPr>
          <a:xfrm>
            <a:off x="4651333" y="1087924"/>
            <a:ext cx="3685064" cy="200746"/>
          </a:xfrm>
          <a:prstGeom prst="rect">
            <a:avLst/>
          </a:prstGeom>
        </p:spPr>
        <p:txBody>
          <a:bodyPr wrap="none" lIns="0" tIns="0" rIns="0" bIns="0" anchor="ctr">
            <a:noAutofit/>
          </a:bodyPr>
          <a:lstStyle>
            <a:lvl1pPr marL="0" indent="0" algn="l" rtl="0">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39" name="Flowchart: Off-page Connector 3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3" name="Group 32"/>
          <p:cNvGrpSpPr/>
          <p:nvPr userDrawn="1"/>
        </p:nvGrpSpPr>
        <p:grpSpPr>
          <a:xfrm>
            <a:off x="0" y="5048851"/>
            <a:ext cx="9144000" cy="94649"/>
            <a:chOff x="0" y="2573904"/>
            <a:chExt cx="8767278" cy="44695"/>
          </a:xfrm>
        </p:grpSpPr>
        <p:grpSp>
          <p:nvGrpSpPr>
            <p:cNvPr id="34" name="Group 43"/>
            <p:cNvGrpSpPr/>
            <p:nvPr/>
          </p:nvGrpSpPr>
          <p:grpSpPr>
            <a:xfrm>
              <a:off x="0" y="2573904"/>
              <a:ext cx="3752335" cy="44695"/>
              <a:chOff x="0" y="2573904"/>
              <a:chExt cx="3752335" cy="44695"/>
            </a:xfrm>
          </p:grpSpPr>
          <p:sp>
            <p:nvSpPr>
              <p:cNvPr id="42" name="Rectangle 41"/>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Rectangle 43"/>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5" name="Group 44"/>
            <p:cNvGrpSpPr/>
            <p:nvPr/>
          </p:nvGrpSpPr>
          <p:grpSpPr>
            <a:xfrm>
              <a:off x="3752335" y="2573904"/>
              <a:ext cx="5014943" cy="44695"/>
              <a:chOff x="0" y="2573904"/>
              <a:chExt cx="5014943" cy="44695"/>
            </a:xfrm>
          </p:grpSpPr>
          <p:sp>
            <p:nvSpPr>
              <p:cNvPr id="36" name="Rectangle 35"/>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7" name="Rectangle 36"/>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Rectangle 37"/>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289957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fade">
                                      <p:cBhvr>
                                        <p:cTn id="15" dur="500"/>
                                        <p:tgtEl>
                                          <p:spTgt spid="21">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animEffect transition="in" filter="fade">
                                      <p:cBhvr>
                                        <p:cTn id="51" dur="500"/>
                                        <p:tgtEl>
                                          <p:spTgt spid="13">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animEffect transition="in" filter="fade">
                                      <p:cBhvr>
                                        <p:cTn id="5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96751"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9" name="Text Placeholder 3"/>
          <p:cNvSpPr>
            <a:spLocks noGrp="1"/>
          </p:cNvSpPr>
          <p:nvPr>
            <p:ph type="body" sz="half" idx="14" hasCustomPrompt="1"/>
          </p:nvPr>
        </p:nvSpPr>
        <p:spPr>
          <a:xfrm>
            <a:off x="3394709"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 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12" name="Text Placeholder 3"/>
          <p:cNvSpPr>
            <a:spLocks noGrp="1"/>
          </p:cNvSpPr>
          <p:nvPr>
            <p:ph type="body" sz="half" idx="15" hasCustomPrompt="1"/>
          </p:nvPr>
        </p:nvSpPr>
        <p:spPr>
          <a:xfrm>
            <a:off x="5992668" y="1365171"/>
            <a:ext cx="2335074" cy="3395646"/>
          </a:xfrm>
          <a:prstGeom prst="rect">
            <a:avLst/>
          </a:prstGeom>
        </p:spPr>
        <p:txBody>
          <a:bodyPr wrap="square" lIns="0" tIns="0" rIns="0" bIns="0">
            <a:normAutofit/>
          </a:bodyPr>
          <a:lstStyle>
            <a:lvl1pPr marL="0" indent="0" algn="ctr" rtl="0">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13" name="Straight Connector 12"/>
          <p:cNvCxnSpPr/>
          <p:nvPr userDrawn="1"/>
        </p:nvCxnSpPr>
        <p:spPr>
          <a:xfrm>
            <a:off x="796751"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userDrawn="1"/>
        </p:nvCxnSpPr>
        <p:spPr>
          <a:xfrm>
            <a:off x="3394709"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userDrawn="1"/>
        </p:nvCxnSpPr>
        <p:spPr>
          <a:xfrm>
            <a:off x="5992668"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20"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21"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3" name="Text Placeholder 3"/>
          <p:cNvSpPr>
            <a:spLocks noGrp="1"/>
          </p:cNvSpPr>
          <p:nvPr>
            <p:ph type="body" sz="half" idx="16" hasCustomPrompt="1"/>
          </p:nvPr>
        </p:nvSpPr>
        <p:spPr>
          <a:xfrm>
            <a:off x="76993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4" name="Text Placeholder 3"/>
          <p:cNvSpPr>
            <a:spLocks noGrp="1"/>
          </p:cNvSpPr>
          <p:nvPr>
            <p:ph type="body" sz="half" idx="17" hasCustomPrompt="1"/>
          </p:nvPr>
        </p:nvSpPr>
        <p:spPr>
          <a:xfrm>
            <a:off x="3394709"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5" name="Text Placeholder 3"/>
          <p:cNvSpPr>
            <a:spLocks noGrp="1"/>
          </p:cNvSpPr>
          <p:nvPr>
            <p:ph type="body" sz="half" idx="18" hasCustomPrompt="1"/>
          </p:nvPr>
        </p:nvSpPr>
        <p:spPr>
          <a:xfrm>
            <a:off x="599266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43" name="Flowchart: Off-page Connector 42"/>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6" name="Group 35"/>
          <p:cNvGrpSpPr/>
          <p:nvPr userDrawn="1"/>
        </p:nvGrpSpPr>
        <p:grpSpPr>
          <a:xfrm>
            <a:off x="0" y="5048851"/>
            <a:ext cx="9144000" cy="94649"/>
            <a:chOff x="0" y="2573904"/>
            <a:chExt cx="8767278" cy="44695"/>
          </a:xfrm>
        </p:grpSpPr>
        <p:grpSp>
          <p:nvGrpSpPr>
            <p:cNvPr id="37" name="Group 43"/>
            <p:cNvGrpSpPr/>
            <p:nvPr/>
          </p:nvGrpSpPr>
          <p:grpSpPr>
            <a:xfrm>
              <a:off x="0" y="2573904"/>
              <a:ext cx="3752335" cy="44695"/>
              <a:chOff x="0" y="2573904"/>
              <a:chExt cx="3752335" cy="44695"/>
            </a:xfrm>
          </p:grpSpPr>
          <p:sp>
            <p:nvSpPr>
              <p:cNvPr id="45" name="Rectangle 44"/>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Rectangle 46"/>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8" name="Group 44"/>
            <p:cNvGrpSpPr/>
            <p:nvPr/>
          </p:nvGrpSpPr>
          <p:grpSpPr>
            <a:xfrm>
              <a:off x="3752335" y="2573904"/>
              <a:ext cx="5014943" cy="44695"/>
              <a:chOff x="0" y="2573904"/>
              <a:chExt cx="5014943" cy="44695"/>
            </a:xfrm>
          </p:grpSpPr>
          <p:sp>
            <p:nvSpPr>
              <p:cNvPr id="39" name="Rectangle 3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Rectangle 3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Rectangle 4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86907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fade">
                                      <p:cBhvr>
                                        <p:cTn id="37" dur="500"/>
                                        <p:tgtEl>
                                          <p:spTgt spid="24">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strVal val="#ppt_x"/>
                                          </p:val>
                                        </p:tav>
                                        <p:tav tm="100000">
                                          <p:val>
                                            <p:strVal val="#ppt_x"/>
                                          </p:val>
                                        </p:tav>
                                      </p:tavLst>
                                    </p:anim>
                                    <p:anim calcmode="lin" valueType="num">
                                      <p:cBhvr>
                                        <p:cTn id="43" dur="500" fill="hold"/>
                                        <p:tgtEl>
                                          <p:spTgt spid="16"/>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animEffect transition="in" filter="fade">
                                      <p:cBhvr>
                                        <p:cTn id="51" dur="500"/>
                                        <p:tgtEl>
                                          <p:spTgt spid="9">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Effect transition="in" filter="fade">
                                      <p:cBhvr>
                                        <p:cTn id="55" dur="500"/>
                                        <p:tgtEl>
                                          <p:spTgt spid="9">
                                            <p:txEl>
                                              <p:pRg st="4" end="4"/>
                                            </p:txEl>
                                          </p:spTgt>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Effect transition="in" filter="fade">
                                      <p:cBhvr>
                                        <p:cTn id="59" dur="500"/>
                                        <p:tgtEl>
                                          <p:spTgt spid="25">
                                            <p:txEl>
                                              <p:pRg st="0" end="0"/>
                                            </p:txEl>
                                          </p:spTgt>
                                        </p:tgtEl>
                                      </p:cBhvr>
                                    </p:animEffect>
                                  </p:childTnLst>
                                </p:cTn>
                              </p:par>
                            </p:childTnLst>
                          </p:cTn>
                        </p:par>
                        <p:par>
                          <p:cTn id="60" fill="hold">
                            <p:stCondLst>
                              <p:cond delay="6500"/>
                            </p:stCondLst>
                            <p:childTnLst>
                              <p:par>
                                <p:cTn id="61" presetID="42" presetClass="entr" presetSubtype="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anim calcmode="lin" valueType="num">
                                      <p:cBhvr>
                                        <p:cTn id="64" dur="500" fill="hold"/>
                                        <p:tgtEl>
                                          <p:spTgt spid="18"/>
                                        </p:tgtEl>
                                        <p:attrNameLst>
                                          <p:attrName>ppt_x</p:attrName>
                                        </p:attrNameLst>
                                      </p:cBhvr>
                                      <p:tavLst>
                                        <p:tav tm="0">
                                          <p:val>
                                            <p:strVal val="#ppt_x"/>
                                          </p:val>
                                        </p:tav>
                                        <p:tav tm="100000">
                                          <p:val>
                                            <p:strVal val="#ppt_x"/>
                                          </p:val>
                                        </p:tav>
                                      </p:tavLst>
                                    </p:anim>
                                    <p:anim calcmode="lin" valueType="num">
                                      <p:cBhvr>
                                        <p:cTn id="65" dur="500" fill="hold"/>
                                        <p:tgtEl>
                                          <p:spTgt spid="18"/>
                                        </p:tgtEl>
                                        <p:attrNameLst>
                                          <p:attrName>ppt_y</p:attrName>
                                        </p:attrNameLst>
                                      </p:cBhvr>
                                      <p:tavLst>
                                        <p:tav tm="0">
                                          <p:val>
                                            <p:strVal val="#ppt_y+.1"/>
                                          </p:val>
                                        </p:tav>
                                        <p:tav tm="100000">
                                          <p:val>
                                            <p:strVal val="#ppt_y"/>
                                          </p:val>
                                        </p:tav>
                                      </p:tavLst>
                                    </p:anim>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animEffect transition="in" filter="fade">
                                      <p:cBhvr>
                                        <p:cTn id="69" dur="500"/>
                                        <p:tgtEl>
                                          <p:spTgt spid="12">
                                            <p:txEl>
                                              <p:pRg st="0" end="0"/>
                                            </p:txEl>
                                          </p:spTgt>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Effect transition="in" filter="fade">
                                      <p:cBhvr>
                                        <p:cTn id="73" dur="500"/>
                                        <p:tgtEl>
                                          <p:spTgt spid="12">
                                            <p:txEl>
                                              <p:pRg st="2" end="2"/>
                                            </p:tx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2">
                                            <p:txEl>
                                              <p:pRg st="4" end="4"/>
                                            </p:txEl>
                                          </p:spTgt>
                                        </p:tgtEl>
                                        <p:attrNameLst>
                                          <p:attrName>style.visibility</p:attrName>
                                        </p:attrNameLst>
                                      </p:cBhvr>
                                      <p:to>
                                        <p:strVal val="visible"/>
                                      </p:to>
                                    </p:set>
                                    <p:animEffect transition="in" filter="fade">
                                      <p:cBhvr>
                                        <p:cTn id="7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0334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Line_Seco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9" name="Flowchart: Off-page Connector 2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17" name="Group 16"/>
          <p:cNvGrpSpPr/>
          <p:nvPr userDrawn="1"/>
        </p:nvGrpSpPr>
        <p:grpSpPr>
          <a:xfrm>
            <a:off x="0" y="5048851"/>
            <a:ext cx="9144000" cy="94649"/>
            <a:chOff x="0" y="2573904"/>
            <a:chExt cx="8767278" cy="44695"/>
          </a:xfrm>
        </p:grpSpPr>
        <p:grpSp>
          <p:nvGrpSpPr>
            <p:cNvPr id="21" name="Group 43"/>
            <p:cNvGrpSpPr/>
            <p:nvPr/>
          </p:nvGrpSpPr>
          <p:grpSpPr>
            <a:xfrm>
              <a:off x="0" y="2573904"/>
              <a:ext cx="3752335" cy="44695"/>
              <a:chOff x="0" y="2573904"/>
              <a:chExt cx="3752335" cy="44695"/>
            </a:xfrm>
          </p:grpSpPr>
          <p:sp>
            <p:nvSpPr>
              <p:cNvPr id="27" name="Rectangle 26"/>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2" name="Group 44"/>
            <p:cNvGrpSpPr/>
            <p:nvPr/>
          </p:nvGrpSpPr>
          <p:grpSpPr>
            <a:xfrm>
              <a:off x="3752335" y="2573904"/>
              <a:ext cx="5014943" cy="44695"/>
              <a:chOff x="0" y="2573904"/>
              <a:chExt cx="5014943" cy="44695"/>
            </a:xfrm>
          </p:grpSpPr>
          <p:sp>
            <p:nvSpPr>
              <p:cNvPr id="23" name="Rectangle 22"/>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49429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549437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77554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14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50379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0641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74419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04910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355133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33016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16060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25164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417785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227534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www.wfglobal.org</a:t>
            </a:r>
            <a:endParaRPr lang="en-US" sz="1350" dirty="0">
              <a:solidFill>
                <a:srgbClr val="000000"/>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28671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www.wfglobal.com</a:t>
            </a:r>
            <a:endParaRPr lang="en-US" sz="1350" dirty="0">
              <a:solidFill>
                <a:srgbClr val="000000"/>
              </a:solidFill>
            </a:endParaRP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06208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795196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58464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r>
              <a:rPr lang="en-US" sz="1350" dirty="0" smtClean="0">
                <a:solidFill>
                  <a:prstClr val="black">
                    <a:tint val="75000"/>
                  </a:prstClr>
                </a:solidFill>
              </a:rPr>
              <a:t>2/23/18</a:t>
            </a:r>
            <a:endParaRPr lang="id-ID" sz="1350" dirty="0">
              <a:solidFill>
                <a:prstClr val="black">
                  <a:tint val="75000"/>
                </a:prst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pPr defTabSz="685800"/>
            <a:r>
              <a:rPr lang="en-US" sz="1350" dirty="0" smtClean="0">
                <a:solidFill>
                  <a:prstClr val="black">
                    <a:lumMod val="85000"/>
                    <a:lumOff val="15000"/>
                  </a:prstClr>
                </a:solidFill>
              </a:rPr>
              <a:t>© Copyright Wadhwani Foundation</a:t>
            </a:r>
            <a:endParaRPr lang="en-US" sz="1350" dirty="0">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pPr defTabSz="685800"/>
            <a:fld id="{8632F5CF-2680-48A4-8032-177420087341}" type="slidenum">
              <a:rPr lang="id-ID" sz="1350" smtClean="0">
                <a:solidFill>
                  <a:prstClr val="black">
                    <a:tint val="75000"/>
                  </a:prstClr>
                </a:solidFill>
              </a:rPr>
              <a:pPr defTabSz="685800"/>
              <a:t>‹#›</a:t>
            </a:fld>
            <a:endParaRPr lang="id-ID" sz="1350" dirty="0">
              <a:solidFill>
                <a:prstClr val="black">
                  <a:tint val="75000"/>
                </a:prstClr>
              </a:solidFill>
            </a:endParaRPr>
          </a:p>
        </p:txBody>
      </p:sp>
      <p:sp>
        <p:nvSpPr>
          <p:cNvPr id="10" name="Title 1"/>
          <p:cNvSpPr>
            <a:spLocks noGrp="1"/>
          </p:cNvSpPr>
          <p:nvPr>
            <p:ph type="title"/>
          </p:nvPr>
        </p:nvSpPr>
        <p:spPr>
          <a:xfrm>
            <a:off x="358473" y="238172"/>
            <a:ext cx="7652053" cy="364974"/>
          </a:xfr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2" y="646594"/>
            <a:ext cx="7652054" cy="172556"/>
          </a:xfr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
        <p:nvSpPr>
          <p:cNvPr id="8" name="Text Placeholder 2"/>
          <p:cNvSpPr>
            <a:spLocks noGrp="1"/>
          </p:cNvSpPr>
          <p:nvPr>
            <p:ph idx="13"/>
          </p:nvPr>
        </p:nvSpPr>
        <p:spPr>
          <a:xfrm>
            <a:off x="358471" y="962026"/>
            <a:ext cx="8427058" cy="36706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1989541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874841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99478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2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42316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3595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5"/>
            <a:ext cx="9144000" cy="1521023"/>
          </a:xfrm>
          <a:prstGeom prst="rect">
            <a:avLst/>
          </a:prstGeom>
          <a:solidFill>
            <a:schemeClr val="tx1">
              <a:lumMod val="50000"/>
              <a:lumOff val="50000"/>
              <a:alpha val="76000"/>
            </a:schemeClr>
          </a:solidFill>
        </p:spPr>
        <p:txBody>
          <a:bodyPr/>
          <a:lstStyle/>
          <a:p>
            <a:endParaRPr lang="id-ID"/>
          </a:p>
        </p:txBody>
      </p:sp>
      <p:sp>
        <p:nvSpPr>
          <p:cNvPr id="2" name="Title 1"/>
          <p:cNvSpPr>
            <a:spLocks noGrp="1"/>
          </p:cNvSpPr>
          <p:nvPr>
            <p:ph type="ctrTitle"/>
          </p:nvPr>
        </p:nvSpPr>
        <p:spPr>
          <a:xfrm>
            <a:off x="1143000" y="2005220"/>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2701530"/>
            <a:ext cx="6858001" cy="295120"/>
          </a:xfrm>
          <a:prstGeom prst="rect">
            <a:avLst/>
          </a:prstGeom>
        </p:spPr>
        <p:txBody>
          <a:bodyPr>
            <a:normAutofit/>
          </a:bodyPr>
          <a:lstStyle>
            <a:lvl1pPr marL="0" indent="0" algn="ctr">
              <a:buNone/>
              <a:defRPr sz="1050">
                <a:solidFill>
                  <a:schemeClr val="bg1"/>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solidFill>
                  <a:schemeClr val="bg1"/>
                </a:solidFill>
              </a:defRPr>
            </a:lvl1pPr>
          </a:lstStyle>
          <a:p>
            <a:fld id="{88FFD147-E65A-4B68-8232-C0F57823F660}" type="datetime1">
              <a:rPr lang="en-US" smtClean="0">
                <a:solidFill>
                  <a:prstClr val="white"/>
                </a:solidFill>
              </a:rPr>
              <a:pPr/>
              <a:t>7/16/2020</a:t>
            </a:fld>
            <a:endParaRPr lang="id-ID">
              <a:solidFill>
                <a:prstClr val="white"/>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lgn="ctr">
              <a:defRPr sz="750">
                <a:solidFill>
                  <a:schemeClr val="bg1"/>
                </a:solidFill>
              </a:defRPr>
            </a:lvl1pPr>
          </a:lstStyle>
          <a:p>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lvl1pPr>
              <a:defRPr>
                <a:solidFill>
                  <a:schemeClr val="bg1"/>
                </a:solidFill>
              </a:defRPr>
            </a:lvl1pPr>
          </a:lstStyle>
          <a:p>
            <a:fld id="{8632F5CF-2680-48A4-8032-177420087341}" type="slidenum">
              <a:rPr lang="id-ID" smtClean="0">
                <a:solidFill>
                  <a:prstClr val="white"/>
                </a:solidFill>
              </a:rPr>
              <a:pPr/>
              <a:t>‹#›</a:t>
            </a:fld>
            <a:endParaRPr lang="id-ID"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39" y="687734"/>
            <a:ext cx="1599323" cy="793125"/>
          </a:xfrm>
          <a:prstGeom prst="rect">
            <a:avLst/>
          </a:prstGeom>
        </p:spPr>
      </p:pic>
    </p:spTree>
    <p:extLst>
      <p:ext uri="{BB962C8B-B14F-4D97-AF65-F5344CB8AC3E}">
        <p14:creationId xmlns:p14="http://schemas.microsoft.com/office/powerpoint/2010/main" val="386995752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64259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9599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383420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403670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5417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4858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7816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316298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www.wfglobal.org</a:t>
            </a:r>
            <a:endParaRPr lang="en-US" sz="1350" dirty="0">
              <a:solidFill>
                <a:srgbClr val="000000"/>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201979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www.wfglobal.com</a:t>
            </a:r>
            <a:endParaRPr lang="en-US" sz="1350" dirty="0">
              <a:solidFill>
                <a:srgbClr val="000000"/>
              </a:solidFill>
            </a:endParaRP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2133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47566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8554153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1096149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0110EEFC-1DEC-4A8A-94F3-19F68881EEFE}" type="datetime1">
              <a:rPr lang="en-US" sz="1350" smtClean="0">
                <a:solidFill>
                  <a:srgbClr val="000000"/>
                </a:solidFill>
              </a:rPr>
              <a:pPr defTabSz="685800"/>
              <a:t>7/16/2020</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pPr defTabSz="685800"/>
            <a:r>
              <a:rPr lang="en-US" sz="1350" dirty="0" smtClean="0">
                <a:solidFill>
                  <a:srgbClr val="000000"/>
                </a:solidFill>
              </a:rPr>
              <a:t>© Copyright Wadhwani Foundation</a:t>
            </a:r>
            <a:endParaRPr lang="en-US" sz="1350" dirty="0">
              <a:solidFill>
                <a:srgbClr val="000000"/>
              </a:solidFill>
            </a:endParaRP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2" name="Picture Placeholder 11"/>
          <p:cNvSpPr>
            <a:spLocks noGrp="1"/>
          </p:cNvSpPr>
          <p:nvPr>
            <p:ph type="pic" sz="quarter" idx="13"/>
          </p:nvPr>
        </p:nvSpPr>
        <p:spPr>
          <a:xfrm>
            <a:off x="358471" y="1000125"/>
            <a:ext cx="2538122" cy="3551134"/>
          </a:xfrm>
          <a:custGeom>
            <a:avLst/>
            <a:gdLst>
              <a:gd name="connsiteX0" fmla="*/ 0 w 6766560"/>
              <a:gd name="connsiteY0" fmla="*/ 0 h 9966960"/>
              <a:gd name="connsiteX1" fmla="*/ 6766560 w 6766560"/>
              <a:gd name="connsiteY1" fmla="*/ 0 h 9966960"/>
              <a:gd name="connsiteX2" fmla="*/ 6766560 w 6766560"/>
              <a:gd name="connsiteY2" fmla="*/ 9966960 h 9966960"/>
              <a:gd name="connsiteX3" fmla="*/ 0 w 6766560"/>
              <a:gd name="connsiteY3" fmla="*/ 9966960 h 9966960"/>
            </a:gdLst>
            <a:ahLst/>
            <a:cxnLst>
              <a:cxn ang="0">
                <a:pos x="connsiteX0" y="connsiteY0"/>
              </a:cxn>
              <a:cxn ang="0">
                <a:pos x="connsiteX1" y="connsiteY1"/>
              </a:cxn>
              <a:cxn ang="0">
                <a:pos x="connsiteX2" y="connsiteY2"/>
              </a:cxn>
              <a:cxn ang="0">
                <a:pos x="connsiteX3" y="connsiteY3"/>
              </a:cxn>
            </a:cxnLst>
            <a:rect l="l" t="t" r="r" b="b"/>
            <a:pathLst>
              <a:path w="6766560" h="9966960">
                <a:moveTo>
                  <a:pt x="0" y="0"/>
                </a:moveTo>
                <a:lnTo>
                  <a:pt x="6766560" y="0"/>
                </a:lnTo>
                <a:lnTo>
                  <a:pt x="6766560" y="9966960"/>
                </a:lnTo>
                <a:lnTo>
                  <a:pt x="0" y="9966960"/>
                </a:lnTo>
                <a:close/>
              </a:path>
            </a:pathLst>
          </a:custGeom>
          <a:solidFill>
            <a:schemeClr val="bg1">
              <a:lumMod val="95000"/>
            </a:schemeClr>
          </a:solidFill>
        </p:spPr>
        <p:txBody>
          <a:bodyPr wrap="square">
            <a:noAutofit/>
          </a:bodyPr>
          <a:lstStyle>
            <a:lvl1pPr>
              <a:defRPr sz="1200"/>
            </a:lvl1pPr>
          </a:lstStyle>
          <a:p>
            <a:endParaRPr lang="id-ID"/>
          </a:p>
        </p:txBody>
      </p:sp>
      <p:sp>
        <p:nvSpPr>
          <p:cNvPr id="13"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4"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27813254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9053895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1808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401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62165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46777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0479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0058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25696171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91752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85096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93905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06703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7/16/2020</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63684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349693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www.wfglobal.org</a:t>
            </a:r>
            <a:endParaRPr lang="en-US" sz="1350" dirty="0">
              <a:solidFill>
                <a:srgbClr val="000000"/>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41776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srgbClr val="000000"/>
                </a:solidFill>
              </a:rPr>
              <a:t>www.wfglobal.com</a:t>
            </a:r>
            <a:endParaRPr lang="en-US" sz="1350" dirty="0">
              <a:solidFill>
                <a:srgbClr val="000000"/>
              </a:solidFill>
            </a:endParaRP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8766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2722887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11782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86769" y="1365170"/>
            <a:ext cx="3668233" cy="3046988"/>
          </a:xfrm>
          <a:prstGeom prst="rect">
            <a:avLst/>
          </a:prstGeom>
        </p:spPr>
        <p:txBody>
          <a:bodyPr wrap="square" lIns="0" tIns="0" rIns="0" bIns="0">
            <a:spAutoFit/>
          </a:bodyPr>
          <a:lstStyle>
            <a:lvl1pPr marL="0" indent="0" algn="just">
              <a:buNone/>
              <a:defRPr sz="14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a:p>
            <a:pPr algn="just"/>
            <a:endParaRPr lang="en-US" sz="1100" b="1" dirty="0">
              <a:solidFill>
                <a:schemeClr val="bg1">
                  <a:lumMod val="75000"/>
                </a:schemeClr>
              </a:solidFill>
            </a:endParaRPr>
          </a:p>
        </p:txBody>
      </p:sp>
      <p:sp>
        <p:nvSpPr>
          <p:cNvPr id="13" name="Text Placeholder 3"/>
          <p:cNvSpPr>
            <a:spLocks noGrp="1"/>
          </p:cNvSpPr>
          <p:nvPr>
            <p:ph type="body" sz="half" idx="14" hasCustomPrompt="1"/>
          </p:nvPr>
        </p:nvSpPr>
        <p:spPr>
          <a:xfrm>
            <a:off x="4668164" y="1365170"/>
            <a:ext cx="3668233" cy="2843855"/>
          </a:xfrm>
          <a:prstGeom prst="rect">
            <a:avLst/>
          </a:prstGeom>
        </p:spPr>
        <p:txBody>
          <a:bodyPr wrap="square" lIns="0" tIns="0" rIns="0" bIns="0">
            <a:spAutoFit/>
          </a:bodyPr>
          <a:lstStyle>
            <a:lvl1pPr marL="0" indent="0" algn="just">
              <a:buNone/>
              <a:defRPr sz="1400" b="0" i="1"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smtClean="0">
              <a:solidFill>
                <a:schemeClr val="tx1">
                  <a:lumMod val="65000"/>
                  <a:lumOff val="35000"/>
                </a:schemeClr>
              </a:solidFill>
            </a:endParaRPr>
          </a:p>
          <a:p>
            <a:r>
              <a:rPr lang="en-US" sz="11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9" name="Straight Connector 8"/>
          <p:cNvCxnSpPr/>
          <p:nvPr userDrawn="1"/>
        </p:nvCxnSpPr>
        <p:spPr>
          <a:xfrm>
            <a:off x="786769"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4" name="Straight Connector 13"/>
          <p:cNvCxnSpPr/>
          <p:nvPr userDrawn="1"/>
        </p:nvCxnSpPr>
        <p:spPr>
          <a:xfrm>
            <a:off x="4668164"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18"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9"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1" name="Text Placeholder 3"/>
          <p:cNvSpPr>
            <a:spLocks noGrp="1"/>
          </p:cNvSpPr>
          <p:nvPr>
            <p:ph type="body" sz="half" idx="15" hasCustomPrompt="1"/>
          </p:nvPr>
        </p:nvSpPr>
        <p:spPr>
          <a:xfrm>
            <a:off x="769938" y="1087924"/>
            <a:ext cx="3685064"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2" name="Text Placeholder 3"/>
          <p:cNvSpPr>
            <a:spLocks noGrp="1"/>
          </p:cNvSpPr>
          <p:nvPr>
            <p:ph type="body" sz="half" idx="16" hasCustomPrompt="1"/>
          </p:nvPr>
        </p:nvSpPr>
        <p:spPr>
          <a:xfrm>
            <a:off x="4651333" y="1087924"/>
            <a:ext cx="3685064" cy="200746"/>
          </a:xfrm>
          <a:prstGeom prst="rect">
            <a:avLst/>
          </a:prstGeom>
        </p:spPr>
        <p:txBody>
          <a:bodyPr wrap="none" lIns="0" tIns="0" rIns="0" bIns="0" anchor="ctr">
            <a:noAutofit/>
          </a:bodyPr>
          <a:lstStyle>
            <a:lvl1pPr marL="0" indent="0" algn="l" rtl="0">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39" name="Flowchart: Off-page Connector 3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3" name="Group 32"/>
          <p:cNvGrpSpPr/>
          <p:nvPr userDrawn="1"/>
        </p:nvGrpSpPr>
        <p:grpSpPr>
          <a:xfrm>
            <a:off x="0" y="5048851"/>
            <a:ext cx="9144000" cy="94649"/>
            <a:chOff x="0" y="2573904"/>
            <a:chExt cx="8767278" cy="44695"/>
          </a:xfrm>
        </p:grpSpPr>
        <p:grpSp>
          <p:nvGrpSpPr>
            <p:cNvPr id="34" name="Group 43"/>
            <p:cNvGrpSpPr/>
            <p:nvPr/>
          </p:nvGrpSpPr>
          <p:grpSpPr>
            <a:xfrm>
              <a:off x="0" y="2573904"/>
              <a:ext cx="3752335" cy="44695"/>
              <a:chOff x="0" y="2573904"/>
              <a:chExt cx="3752335" cy="44695"/>
            </a:xfrm>
          </p:grpSpPr>
          <p:sp>
            <p:nvSpPr>
              <p:cNvPr id="42" name="Rectangle 41"/>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Rectangle 43"/>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5" name="Group 44"/>
            <p:cNvGrpSpPr/>
            <p:nvPr/>
          </p:nvGrpSpPr>
          <p:grpSpPr>
            <a:xfrm>
              <a:off x="3752335" y="2573904"/>
              <a:ext cx="5014943" cy="44695"/>
              <a:chOff x="0" y="2573904"/>
              <a:chExt cx="5014943" cy="44695"/>
            </a:xfrm>
          </p:grpSpPr>
          <p:sp>
            <p:nvSpPr>
              <p:cNvPr id="36" name="Rectangle 35"/>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7" name="Rectangle 36"/>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Rectangle 37"/>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13550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fade">
                                      <p:cBhvr>
                                        <p:cTn id="15" dur="500"/>
                                        <p:tgtEl>
                                          <p:spTgt spid="21">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animEffect transition="in" filter="fade">
                                      <p:cBhvr>
                                        <p:cTn id="51" dur="500"/>
                                        <p:tgtEl>
                                          <p:spTgt spid="13">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animEffect transition="in" filter="fade">
                                      <p:cBhvr>
                                        <p:cTn id="5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0110EEFC-1DEC-4A8A-94F3-19F68881EEFE}" type="datetime1">
              <a:rPr lang="en-US" sz="1350" smtClean="0">
                <a:solidFill>
                  <a:srgbClr val="000000"/>
                </a:solidFill>
              </a:rPr>
              <a:pPr defTabSz="685800"/>
              <a:t>7/16/2020</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pPr defTabSz="685800"/>
            <a:r>
              <a:rPr lang="en-US" sz="1350" dirty="0" smtClean="0">
                <a:solidFill>
                  <a:srgbClr val="000000"/>
                </a:solidFill>
              </a:rPr>
              <a:t>© Copyright Wadhwani Foundation</a:t>
            </a:r>
            <a:endParaRPr lang="en-US" sz="1350" dirty="0">
              <a:solidFill>
                <a:srgbClr val="000000"/>
              </a:solidFill>
            </a:endParaRP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2" name="Picture Placeholder 11"/>
          <p:cNvSpPr>
            <a:spLocks noGrp="1"/>
          </p:cNvSpPr>
          <p:nvPr>
            <p:ph type="pic" sz="quarter" idx="13"/>
          </p:nvPr>
        </p:nvSpPr>
        <p:spPr>
          <a:xfrm>
            <a:off x="358471" y="1000125"/>
            <a:ext cx="2538122" cy="3551134"/>
          </a:xfrm>
          <a:custGeom>
            <a:avLst/>
            <a:gdLst>
              <a:gd name="connsiteX0" fmla="*/ 0 w 6766560"/>
              <a:gd name="connsiteY0" fmla="*/ 0 h 9966960"/>
              <a:gd name="connsiteX1" fmla="*/ 6766560 w 6766560"/>
              <a:gd name="connsiteY1" fmla="*/ 0 h 9966960"/>
              <a:gd name="connsiteX2" fmla="*/ 6766560 w 6766560"/>
              <a:gd name="connsiteY2" fmla="*/ 9966960 h 9966960"/>
              <a:gd name="connsiteX3" fmla="*/ 0 w 6766560"/>
              <a:gd name="connsiteY3" fmla="*/ 9966960 h 9966960"/>
            </a:gdLst>
            <a:ahLst/>
            <a:cxnLst>
              <a:cxn ang="0">
                <a:pos x="connsiteX0" y="connsiteY0"/>
              </a:cxn>
              <a:cxn ang="0">
                <a:pos x="connsiteX1" y="connsiteY1"/>
              </a:cxn>
              <a:cxn ang="0">
                <a:pos x="connsiteX2" y="connsiteY2"/>
              </a:cxn>
              <a:cxn ang="0">
                <a:pos x="connsiteX3" y="connsiteY3"/>
              </a:cxn>
            </a:cxnLst>
            <a:rect l="l" t="t" r="r" b="b"/>
            <a:pathLst>
              <a:path w="6766560" h="9966960">
                <a:moveTo>
                  <a:pt x="0" y="0"/>
                </a:moveTo>
                <a:lnTo>
                  <a:pt x="6766560" y="0"/>
                </a:lnTo>
                <a:lnTo>
                  <a:pt x="6766560" y="9966960"/>
                </a:lnTo>
                <a:lnTo>
                  <a:pt x="0" y="9966960"/>
                </a:lnTo>
                <a:close/>
              </a:path>
            </a:pathLst>
          </a:custGeom>
          <a:solidFill>
            <a:schemeClr val="bg1">
              <a:lumMod val="95000"/>
            </a:schemeClr>
          </a:solidFill>
        </p:spPr>
        <p:txBody>
          <a:bodyPr wrap="square">
            <a:noAutofit/>
          </a:bodyPr>
          <a:lstStyle>
            <a:lvl1pPr>
              <a:defRPr sz="1200"/>
            </a:lvl1pPr>
          </a:lstStyle>
          <a:p>
            <a:endParaRPr lang="id-ID"/>
          </a:p>
        </p:txBody>
      </p:sp>
      <p:sp>
        <p:nvSpPr>
          <p:cNvPr id="13"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4"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3173441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D4A9FDA1-AED7-4C71-AADF-0F77E102C5A4}" type="datetime1">
              <a:rPr lang="en-US" sz="1350" smtClean="0">
                <a:solidFill>
                  <a:srgbClr val="000000"/>
                </a:solidFill>
              </a:rPr>
              <a:pPr defTabSz="685800"/>
              <a:t>7/16/2020</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lvl1pPr>
              <a:defRPr>
                <a:solidFill>
                  <a:schemeClr val="tx1">
                    <a:lumMod val="85000"/>
                    <a:lumOff val="15000"/>
                  </a:schemeClr>
                </a:solidFill>
              </a:defRPr>
            </a:lvl1pPr>
          </a:lstStyle>
          <a:p>
            <a:pPr defTabSz="685800"/>
            <a:r>
              <a:rPr lang="en-US" sz="1350" dirty="0" smtClean="0">
                <a:solidFill>
                  <a:srgbClr val="000000">
                    <a:lumMod val="85000"/>
                    <a:lumOff val="15000"/>
                  </a:srgbClr>
                </a:solidFill>
              </a:rPr>
              <a:t>© Copyright Wadhwani Foundation</a:t>
            </a:r>
            <a:endParaRPr lang="en-US" sz="1350" dirty="0">
              <a:solidFill>
                <a:srgbClr val="000000">
                  <a:lumMod val="85000"/>
                  <a:lumOff val="15000"/>
                </a:srgbClr>
              </a:solidFill>
            </a:endParaRP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0"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41983359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50825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2"/>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grpSp>
      </p:grpSp>
    </p:spTree>
    <p:extLst>
      <p:ext uri="{BB962C8B-B14F-4D97-AF65-F5344CB8AC3E}">
        <p14:creationId xmlns:p14="http://schemas.microsoft.com/office/powerpoint/2010/main" val="411511426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3"/>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SUBTEXT GOES HERE</a:t>
            </a:r>
          </a:p>
        </p:txBody>
      </p:sp>
      <p:sp>
        <p:nvSpPr>
          <p:cNvPr id="14" name="Flowchart: Off-page Connector 13"/>
          <p:cNvSpPr/>
          <p:nvPr userDrawn="1"/>
        </p:nvSpPr>
        <p:spPr>
          <a:xfrm>
            <a:off x="8622182" y="238199"/>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600"/>
            <a:endParaRPr lang="en-US" sz="2000" dirty="0">
              <a:solidFill>
                <a:prstClr val="white"/>
              </a:solidFill>
            </a:endParaRPr>
          </a:p>
        </p:txBody>
      </p:sp>
      <p:sp>
        <p:nvSpPr>
          <p:cNvPr id="16" name="Slide Number Placeholder 4"/>
          <p:cNvSpPr>
            <a:spLocks noGrp="1"/>
          </p:cNvSpPr>
          <p:nvPr>
            <p:ph type="sldNum" sz="quarter" idx="12"/>
          </p:nvPr>
        </p:nvSpPr>
        <p:spPr>
          <a:xfrm>
            <a:off x="8542121" y="197977"/>
            <a:ext cx="457681" cy="274637"/>
          </a:xfrm>
          <a:prstGeom prst="rect">
            <a:avLst/>
          </a:prstGeom>
        </p:spPr>
        <p:txBody>
          <a:bodyPr anchor="ctr"/>
          <a:lstStyle>
            <a:lvl1pPr algn="ctr">
              <a:defRPr sz="1000" b="1">
                <a:solidFill>
                  <a:schemeClr val="bg1"/>
                </a:solidFill>
              </a:defRPr>
            </a:lvl1pPr>
          </a:lstStyle>
          <a:p>
            <a:pPr defTabSz="1031600"/>
            <a:fld id="{C136B7D2-B98C-44FD-8D04-7EC62A564975}" type="slidenum">
              <a:rPr lang="en-US" smtClean="0">
                <a:solidFill>
                  <a:prstClr val="white"/>
                </a:solidFill>
              </a:rPr>
              <a:pPr defTabSz="1031600"/>
              <a:t>‹#›</a:t>
            </a:fld>
            <a:endParaRPr lang="en-US" dirty="0">
              <a:solidFill>
                <a:prstClr val="white"/>
              </a:solidFill>
            </a:endParaRPr>
          </a:p>
        </p:txBody>
      </p:sp>
    </p:spTree>
    <p:extLst>
      <p:ext uri="{BB962C8B-B14F-4D97-AF65-F5344CB8AC3E}">
        <p14:creationId xmlns:p14="http://schemas.microsoft.com/office/powerpoint/2010/main" val="169995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6"/>
            <a:ext cx="9144000" cy="1521023"/>
          </a:xfrm>
          <a:prstGeom prst="rect">
            <a:avLst/>
          </a:prstGeom>
          <a:solidFill>
            <a:schemeClr val="tx1">
              <a:lumMod val="50000"/>
              <a:lumOff val="50000"/>
              <a:alpha val="76000"/>
            </a:schemeClr>
          </a:solidFill>
        </p:spPr>
        <p:txBody>
          <a:bodyPr/>
          <a:lstStyle/>
          <a:p>
            <a:endParaRPr lang="id-ID"/>
          </a:p>
        </p:txBody>
      </p:sp>
      <p:sp>
        <p:nvSpPr>
          <p:cNvPr id="2" name="Title 1"/>
          <p:cNvSpPr>
            <a:spLocks noGrp="1"/>
          </p:cNvSpPr>
          <p:nvPr>
            <p:ph type="ctrTitle"/>
          </p:nvPr>
        </p:nvSpPr>
        <p:spPr>
          <a:xfrm>
            <a:off x="1143001" y="2005221"/>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1" y="2701530"/>
            <a:ext cx="6858001" cy="295120"/>
          </a:xfrm>
          <a:prstGeom prst="rect">
            <a:avLst/>
          </a:prstGeom>
        </p:spPr>
        <p:txBody>
          <a:bodyPr>
            <a:normAutofit/>
          </a:bodyPr>
          <a:lstStyle>
            <a:lvl1pPr marL="0" indent="0" algn="ctr">
              <a:buNone/>
              <a:defRPr sz="1050">
                <a:solidFill>
                  <a:schemeClr val="bg1"/>
                </a:solidFill>
              </a:defRPr>
            </a:lvl1pPr>
            <a:lvl2pPr marL="342806" indent="0" algn="ctr">
              <a:buNone/>
              <a:defRPr sz="1500"/>
            </a:lvl2pPr>
            <a:lvl3pPr marL="685612" indent="0" algn="ctr">
              <a:buNone/>
              <a:defRPr sz="1350"/>
            </a:lvl3pPr>
            <a:lvl4pPr marL="1028417" indent="0" algn="ctr">
              <a:buNone/>
              <a:defRPr sz="1200"/>
            </a:lvl4pPr>
            <a:lvl5pPr marL="1371223" indent="0" algn="ctr">
              <a:buNone/>
              <a:defRPr sz="1200"/>
            </a:lvl5pPr>
            <a:lvl6pPr marL="1714029" indent="0" algn="ctr">
              <a:buNone/>
              <a:defRPr sz="1200"/>
            </a:lvl6pPr>
            <a:lvl7pPr marL="2056835" indent="0" algn="ctr">
              <a:buNone/>
              <a:defRPr sz="1200"/>
            </a:lvl7pPr>
            <a:lvl8pPr marL="2399640" indent="0" algn="ctr">
              <a:buNone/>
              <a:defRPr sz="1200"/>
            </a:lvl8pPr>
            <a:lvl9pPr marL="2742446"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a:lstStyle>
            <a:lvl1pPr>
              <a:defRPr>
                <a:solidFill>
                  <a:schemeClr val="bg1"/>
                </a:solidFill>
              </a:defRPr>
            </a:lvl1pPr>
          </a:lstStyle>
          <a:p>
            <a:pPr defTabSz="1031600"/>
            <a:fld id="{88FFD147-E65A-4B68-8232-C0F57823F660}" type="datetime1">
              <a:rPr lang="en-US" smtClean="0">
                <a:solidFill>
                  <a:prstClr val="white"/>
                </a:solidFill>
              </a:rPr>
              <a:pPr defTabSz="1031600"/>
              <a:t>7/16/2020</a:t>
            </a:fld>
            <a:endParaRPr lang="id-ID">
              <a:solidFill>
                <a:prstClr val="white"/>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lvl1pPr algn="ctr">
              <a:defRPr sz="750">
                <a:solidFill>
                  <a:schemeClr val="bg1"/>
                </a:solidFill>
              </a:defRPr>
            </a:lvl1pPr>
          </a:lstStyle>
          <a:p>
            <a:pPr defTabSz="1031600"/>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lvl1pPr>
              <a:defRPr>
                <a:solidFill>
                  <a:schemeClr val="bg1"/>
                </a:solidFill>
              </a:defRPr>
            </a:lvl1pPr>
          </a:lstStyle>
          <a:p>
            <a:pPr defTabSz="1031600"/>
            <a:fld id="{8632F5CF-2680-48A4-8032-177420087341}" type="slidenum">
              <a:rPr lang="id-ID" smtClean="0">
                <a:solidFill>
                  <a:prstClr val="white"/>
                </a:solidFill>
              </a:rPr>
              <a:pPr defTabSz="1031600"/>
              <a:t>‹#›</a:t>
            </a:fld>
            <a:endParaRPr lang="id-ID"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40" y="687734"/>
            <a:ext cx="1599323" cy="793125"/>
          </a:xfrm>
          <a:prstGeom prst="rect">
            <a:avLst/>
          </a:prstGeom>
        </p:spPr>
      </p:pic>
    </p:spTree>
    <p:extLst>
      <p:ext uri="{BB962C8B-B14F-4D97-AF65-F5344CB8AC3E}">
        <p14:creationId xmlns:p14="http://schemas.microsoft.com/office/powerpoint/2010/main" val="190685288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37DAF4C1-AAA0-4FB8-B328-0C0F40330E73}" type="datetimeFigureOut">
              <a:rPr lang="en-US" sz="1350" smtClean="0">
                <a:solidFill>
                  <a:prstClr val="black"/>
                </a:solidFill>
              </a:rPr>
              <a:pPr defTabSz="685800"/>
              <a:t>7/16/2020</a:t>
            </a:fld>
            <a:endParaRPr lang="en-US" sz="1350" dirty="0">
              <a:solidFill>
                <a:prstClr val="black"/>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prstClr val="black"/>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37F66CF4-8B76-4299-BA56-C9244CDB59E1}" type="slidenum">
              <a:rPr lang="en-US" sz="1350" smtClean="0">
                <a:solidFill>
                  <a:prstClr val="black"/>
                </a:solidFill>
              </a:rPr>
              <a:pPr defTabSz="685800"/>
              <a:t>‹#›</a:t>
            </a:fld>
            <a:endParaRPr lang="en-US" sz="1350" dirty="0">
              <a:solidFill>
                <a:prstClr val="black"/>
              </a:solidFill>
            </a:endParaRPr>
          </a:p>
        </p:txBody>
      </p:sp>
    </p:spTree>
    <p:extLst>
      <p:ext uri="{BB962C8B-B14F-4D97-AF65-F5344CB8AC3E}">
        <p14:creationId xmlns:p14="http://schemas.microsoft.com/office/powerpoint/2010/main" val="15940302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smtClean="0">
                <a:solidFill>
                  <a:prstClr val="black"/>
                </a:solidFill>
              </a:rPr>
              <a:t>www.wfglobal.org</a:t>
            </a:r>
            <a:endParaRPr lang="en-US" sz="1350" dirty="0">
              <a:solidFill>
                <a:prstClr val="black"/>
              </a:solidFill>
            </a:endParaRP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45569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5"/>
            <a:ext cx="9144000" cy="1521023"/>
          </a:xfrm>
          <a:prstGeom prst="rect">
            <a:avLst/>
          </a:prstGeom>
          <a:solidFill>
            <a:schemeClr val="tx1">
              <a:lumMod val="50000"/>
              <a:lumOff val="50000"/>
              <a:alpha val="76000"/>
            </a:schemeClr>
          </a:solidFill>
        </p:spPr>
        <p:txBody>
          <a:bodyPr/>
          <a:lstStyle/>
          <a:p>
            <a:endParaRPr lang="id-ID" dirty="0"/>
          </a:p>
        </p:txBody>
      </p:sp>
      <p:sp>
        <p:nvSpPr>
          <p:cNvPr id="2" name="Title 1"/>
          <p:cNvSpPr>
            <a:spLocks noGrp="1"/>
          </p:cNvSpPr>
          <p:nvPr>
            <p:ph type="ctrTitle"/>
          </p:nvPr>
        </p:nvSpPr>
        <p:spPr>
          <a:xfrm>
            <a:off x="1143000" y="2005220"/>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2701530"/>
            <a:ext cx="6858001" cy="295120"/>
          </a:xfrm>
          <a:prstGeom prst="rect">
            <a:avLst/>
          </a:prstGeom>
        </p:spPr>
        <p:txBody>
          <a:bodyPr>
            <a:normAutofit/>
          </a:bodyPr>
          <a:lstStyle>
            <a:lvl1pPr marL="0" indent="0" algn="ctr">
              <a:buNone/>
              <a:defRPr sz="1050">
                <a:solidFill>
                  <a:schemeClr val="bg1"/>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solidFill>
                  <a:schemeClr val="bg1"/>
                </a:solidFill>
              </a:defRPr>
            </a:lvl1pPr>
          </a:lstStyle>
          <a:p>
            <a:pPr defTabSz="685800"/>
            <a:fld id="{88FFD147-E65A-4B68-8232-C0F57823F660}" type="datetime1">
              <a:rPr lang="en-US" sz="1350" smtClean="0">
                <a:solidFill>
                  <a:prstClr val="white"/>
                </a:solidFill>
              </a:rPr>
              <a:pPr defTabSz="685800"/>
              <a:t>7/16/2020</a:t>
            </a:fld>
            <a:endParaRPr lang="id-ID" sz="1350" dirty="0">
              <a:solidFill>
                <a:prstClr val="white"/>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lgn="ctr">
              <a:defRPr sz="750">
                <a:solidFill>
                  <a:schemeClr val="bg1"/>
                </a:solidFill>
              </a:defRPr>
            </a:lvl1pPr>
          </a:lstStyle>
          <a:p>
            <a:pPr defTabSz="685800"/>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lvl1pPr>
              <a:defRPr>
                <a:solidFill>
                  <a:schemeClr val="bg1"/>
                </a:solidFill>
              </a:defRPr>
            </a:lvl1pPr>
          </a:lstStyle>
          <a:p>
            <a:pPr defTabSz="685800"/>
            <a:fld id="{8632F5CF-2680-48A4-8032-177420087341}" type="slidenum">
              <a:rPr lang="id-ID" sz="1350" smtClean="0">
                <a:solidFill>
                  <a:prstClr val="white"/>
                </a:solidFill>
              </a:rPr>
              <a:pPr defTabSz="685800"/>
              <a:t>‹#›</a:t>
            </a:fld>
            <a:endParaRPr lang="id-ID" sz="1350"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39" y="687734"/>
            <a:ext cx="1599323" cy="793125"/>
          </a:xfrm>
          <a:prstGeom prst="rect">
            <a:avLst/>
          </a:prstGeom>
        </p:spPr>
      </p:pic>
    </p:spTree>
    <p:extLst>
      <p:ext uri="{BB962C8B-B14F-4D97-AF65-F5344CB8AC3E}">
        <p14:creationId xmlns:p14="http://schemas.microsoft.com/office/powerpoint/2010/main" val="13492359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885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ree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96751"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9" name="Text Placeholder 3"/>
          <p:cNvSpPr>
            <a:spLocks noGrp="1"/>
          </p:cNvSpPr>
          <p:nvPr>
            <p:ph type="body" sz="half" idx="14" hasCustomPrompt="1"/>
          </p:nvPr>
        </p:nvSpPr>
        <p:spPr>
          <a:xfrm>
            <a:off x="3394709"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 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12" name="Text Placeholder 3"/>
          <p:cNvSpPr>
            <a:spLocks noGrp="1"/>
          </p:cNvSpPr>
          <p:nvPr>
            <p:ph type="body" sz="half" idx="15" hasCustomPrompt="1"/>
          </p:nvPr>
        </p:nvSpPr>
        <p:spPr>
          <a:xfrm>
            <a:off x="5992668" y="1365171"/>
            <a:ext cx="2335074" cy="3395646"/>
          </a:xfrm>
          <a:prstGeom prst="rect">
            <a:avLst/>
          </a:prstGeom>
        </p:spPr>
        <p:txBody>
          <a:bodyPr wrap="square" lIns="0" tIns="0" rIns="0" bIns="0">
            <a:normAutofit/>
          </a:bodyPr>
          <a:lstStyle>
            <a:lvl1pPr marL="0" indent="0" algn="ctr" rtl="0">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smtClean="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smtClean="0">
              <a:solidFill>
                <a:schemeClr val="tx1">
                  <a:lumMod val="65000"/>
                  <a:lumOff val="35000"/>
                </a:schemeClr>
              </a:solidFill>
            </a:endParaRPr>
          </a:p>
          <a:p>
            <a:pPr algn="just"/>
            <a:r>
              <a:rPr lang="en-US" sz="1000" b="1" i="1" dirty="0" smtClean="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smtClean="0">
              <a:solidFill>
                <a:schemeClr val="tx1">
                  <a:lumMod val="65000"/>
                  <a:lumOff val="35000"/>
                </a:schemeClr>
              </a:solidFill>
            </a:endParaRPr>
          </a:p>
          <a:p>
            <a:pPr algn="just"/>
            <a:r>
              <a:rPr lang="en-US" sz="1000" b="1" dirty="0" smtClean="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13" name="Straight Connector 12"/>
          <p:cNvCxnSpPr/>
          <p:nvPr userDrawn="1"/>
        </p:nvCxnSpPr>
        <p:spPr>
          <a:xfrm>
            <a:off x="796751"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userDrawn="1"/>
        </p:nvCxnSpPr>
        <p:spPr>
          <a:xfrm>
            <a:off x="3394709"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userDrawn="1"/>
        </p:nvCxnSpPr>
        <p:spPr>
          <a:xfrm>
            <a:off x="5992668"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20"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21"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SUBTITILE GOES HERE</a:t>
            </a:r>
          </a:p>
        </p:txBody>
      </p:sp>
      <p:sp>
        <p:nvSpPr>
          <p:cNvPr id="23" name="Text Placeholder 3"/>
          <p:cNvSpPr>
            <a:spLocks noGrp="1"/>
          </p:cNvSpPr>
          <p:nvPr>
            <p:ph type="body" sz="half" idx="16" hasCustomPrompt="1"/>
          </p:nvPr>
        </p:nvSpPr>
        <p:spPr>
          <a:xfrm>
            <a:off x="76993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4" name="Text Placeholder 3"/>
          <p:cNvSpPr>
            <a:spLocks noGrp="1"/>
          </p:cNvSpPr>
          <p:nvPr>
            <p:ph type="body" sz="half" idx="17" hasCustomPrompt="1"/>
          </p:nvPr>
        </p:nvSpPr>
        <p:spPr>
          <a:xfrm>
            <a:off x="3394709"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25" name="Text Placeholder 3"/>
          <p:cNvSpPr>
            <a:spLocks noGrp="1"/>
          </p:cNvSpPr>
          <p:nvPr>
            <p:ph type="body" sz="half" idx="18" hasCustomPrompt="1"/>
          </p:nvPr>
        </p:nvSpPr>
        <p:spPr>
          <a:xfrm>
            <a:off x="599266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Title Style</a:t>
            </a:r>
          </a:p>
        </p:txBody>
      </p:sp>
      <p:sp>
        <p:nvSpPr>
          <p:cNvPr id="43" name="Flowchart: Off-page Connector 42"/>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6" name="Group 35"/>
          <p:cNvGrpSpPr/>
          <p:nvPr userDrawn="1"/>
        </p:nvGrpSpPr>
        <p:grpSpPr>
          <a:xfrm>
            <a:off x="0" y="5048851"/>
            <a:ext cx="9144000" cy="94649"/>
            <a:chOff x="0" y="2573904"/>
            <a:chExt cx="8767278" cy="44695"/>
          </a:xfrm>
        </p:grpSpPr>
        <p:grpSp>
          <p:nvGrpSpPr>
            <p:cNvPr id="37" name="Group 43"/>
            <p:cNvGrpSpPr/>
            <p:nvPr/>
          </p:nvGrpSpPr>
          <p:grpSpPr>
            <a:xfrm>
              <a:off x="0" y="2573904"/>
              <a:ext cx="3752335" cy="44695"/>
              <a:chOff x="0" y="2573904"/>
              <a:chExt cx="3752335" cy="44695"/>
            </a:xfrm>
          </p:grpSpPr>
          <p:sp>
            <p:nvSpPr>
              <p:cNvPr id="45" name="Rectangle 44"/>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Rectangle 46"/>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8" name="Group 44"/>
            <p:cNvGrpSpPr/>
            <p:nvPr/>
          </p:nvGrpSpPr>
          <p:grpSpPr>
            <a:xfrm>
              <a:off x="3752335" y="2573904"/>
              <a:ext cx="5014943" cy="44695"/>
              <a:chOff x="0" y="2573904"/>
              <a:chExt cx="5014943" cy="44695"/>
            </a:xfrm>
          </p:grpSpPr>
          <p:sp>
            <p:nvSpPr>
              <p:cNvPr id="39" name="Rectangle 3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Rectangle 3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Rectangle 4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411469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fade">
                                      <p:cBhvr>
                                        <p:cTn id="37" dur="500"/>
                                        <p:tgtEl>
                                          <p:spTgt spid="24">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strVal val="#ppt_x"/>
                                          </p:val>
                                        </p:tav>
                                        <p:tav tm="100000">
                                          <p:val>
                                            <p:strVal val="#ppt_x"/>
                                          </p:val>
                                        </p:tav>
                                      </p:tavLst>
                                    </p:anim>
                                    <p:anim calcmode="lin" valueType="num">
                                      <p:cBhvr>
                                        <p:cTn id="43" dur="500" fill="hold"/>
                                        <p:tgtEl>
                                          <p:spTgt spid="16"/>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animEffect transition="in" filter="fade">
                                      <p:cBhvr>
                                        <p:cTn id="51" dur="500"/>
                                        <p:tgtEl>
                                          <p:spTgt spid="9">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Effect transition="in" filter="fade">
                                      <p:cBhvr>
                                        <p:cTn id="55" dur="500"/>
                                        <p:tgtEl>
                                          <p:spTgt spid="9">
                                            <p:txEl>
                                              <p:pRg st="4" end="4"/>
                                            </p:txEl>
                                          </p:spTgt>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Effect transition="in" filter="fade">
                                      <p:cBhvr>
                                        <p:cTn id="59" dur="500"/>
                                        <p:tgtEl>
                                          <p:spTgt spid="25">
                                            <p:txEl>
                                              <p:pRg st="0" end="0"/>
                                            </p:txEl>
                                          </p:spTgt>
                                        </p:tgtEl>
                                      </p:cBhvr>
                                    </p:animEffect>
                                  </p:childTnLst>
                                </p:cTn>
                              </p:par>
                            </p:childTnLst>
                          </p:cTn>
                        </p:par>
                        <p:par>
                          <p:cTn id="60" fill="hold">
                            <p:stCondLst>
                              <p:cond delay="6500"/>
                            </p:stCondLst>
                            <p:childTnLst>
                              <p:par>
                                <p:cTn id="61" presetID="42" presetClass="entr" presetSubtype="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anim calcmode="lin" valueType="num">
                                      <p:cBhvr>
                                        <p:cTn id="64" dur="500" fill="hold"/>
                                        <p:tgtEl>
                                          <p:spTgt spid="18"/>
                                        </p:tgtEl>
                                        <p:attrNameLst>
                                          <p:attrName>ppt_x</p:attrName>
                                        </p:attrNameLst>
                                      </p:cBhvr>
                                      <p:tavLst>
                                        <p:tav tm="0">
                                          <p:val>
                                            <p:strVal val="#ppt_x"/>
                                          </p:val>
                                        </p:tav>
                                        <p:tav tm="100000">
                                          <p:val>
                                            <p:strVal val="#ppt_x"/>
                                          </p:val>
                                        </p:tav>
                                      </p:tavLst>
                                    </p:anim>
                                    <p:anim calcmode="lin" valueType="num">
                                      <p:cBhvr>
                                        <p:cTn id="65" dur="500" fill="hold"/>
                                        <p:tgtEl>
                                          <p:spTgt spid="18"/>
                                        </p:tgtEl>
                                        <p:attrNameLst>
                                          <p:attrName>ppt_y</p:attrName>
                                        </p:attrNameLst>
                                      </p:cBhvr>
                                      <p:tavLst>
                                        <p:tav tm="0">
                                          <p:val>
                                            <p:strVal val="#ppt_y+.1"/>
                                          </p:val>
                                        </p:tav>
                                        <p:tav tm="100000">
                                          <p:val>
                                            <p:strVal val="#ppt_y"/>
                                          </p:val>
                                        </p:tav>
                                      </p:tavLst>
                                    </p:anim>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animEffect transition="in" filter="fade">
                                      <p:cBhvr>
                                        <p:cTn id="69" dur="500"/>
                                        <p:tgtEl>
                                          <p:spTgt spid="12">
                                            <p:txEl>
                                              <p:pRg st="0" end="0"/>
                                            </p:txEl>
                                          </p:spTgt>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Effect transition="in" filter="fade">
                                      <p:cBhvr>
                                        <p:cTn id="73" dur="500"/>
                                        <p:tgtEl>
                                          <p:spTgt spid="12">
                                            <p:txEl>
                                              <p:pRg st="2" end="2"/>
                                            </p:tx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2">
                                            <p:txEl>
                                              <p:pRg st="4" end="4"/>
                                            </p:txEl>
                                          </p:spTgt>
                                        </p:tgtEl>
                                        <p:attrNameLst>
                                          <p:attrName>style.visibility</p:attrName>
                                        </p:attrNameLst>
                                      </p:cBhvr>
                                      <p:to>
                                        <p:strVal val="visible"/>
                                      </p:to>
                                    </p:set>
                                    <p:animEffect transition="in" filter="fade">
                                      <p:cBhvr>
                                        <p:cTn id="7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3"/>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grpSp>
      </p:grpSp>
    </p:spTree>
    <p:extLst>
      <p:ext uri="{BB962C8B-B14F-4D97-AF65-F5344CB8AC3E}">
        <p14:creationId xmlns:p14="http://schemas.microsoft.com/office/powerpoint/2010/main" val="277022369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4"/>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US" dirty="0"/>
              <a:t>SUBTEXT GOES HERE</a:t>
            </a:r>
          </a:p>
        </p:txBody>
      </p:sp>
      <p:sp>
        <p:nvSpPr>
          <p:cNvPr id="14" name="Flowchart: Off-page Connector 13"/>
          <p:cNvSpPr/>
          <p:nvPr userDrawn="1"/>
        </p:nvSpPr>
        <p:spPr>
          <a:xfrm>
            <a:off x="8622183" y="238199"/>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31574"/>
            <a:endParaRPr lang="en-US" sz="2000" dirty="0">
              <a:solidFill>
                <a:prstClr val="white"/>
              </a:solidFill>
            </a:endParaRPr>
          </a:p>
        </p:txBody>
      </p:sp>
      <p:sp>
        <p:nvSpPr>
          <p:cNvPr id="16" name="Slide Number Placeholder 4"/>
          <p:cNvSpPr>
            <a:spLocks noGrp="1"/>
          </p:cNvSpPr>
          <p:nvPr>
            <p:ph type="sldNum" sz="quarter" idx="12"/>
          </p:nvPr>
        </p:nvSpPr>
        <p:spPr>
          <a:xfrm>
            <a:off x="8542122" y="197978"/>
            <a:ext cx="457681" cy="274637"/>
          </a:xfrm>
          <a:prstGeom prst="rect">
            <a:avLst/>
          </a:prstGeom>
        </p:spPr>
        <p:txBody>
          <a:bodyPr anchor="ctr"/>
          <a:lstStyle>
            <a:lvl1pPr algn="ctr">
              <a:defRPr sz="1000" b="1">
                <a:solidFill>
                  <a:schemeClr val="bg1"/>
                </a:solidFill>
              </a:defRPr>
            </a:lvl1pPr>
          </a:lstStyle>
          <a:p>
            <a:pPr defTabSz="1031574"/>
            <a:fld id="{C136B7D2-B98C-44FD-8D04-7EC62A564975}" type="slidenum">
              <a:rPr lang="en-US" smtClean="0">
                <a:solidFill>
                  <a:prstClr val="white"/>
                </a:solidFill>
              </a:rPr>
              <a:pPr defTabSz="1031574"/>
              <a:t>‹#›</a:t>
            </a:fld>
            <a:endParaRPr lang="en-US" dirty="0">
              <a:solidFill>
                <a:prstClr val="white"/>
              </a:solidFill>
            </a:endParaRPr>
          </a:p>
        </p:txBody>
      </p:sp>
    </p:spTree>
    <p:extLst>
      <p:ext uri="{BB962C8B-B14F-4D97-AF65-F5344CB8AC3E}">
        <p14:creationId xmlns:p14="http://schemas.microsoft.com/office/powerpoint/2010/main" val="81671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7"/>
            <a:ext cx="9144000" cy="1521023"/>
          </a:xfrm>
          <a:prstGeom prst="rect">
            <a:avLst/>
          </a:prstGeom>
          <a:solidFill>
            <a:schemeClr val="tx1">
              <a:lumMod val="50000"/>
              <a:lumOff val="50000"/>
              <a:alpha val="76000"/>
            </a:schemeClr>
          </a:solidFill>
        </p:spPr>
        <p:txBody>
          <a:bodyPr/>
          <a:lstStyle/>
          <a:p>
            <a:endParaRPr lang="id-ID"/>
          </a:p>
        </p:txBody>
      </p:sp>
      <p:sp>
        <p:nvSpPr>
          <p:cNvPr id="2" name="Title 1"/>
          <p:cNvSpPr>
            <a:spLocks noGrp="1"/>
          </p:cNvSpPr>
          <p:nvPr>
            <p:ph type="ctrTitle"/>
          </p:nvPr>
        </p:nvSpPr>
        <p:spPr>
          <a:xfrm>
            <a:off x="1143002" y="2005222"/>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2" y="2701530"/>
            <a:ext cx="6858001" cy="295120"/>
          </a:xfrm>
          <a:prstGeom prst="rect">
            <a:avLst/>
          </a:prstGeom>
        </p:spPr>
        <p:txBody>
          <a:bodyPr>
            <a:normAutofit/>
          </a:bodyPr>
          <a:lstStyle>
            <a:lvl1pPr marL="0" indent="0" algn="ctr">
              <a:buNone/>
              <a:defRPr sz="1050">
                <a:solidFill>
                  <a:schemeClr val="bg1"/>
                </a:solidFill>
              </a:defRPr>
            </a:lvl1pPr>
            <a:lvl2pPr marL="342797" indent="0" algn="ctr">
              <a:buNone/>
              <a:defRPr sz="1500"/>
            </a:lvl2pPr>
            <a:lvl3pPr marL="685595" indent="0" algn="ctr">
              <a:buNone/>
              <a:defRPr sz="1350"/>
            </a:lvl3pPr>
            <a:lvl4pPr marL="1028391" indent="0" algn="ctr">
              <a:buNone/>
              <a:defRPr sz="1200"/>
            </a:lvl4pPr>
            <a:lvl5pPr marL="1371189" indent="0" algn="ctr">
              <a:buNone/>
              <a:defRPr sz="1200"/>
            </a:lvl5pPr>
            <a:lvl6pPr marL="1713986" indent="0" algn="ctr">
              <a:buNone/>
              <a:defRPr sz="1200"/>
            </a:lvl6pPr>
            <a:lvl7pPr marL="2056784" indent="0" algn="ctr">
              <a:buNone/>
              <a:defRPr sz="1200"/>
            </a:lvl7pPr>
            <a:lvl8pPr marL="2399580" indent="0" algn="ctr">
              <a:buNone/>
              <a:defRPr sz="1200"/>
            </a:lvl8pPr>
            <a:lvl9pPr marL="2742377"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a:lstStyle>
            <a:lvl1pPr>
              <a:defRPr>
                <a:solidFill>
                  <a:schemeClr val="bg1"/>
                </a:solidFill>
              </a:defRPr>
            </a:lvl1pPr>
          </a:lstStyle>
          <a:p>
            <a:pPr defTabSz="1031574"/>
            <a:fld id="{88FFD147-E65A-4B68-8232-C0F57823F660}" type="datetime1">
              <a:rPr lang="en-US" smtClean="0">
                <a:solidFill>
                  <a:prstClr val="white"/>
                </a:solidFill>
              </a:rPr>
              <a:pPr defTabSz="1031574"/>
              <a:t>7/16/2020</a:t>
            </a:fld>
            <a:endParaRPr lang="id-ID">
              <a:solidFill>
                <a:prstClr val="white"/>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lvl1pPr algn="ctr">
              <a:defRPr sz="750">
                <a:solidFill>
                  <a:schemeClr val="bg1"/>
                </a:solidFill>
              </a:defRPr>
            </a:lvl1pPr>
          </a:lstStyle>
          <a:p>
            <a:pPr defTabSz="1031574"/>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lvl1pPr>
              <a:defRPr>
                <a:solidFill>
                  <a:schemeClr val="bg1"/>
                </a:solidFill>
              </a:defRPr>
            </a:lvl1pPr>
          </a:lstStyle>
          <a:p>
            <a:pPr defTabSz="1031574"/>
            <a:fld id="{8632F5CF-2680-48A4-8032-177420087341}" type="slidenum">
              <a:rPr lang="id-ID" smtClean="0">
                <a:solidFill>
                  <a:prstClr val="white"/>
                </a:solidFill>
              </a:rPr>
              <a:pPr defTabSz="1031574"/>
              <a:t>‹#›</a:t>
            </a:fld>
            <a:endParaRPr lang="id-ID"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41" y="687734"/>
            <a:ext cx="1599323" cy="793125"/>
          </a:xfrm>
          <a:prstGeom prst="rect">
            <a:avLst/>
          </a:prstGeom>
        </p:spPr>
      </p:pic>
    </p:spTree>
    <p:extLst>
      <p:ext uri="{BB962C8B-B14F-4D97-AF65-F5344CB8AC3E}">
        <p14:creationId xmlns:p14="http://schemas.microsoft.com/office/powerpoint/2010/main" val="380351225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pPr defTabSz="685783"/>
            <a:fld id="{37DAF4C1-AAA0-4FB8-B328-0C0F40330E73}" type="datetimeFigureOut">
              <a:rPr lang="en-US" sz="1350" smtClean="0">
                <a:solidFill>
                  <a:prstClr val="black"/>
                </a:solidFill>
              </a:rPr>
              <a:pPr defTabSz="685783"/>
              <a:t>7/16/2020</a:t>
            </a:fld>
            <a:endParaRPr lang="en-US" sz="1350" dirty="0">
              <a:solidFill>
                <a:prstClr val="black"/>
              </a:solidFill>
            </a:endParaRPr>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pPr defTabSz="685783"/>
            <a:endParaRPr lang="en-US" sz="1350" dirty="0">
              <a:solidFill>
                <a:prstClr val="black"/>
              </a:solidFill>
            </a:endParaRPr>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pPr defTabSz="685783"/>
            <a:fld id="{37F66CF4-8B76-4299-BA56-C9244CDB59E1}" type="slidenum">
              <a:rPr lang="en-US" sz="1350" smtClean="0">
                <a:solidFill>
                  <a:prstClr val="black"/>
                </a:solidFill>
              </a:rPr>
              <a:pPr defTabSz="685783"/>
              <a:t>‹#›</a:t>
            </a:fld>
            <a:endParaRPr lang="en-US" sz="1350" dirty="0">
              <a:solidFill>
                <a:prstClr val="black"/>
              </a:solidFill>
            </a:endParaRPr>
          </a:p>
        </p:txBody>
      </p:sp>
    </p:spTree>
    <p:extLst>
      <p:ext uri="{BB962C8B-B14F-4D97-AF65-F5344CB8AC3E}">
        <p14:creationId xmlns:p14="http://schemas.microsoft.com/office/powerpoint/2010/main" val="14706719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2"/>
            <a:ext cx="2133600" cy="273844"/>
          </a:xfrm>
          <a:prstGeom prst="rect">
            <a:avLst/>
          </a:prstGeom>
        </p:spPr>
        <p:txBody>
          <a:bodyPr/>
          <a:lstStyle/>
          <a:p>
            <a:pPr defTabSz="685783"/>
            <a:r>
              <a:rPr lang="en-US" sz="1350" dirty="0" smtClean="0">
                <a:solidFill>
                  <a:prstClr val="black"/>
                </a:solidFill>
              </a:rPr>
              <a:t>www.wfglobal.org</a:t>
            </a:r>
            <a:endParaRPr lang="en-US" sz="1350" dirty="0">
              <a:solidFill>
                <a:prstClr val="black"/>
              </a:solidFill>
            </a:endParaRPr>
          </a:p>
        </p:txBody>
      </p:sp>
      <p:sp>
        <p:nvSpPr>
          <p:cNvPr id="8" name="Title 1"/>
          <p:cNvSpPr>
            <a:spLocks noGrp="1"/>
          </p:cNvSpPr>
          <p:nvPr>
            <p:ph type="title" hasCustomPrompt="1"/>
          </p:nvPr>
        </p:nvSpPr>
        <p:spPr>
          <a:xfrm>
            <a:off x="457200" y="273845"/>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55894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a:prstGeom prst="rect">
            <a:avLst/>
          </a:prstGeom>
          <a:solidFill>
            <a:schemeClr val="bg1">
              <a:lumMod val="95000"/>
            </a:schemeClr>
          </a:solidFill>
        </p:spPr>
        <p:txBody>
          <a:bodyPr/>
          <a:lstStyle/>
          <a:p>
            <a:endParaRPr lang="id-ID" dirty="0"/>
          </a:p>
        </p:txBody>
      </p:sp>
      <p:sp>
        <p:nvSpPr>
          <p:cNvPr id="9" name="Picture Placeholder 7"/>
          <p:cNvSpPr>
            <a:spLocks noGrp="1"/>
          </p:cNvSpPr>
          <p:nvPr>
            <p:ph type="pic" sz="quarter" idx="14" hasCustomPrompt="1"/>
          </p:nvPr>
        </p:nvSpPr>
        <p:spPr>
          <a:xfrm>
            <a:off x="0" y="0"/>
            <a:ext cx="9144000" cy="5143500"/>
          </a:xfrm>
          <a:prstGeom prst="rect">
            <a:avLst/>
          </a:prstGeom>
          <a:solidFill>
            <a:srgbClr val="F68721"/>
          </a:solidFill>
        </p:spPr>
        <p:txBody>
          <a:bodyPr/>
          <a:lstStyle/>
          <a:p>
            <a:r>
              <a:rPr lang="id-ID" dirty="0"/>
              <a:t>-</a:t>
            </a:r>
          </a:p>
        </p:txBody>
      </p:sp>
      <p:sp>
        <p:nvSpPr>
          <p:cNvPr id="11" name="Picture Placeholder 10"/>
          <p:cNvSpPr>
            <a:spLocks noGrp="1"/>
          </p:cNvSpPr>
          <p:nvPr>
            <p:ph type="pic" sz="quarter" idx="15"/>
          </p:nvPr>
        </p:nvSpPr>
        <p:spPr>
          <a:xfrm>
            <a:off x="0" y="1749626"/>
            <a:ext cx="9144000" cy="1521023"/>
          </a:xfrm>
          <a:prstGeom prst="rect">
            <a:avLst/>
          </a:prstGeom>
          <a:solidFill>
            <a:schemeClr val="tx1">
              <a:lumMod val="50000"/>
              <a:lumOff val="50000"/>
              <a:alpha val="76000"/>
            </a:schemeClr>
          </a:solidFill>
        </p:spPr>
        <p:txBody>
          <a:bodyPr/>
          <a:lstStyle/>
          <a:p>
            <a:endParaRPr lang="id-ID" dirty="0"/>
          </a:p>
        </p:txBody>
      </p:sp>
      <p:sp>
        <p:nvSpPr>
          <p:cNvPr id="2" name="Title 1"/>
          <p:cNvSpPr>
            <a:spLocks noGrp="1"/>
          </p:cNvSpPr>
          <p:nvPr>
            <p:ph type="ctrTitle"/>
          </p:nvPr>
        </p:nvSpPr>
        <p:spPr>
          <a:xfrm>
            <a:off x="1143001" y="2005221"/>
            <a:ext cx="6858001" cy="627253"/>
          </a:xfrm>
          <a:prstGeom prst="rect">
            <a:avLst/>
          </a:prstGeom>
        </p:spPr>
        <p:txBody>
          <a:bodyPr anchor="b">
            <a:normAutofit/>
          </a:bodyPr>
          <a:lstStyle>
            <a:lvl1pPr algn="ctr">
              <a:defRPr sz="225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1" y="2701530"/>
            <a:ext cx="6858001" cy="295120"/>
          </a:xfrm>
          <a:prstGeom prst="rect">
            <a:avLst/>
          </a:prstGeom>
        </p:spPr>
        <p:txBody>
          <a:bodyPr>
            <a:normAutofit/>
          </a:bodyPr>
          <a:lstStyle>
            <a:lvl1pPr marL="0" indent="0" algn="ctr">
              <a:buNone/>
              <a:defRPr sz="1050">
                <a:solidFill>
                  <a:schemeClr val="bg1"/>
                </a:solidFill>
              </a:defRPr>
            </a:lvl1pPr>
            <a:lvl2pPr marL="342806" indent="0" algn="ctr">
              <a:buNone/>
              <a:defRPr sz="1500"/>
            </a:lvl2pPr>
            <a:lvl3pPr marL="685612" indent="0" algn="ctr">
              <a:buNone/>
              <a:defRPr sz="1350"/>
            </a:lvl3pPr>
            <a:lvl4pPr marL="1028417" indent="0" algn="ctr">
              <a:buNone/>
              <a:defRPr sz="1200"/>
            </a:lvl4pPr>
            <a:lvl5pPr marL="1371223" indent="0" algn="ctr">
              <a:buNone/>
              <a:defRPr sz="1200"/>
            </a:lvl5pPr>
            <a:lvl6pPr marL="1714029" indent="0" algn="ctr">
              <a:buNone/>
              <a:defRPr sz="1200"/>
            </a:lvl6pPr>
            <a:lvl7pPr marL="2056835" indent="0" algn="ctr">
              <a:buNone/>
              <a:defRPr sz="1200"/>
            </a:lvl7pPr>
            <a:lvl8pPr marL="2399640" indent="0" algn="ctr">
              <a:buNone/>
              <a:defRPr sz="1200"/>
            </a:lvl8pPr>
            <a:lvl9pPr marL="2742446"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a:lstStyle>
            <a:lvl1pPr>
              <a:defRPr>
                <a:solidFill>
                  <a:schemeClr val="bg1"/>
                </a:solidFill>
              </a:defRPr>
            </a:lvl1pPr>
          </a:lstStyle>
          <a:p>
            <a:pPr defTabSz="685783"/>
            <a:fld id="{88FFD147-E65A-4B68-8232-C0F57823F660}" type="datetime1">
              <a:rPr lang="en-US" sz="1350" smtClean="0">
                <a:solidFill>
                  <a:prstClr val="white"/>
                </a:solidFill>
              </a:rPr>
              <a:pPr defTabSz="685783"/>
              <a:t>7/16/2020</a:t>
            </a:fld>
            <a:endParaRPr lang="id-ID" sz="1350" dirty="0">
              <a:solidFill>
                <a:prstClr val="white"/>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lvl1pPr algn="ctr">
              <a:defRPr sz="750">
                <a:solidFill>
                  <a:schemeClr val="bg1"/>
                </a:solidFill>
              </a:defRPr>
            </a:lvl1pPr>
          </a:lstStyle>
          <a:p>
            <a:pPr defTabSz="685783"/>
            <a:r>
              <a:rPr lang="en-US" dirty="0" smtClean="0">
                <a:solidFill>
                  <a:prstClr val="white"/>
                </a:solidFill>
              </a:rPr>
              <a:t>© Copyright Wadhwani Foundation</a:t>
            </a:r>
            <a:endParaRPr lang="en-US" dirty="0">
              <a:solidFill>
                <a:prstClr val="white"/>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lvl1pPr>
              <a:defRPr>
                <a:solidFill>
                  <a:schemeClr val="bg1"/>
                </a:solidFill>
              </a:defRPr>
            </a:lvl1pPr>
          </a:lstStyle>
          <a:p>
            <a:pPr defTabSz="685783"/>
            <a:fld id="{8632F5CF-2680-48A4-8032-177420087341}" type="slidenum">
              <a:rPr lang="id-ID" sz="1350" smtClean="0">
                <a:solidFill>
                  <a:prstClr val="white"/>
                </a:solidFill>
              </a:rPr>
              <a:pPr defTabSz="685783"/>
              <a:t>‹#›</a:t>
            </a:fld>
            <a:endParaRPr lang="id-ID" sz="1350" dirty="0">
              <a:solidFill>
                <a:prstClr val="white"/>
              </a:solidFill>
            </a:endParaRPr>
          </a:p>
        </p:txBody>
      </p:sp>
      <p:pic>
        <p:nvPicPr>
          <p:cNvPr id="10" name="Picture 9"/>
          <p:cNvPicPr>
            <a:picLocks noChangeAspect="1"/>
          </p:cNvPicPr>
          <p:nvPr userDrawn="1"/>
        </p:nvPicPr>
        <p:blipFill>
          <a:blip r:embed="rId2">
            <a:lum bright="100000"/>
          </a:blip>
          <a:stretch>
            <a:fillRect/>
          </a:stretch>
        </p:blipFill>
        <p:spPr>
          <a:xfrm>
            <a:off x="3772340" y="687734"/>
            <a:ext cx="1599323" cy="793125"/>
          </a:xfrm>
          <a:prstGeom prst="rect">
            <a:avLst/>
          </a:prstGeom>
        </p:spPr>
      </p:pic>
    </p:spTree>
    <p:extLst>
      <p:ext uri="{BB962C8B-B14F-4D97-AF65-F5344CB8AC3E}">
        <p14:creationId xmlns:p14="http://schemas.microsoft.com/office/powerpoint/2010/main" val="397832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4033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4.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image" Target="../media/image2.png"/><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theme" Target="../theme/theme6.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6"/>
          <a:stretch>
            <a:fillRect/>
          </a:stretch>
        </p:blipFill>
        <p:spPr>
          <a:xfrm>
            <a:off x="8064138" y="172641"/>
            <a:ext cx="898887" cy="44577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94" r:id="rId2"/>
    <p:sldLayoutId id="2147483696" r:id="rId3"/>
    <p:sldLayoutId id="2147483824" r:id="rId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73219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1" r:id="rId5"/>
    <p:sldLayoutId id="2147483822" r:id="rId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4197771"/>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1" r:id="rId5"/>
    <p:sldLayoutId id="2147483832" r:id="rId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7874064" y="88998"/>
            <a:ext cx="980743" cy="486918"/>
          </a:xfrm>
          <a:prstGeom prst="rect">
            <a:avLst/>
          </a:prstGeom>
        </p:spPr>
      </p:pic>
      <p:cxnSp>
        <p:nvCxnSpPr>
          <p:cNvPr id="7" name="Straight Connector 6"/>
          <p:cNvCxnSpPr/>
          <p:nvPr userDrawn="1"/>
        </p:nvCxnSpPr>
        <p:spPr>
          <a:xfrm>
            <a:off x="427602" y="596866"/>
            <a:ext cx="7290000" cy="0"/>
          </a:xfrm>
          <a:prstGeom prst="line">
            <a:avLst/>
          </a:prstGeom>
          <a:ln w="12700">
            <a:solidFill>
              <a:srgbClr val="9E0D2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464037" y="4984845"/>
            <a:ext cx="8226173" cy="35823"/>
            <a:chOff x="535744" y="6640224"/>
            <a:chExt cx="9003722" cy="54000"/>
          </a:xfrm>
        </p:grpSpPr>
        <p:sp>
          <p:nvSpPr>
            <p:cNvPr id="5" name="Rectangle 4"/>
            <p:cNvSpPr/>
            <p:nvPr userDrawn="1"/>
          </p:nvSpPr>
          <p:spPr>
            <a:xfrm>
              <a:off x="535744" y="6640224"/>
              <a:ext cx="300249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6" name="Rectangle 5"/>
            <p:cNvSpPr/>
            <p:nvPr userDrawn="1"/>
          </p:nvSpPr>
          <p:spPr>
            <a:xfrm>
              <a:off x="3530755" y="6640224"/>
              <a:ext cx="300249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1" name="Rectangle 10"/>
            <p:cNvSpPr/>
            <p:nvPr userDrawn="1"/>
          </p:nvSpPr>
          <p:spPr>
            <a:xfrm>
              <a:off x="6536976" y="6640224"/>
              <a:ext cx="300249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253446813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7874064" y="88998"/>
            <a:ext cx="980743" cy="486918"/>
          </a:xfrm>
          <a:prstGeom prst="rect">
            <a:avLst/>
          </a:prstGeom>
        </p:spPr>
      </p:pic>
      <p:cxnSp>
        <p:nvCxnSpPr>
          <p:cNvPr id="7" name="Straight Connector 6"/>
          <p:cNvCxnSpPr/>
          <p:nvPr userDrawn="1"/>
        </p:nvCxnSpPr>
        <p:spPr>
          <a:xfrm>
            <a:off x="427602" y="596866"/>
            <a:ext cx="7290000" cy="0"/>
          </a:xfrm>
          <a:prstGeom prst="line">
            <a:avLst/>
          </a:prstGeom>
          <a:ln w="12700">
            <a:solidFill>
              <a:srgbClr val="9E0D2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464037" y="4984845"/>
            <a:ext cx="8226173" cy="35823"/>
            <a:chOff x="535744" y="6640224"/>
            <a:chExt cx="9003722" cy="54000"/>
          </a:xfrm>
        </p:grpSpPr>
        <p:sp>
          <p:nvSpPr>
            <p:cNvPr id="5" name="Rectangle 4"/>
            <p:cNvSpPr/>
            <p:nvPr userDrawn="1"/>
          </p:nvSpPr>
          <p:spPr>
            <a:xfrm>
              <a:off x="535744" y="6640224"/>
              <a:ext cx="300249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6" name="Rectangle 5"/>
            <p:cNvSpPr/>
            <p:nvPr userDrawn="1"/>
          </p:nvSpPr>
          <p:spPr>
            <a:xfrm>
              <a:off x="3530755" y="6640224"/>
              <a:ext cx="300249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1" name="Rectangle 10"/>
            <p:cNvSpPr/>
            <p:nvPr userDrawn="1"/>
          </p:nvSpPr>
          <p:spPr>
            <a:xfrm>
              <a:off x="6536976" y="6640224"/>
              <a:ext cx="300249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105393116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7874064" y="88998"/>
            <a:ext cx="980743" cy="486918"/>
          </a:xfrm>
          <a:prstGeom prst="rect">
            <a:avLst/>
          </a:prstGeom>
        </p:spPr>
      </p:pic>
      <p:cxnSp>
        <p:nvCxnSpPr>
          <p:cNvPr id="7" name="Straight Connector 6"/>
          <p:cNvCxnSpPr/>
          <p:nvPr userDrawn="1"/>
        </p:nvCxnSpPr>
        <p:spPr>
          <a:xfrm>
            <a:off x="427602" y="596866"/>
            <a:ext cx="7290000" cy="0"/>
          </a:xfrm>
          <a:prstGeom prst="line">
            <a:avLst/>
          </a:prstGeom>
          <a:ln w="12700">
            <a:solidFill>
              <a:srgbClr val="9E0D2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464037" y="4984845"/>
            <a:ext cx="8226173" cy="35823"/>
            <a:chOff x="535744" y="6640224"/>
            <a:chExt cx="9003722" cy="54000"/>
          </a:xfrm>
        </p:grpSpPr>
        <p:sp>
          <p:nvSpPr>
            <p:cNvPr id="5" name="Rectangle 4"/>
            <p:cNvSpPr/>
            <p:nvPr userDrawn="1"/>
          </p:nvSpPr>
          <p:spPr>
            <a:xfrm>
              <a:off x="535744" y="6640224"/>
              <a:ext cx="300249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6" name="Rectangle 5"/>
            <p:cNvSpPr/>
            <p:nvPr userDrawn="1"/>
          </p:nvSpPr>
          <p:spPr>
            <a:xfrm>
              <a:off x="3530755" y="6640224"/>
              <a:ext cx="300249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1" name="Rectangle 10"/>
            <p:cNvSpPr/>
            <p:nvPr userDrawn="1"/>
          </p:nvSpPr>
          <p:spPr>
            <a:xfrm>
              <a:off x="6536976" y="6640224"/>
              <a:ext cx="300249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203355159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 id="214748389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a:stretch>
            <a:fillRect/>
          </a:stretch>
        </p:blipFill>
        <p:spPr>
          <a:xfrm>
            <a:off x="8064139" y="172641"/>
            <a:ext cx="898887" cy="445770"/>
          </a:xfrm>
          <a:prstGeom prst="rect">
            <a:avLst/>
          </a:prstGeom>
        </p:spPr>
      </p:pic>
    </p:spTree>
    <p:extLst>
      <p:ext uri="{BB962C8B-B14F-4D97-AF65-F5344CB8AC3E}">
        <p14:creationId xmlns:p14="http://schemas.microsoft.com/office/powerpoint/2010/main" val="3594337128"/>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7" r:id="rId6"/>
    <p:sldLayoutId id="2147483948" r:id="rId7"/>
  </p:sldLayoutIdLst>
  <p:timing>
    <p:tnLst>
      <p:par>
        <p:cTn id="1" dur="indefinite" restart="never" nodeType="tmRoot"/>
      </p:par>
    </p:tnLst>
  </p:timing>
  <p:hf hdr="0" ftr="0" dt="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a:stretch>
            <a:fillRect/>
          </a:stretch>
        </p:blipFill>
        <p:spPr>
          <a:xfrm>
            <a:off x="8064140" y="172641"/>
            <a:ext cx="898887" cy="445770"/>
          </a:xfrm>
          <a:prstGeom prst="rect">
            <a:avLst/>
          </a:prstGeom>
        </p:spPr>
      </p:pic>
    </p:spTree>
    <p:extLst>
      <p:ext uri="{BB962C8B-B14F-4D97-AF65-F5344CB8AC3E}">
        <p14:creationId xmlns:p14="http://schemas.microsoft.com/office/powerpoint/2010/main" val="1982319063"/>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6" r:id="rId6"/>
    <p:sldLayoutId id="2147483957" r:id="rId7"/>
  </p:sldLayoutIdLst>
  <p:timing>
    <p:tnLst>
      <p:par>
        <p:cTn id="1" dur="indefinite" restart="never" nodeType="tmRoot"/>
      </p:par>
    </p:tnLst>
  </p:timing>
  <p:hf hdr="0" ftr="0" dt="0"/>
  <p:txStyles>
    <p:titleStyle>
      <a:lvl1pPr algn="ctr" defTabSz="914355" rtl="0" eaLnBrk="1" latinLnBrk="0" hangingPunct="1">
        <a:spcBef>
          <a:spcPct val="0"/>
        </a:spcBef>
        <a:buNone/>
        <a:defRPr sz="4400" kern="1200">
          <a:solidFill>
            <a:schemeClr val="tx1"/>
          </a:solidFill>
          <a:latin typeface="+mj-lt"/>
          <a:ea typeface="+mj-ea"/>
          <a:cs typeface="+mj-cs"/>
        </a:defRPr>
      </a:lvl1pPr>
    </p:titleStyle>
    <p:bodyStyle>
      <a:lvl1pPr marL="342884" indent="-342884" algn="l" defTabSz="91435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4" indent="-228588" algn="l" defTabSz="91435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20" b="20"/>
          <a:stretch>
            <a:fillRect/>
          </a:stretch>
        </p:blipFill>
        <p:spPr/>
      </p:pic>
      <p:sp>
        <p:nvSpPr>
          <p:cNvPr id="3" name="Rectangle 2"/>
          <p:cNvSpPr/>
          <p:nvPr/>
        </p:nvSpPr>
        <p:spPr>
          <a:xfrm>
            <a:off x="2381" y="2273987"/>
            <a:ext cx="9141619" cy="237484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endParaRPr lang="en-US" sz="338" dirty="0">
              <a:solidFill>
                <a:prstClr val="white"/>
              </a:solidFill>
            </a:endParaRPr>
          </a:p>
        </p:txBody>
      </p:sp>
      <p:pic>
        <p:nvPicPr>
          <p:cNvPr id="14" name="Picture 13"/>
          <p:cNvPicPr>
            <a:picLocks noChangeAspect="1"/>
          </p:cNvPicPr>
          <p:nvPr/>
        </p:nvPicPr>
        <p:blipFill>
          <a:blip r:embed="rId4">
            <a:biLevel thresh="25000"/>
          </a:blip>
          <a:stretch>
            <a:fillRect/>
          </a:stretch>
        </p:blipFill>
        <p:spPr>
          <a:xfrm>
            <a:off x="7980204" y="125253"/>
            <a:ext cx="1034392" cy="513102"/>
          </a:xfrm>
          <a:prstGeom prst="rect">
            <a:avLst/>
          </a:prstGeom>
        </p:spPr>
      </p:pic>
      <p:sp>
        <p:nvSpPr>
          <p:cNvPr id="6" name="Title 4"/>
          <p:cNvSpPr txBox="1">
            <a:spLocks/>
          </p:cNvSpPr>
          <p:nvPr/>
        </p:nvSpPr>
        <p:spPr>
          <a:xfrm>
            <a:off x="1818992" y="3752553"/>
            <a:ext cx="5504826" cy="48663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2250" kern="1200">
                <a:solidFill>
                  <a:schemeClr val="bg1"/>
                </a:solidFill>
                <a:latin typeface="+mj-lt"/>
                <a:ea typeface="+mj-ea"/>
                <a:cs typeface="+mj-cs"/>
              </a:defRPr>
            </a:lvl1pPr>
          </a:lstStyle>
          <a:p>
            <a:endParaRPr lang="en-US" dirty="0">
              <a:solidFill>
                <a:schemeClr val="bg2"/>
              </a:solidFill>
            </a:endParaRPr>
          </a:p>
        </p:txBody>
      </p:sp>
      <p:sp>
        <p:nvSpPr>
          <p:cNvPr id="4" name="Title 3"/>
          <p:cNvSpPr>
            <a:spLocks noGrp="1"/>
          </p:cNvSpPr>
          <p:nvPr>
            <p:ph type="ctrTitle"/>
          </p:nvPr>
        </p:nvSpPr>
        <p:spPr>
          <a:xfrm>
            <a:off x="-38079" y="2547618"/>
            <a:ext cx="9252830" cy="438617"/>
          </a:xfrm>
        </p:spPr>
        <p:txBody>
          <a:bodyPr anchor="ctr">
            <a:normAutofit/>
          </a:bodyPr>
          <a:lstStyle/>
          <a:p>
            <a:r>
              <a:rPr lang="en-US" sz="2000" b="1" dirty="0" smtClean="0">
                <a:solidFill>
                  <a:schemeClr val="bg2"/>
                </a:solidFill>
              </a:rPr>
              <a:t>FOUNDATIONAL COURSE </a:t>
            </a:r>
            <a:r>
              <a:rPr lang="en-US" sz="2000" b="1" dirty="0">
                <a:solidFill>
                  <a:schemeClr val="bg2"/>
                </a:solidFill>
              </a:rPr>
              <a:t>I</a:t>
            </a:r>
            <a:r>
              <a:rPr lang="en-US" sz="2000" b="1" dirty="0" smtClean="0">
                <a:solidFill>
                  <a:schemeClr val="bg2"/>
                </a:solidFill>
              </a:rPr>
              <a:t>N ENTREPRENEURSHIP</a:t>
            </a:r>
            <a:endParaRPr lang="en-US" sz="2000" b="1" dirty="0">
              <a:solidFill>
                <a:schemeClr val="bg2"/>
              </a:solidFill>
            </a:endParaRPr>
          </a:p>
        </p:txBody>
      </p:sp>
      <p:sp>
        <p:nvSpPr>
          <p:cNvPr id="7" name="Title 3"/>
          <p:cNvSpPr txBox="1">
            <a:spLocks/>
          </p:cNvSpPr>
          <p:nvPr/>
        </p:nvSpPr>
        <p:spPr>
          <a:xfrm>
            <a:off x="-31335" y="3234090"/>
            <a:ext cx="9252830" cy="438617"/>
          </a:xfrm>
          <a:prstGeom prst="rect">
            <a:avLst/>
          </a:prstGeom>
        </p:spPr>
        <p:txBody>
          <a:bodyPr anchor="ctr">
            <a:normAutofit/>
          </a:bodyPr>
          <a:lstStyle>
            <a:lvl1pPr algn="ctr" defTabSz="914400" rtl="0" eaLnBrk="1" latinLnBrk="0" hangingPunct="1">
              <a:spcBef>
                <a:spcPct val="0"/>
              </a:spcBef>
              <a:buNone/>
              <a:defRPr sz="2250" kern="1200">
                <a:solidFill>
                  <a:schemeClr val="bg1"/>
                </a:solidFill>
                <a:latin typeface="+mj-lt"/>
                <a:ea typeface="+mj-ea"/>
                <a:cs typeface="+mj-cs"/>
              </a:defRPr>
            </a:lvl1pPr>
          </a:lstStyle>
          <a:p>
            <a:r>
              <a:rPr lang="en-US" sz="2000" b="1" dirty="0" smtClean="0">
                <a:solidFill>
                  <a:schemeClr val="bg2"/>
                </a:solidFill>
              </a:rPr>
              <a:t>MILESTONE 4</a:t>
            </a:r>
            <a:endParaRPr lang="en-US" sz="2000" b="1" dirty="0">
              <a:solidFill>
                <a:schemeClr val="bg2"/>
              </a:solidFill>
            </a:endParaRPr>
          </a:p>
        </p:txBody>
      </p:sp>
    </p:spTree>
    <p:extLst>
      <p:ext uri="{BB962C8B-B14F-4D97-AF65-F5344CB8AC3E}">
        <p14:creationId xmlns:p14="http://schemas.microsoft.com/office/powerpoint/2010/main" val="676714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smtClean="0"/>
              <a:t>Financials</a:t>
            </a:r>
            <a:endParaRPr lang="en-US" sz="2000" dirty="0"/>
          </a:p>
        </p:txBody>
      </p:sp>
      <p:sp>
        <p:nvSpPr>
          <p:cNvPr id="7" name="TextBox 6"/>
          <p:cNvSpPr txBox="1"/>
          <p:nvPr/>
        </p:nvSpPr>
        <p:spPr>
          <a:xfrm>
            <a:off x="457200" y="722007"/>
            <a:ext cx="8178800" cy="3785652"/>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Include the following entities from the </a:t>
            </a:r>
            <a:r>
              <a:rPr lang="en-US" b="1" i="1" dirty="0" smtClean="0"/>
              <a:t>Basic Financial Plan </a:t>
            </a:r>
            <a:r>
              <a:rPr lang="en-US" i="1" dirty="0" smtClean="0"/>
              <a:t>that you created for your venture here:</a:t>
            </a:r>
          </a:p>
          <a:p>
            <a:pPr marL="858713" lvl="1" indent="-342900">
              <a:buFont typeface="Courier New" panose="02070309020205020404" pitchFamily="49" charset="0"/>
              <a:buChar char="o"/>
            </a:pPr>
            <a:r>
              <a:rPr lang="en-US" i="1" dirty="0" smtClean="0"/>
              <a:t>Product Cost</a:t>
            </a:r>
          </a:p>
          <a:p>
            <a:pPr marL="858713" lvl="1" indent="-342900">
              <a:buFont typeface="Courier New" panose="02070309020205020404" pitchFamily="49" charset="0"/>
              <a:buChar char="o"/>
            </a:pPr>
            <a:r>
              <a:rPr lang="en-US" i="1" dirty="0" smtClean="0"/>
              <a:t>Product Price</a:t>
            </a:r>
          </a:p>
          <a:p>
            <a:pPr marL="858713" lvl="1" indent="-342900">
              <a:buFont typeface="Courier New" panose="02070309020205020404" pitchFamily="49" charset="0"/>
              <a:buChar char="o"/>
            </a:pPr>
            <a:r>
              <a:rPr lang="en-US" i="1" dirty="0" err="1" smtClean="0"/>
              <a:t>No.of</a:t>
            </a:r>
            <a:r>
              <a:rPr lang="en-US" i="1" dirty="0" smtClean="0"/>
              <a:t> units sold</a:t>
            </a:r>
          </a:p>
          <a:p>
            <a:pPr marL="858713" lvl="1" indent="-342900">
              <a:buFont typeface="Courier New" panose="02070309020205020404" pitchFamily="49" charset="0"/>
              <a:buChar char="o"/>
            </a:pPr>
            <a:r>
              <a:rPr lang="en-US" i="1" dirty="0" smtClean="0"/>
              <a:t>Revenue</a:t>
            </a:r>
          </a:p>
          <a:p>
            <a:pPr marL="858713" lvl="1" indent="-342900">
              <a:buFont typeface="Courier New" panose="02070309020205020404" pitchFamily="49" charset="0"/>
              <a:buChar char="o"/>
            </a:pPr>
            <a:r>
              <a:rPr lang="en-US" i="1" dirty="0" smtClean="0"/>
              <a:t>Profit</a:t>
            </a:r>
          </a:p>
          <a:p>
            <a:pPr marL="858713" lvl="1" indent="-342900">
              <a:buFont typeface="Courier New" panose="02070309020205020404" pitchFamily="49" charset="0"/>
              <a:buChar char="o"/>
            </a:pPr>
            <a:r>
              <a:rPr lang="en-US" i="1" dirty="0" smtClean="0"/>
              <a:t>Breakeven</a:t>
            </a:r>
          </a:p>
          <a:p>
            <a:pPr marL="858713" lvl="1" indent="-342900">
              <a:buFont typeface="Courier New" panose="02070309020205020404" pitchFamily="49" charset="0"/>
              <a:buChar char="o"/>
            </a:pPr>
            <a:r>
              <a:rPr lang="en-US" i="1" dirty="0" smtClean="0"/>
              <a:t>Pay back period in months</a:t>
            </a:r>
          </a:p>
          <a:p>
            <a:pPr marL="342900" indent="-342900">
              <a:buFont typeface="Arial" panose="020B0604020202020204" pitchFamily="34" charset="0"/>
              <a:buChar char="•"/>
            </a:pPr>
            <a:r>
              <a:rPr lang="en-US" i="1" dirty="0" smtClean="0"/>
              <a:t>Also</a:t>
            </a:r>
            <a:r>
              <a:rPr lang="en-US" i="1" dirty="0" smtClean="0"/>
              <a:t>, add here your funding sources and the funding amount that you have received, if any.</a:t>
            </a:r>
          </a:p>
          <a:p>
            <a:pPr marL="342900" indent="-342900">
              <a:buFont typeface="Arial" panose="020B0604020202020204" pitchFamily="34" charset="0"/>
              <a:buChar char="•"/>
            </a:pPr>
            <a:r>
              <a:rPr lang="en-US" i="1" dirty="0" smtClean="0"/>
              <a:t>Embed your Basic Financial Plan here for ready reference.</a:t>
            </a:r>
            <a:endParaRPr lang="en-US" i="1" dirty="0"/>
          </a:p>
        </p:txBody>
      </p:sp>
      <p:sp>
        <p:nvSpPr>
          <p:cNvPr id="4" name="TextBox 3"/>
          <p:cNvSpPr txBox="1"/>
          <p:nvPr/>
        </p:nvSpPr>
        <p:spPr>
          <a:xfrm>
            <a:off x="612396" y="4423608"/>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2981231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a:noFill/>
        </p:spPr>
        <p:txBody>
          <a:bodyPr/>
          <a:lstStyle/>
          <a:p>
            <a:r>
              <a:rPr lang="en-US" sz="2000" dirty="0" smtClean="0"/>
              <a:t>Marketing and Sales</a:t>
            </a:r>
            <a:endParaRPr lang="en-US" sz="2000" dirty="0"/>
          </a:p>
        </p:txBody>
      </p:sp>
      <p:sp>
        <p:nvSpPr>
          <p:cNvPr id="7" name="TextBox 6"/>
          <p:cNvSpPr txBox="1"/>
          <p:nvPr/>
        </p:nvSpPr>
        <p:spPr>
          <a:xfrm>
            <a:off x="457200" y="885904"/>
            <a:ext cx="8178800" cy="2554545"/>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Present Your Brand </a:t>
            </a:r>
          </a:p>
          <a:p>
            <a:pPr marL="342900" indent="-342900">
              <a:buFont typeface="Arial" panose="020B0604020202020204" pitchFamily="34" charset="0"/>
              <a:buChar char="•"/>
            </a:pPr>
            <a:r>
              <a:rPr lang="en-US" i="1" dirty="0" smtClean="0"/>
              <a:t>Present Your Positioning Statement</a:t>
            </a:r>
          </a:p>
          <a:p>
            <a:pPr marL="342900" indent="-342900">
              <a:buFont typeface="Arial" panose="020B0604020202020204" pitchFamily="34" charset="0"/>
              <a:buChar char="•"/>
            </a:pPr>
            <a:r>
              <a:rPr lang="en-US" i="1" dirty="0" smtClean="0"/>
              <a:t>List the channels that you have selected to promote your PV</a:t>
            </a:r>
          </a:p>
          <a:p>
            <a:pPr marL="342900" indent="-342900">
              <a:buFont typeface="Arial" panose="020B0604020202020204" pitchFamily="34" charset="0"/>
              <a:buChar char="•"/>
            </a:pPr>
            <a:r>
              <a:rPr lang="en-US" i="1" dirty="0" smtClean="0"/>
              <a:t>Present Your Sales Plan and Sales Pitch</a:t>
            </a:r>
          </a:p>
          <a:p>
            <a:pPr marL="342900" indent="-342900">
              <a:buFont typeface="Arial" panose="020B0604020202020204" pitchFamily="34" charset="0"/>
              <a:buChar char="•"/>
            </a:pPr>
            <a:r>
              <a:rPr lang="en-US" i="1" dirty="0"/>
              <a:t>List the number of sales you have made for your product/service. (Ideally 10 units or more).</a:t>
            </a:r>
          </a:p>
          <a:p>
            <a:pPr marL="342900" indent="-342900">
              <a:buFont typeface="Arial" panose="020B0604020202020204" pitchFamily="34" charset="0"/>
              <a:buChar char="•"/>
            </a:pPr>
            <a:r>
              <a:rPr lang="en-US" i="1" dirty="0"/>
              <a:t>Provide evidence of the sale.</a:t>
            </a:r>
          </a:p>
          <a:p>
            <a:pPr marL="342900" indent="-342900">
              <a:buFont typeface="Arial" panose="020B0604020202020204" pitchFamily="34" charset="0"/>
              <a:buChar char="•"/>
            </a:pPr>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3494354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7123" y="885904"/>
            <a:ext cx="688877" cy="3802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p:cNvSpPr>
            <a:spLocks noGrp="1"/>
          </p:cNvSpPr>
          <p:nvPr>
            <p:ph type="title"/>
          </p:nvPr>
        </p:nvSpPr>
        <p:spPr>
          <a:xfrm>
            <a:off x="457200" y="249130"/>
            <a:ext cx="7886700" cy="326231"/>
          </a:xfrm>
        </p:spPr>
        <p:txBody>
          <a:bodyPr/>
          <a:lstStyle/>
          <a:p>
            <a:r>
              <a:rPr lang="en-US" sz="2000" dirty="0" smtClean="0"/>
              <a:t>Team </a:t>
            </a:r>
            <a:r>
              <a:rPr lang="en-US" sz="2000" dirty="0"/>
              <a:t>Commitment</a:t>
            </a:r>
          </a:p>
        </p:txBody>
      </p:sp>
      <p:sp>
        <p:nvSpPr>
          <p:cNvPr id="16" name="TextBox 15"/>
          <p:cNvSpPr txBox="1"/>
          <p:nvPr/>
        </p:nvSpPr>
        <p:spPr>
          <a:xfrm>
            <a:off x="457200" y="885904"/>
            <a:ext cx="8178800" cy="1631216"/>
          </a:xfrm>
          <a:prstGeom prst="rect">
            <a:avLst/>
          </a:prstGeom>
          <a:noFill/>
        </p:spPr>
        <p:txBody>
          <a:bodyPr wrap="square" rtlCol="0">
            <a:spAutoFit/>
          </a:bodyPr>
          <a:lstStyle/>
          <a:p>
            <a:pPr marL="457200" indent="-457200">
              <a:buFont typeface="Arial" panose="020B0604020202020204" pitchFamily="34" charset="0"/>
              <a:buChar char="•"/>
            </a:pPr>
            <a:r>
              <a:rPr lang="en-US" i="1" dirty="0" smtClean="0"/>
              <a:t>List the skill sets  and responsibilities of each venture team member.</a:t>
            </a:r>
          </a:p>
          <a:p>
            <a:pPr marL="457200" indent="-457200">
              <a:buFont typeface="Arial" panose="020B0604020202020204" pitchFamily="34" charset="0"/>
              <a:buChar char="•"/>
            </a:pPr>
            <a:r>
              <a:rPr lang="en-US" i="1" dirty="0" smtClean="0"/>
              <a:t>Discuss how your skill sets are complementary to each other and help in running the venture.</a:t>
            </a:r>
          </a:p>
          <a:p>
            <a:pPr marL="457200" indent="-457200">
              <a:buFont typeface="Arial" panose="020B0604020202020204" pitchFamily="34" charset="0"/>
              <a:buChar char="•"/>
            </a:pPr>
            <a:r>
              <a:rPr lang="en-US" i="1" dirty="0" smtClean="0"/>
              <a:t>Discuss how many of your team members are ready to take this venture forward.</a:t>
            </a:r>
          </a:p>
        </p:txBody>
      </p:sp>
      <p:sp>
        <p:nvSpPr>
          <p:cNvPr id="5" name="TextBox 4"/>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413274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7123" y="885904"/>
            <a:ext cx="688877" cy="3802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p:cNvSpPr>
            <a:spLocks noGrp="1"/>
          </p:cNvSpPr>
          <p:nvPr>
            <p:ph type="title"/>
          </p:nvPr>
        </p:nvSpPr>
        <p:spPr>
          <a:xfrm>
            <a:off x="457200" y="249130"/>
            <a:ext cx="7886700" cy="326231"/>
          </a:xfrm>
        </p:spPr>
        <p:txBody>
          <a:bodyPr/>
          <a:lstStyle/>
          <a:p>
            <a:r>
              <a:rPr lang="en-US" sz="2000" smtClean="0"/>
              <a:t>General Instructions</a:t>
            </a:r>
            <a:endParaRPr lang="en-US" sz="2000" dirty="0"/>
          </a:p>
        </p:txBody>
      </p:sp>
      <p:sp>
        <p:nvSpPr>
          <p:cNvPr id="16" name="TextBox 15"/>
          <p:cNvSpPr txBox="1"/>
          <p:nvPr/>
        </p:nvSpPr>
        <p:spPr>
          <a:xfrm>
            <a:off x="457200" y="885904"/>
            <a:ext cx="8178800" cy="4093428"/>
          </a:xfrm>
          <a:prstGeom prst="rect">
            <a:avLst/>
          </a:prstGeom>
          <a:noFill/>
        </p:spPr>
        <p:txBody>
          <a:bodyPr wrap="square" rtlCol="0">
            <a:spAutoFit/>
          </a:bodyPr>
          <a:lstStyle/>
          <a:p>
            <a:pPr marL="457200" indent="-457200">
              <a:buFont typeface="+mj-lt"/>
              <a:buAutoNum type="arabicPeriod"/>
            </a:pPr>
            <a:r>
              <a:rPr lang="en-US" dirty="0" smtClean="0"/>
              <a:t>The next few slides will require you to showcase the various stages of your entrepreneurship journey. You need to update this presentation with the information specified on each slide. </a:t>
            </a:r>
          </a:p>
          <a:p>
            <a:pPr marL="457200" indent="-457200">
              <a:buFont typeface="+mj-lt"/>
              <a:buAutoNum type="arabicPeriod"/>
            </a:pPr>
            <a:r>
              <a:rPr lang="en-US" dirty="0" smtClean="0"/>
              <a:t>Make sure you read the instructions provided on the slides. </a:t>
            </a:r>
          </a:p>
          <a:p>
            <a:pPr marL="457200" indent="-457200">
              <a:buFont typeface="+mj-lt"/>
              <a:buAutoNum type="arabicPeriod"/>
            </a:pPr>
            <a:r>
              <a:rPr lang="en-US" dirty="0"/>
              <a:t>Feel free to type over the instructions as you update each slide.</a:t>
            </a:r>
            <a:endParaRPr lang="en-US" dirty="0" smtClean="0"/>
          </a:p>
          <a:p>
            <a:pPr marL="457200" indent="-457200">
              <a:buFont typeface="+mj-lt"/>
              <a:buAutoNum type="arabicPeriod"/>
            </a:pPr>
            <a:r>
              <a:rPr lang="en-US" dirty="0" smtClean="0"/>
              <a:t>Go ahead and insert documents, videos, spreadsheets, images, and screenshots within the slides, as needed.</a:t>
            </a:r>
          </a:p>
          <a:p>
            <a:pPr marL="457200" indent="-457200">
              <a:buFont typeface="+mj-lt"/>
              <a:buAutoNum type="arabicPeriod"/>
            </a:pPr>
            <a:r>
              <a:rPr lang="en-US" dirty="0" smtClean="0">
                <a:solidFill>
                  <a:srgbClr val="FF0000"/>
                </a:solidFill>
              </a:rPr>
              <a:t>Remove this slide after you complete updating this presentation</a:t>
            </a:r>
            <a:r>
              <a:rPr lang="en-US" dirty="0" smtClean="0">
                <a:solidFill>
                  <a:srgbClr val="FF0000"/>
                </a:solidFill>
              </a:rPr>
              <a:t>.</a:t>
            </a:r>
          </a:p>
          <a:p>
            <a:pPr marL="457200" indent="-457200">
              <a:buFont typeface="+mj-lt"/>
              <a:buAutoNum type="arabicPeriod"/>
            </a:pPr>
            <a:r>
              <a:rPr lang="en-US" dirty="0">
                <a:solidFill>
                  <a:srgbClr val="FF0000"/>
                </a:solidFill>
              </a:rPr>
              <a:t>You may use any other template of your choice to pitch for your venture as long as you cover all information being sought here.</a:t>
            </a:r>
            <a:endParaRPr lang="en-IN" dirty="0">
              <a:solidFill>
                <a:srgbClr val="FF0000"/>
              </a:solidFill>
            </a:endParaRPr>
          </a:p>
          <a:p>
            <a:pPr marL="457200" indent="-457200">
              <a:buFont typeface="+mj-lt"/>
              <a:buAutoNum type="arabicPeriod"/>
            </a:pPr>
            <a:endParaRPr lang="en-US" dirty="0" smtClean="0"/>
          </a:p>
          <a:p>
            <a:pPr marL="457200"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311832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7123" y="885904"/>
            <a:ext cx="688877" cy="3802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p:cNvSpPr>
            <a:spLocks noGrp="1"/>
          </p:cNvSpPr>
          <p:nvPr>
            <p:ph type="title"/>
          </p:nvPr>
        </p:nvSpPr>
        <p:spPr>
          <a:xfrm>
            <a:off x="457200" y="249130"/>
            <a:ext cx="7886700" cy="326231"/>
          </a:xfrm>
        </p:spPr>
        <p:txBody>
          <a:bodyPr/>
          <a:lstStyle/>
          <a:p>
            <a:r>
              <a:rPr lang="en-US" sz="2000" dirty="0" smtClean="0"/>
              <a:t>Introduction</a:t>
            </a:r>
            <a:endParaRPr lang="en-US" sz="2000" dirty="0"/>
          </a:p>
        </p:txBody>
      </p:sp>
      <p:sp>
        <p:nvSpPr>
          <p:cNvPr id="16" name="TextBox 15"/>
          <p:cNvSpPr txBox="1"/>
          <p:nvPr/>
        </p:nvSpPr>
        <p:spPr>
          <a:xfrm>
            <a:off x="457200" y="885904"/>
            <a:ext cx="8178800" cy="707886"/>
          </a:xfrm>
          <a:prstGeom prst="rect">
            <a:avLst/>
          </a:prstGeom>
          <a:noFill/>
        </p:spPr>
        <p:txBody>
          <a:bodyPr wrap="square" rtlCol="0">
            <a:spAutoFit/>
          </a:bodyPr>
          <a:lstStyle/>
          <a:p>
            <a:r>
              <a:rPr lang="en-US" i="1" dirty="0" smtClean="0"/>
              <a:t>&lt;Provide </a:t>
            </a:r>
            <a:r>
              <a:rPr lang="en-US" i="1" dirty="0"/>
              <a:t>your company name, company logo, </a:t>
            </a:r>
            <a:r>
              <a:rPr lang="en-US" i="1" dirty="0" smtClean="0"/>
              <a:t>and names </a:t>
            </a:r>
            <a:r>
              <a:rPr lang="en-US" i="1" dirty="0"/>
              <a:t>and positions of your team members</a:t>
            </a:r>
            <a:r>
              <a:rPr lang="en-US" i="1" dirty="0" smtClean="0"/>
              <a:t>.&gt;</a:t>
            </a:r>
            <a:endParaRPr lang="en-US" i="1" dirty="0"/>
          </a:p>
        </p:txBody>
      </p:sp>
      <p:sp>
        <p:nvSpPr>
          <p:cNvPr id="5" name="TextBox 4"/>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2451553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smtClean="0"/>
              <a:t>Problem/Opportunity</a:t>
            </a:r>
            <a:endParaRPr lang="en-US" sz="2000" dirty="0"/>
          </a:p>
        </p:txBody>
      </p:sp>
      <p:sp>
        <p:nvSpPr>
          <p:cNvPr id="7" name="TextBox 6"/>
          <p:cNvSpPr txBox="1"/>
          <p:nvPr/>
        </p:nvSpPr>
        <p:spPr>
          <a:xfrm>
            <a:off x="457200" y="885904"/>
            <a:ext cx="8178800" cy="3170099"/>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Showcase your problem interviews for your customer segment:</a:t>
            </a:r>
          </a:p>
          <a:p>
            <a:pPr marL="858713" lvl="1" indent="-342900">
              <a:buFont typeface="Arial" panose="020B0604020202020204" pitchFamily="34" charset="0"/>
              <a:buChar char="•"/>
            </a:pPr>
            <a:r>
              <a:rPr lang="en-US" i="1" dirty="0" smtClean="0"/>
              <a:t>Interview at least 10 customers </a:t>
            </a:r>
          </a:p>
          <a:p>
            <a:pPr marL="858713" lvl="1" indent="-342900">
              <a:buFont typeface="Arial" panose="020B0604020202020204" pitchFamily="34" charset="0"/>
              <a:buChar char="•"/>
            </a:pPr>
            <a:r>
              <a:rPr lang="en-US" i="1" dirty="0" smtClean="0"/>
              <a:t>Show </a:t>
            </a:r>
            <a:r>
              <a:rPr lang="en-US" b="1" i="1" dirty="0"/>
              <a:t>videos</a:t>
            </a:r>
            <a:r>
              <a:rPr lang="en-US" i="1" dirty="0"/>
              <a:t>, </a:t>
            </a:r>
            <a:r>
              <a:rPr lang="en-US" b="1" i="1" dirty="0"/>
              <a:t>quotations</a:t>
            </a:r>
            <a:r>
              <a:rPr lang="en-US" i="1" dirty="0"/>
              <a:t> from the problem interviews </a:t>
            </a:r>
            <a:r>
              <a:rPr lang="en-US" i="1" dirty="0" smtClean="0"/>
              <a:t>which </a:t>
            </a:r>
            <a:r>
              <a:rPr lang="en-US" i="1" dirty="0"/>
              <a:t>reinforce that customers think that it is a “must have” problem</a:t>
            </a:r>
            <a:r>
              <a:rPr lang="en-US" i="1" dirty="0" smtClean="0"/>
              <a:t>.</a:t>
            </a:r>
          </a:p>
          <a:p>
            <a:pPr marL="858713" lvl="1" indent="-342900">
              <a:buFont typeface="Arial" panose="020B0604020202020204" pitchFamily="34" charset="0"/>
              <a:buChar char="•"/>
            </a:pPr>
            <a:r>
              <a:rPr lang="en-US" i="1" dirty="0" smtClean="0"/>
              <a:t>Ensure that the videos (if any) or the quotations are </a:t>
            </a:r>
            <a:r>
              <a:rPr lang="en-US" b="1" i="1" dirty="0" smtClean="0"/>
              <a:t>short and crisp</a:t>
            </a:r>
            <a:r>
              <a:rPr lang="en-US" i="1" dirty="0" smtClean="0"/>
              <a:t>.</a:t>
            </a:r>
          </a:p>
          <a:p>
            <a:pPr marL="342900" indent="-342900">
              <a:buFont typeface="Arial" panose="020B0604020202020204" pitchFamily="34" charset="0"/>
              <a:buChar char="•"/>
            </a:pPr>
            <a:r>
              <a:rPr lang="en-US" i="1" dirty="0" smtClean="0"/>
              <a:t>Copy-paste or embed your Back-of-the-envelope calculation.</a:t>
            </a:r>
          </a:p>
          <a:p>
            <a:pPr marL="858713" lvl="1" indent="-342900">
              <a:buFont typeface="Arial" panose="020B0604020202020204" pitchFamily="34" charset="0"/>
              <a:buChar char="•"/>
            </a:pPr>
            <a:r>
              <a:rPr lang="en-US" i="1" dirty="0" smtClean="0"/>
              <a:t>Ensure that the calculation looks realistic and well-researched.</a:t>
            </a:r>
          </a:p>
          <a:p>
            <a:pPr marL="342900" indent="-342900">
              <a:buFont typeface="Arial" panose="020B0604020202020204" pitchFamily="34" charset="0"/>
              <a:buChar char="•"/>
            </a:pPr>
            <a:r>
              <a:rPr lang="en-US" i="1" dirty="0" smtClean="0"/>
              <a:t>How big is the market size?</a:t>
            </a:r>
            <a:endParaRPr lang="en-US" i="1" dirty="0"/>
          </a:p>
          <a:p>
            <a:pPr marL="858713" lvl="1" indent="-342900">
              <a:buFont typeface="Arial" panose="020B0604020202020204" pitchFamily="34" charset="0"/>
              <a:buChar char="•"/>
            </a:pPr>
            <a:endParaRPr lang="en-US" i="1" dirty="0" smtClean="0"/>
          </a:p>
          <a:p>
            <a:pPr marL="342900" indent="-342900">
              <a:buFont typeface="Arial" panose="020B0604020202020204" pitchFamily="34" charset="0"/>
              <a:buChar char="•"/>
            </a:pPr>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228590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smtClean="0"/>
              <a:t>Customer</a:t>
            </a:r>
            <a:endParaRPr lang="en-US" sz="2000" dirty="0"/>
          </a:p>
        </p:txBody>
      </p:sp>
      <p:sp>
        <p:nvSpPr>
          <p:cNvPr id="7" name="TextBox 6"/>
          <p:cNvSpPr txBox="1"/>
          <p:nvPr/>
        </p:nvSpPr>
        <p:spPr>
          <a:xfrm>
            <a:off x="457200" y="885904"/>
            <a:ext cx="8178800" cy="1631216"/>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Copy-paste or embed your Value Proposition Canvas:</a:t>
            </a:r>
          </a:p>
          <a:p>
            <a:pPr marL="858713" lvl="1" indent="-342900">
              <a:buFont typeface="Arial" panose="020B0604020202020204" pitchFamily="34" charset="0"/>
              <a:buChar char="•"/>
            </a:pPr>
            <a:r>
              <a:rPr lang="en-US" i="1" dirty="0" smtClean="0"/>
              <a:t>Ensure </a:t>
            </a:r>
            <a:r>
              <a:rPr lang="en-US" i="1" dirty="0"/>
              <a:t>that your customer pains and gains </a:t>
            </a:r>
            <a:r>
              <a:rPr lang="en-US" i="1" dirty="0" smtClean="0"/>
              <a:t>match with the corresponding </a:t>
            </a:r>
            <a:r>
              <a:rPr lang="en-US" i="1" dirty="0"/>
              <a:t>pain relievers and gain creators. </a:t>
            </a:r>
          </a:p>
          <a:p>
            <a:pPr marL="858713" lvl="1" indent="-342900">
              <a:buFont typeface="Arial" panose="020B0604020202020204" pitchFamily="34" charset="0"/>
              <a:buChar char="•"/>
            </a:pPr>
            <a:endParaRPr lang="en-US" i="1" dirty="0" smtClean="0"/>
          </a:p>
          <a:p>
            <a:pPr marL="342900" indent="-342900">
              <a:buFont typeface="Arial" panose="020B0604020202020204" pitchFamily="34" charset="0"/>
              <a:buChar char="•"/>
            </a:pPr>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2863883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a:noFill/>
        </p:spPr>
        <p:txBody>
          <a:bodyPr/>
          <a:lstStyle/>
          <a:p>
            <a:r>
              <a:rPr lang="en-US" sz="2000" dirty="0" smtClean="0"/>
              <a:t>Solution</a:t>
            </a:r>
            <a:endParaRPr lang="en-US" sz="2000" dirty="0"/>
          </a:p>
        </p:txBody>
      </p:sp>
      <p:sp>
        <p:nvSpPr>
          <p:cNvPr id="9" name="TextBox 8"/>
          <p:cNvSpPr txBox="1"/>
          <p:nvPr/>
        </p:nvSpPr>
        <p:spPr>
          <a:xfrm>
            <a:off x="552091" y="992038"/>
            <a:ext cx="7791809" cy="1323439"/>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How are you solving the problem?</a:t>
            </a:r>
          </a:p>
          <a:p>
            <a:pPr marL="342900" indent="-342900">
              <a:buFont typeface="Arial" panose="020B0604020202020204" pitchFamily="34" charset="0"/>
              <a:buChar char="•"/>
            </a:pPr>
            <a:r>
              <a:rPr lang="en-US" i="1" dirty="0" smtClean="0"/>
              <a:t>How is the customer addressing </a:t>
            </a:r>
            <a:r>
              <a:rPr lang="en-US" i="1" dirty="0"/>
              <a:t>the </a:t>
            </a:r>
            <a:r>
              <a:rPr lang="en-US" i="1" dirty="0" smtClean="0"/>
              <a:t>problem today?</a:t>
            </a:r>
          </a:p>
          <a:p>
            <a:pPr marL="342900" indent="-342900">
              <a:buFont typeface="Arial" panose="020B0604020202020204" pitchFamily="34" charset="0"/>
              <a:buChar char="•"/>
            </a:pPr>
            <a:r>
              <a:rPr lang="en-US" i="1" dirty="0"/>
              <a:t>How will your solution make the customer’s life better? </a:t>
            </a:r>
          </a:p>
          <a:p>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2050516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smtClean="0"/>
              <a:t>Business Model</a:t>
            </a:r>
            <a:endParaRPr lang="en-US" sz="2000" dirty="0"/>
          </a:p>
        </p:txBody>
      </p:sp>
      <p:sp>
        <p:nvSpPr>
          <p:cNvPr id="7" name="TextBox 6"/>
          <p:cNvSpPr txBox="1"/>
          <p:nvPr/>
        </p:nvSpPr>
        <p:spPr>
          <a:xfrm>
            <a:off x="457200" y="885904"/>
            <a:ext cx="8178800" cy="2246769"/>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Copy-paste or embed your Business Model (Lean Canvas)</a:t>
            </a:r>
          </a:p>
          <a:p>
            <a:pPr marL="342900" indent="-342900">
              <a:buFont typeface="Arial" panose="020B0604020202020204" pitchFamily="34" charset="0"/>
              <a:buChar char="•"/>
            </a:pPr>
            <a:r>
              <a:rPr lang="en-US" i="1" dirty="0" smtClean="0"/>
              <a:t>Remember that a strong business model should have:</a:t>
            </a:r>
          </a:p>
          <a:p>
            <a:pPr marL="858713" lvl="1" indent="-342900">
              <a:buFont typeface="Arial" panose="020B0604020202020204" pitchFamily="34" charset="0"/>
              <a:buChar char="•"/>
            </a:pPr>
            <a:r>
              <a:rPr lang="en-US" i="1" dirty="0" smtClean="0"/>
              <a:t>Two </a:t>
            </a:r>
            <a:r>
              <a:rPr lang="en-US" i="1" dirty="0"/>
              <a:t>or more customer </a:t>
            </a:r>
            <a:r>
              <a:rPr lang="en-US" i="1" dirty="0" smtClean="0"/>
              <a:t>segments and early adopters</a:t>
            </a:r>
          </a:p>
          <a:p>
            <a:pPr marL="858713" lvl="1" indent="-342900">
              <a:buFont typeface="Arial" panose="020B0604020202020204" pitchFamily="34" charset="0"/>
              <a:buChar char="•"/>
            </a:pPr>
            <a:r>
              <a:rPr lang="en-US" i="1" dirty="0" smtClean="0"/>
              <a:t>Two or more revenue </a:t>
            </a:r>
            <a:r>
              <a:rPr lang="en-US" i="1" dirty="0"/>
              <a:t>streams, channels, and unique value proposition. </a:t>
            </a:r>
          </a:p>
          <a:p>
            <a:pPr marL="858713" lvl="1" indent="-342900">
              <a:buFont typeface="Arial" panose="020B0604020202020204" pitchFamily="34" charset="0"/>
              <a:buChar char="•"/>
            </a:pPr>
            <a:endParaRPr lang="en-US" i="1" dirty="0" smtClean="0"/>
          </a:p>
          <a:p>
            <a:pPr marL="342900" indent="-342900">
              <a:buFont typeface="Arial" panose="020B0604020202020204" pitchFamily="34" charset="0"/>
              <a:buChar char="•"/>
            </a:pPr>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3848245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smtClean="0"/>
              <a:t>Competition Analysis</a:t>
            </a:r>
            <a:endParaRPr lang="en-US" sz="2000" dirty="0"/>
          </a:p>
        </p:txBody>
      </p:sp>
      <p:sp>
        <p:nvSpPr>
          <p:cNvPr id="7" name="TextBox 6"/>
          <p:cNvSpPr txBox="1"/>
          <p:nvPr/>
        </p:nvSpPr>
        <p:spPr>
          <a:xfrm>
            <a:off x="457200" y="885904"/>
            <a:ext cx="8178800" cy="1323439"/>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List the product benefits offered by your competitors.</a:t>
            </a:r>
          </a:p>
          <a:p>
            <a:pPr marL="342900" indent="-342900">
              <a:buFont typeface="Arial" panose="020B0604020202020204" pitchFamily="34" charset="0"/>
              <a:buChar char="•"/>
            </a:pPr>
            <a:r>
              <a:rPr lang="en-US" i="1" dirty="0" smtClean="0"/>
              <a:t>List two or more product benefits that you can offer that will compel potential customers to switch over from the existing solutions.</a:t>
            </a:r>
          </a:p>
          <a:p>
            <a:pPr marL="342900" indent="-342900">
              <a:buFont typeface="Arial" panose="020B0604020202020204" pitchFamily="34" charset="0"/>
              <a:buChar char="•"/>
            </a:pPr>
            <a:endParaRPr lang="en-US" i="1" dirty="0"/>
          </a:p>
        </p:txBody>
      </p:sp>
      <p:sp>
        <p:nvSpPr>
          <p:cNvPr id="4" name="TextBox 3"/>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3045097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249130"/>
            <a:ext cx="7886700" cy="326231"/>
          </a:xfrm>
        </p:spPr>
        <p:txBody>
          <a:bodyPr/>
          <a:lstStyle/>
          <a:p>
            <a:r>
              <a:rPr lang="en-US" sz="2000" dirty="0" smtClean="0"/>
              <a:t>Prototype/Product</a:t>
            </a:r>
            <a:endParaRPr lang="en-US" sz="2000" dirty="0"/>
          </a:p>
        </p:txBody>
      </p:sp>
      <p:sp>
        <p:nvSpPr>
          <p:cNvPr id="4" name="TextBox 3"/>
          <p:cNvSpPr txBox="1"/>
          <p:nvPr/>
        </p:nvSpPr>
        <p:spPr>
          <a:xfrm>
            <a:off x="457200" y="885904"/>
            <a:ext cx="8178800" cy="3785652"/>
          </a:xfrm>
          <a:prstGeom prst="rect">
            <a:avLst/>
          </a:prstGeom>
          <a:noFill/>
        </p:spPr>
        <p:txBody>
          <a:bodyPr wrap="square" rtlCol="0">
            <a:spAutoFit/>
          </a:bodyPr>
          <a:lstStyle/>
          <a:p>
            <a:pPr marL="342900" indent="-342900">
              <a:buFont typeface="Arial" panose="020B0604020202020204" pitchFamily="34" charset="0"/>
              <a:buChar char="•"/>
            </a:pPr>
            <a:r>
              <a:rPr lang="en-US" i="1" dirty="0" smtClean="0"/>
              <a:t>Showcase your </a:t>
            </a:r>
            <a:r>
              <a:rPr lang="en-US" b="1" i="1" dirty="0" smtClean="0"/>
              <a:t>prototype</a:t>
            </a:r>
            <a:r>
              <a:rPr lang="en-US" i="1" dirty="0" smtClean="0"/>
              <a:t> and </a:t>
            </a:r>
            <a:r>
              <a:rPr lang="en-US" b="1" i="1" dirty="0" smtClean="0"/>
              <a:t>MVP</a:t>
            </a:r>
            <a:r>
              <a:rPr lang="en-US" i="1" dirty="0" smtClean="0"/>
              <a:t>.</a:t>
            </a:r>
          </a:p>
          <a:p>
            <a:pPr marL="858713" lvl="1" indent="-342900">
              <a:buFont typeface="Arial" panose="020B0604020202020204" pitchFamily="34" charset="0"/>
              <a:buChar char="•"/>
            </a:pPr>
            <a:r>
              <a:rPr lang="en-US" i="1" dirty="0" smtClean="0"/>
              <a:t>You can insert videos, photos of your prototype and MVP.</a:t>
            </a:r>
          </a:p>
          <a:p>
            <a:pPr marL="342900" indent="-342900">
              <a:buFont typeface="Arial" panose="020B0604020202020204" pitchFamily="34" charset="0"/>
              <a:buChar char="•"/>
            </a:pPr>
            <a:r>
              <a:rPr lang="en-US" i="1" dirty="0" smtClean="0"/>
              <a:t>Show </a:t>
            </a:r>
            <a:r>
              <a:rPr lang="en-US" i="1" dirty="0"/>
              <a:t>videos, quotations from the </a:t>
            </a:r>
            <a:r>
              <a:rPr lang="en-US" i="1" dirty="0" smtClean="0"/>
              <a:t>solution interviews. </a:t>
            </a:r>
          </a:p>
          <a:p>
            <a:pPr marL="858713" lvl="1" indent="-342900">
              <a:buFont typeface="Arial" panose="020B0604020202020204" pitchFamily="34" charset="0"/>
              <a:buChar char="•"/>
            </a:pPr>
            <a:r>
              <a:rPr lang="en-US" i="1" dirty="0" smtClean="0"/>
              <a:t>Ensure that you have interviewed at least 10 customers.</a:t>
            </a:r>
          </a:p>
          <a:p>
            <a:pPr marL="858713" lvl="1" indent="-342900">
              <a:buFont typeface="Arial" panose="020B0604020202020204" pitchFamily="34" charset="0"/>
              <a:buChar char="•"/>
            </a:pPr>
            <a:r>
              <a:rPr lang="en-US" i="1" dirty="0" smtClean="0"/>
              <a:t>Ensure that the quotations or the videos (if any) are </a:t>
            </a:r>
            <a:r>
              <a:rPr lang="en-US" b="1" i="1" dirty="0" smtClean="0"/>
              <a:t>short and crisp</a:t>
            </a:r>
            <a:r>
              <a:rPr lang="en-US" i="1" dirty="0" smtClean="0"/>
              <a:t>.</a:t>
            </a:r>
          </a:p>
          <a:p>
            <a:pPr marL="342900" indent="-342900">
              <a:buFont typeface="Arial" panose="020B0604020202020204" pitchFamily="34" charset="0"/>
              <a:buChar char="•"/>
            </a:pPr>
            <a:r>
              <a:rPr lang="en-US" i="1" dirty="0" smtClean="0"/>
              <a:t>Discuss how you </a:t>
            </a:r>
            <a:r>
              <a:rPr lang="en-US" b="1" i="1" dirty="0" smtClean="0"/>
              <a:t>modified</a:t>
            </a:r>
            <a:r>
              <a:rPr lang="en-US" i="1" dirty="0" smtClean="0"/>
              <a:t> your prototype and MVP based on customer </a:t>
            </a:r>
            <a:r>
              <a:rPr lang="en-US" b="1" i="1" dirty="0" smtClean="0"/>
              <a:t>feedback</a:t>
            </a:r>
            <a:r>
              <a:rPr lang="en-US" i="1" dirty="0" smtClean="0"/>
              <a:t>.</a:t>
            </a:r>
          </a:p>
          <a:p>
            <a:pPr marL="342900" indent="-342900">
              <a:buFont typeface="Arial" panose="020B0604020202020204" pitchFamily="34" charset="0"/>
              <a:buChar char="•"/>
            </a:pPr>
            <a:r>
              <a:rPr lang="en-US" i="1" dirty="0" smtClean="0"/>
              <a:t>Top Learnings from Solution Demo and MVP.</a:t>
            </a:r>
          </a:p>
          <a:p>
            <a:pPr marL="342900" indent="-342900">
              <a:buFont typeface="Arial" panose="020B0604020202020204" pitchFamily="34" charset="0"/>
              <a:buChar char="•"/>
            </a:pPr>
            <a:endParaRPr lang="en-US" i="1" dirty="0" smtClean="0"/>
          </a:p>
          <a:p>
            <a:pPr marL="342900" indent="-342900">
              <a:buFont typeface="Arial" panose="020B0604020202020204" pitchFamily="34" charset="0"/>
              <a:buChar char="•"/>
            </a:pPr>
            <a:endParaRPr lang="en-US" i="1" dirty="0"/>
          </a:p>
          <a:p>
            <a:pPr marL="858713" lvl="1" indent="-342900">
              <a:buFont typeface="Arial" panose="020B0604020202020204" pitchFamily="34" charset="0"/>
              <a:buChar char="•"/>
            </a:pPr>
            <a:endParaRPr lang="en-US" i="1" dirty="0" smtClean="0"/>
          </a:p>
          <a:p>
            <a:pPr marL="342900" indent="-342900">
              <a:buFont typeface="Arial" panose="020B0604020202020204" pitchFamily="34" charset="0"/>
              <a:buChar char="•"/>
            </a:pPr>
            <a:endParaRPr lang="en-US" i="1" dirty="0"/>
          </a:p>
        </p:txBody>
      </p:sp>
      <p:sp>
        <p:nvSpPr>
          <p:cNvPr id="5" name="TextBox 4"/>
          <p:cNvSpPr txBox="1"/>
          <p:nvPr/>
        </p:nvSpPr>
        <p:spPr>
          <a:xfrm>
            <a:off x="612396" y="4328719"/>
            <a:ext cx="7731504" cy="584775"/>
          </a:xfrm>
          <a:prstGeom prst="rect">
            <a:avLst/>
          </a:prstGeom>
          <a:noFill/>
        </p:spPr>
        <p:txBody>
          <a:bodyPr wrap="square" rtlCol="0">
            <a:spAutoFit/>
          </a:bodyPr>
          <a:lstStyle/>
          <a:p>
            <a:r>
              <a:rPr lang="en-US" sz="1600" b="1" dirty="0" smtClean="0">
                <a:solidFill>
                  <a:srgbClr val="C00000"/>
                </a:solidFill>
              </a:rPr>
              <a:t>Note: </a:t>
            </a:r>
            <a:r>
              <a:rPr lang="en-US" sz="1600" dirty="0" smtClean="0"/>
              <a:t>You may </a:t>
            </a:r>
            <a:r>
              <a:rPr lang="en-US" sz="1600" dirty="0"/>
              <a:t>use any other template of your choice to pitch for your </a:t>
            </a:r>
            <a:r>
              <a:rPr lang="en-US" sz="1600" dirty="0" smtClean="0"/>
              <a:t>venture as long as you cover all information being sought here.</a:t>
            </a:r>
            <a:endParaRPr lang="en-IN" dirty="0"/>
          </a:p>
        </p:txBody>
      </p:sp>
    </p:spTree>
    <p:extLst>
      <p:ext uri="{BB962C8B-B14F-4D97-AF65-F5344CB8AC3E}">
        <p14:creationId xmlns:p14="http://schemas.microsoft.com/office/powerpoint/2010/main" val="3638648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3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2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5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6ae8409e-1952-4ac7-a97a-f07786e9fdfa">WFNEN-1822007913-16859</_dlc_DocId>
    <_dlc_DocIdUrl xmlns="6ae8409e-1952-4ac7-a97a-f07786e9fdfa">
      <Url>https://wadhwanifoundation.sharepoint.com/sites/nen-content/_layouts/15/DocIdRedir.aspx?ID=WFNEN-1822007913-16859</Url>
      <Description>WFNEN-1822007913-16859</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10DBEE93A3A60940A3EAD01E05FEF568" ma:contentTypeVersion="9" ma:contentTypeDescription="Create a new document." ma:contentTypeScope="" ma:versionID="80d927a3b9130020451c3feeb55f6187">
  <xsd:schema xmlns:xsd="http://www.w3.org/2001/XMLSchema" xmlns:xs="http://www.w3.org/2001/XMLSchema" xmlns:p="http://schemas.microsoft.com/office/2006/metadata/properties" xmlns:ns2="6ae8409e-1952-4ac7-a97a-f07786e9fdfa" xmlns:ns3="53070afa-c0da-44da-b682-4fe5cab9408f" targetNamespace="http://schemas.microsoft.com/office/2006/metadata/properties" ma:root="true" ma:fieldsID="2fe4b3b6935fe651897d2ea9882350bd" ns2:_="" ns3:_="">
    <xsd:import namespace="6ae8409e-1952-4ac7-a97a-f07786e9fdfa"/>
    <xsd:import namespace="53070afa-c0da-44da-b682-4fe5cab9408f"/>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2:SharedWithUsers" minOccurs="0"/>
                <xsd:element ref="ns2:SharedWithDetail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e8409e-1952-4ac7-a97a-f07786e9fdf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3070afa-c0da-44da-b682-4fe5cab9408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E88171-6A54-4FD0-8250-670A9AE20493}">
  <ds:schemaRefs>
    <ds:schemaRef ds:uri="http://www.w3.org/XML/1998/namespace"/>
    <ds:schemaRef ds:uri="http://purl.org/dc/dcmitype/"/>
    <ds:schemaRef ds:uri="53070afa-c0da-44da-b682-4fe5cab9408f"/>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6ae8409e-1952-4ac7-a97a-f07786e9fdfa"/>
    <ds:schemaRef ds:uri="http://purl.org/dc/terms/"/>
  </ds:schemaRefs>
</ds:datastoreItem>
</file>

<file path=customXml/itemProps2.xml><?xml version="1.0" encoding="utf-8"?>
<ds:datastoreItem xmlns:ds="http://schemas.openxmlformats.org/officeDocument/2006/customXml" ds:itemID="{8CC42E50-1E85-4DE4-922B-0F981F6BFAB0}">
  <ds:schemaRefs>
    <ds:schemaRef ds:uri="http://schemas.microsoft.com/sharepoint/events"/>
  </ds:schemaRefs>
</ds:datastoreItem>
</file>

<file path=customXml/itemProps3.xml><?xml version="1.0" encoding="utf-8"?>
<ds:datastoreItem xmlns:ds="http://schemas.openxmlformats.org/officeDocument/2006/customXml" ds:itemID="{B43BA4EF-A315-44FD-BBF2-389848A8E8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e8409e-1952-4ac7-a97a-f07786e9fdfa"/>
    <ds:schemaRef ds:uri="53070afa-c0da-44da-b682-4fe5cab940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6590DA7-A3F7-426D-BF6A-4A420AED9F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47155</TotalTime>
  <Words>924</Words>
  <Application>Microsoft Office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12</vt:i4>
      </vt:variant>
    </vt:vector>
  </HeadingPairs>
  <TitlesOfParts>
    <vt:vector size="29" baseType="lpstr">
      <vt:lpstr>Arial</vt:lpstr>
      <vt:lpstr>Book Antiqua</vt:lpstr>
      <vt:lpstr>Calibri</vt:lpstr>
      <vt:lpstr>Calibri Light</vt:lpstr>
      <vt:lpstr>Courier New</vt:lpstr>
      <vt:lpstr>Montserrat</vt:lpstr>
      <vt:lpstr>Montserrat Semi Bold</vt:lpstr>
      <vt:lpstr>Noticia Text</vt:lpstr>
      <vt:lpstr>Raleway</vt:lpstr>
      <vt:lpstr>1_Custom Design</vt:lpstr>
      <vt:lpstr>2_Custom Design</vt:lpstr>
      <vt:lpstr>3_Custom Design</vt:lpstr>
      <vt:lpstr>2_Office Theme</vt:lpstr>
      <vt:lpstr>3_Office Theme</vt:lpstr>
      <vt:lpstr>4_Office Theme</vt:lpstr>
      <vt:lpstr>4_Custom Design</vt:lpstr>
      <vt:lpstr>5_Custom Design</vt:lpstr>
      <vt:lpstr>FOUNDATIONAL COURSE IN ENTREPRENEURSHIP</vt:lpstr>
      <vt:lpstr>General Instructions</vt:lpstr>
      <vt:lpstr>Introduction</vt:lpstr>
      <vt:lpstr>Problem/Opportunity</vt:lpstr>
      <vt:lpstr>Customer</vt:lpstr>
      <vt:lpstr>Solution</vt:lpstr>
      <vt:lpstr>Business Model</vt:lpstr>
      <vt:lpstr>Competition Analysis</vt:lpstr>
      <vt:lpstr>Prototype/Product</vt:lpstr>
      <vt:lpstr>Financials</vt:lpstr>
      <vt:lpstr>Marketing and Sales</vt:lpstr>
      <vt:lpstr>Team Commitment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Shyamalima Sengupta</cp:lastModifiedBy>
  <cp:revision>4416</cp:revision>
  <dcterms:created xsi:type="dcterms:W3CDTF">2014-09-03T19:30:44Z</dcterms:created>
  <dcterms:modified xsi:type="dcterms:W3CDTF">2020-07-15T18:47:06Z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0x01010010DBEE93A3A60940A3EAD01E05FEF568</vt:lpwstr>
  </property>
  <property fmtid="{D5CDD505-2E9C-101B-9397-08002B2CF9AE}" pid="3" name="_dlc_DocIdItemGuid">
    <vt:lpwstr>7b119e34-0b76-4343-a7c0-557595ce20b6</vt:lpwstr>
  </property>
</Properties>
</file>