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2"/>
  </p:notesMasterIdLst>
  <p:handoutMasterIdLst>
    <p:handoutMasterId r:id="rId13"/>
  </p:handoutMasterIdLst>
  <p:sldIdLst>
    <p:sldId id="319" r:id="rId2"/>
    <p:sldId id="323" r:id="rId3"/>
    <p:sldId id="320" r:id="rId4"/>
    <p:sldId id="338" r:id="rId5"/>
    <p:sldId id="330" r:id="rId6"/>
    <p:sldId id="342" r:id="rId7"/>
    <p:sldId id="321" r:id="rId8"/>
    <p:sldId id="341" r:id="rId9"/>
    <p:sldId id="331" r:id="rId10"/>
    <p:sldId id="33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chika Kashyap" initials="RK" lastIdx="40" clrIdx="0"/>
  <p:cmAuthor id="2" name="Ajay Kela" initials="AK" lastIdx="10" clrIdx="1">
    <p:extLst>
      <p:ext uri="{19B8F6BF-5375-455C-9EA6-DF929625EA0E}">
        <p15:presenceInfo xmlns:p15="http://schemas.microsoft.com/office/powerpoint/2012/main" userId="S-1-5-21-3236769090-3479426575-1545675853-1001" providerId="AD"/>
      </p:ext>
    </p:extLst>
  </p:cmAuthor>
  <p:cmAuthor id="3" name="Windows User" initials="WU" lastIdx="14" clrIdx="2">
    <p:extLst>
      <p:ext uri="{19B8F6BF-5375-455C-9EA6-DF929625EA0E}">
        <p15:presenceInfo xmlns:p15="http://schemas.microsoft.com/office/powerpoint/2012/main" userId="Windows User" providerId="None"/>
      </p:ext>
    </p:extLst>
  </p:cmAuthor>
  <p:cmAuthor id="4" name="Shyamalima Sengupta" initials="SS" lastIdx="17" clrIdx="3">
    <p:extLst>
      <p:ext uri="{19B8F6BF-5375-455C-9EA6-DF929625EA0E}">
        <p15:presenceInfo xmlns:p15="http://schemas.microsoft.com/office/powerpoint/2012/main" userId="S-1-5-21-370954916-1973281831-2136558448-13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4E7"/>
    <a:srgbClr val="FFE8CB"/>
    <a:srgbClr val="FDE8CB"/>
    <a:srgbClr val="FEF4E7"/>
    <a:srgbClr val="FEEAF1"/>
    <a:srgbClr val="BE2025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84046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4216"/>
    </p:cViewPr>
  </p:sorterViewPr>
  <p:notesViewPr>
    <p:cSldViewPr snapToGrid="0">
      <p:cViewPr varScale="1">
        <p:scale>
          <a:sx n="47" d="100"/>
          <a:sy n="47" d="100"/>
        </p:scale>
        <p:origin x="2784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25B33-7F72-4C15-B180-A36E2BA5A58A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DD144-BBE3-4A5D-9A6C-E8E3DC5941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783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D258A-8155-4DF0-88D6-0EB917992977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54E0C-BAF6-4BFE-8725-5A8BED829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13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54E0C-BAF6-4BFE-8725-5A8BED829D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52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 b="1" i="1" dirty="0"/>
              <a:t>Instruction to students:</a:t>
            </a:r>
          </a:p>
          <a:p>
            <a:r>
              <a:rPr lang="en-US" sz="1200" i="1" dirty="0"/>
              <a:t>Add your team profile details to the template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54E0C-BAF6-4BFE-8725-5A8BED829D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97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Note</a:t>
            </a:r>
            <a:r>
              <a:rPr lang="en-US" b="1" i="1" baseline="0" dirty="0"/>
              <a:t> to students:</a:t>
            </a:r>
          </a:p>
          <a:p>
            <a:endParaRPr lang="en-US" b="1" i="1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solidFill>
                  <a:srgbClr val="C00000"/>
                </a:solidFill>
              </a:rPr>
              <a:t>In the Q&amp;A that follows, there may be many questions related to the problem that you have identified. Use your handout, </a:t>
            </a:r>
            <a:r>
              <a:rPr lang="en-US" sz="1200" b="1" i="1" dirty="0">
                <a:solidFill>
                  <a:srgbClr val="C00000"/>
                </a:solidFill>
              </a:rPr>
              <a:t>Run Problem Interviews</a:t>
            </a:r>
            <a:r>
              <a:rPr lang="en-US" sz="1200" i="1" dirty="0">
                <a:solidFill>
                  <a:srgbClr val="C00000"/>
                </a:solidFill>
              </a:rPr>
              <a:t>, to justify your selection of the problem.</a:t>
            </a:r>
          </a:p>
          <a:p>
            <a:endParaRPr lang="en-US" b="1" i="1" baseline="0" dirty="0"/>
          </a:p>
          <a:p>
            <a:endParaRPr lang="en-US" baseline="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54E0C-BAF6-4BFE-8725-5A8BED829D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557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1" dirty="0">
                <a:solidFill>
                  <a:srgbClr val="C00000"/>
                </a:solidFill>
              </a:rPr>
              <a:t>Note</a:t>
            </a:r>
            <a:r>
              <a:rPr lang="en-US" sz="1200" b="1" i="1" baseline="0" dirty="0">
                <a:solidFill>
                  <a:srgbClr val="C00000"/>
                </a:solidFill>
              </a:rPr>
              <a:t> to students: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>
                <a:solidFill>
                  <a:srgbClr val="C00000"/>
                </a:solidFill>
              </a:rPr>
              <a:t>This is the initial solution that you came up with after the brainstorming session.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54E0C-BAF6-4BFE-8725-5A8BED829D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2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54E0C-BAF6-4BFE-8725-5A8BED829D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25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54E0C-BAF6-4BFE-8725-5A8BED829D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57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854E0C-BAF6-4BFE-8725-5A8BED829D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5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="" xmlns:a16="http://schemas.microsoft.com/office/drawing/2014/main" id="{6E8F11EE-5CF1-7D44-8B03-912CA3BD1392}"/>
              </a:ext>
            </a:extLst>
          </p:cNvPr>
          <p:cNvSpPr txBox="1">
            <a:spLocks/>
          </p:cNvSpPr>
          <p:nvPr userDrawn="1"/>
        </p:nvSpPr>
        <p:spPr>
          <a:xfrm>
            <a:off x="831849" y="6431943"/>
            <a:ext cx="10620345" cy="19745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© Copyright Wadhwani Foundation							      	</a:t>
            </a:r>
            <a:fld id="{A72FE5E5-7558-4841-8268-86271F877AA1}" type="datetimeFigureOut">
              <a:rPr lang="en-US" sz="110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7/13/2020</a:t>
            </a:fld>
            <a:endParaRPr lang="en-US" sz="1100" dirty="0"/>
          </a:p>
          <a:p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68435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8215087" y="899886"/>
            <a:ext cx="3120571" cy="4296228"/>
          </a:xfrm>
          <a:custGeom>
            <a:avLst/>
            <a:gdLst>
              <a:gd name="connsiteX0" fmla="*/ 0 w 3120571"/>
              <a:gd name="connsiteY0" fmla="*/ 0 h 4296228"/>
              <a:gd name="connsiteX1" fmla="*/ 3120571 w 3120571"/>
              <a:gd name="connsiteY1" fmla="*/ 0 h 4296228"/>
              <a:gd name="connsiteX2" fmla="*/ 3120571 w 3120571"/>
              <a:gd name="connsiteY2" fmla="*/ 4296228 h 4296228"/>
              <a:gd name="connsiteX3" fmla="*/ 0 w 3120571"/>
              <a:gd name="connsiteY3" fmla="*/ 4296228 h 4296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0571" h="4296228">
                <a:moveTo>
                  <a:pt x="0" y="0"/>
                </a:moveTo>
                <a:lnTo>
                  <a:pt x="3120571" y="0"/>
                </a:lnTo>
                <a:lnTo>
                  <a:pt x="3120571" y="4296228"/>
                </a:lnTo>
                <a:lnTo>
                  <a:pt x="0" y="4296228"/>
                </a:lnTo>
                <a:close/>
              </a:path>
            </a:pathLst>
          </a:custGeom>
          <a:pattFill prst="solidDmnd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E8F11EE-5CF1-7D44-8B03-912CA3BD1392}"/>
              </a:ext>
            </a:extLst>
          </p:cNvPr>
          <p:cNvSpPr txBox="1">
            <a:spLocks/>
          </p:cNvSpPr>
          <p:nvPr userDrawn="1"/>
        </p:nvSpPr>
        <p:spPr>
          <a:xfrm>
            <a:off x="831849" y="6431943"/>
            <a:ext cx="10620345" cy="19745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© Copyright Wadhwani Foundation							      	</a:t>
            </a:r>
            <a:fld id="{A72FE5E5-7558-4841-8268-86271F877AA1}" type="datetimeFigureOut">
              <a:rPr lang="en-US" sz="110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7/13/2020</a:t>
            </a:fld>
            <a:endParaRPr lang="en-US" sz="1100" dirty="0"/>
          </a:p>
          <a:p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40215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8" name="Footer Placeholder 2">
            <a:extLst>
              <a:ext uri="{FF2B5EF4-FFF2-40B4-BE49-F238E27FC236}">
                <a16:creationId xmlns="" xmlns:a16="http://schemas.microsoft.com/office/drawing/2014/main" id="{6E8F11EE-5CF1-7D44-8B03-912CA3BD1392}"/>
              </a:ext>
            </a:extLst>
          </p:cNvPr>
          <p:cNvSpPr txBox="1">
            <a:spLocks/>
          </p:cNvSpPr>
          <p:nvPr userDrawn="1"/>
        </p:nvSpPr>
        <p:spPr>
          <a:xfrm>
            <a:off x="831849" y="6431943"/>
            <a:ext cx="10620345" cy="19745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© Copyright Wadhwani Foundation							      	</a:t>
            </a:r>
            <a:fld id="{A72FE5E5-7558-4841-8268-86271F877AA1}" type="datetimeFigureOut">
              <a:rPr lang="en-US" sz="110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7/13/2020</a:t>
            </a:fld>
            <a:endParaRPr lang="en-US" sz="1100" dirty="0"/>
          </a:p>
          <a:p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74218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CBE61FDB-E1D1-B54A-AC57-1E8B6349DDA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524" y="72448"/>
            <a:ext cx="1160171" cy="570804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="" xmlns:a16="http://schemas.microsoft.com/office/drawing/2014/main" id="{6E8F11EE-5CF1-7D44-8B03-912CA3BD1392}"/>
              </a:ext>
            </a:extLst>
          </p:cNvPr>
          <p:cNvSpPr txBox="1">
            <a:spLocks/>
          </p:cNvSpPr>
          <p:nvPr userDrawn="1"/>
        </p:nvSpPr>
        <p:spPr>
          <a:xfrm>
            <a:off x="831849" y="6431943"/>
            <a:ext cx="10620345" cy="19745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© Copyright Wadhwani Foundation							      	</a:t>
            </a:r>
            <a:fld id="{A72FE5E5-7558-4841-8268-86271F877AA1}" type="datetimeFigureOut">
              <a:rPr lang="en-US" sz="1100" smtClean="0"/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7/13/2020</a:t>
            </a:fld>
            <a:endParaRPr lang="en-US" sz="1100" dirty="0"/>
          </a:p>
          <a:p>
            <a:r>
              <a:rPr lang="en-US" sz="1100" dirty="0">
                <a:solidFill>
                  <a:prstClr val="black">
                    <a:lumMod val="50000"/>
                    <a:lumOff val="50000"/>
                  </a:prstClr>
                </a:solidFill>
              </a:rPr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96492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16" r:id="rId2"/>
    <p:sldLayoutId id="214748374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241073" y="0"/>
            <a:ext cx="6950927" cy="22122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pic>
        <p:nvPicPr>
          <p:cNvPr id="24" name="Picture Placeholder 23" descr="A picture containing ground, person&#10;&#10;Description automatically generated">
            <a:extLst>
              <a:ext uri="{FF2B5EF4-FFF2-40B4-BE49-F238E27FC236}">
                <a16:creationId xmlns="" xmlns:a16="http://schemas.microsoft.com/office/drawing/2014/main" id="{66C1E203-7E22-0141-A452-98044805144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535613" y="306388"/>
            <a:ext cx="6361112" cy="6245225"/>
          </a:xfrm>
        </p:spPr>
      </p:pic>
      <p:pic>
        <p:nvPicPr>
          <p:cNvPr id="19" name="Graphic 18">
            <a:extLst>
              <a:ext uri="{FF2B5EF4-FFF2-40B4-BE49-F238E27FC236}">
                <a16:creationId xmlns="" xmlns:a16="http://schemas.microsoft.com/office/drawing/2014/main" id="{E0CA95F2-1095-6C4F-AB73-82DA40A31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0568" y="2630062"/>
            <a:ext cx="3226190" cy="159787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5C9349E3-F45C-B24B-B2B5-2EE9CE384585}"/>
              </a:ext>
            </a:extLst>
          </p:cNvPr>
          <p:cNvSpPr/>
          <p:nvPr/>
        </p:nvSpPr>
        <p:spPr>
          <a:xfrm>
            <a:off x="746477" y="4441378"/>
            <a:ext cx="3792070" cy="50481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000" dirty="0">
                <a:solidFill>
                  <a:srgbClr val="BE2025"/>
                </a:solidFill>
              </a:rPr>
              <a:t>Creating Jobs. Changing Lives</a:t>
            </a:r>
          </a:p>
        </p:txBody>
      </p:sp>
    </p:spTree>
    <p:extLst>
      <p:ext uri="{BB962C8B-B14F-4D97-AF65-F5344CB8AC3E}">
        <p14:creationId xmlns:p14="http://schemas.microsoft.com/office/powerpoint/2010/main" val="365153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1860" y="2223453"/>
            <a:ext cx="10515600" cy="1500187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solidFill>
                  <a:srgbClr val="BE2025"/>
                </a:solidFill>
                <a:latin typeface="+mj-lt"/>
                <a:ea typeface="+mj-ea"/>
                <a:cs typeface="+mj-cs"/>
              </a:rPr>
              <a:t>Thank You!</a:t>
            </a:r>
            <a:endParaRPr lang="en-IN" sz="2800" dirty="0">
              <a:solidFill>
                <a:srgbClr val="BE2025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6469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PV Milestone 1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Present Your Problem Worth Solving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0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2000" dirty="0"/>
              <a:t>Use this template for your PV Milestone presentation 1 in the Foundational course.</a:t>
            </a:r>
          </a:p>
          <a:p>
            <a:r>
              <a:rPr lang="en-US" sz="2000" dirty="0"/>
              <a:t>This class presentation will be scored. The marks will add up to your final assignment scores.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lnSpc>
                <a:spcPct val="110000"/>
              </a:lnSpc>
              <a:buNone/>
            </a:pPr>
            <a:endParaRPr lang="en-US" sz="2000" b="1" i="1" dirty="0">
              <a:solidFill>
                <a:srgbClr val="C0000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000" b="1" i="1" dirty="0">
              <a:solidFill>
                <a:srgbClr val="C0000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2000" b="1" i="1" dirty="0">
              <a:solidFill>
                <a:srgbClr val="C0000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000" b="1" i="1" dirty="0">
                <a:solidFill>
                  <a:srgbClr val="C00000"/>
                </a:solidFill>
              </a:rPr>
              <a:t>Note:  </a:t>
            </a:r>
            <a:r>
              <a:rPr lang="en-US" sz="2000" i="1" dirty="0">
                <a:solidFill>
                  <a:srgbClr val="C00000"/>
                </a:solidFill>
              </a:rPr>
              <a:t>You will be scored on not only your classroom activity and Milestone Task outputs but also on how you present these outputs in the class. You are recommended to do a practice presentation within your PV teams before the actual presentation.</a:t>
            </a:r>
          </a:p>
          <a:p>
            <a:pPr lvl="1"/>
            <a:endParaRPr lang="en-IN" sz="1800" dirty="0"/>
          </a:p>
        </p:txBody>
      </p:sp>
      <p:sp>
        <p:nvSpPr>
          <p:cNvPr id="9" name="Title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BE2025"/>
                </a:solidFill>
              </a:rPr>
              <a:t>General Instructions</a:t>
            </a:r>
            <a:endParaRPr lang="en-IN" dirty="0">
              <a:solidFill>
                <a:srgbClr val="BE20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28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08383" y="29765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BE2025"/>
                </a:solidFill>
              </a:rPr>
              <a:t>Team Profile: PV </a:t>
            </a:r>
            <a:r>
              <a:rPr lang="en-US" dirty="0" smtClean="0">
                <a:solidFill>
                  <a:srgbClr val="BE2025"/>
                </a:solidFill>
              </a:rPr>
              <a:t>Name &amp; ID</a:t>
            </a:r>
            <a:r>
              <a:rPr lang="en-US" dirty="0">
                <a:solidFill>
                  <a:srgbClr val="BE2025"/>
                </a:solidFill>
              </a:rPr>
              <a:t/>
            </a:r>
            <a:br>
              <a:rPr lang="en-US" dirty="0">
                <a:solidFill>
                  <a:srgbClr val="BE2025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282467"/>
              </p:ext>
            </p:extLst>
          </p:nvPr>
        </p:nvGraphicFramePr>
        <p:xfrm>
          <a:off x="1031173" y="1690688"/>
          <a:ext cx="8714297" cy="406505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7496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459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659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27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203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Team Member Name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Background/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Strength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/Passion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Role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Rationale behind taking up this role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16941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3542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101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0674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118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E8C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E8C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00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BE2025"/>
                </a:solidFill>
              </a:rPr>
              <a:t>Problem Statement</a:t>
            </a:r>
            <a:endParaRPr lang="en-IN" dirty="0">
              <a:solidFill>
                <a:srgbClr val="BE2025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908312"/>
            <a:ext cx="9651715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The problem that we identified as worth solving is that _______________________</a:t>
            </a:r>
          </a:p>
          <a:p>
            <a:r>
              <a:rPr lang="en-US" sz="2000" dirty="0"/>
              <a:t>____________________________________.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We found that approximately ___________ % of the customers that we interviewed are facing this problem.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Currently, they are managing this problem by _____________________ </a:t>
            </a:r>
            <a:r>
              <a:rPr lang="en-US" sz="2000" i="1" dirty="0"/>
              <a:t>(describe the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 smtClean="0"/>
              <a:t>existing </a:t>
            </a:r>
            <a:r>
              <a:rPr lang="en-US" sz="2000" i="1" dirty="0"/>
              <a:t>alternatives here)</a:t>
            </a:r>
            <a:r>
              <a:rPr lang="en-US" sz="2000" dirty="0"/>
              <a:t>. </a:t>
            </a:r>
          </a:p>
          <a:p>
            <a:endParaRPr lang="en-US" sz="2000" dirty="0"/>
          </a:p>
          <a:p>
            <a:r>
              <a:rPr lang="en-US" sz="2000" dirty="0" smtClean="0"/>
              <a:t>We used the following tools to arrive at these findings: ___________________ </a:t>
            </a:r>
            <a:r>
              <a:rPr lang="en-US" sz="2000" i="1" dirty="0" smtClean="0"/>
              <a:t>(mention how you gathered your info – online (survey, emails, social media)/phone/in-person, etc.</a:t>
            </a:r>
            <a:endParaRPr lang="en-US" sz="20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51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0775"/>
          </a:xfrm>
        </p:spPr>
        <p:txBody>
          <a:bodyPr/>
          <a:lstStyle/>
          <a:p>
            <a:r>
              <a:rPr lang="en-US" dirty="0">
                <a:solidFill>
                  <a:srgbClr val="BE2025"/>
                </a:solidFill>
              </a:rPr>
              <a:t>Problem Interview Report &amp; Analysis</a:t>
            </a:r>
            <a:endParaRPr lang="en-IN" dirty="0"/>
          </a:p>
        </p:txBody>
      </p:sp>
      <p:graphicFrame>
        <p:nvGraphicFramePr>
          <p:cNvPr id="4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4760644"/>
              </p:ext>
            </p:extLst>
          </p:nvPr>
        </p:nvGraphicFramePr>
        <p:xfrm>
          <a:off x="986790" y="1939925"/>
          <a:ext cx="10515600" cy="422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39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66166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Question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 of customers</a:t>
                      </a:r>
                      <a:r>
                        <a:rPr lang="en-US" baseline="0" dirty="0"/>
                        <a:t> interviewed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How many of them</a:t>
                      </a:r>
                      <a:r>
                        <a:rPr lang="en-US" baseline="0" dirty="0"/>
                        <a:t> agreed that the problem identified is a pain point and they absolutely need a solution to it?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How many of them said that they are managing to address the problem and don’t really need another solution?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Describe</a:t>
                      </a:r>
                      <a:r>
                        <a:rPr lang="en-US" baseline="0" dirty="0"/>
                        <a:t> in general the demographics of the customers who agreed that they badly need a solution to the problem you have identified.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r>
                        <a:rPr lang="en-US" dirty="0"/>
                        <a:t>How</a:t>
                      </a:r>
                      <a:r>
                        <a:rPr lang="en-US" baseline="0" dirty="0"/>
                        <a:t> are these people, for whom the problem is a pain point, coping with the problem now?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1343580"/>
            <a:ext cx="10340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what you recorded on the Run Problem Interviews student handout, fill up the table below: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026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BE2025"/>
                </a:solidFill>
              </a:rPr>
              <a:t>Solution</a:t>
            </a:r>
            <a:endParaRPr lang="en-IN" dirty="0">
              <a:solidFill>
                <a:srgbClr val="BE2025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594620"/>
            <a:ext cx="10515600" cy="478306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We propose to ________________________________________ (</a:t>
            </a:r>
            <a:r>
              <a:rPr lang="en-US" sz="2000" i="1" dirty="0"/>
              <a:t>describe the solution here</a:t>
            </a:r>
            <a:r>
              <a:rPr lang="en-US" sz="2000" dirty="0"/>
              <a:t>) to solve this problem.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Our solution will address the customer’s problem better than the existing alternatives </a:t>
            </a:r>
            <a:r>
              <a:rPr lang="en-US" sz="2000" i="1" dirty="0"/>
              <a:t>(which you described in the previous slide) </a:t>
            </a:r>
            <a:r>
              <a:rPr lang="en-US" sz="2000" dirty="0"/>
              <a:t>that the customer is using in the following way: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_______________________________________________________________________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0437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8513"/>
            <a:ext cx="10515600" cy="78930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BE2025"/>
                </a:solidFill>
              </a:rPr>
              <a:t>Back-of-the-Envelope Calculation</a:t>
            </a:r>
            <a:endParaRPr lang="en-IN" dirty="0">
              <a:solidFill>
                <a:srgbClr val="BE2025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8628153"/>
              </p:ext>
            </p:extLst>
          </p:nvPr>
        </p:nvGraphicFramePr>
        <p:xfrm>
          <a:off x="838200" y="2263136"/>
          <a:ext cx="10515600" cy="3348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52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2903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697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Product / Offering</a:t>
                      </a:r>
                      <a:endParaRPr lang="en-IN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4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F4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69791">
                <a:tc>
                  <a:txBody>
                    <a:bodyPr/>
                    <a:lstStyle/>
                    <a:p>
                      <a:r>
                        <a:rPr lang="en-US" dirty="0"/>
                        <a:t>Projected cost/month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69791">
                <a:tc>
                  <a:txBody>
                    <a:bodyPr/>
                    <a:lstStyle/>
                    <a:p>
                      <a:r>
                        <a:rPr lang="en-US" dirty="0"/>
                        <a:t>Sales/month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69791">
                <a:tc>
                  <a:txBody>
                    <a:bodyPr/>
                    <a:lstStyle/>
                    <a:p>
                      <a:r>
                        <a:rPr lang="en-US" dirty="0"/>
                        <a:t>Revenue/month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69829">
                <a:tc>
                  <a:txBody>
                    <a:bodyPr/>
                    <a:lstStyle/>
                    <a:p>
                      <a:r>
                        <a:rPr lang="en-US" dirty="0"/>
                        <a:t>Profit/month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38200" y="1337310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what you recorded in the Back-of-the-Envelope Calculation student handout, fill up the table below: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62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384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BE2025"/>
                </a:solidFill>
              </a:rPr>
              <a:t>Back-of-the-Envelope Calculation (contd.)</a:t>
            </a:r>
            <a:endParaRPr lang="en-IN" dirty="0">
              <a:solidFill>
                <a:srgbClr val="BE2025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06499"/>
            <a:ext cx="10790583" cy="43704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CONCLUSION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(Based on your findings, analyze/explain why you think this business idea is feasible or what needs to be done to make it feasible.)</a:t>
            </a:r>
          </a:p>
        </p:txBody>
      </p:sp>
    </p:spTree>
    <p:extLst>
      <p:ext uri="{BB962C8B-B14F-4D97-AF65-F5344CB8AC3E}">
        <p14:creationId xmlns:p14="http://schemas.microsoft.com/office/powerpoint/2010/main" val="327770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ro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ABE00"/>
      </a:accent1>
      <a:accent2>
        <a:srgbClr val="5B9BD5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ros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4219</TotalTime>
  <Words>499</Words>
  <Application>Microsoft Office PowerPoint</Application>
  <PresentationFormat>Widescreen</PresentationFormat>
  <Paragraphs>75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Montserrat</vt:lpstr>
      <vt:lpstr>Open Sans</vt:lpstr>
      <vt:lpstr>Office Theme</vt:lpstr>
      <vt:lpstr>PowerPoint Presentation</vt:lpstr>
      <vt:lpstr>PV Milestone 1</vt:lpstr>
      <vt:lpstr>General Instructions</vt:lpstr>
      <vt:lpstr>Team Profile: PV Name &amp; ID </vt:lpstr>
      <vt:lpstr>Problem Statement</vt:lpstr>
      <vt:lpstr>Problem Interview Report &amp; Analysis</vt:lpstr>
      <vt:lpstr>Solution</vt:lpstr>
      <vt:lpstr>Back-of-the-Envelope Calculation</vt:lpstr>
      <vt:lpstr>Back-of-the-Envelope Calculation (contd.)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Ruchika Kashyap</dc:creator>
  <cp:lastModifiedBy>Nihal Singh</cp:lastModifiedBy>
  <cp:revision>253</cp:revision>
  <dcterms:created xsi:type="dcterms:W3CDTF">2019-04-28T23:35:00Z</dcterms:created>
  <dcterms:modified xsi:type="dcterms:W3CDTF">2020-07-13T10:17:15Z</dcterms:modified>
</cp:coreProperties>
</file>