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89" r:id="rId2"/>
    <p:sldId id="276" r:id="rId3"/>
    <p:sldId id="265" r:id="rId4"/>
    <p:sldId id="283" r:id="rId5"/>
    <p:sldId id="284" r:id="rId6"/>
    <p:sldId id="285" r:id="rId7"/>
    <p:sldId id="258" r:id="rId8"/>
    <p:sldId id="277" r:id="rId9"/>
    <p:sldId id="260" r:id="rId10"/>
    <p:sldId id="261" r:id="rId11"/>
    <p:sldId id="275" r:id="rId12"/>
    <p:sldId id="262" r:id="rId13"/>
    <p:sldId id="263" r:id="rId14"/>
    <p:sldId id="268" r:id="rId15"/>
    <p:sldId id="269" r:id="rId16"/>
    <p:sldId id="278" r:id="rId17"/>
    <p:sldId id="270" r:id="rId18"/>
    <p:sldId id="279" r:id="rId19"/>
    <p:sldId id="272" r:id="rId20"/>
    <p:sldId id="280" r:id="rId21"/>
    <p:sldId id="273" r:id="rId22"/>
    <p:sldId id="281" r:id="rId23"/>
    <p:sldId id="274" r:id="rId24"/>
    <p:sldId id="282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225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5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2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2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3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9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9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0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5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1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9D39-D452-C618-CB0C-4C07B209E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437932"/>
            <a:ext cx="10058400" cy="183910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CRIME RECORD SHARING USING DATA HIDING WITH CRYPTOGRAPHY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C0A48-042A-5922-2B7C-85B932DDF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835442"/>
            <a:ext cx="8534400" cy="1752600"/>
          </a:xfrm>
        </p:spPr>
        <p:txBody>
          <a:bodyPr>
            <a:noAutofit/>
          </a:bodyPr>
          <a:lstStyle/>
          <a:p>
            <a:pPr algn="ctr" rtl="0">
              <a:spcBef>
                <a:spcPts val="493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BATCH NO:00</a:t>
            </a:r>
            <a:endParaRPr lang="en-GB" sz="1800" b="0" dirty="0">
              <a:effectLst/>
            </a:endParaRPr>
          </a:p>
          <a:p>
            <a:pPr algn="ctr" rtl="0">
              <a:spcBef>
                <a:spcPts val="442"/>
              </a:spcBef>
              <a:spcAft>
                <a:spcPts val="0"/>
              </a:spcAft>
            </a:pPr>
            <a:r>
              <a:rPr lang="en-GB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PROJECT MEMBERS</a:t>
            </a:r>
            <a:endParaRPr lang="en-GB" sz="1800" b="0" dirty="0">
              <a:effectLst/>
            </a:endParaRPr>
          </a:p>
          <a:p>
            <a:pPr rtl="0">
              <a:spcBef>
                <a:spcPts val="442"/>
              </a:spcBef>
              <a:spcAft>
                <a:spcPts val="0"/>
              </a:spcAft>
            </a:pPr>
            <a:r>
              <a:rPr lang="en-GB" sz="1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Bharathraaj.B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       812419104007</a:t>
            </a:r>
            <a:endParaRPr lang="en-GB" sz="1800" b="0" dirty="0">
              <a:effectLst/>
            </a:endParaRPr>
          </a:p>
          <a:p>
            <a:pPr rtl="0">
              <a:spcBef>
                <a:spcPts val="442"/>
              </a:spcBef>
              <a:spcAft>
                <a:spcPts val="0"/>
              </a:spcAft>
            </a:pP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Emmanuel.A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812419104017</a:t>
            </a:r>
          </a:p>
          <a:p>
            <a:pPr rtl="0">
              <a:spcBef>
                <a:spcPts val="442"/>
              </a:spcBef>
              <a:spcAft>
                <a:spcPts val="0"/>
              </a:spcAft>
            </a:pPr>
            <a:r>
              <a:rPr lang="en-GB" sz="1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Rahul.V</a:t>
            </a:r>
            <a:r>
              <a:rPr lang="en-GB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812419104050</a:t>
            </a:r>
            <a:endParaRPr lang="en-GB" sz="1800" b="0" dirty="0">
              <a:effectLst/>
            </a:endParaRPr>
          </a:p>
          <a:p>
            <a:pPr algn="ctr" rtl="0">
              <a:spcBef>
                <a:spcPts val="442"/>
              </a:spcBef>
              <a:spcAft>
                <a:spcPts val="0"/>
              </a:spcAft>
            </a:pPr>
            <a:br>
              <a:rPr lang="en-GB" sz="1800" b="0" dirty="0">
                <a:effectLst/>
              </a:rPr>
            </a:br>
            <a:br>
              <a:rPr lang="en-GB" sz="1800" b="0" dirty="0">
                <a:effectLst/>
              </a:rPr>
            </a:br>
            <a:r>
              <a:rPr lang="en-GB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PROJECT GUIDE</a:t>
            </a:r>
            <a:endParaRPr lang="en-GB" sz="1800" b="0" dirty="0">
              <a:effectLst/>
            </a:endParaRPr>
          </a:p>
          <a:p>
            <a:pPr algn="ctr" rtl="0">
              <a:spcBef>
                <a:spcPts val="442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Mr A Joshua </a:t>
            </a:r>
            <a:r>
              <a:rPr lang="en-GB" sz="1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Issac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M.E.,</a:t>
            </a:r>
            <a:endParaRPr lang="en-GB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rtl="0">
              <a:spcBef>
                <a:spcPts val="442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Assistant Professor</a:t>
            </a:r>
            <a:endParaRPr lang="en-GB" sz="1800" b="0" dirty="0">
              <a:effectLst/>
            </a:endParaRPr>
          </a:p>
          <a:p>
            <a:pPr algn="ctr" rtl="0">
              <a:spcBef>
                <a:spcPts val="442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Department of Computer Science and Engineering</a:t>
            </a:r>
            <a:endParaRPr lang="en-GB" sz="1800" b="0" dirty="0">
              <a:effectLst/>
            </a:endParaRPr>
          </a:p>
          <a:p>
            <a:br>
              <a:rPr lang="en-GB" sz="1800" b="0" dirty="0">
                <a:effectLst/>
              </a:rPr>
            </a:br>
            <a:endParaRPr lang="en-IN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B3A518-EA59-E66E-BD74-8B50B812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2" y="592220"/>
            <a:ext cx="1332228" cy="133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7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7AB0-D08E-FF11-3FA4-0B35EF26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1797"/>
            <a:ext cx="8911687" cy="1280890"/>
          </a:xfrm>
        </p:spPr>
        <p:txBody>
          <a:bodyPr/>
          <a:lstStyle/>
          <a:p>
            <a:pPr algn="ctr"/>
            <a:r>
              <a:rPr lang="en-IN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57B6-A4D5-4A62-1AA2-0F704418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15" y="1409054"/>
            <a:ext cx="10707170" cy="40398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Proposed approach provides efficient method for protecting sensitive crime data.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By using image encryption techniques, it is possible to reduce the size of the data being stored, making it more efficient and easier to manage.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By hiding the crime data within a criminal face image, it is possible to maintain the anonymity of the individuals involved.</a:t>
            </a:r>
            <a:endParaRPr lang="en-US" sz="2200" b="0" i="0" dirty="0">
              <a:solidFill>
                <a:srgbClr val="21212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66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B67-1F60-F62C-376D-94F8D0B2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PROPOSED SYSTEM ARCHITECTURE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0357" t="26476" r="27262" b="16190"/>
          <a:stretch/>
        </p:blipFill>
        <p:spPr bwMode="auto">
          <a:xfrm>
            <a:off x="1285211" y="1291700"/>
            <a:ext cx="9964036" cy="51409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3592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63F7-078D-FF8F-B672-E07FF38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C5BE-EB80-AC76-1CD5-DBCF07D9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 CONFIGURATION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Processor        		: Intel Core Processor 2.71GHz</a:t>
            </a:r>
          </a:p>
          <a:p>
            <a:pPr marL="355600" indent="-3556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RAM  	           	 	: 2 GB</a:t>
            </a:r>
          </a:p>
          <a:p>
            <a:pPr marL="355600" indent="-3556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 disk        		: 1000 GB</a:t>
            </a:r>
          </a:p>
          <a:p>
            <a:pPr marL="355600" indent="-3556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Compact Disk 		: 650 Mb</a:t>
            </a:r>
          </a:p>
          <a:p>
            <a:pPr marL="355600" indent="-3556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Keyboard        		: Standard keyboard</a:t>
            </a:r>
          </a:p>
          <a:p>
            <a:pPr marL="355600" indent="-3556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           		:  15 inch color monitor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391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63F7-078D-FF8F-B672-E07FF38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C5BE-EB80-AC76-1CD5-DBCF07D9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CONFIGURATION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Operating system		: Windows OS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Front End         	 	: PYTHON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 End          	 	: MYSQL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			: Web Application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				: PYCHARM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58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B67-1F60-F62C-376D-94F8D0B2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97A-74DE-023F-30D5-01230693A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854" y="1357876"/>
            <a:ext cx="8915400" cy="47909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CONSTRUCTION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 DATA HIDING WITHIN IMAGE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FRAGEMENATION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ENCRYPTION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VERIFICATION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6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B67-1F60-F62C-376D-94F8D0B2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850" y="251970"/>
            <a:ext cx="8911687" cy="72622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MODULES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97A-74DE-023F-30D5-01230693A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09" y="1351496"/>
            <a:ext cx="11313751" cy="508120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Framework Construction</a:t>
            </a:r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Crime data sharing is crucial for law enforcement agencies to effectively combat criminal activities. </a:t>
            </a:r>
          </a:p>
          <a:p>
            <a:pPr algn="just">
              <a:lnSpc>
                <a:spcPct val="150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Sharing sensitive crime data poses a significant security challenge as it can be intercepted or leaked. 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Propose a novel approach that combines steganography, multi-secret sharing, and encryption to securely share crime data among law enforcement agencies.</a:t>
            </a:r>
          </a:p>
        </p:txBody>
      </p:sp>
    </p:spTree>
    <p:extLst>
      <p:ext uri="{BB962C8B-B14F-4D97-AF65-F5344CB8AC3E}">
        <p14:creationId xmlns:p14="http://schemas.microsoft.com/office/powerpoint/2010/main" val="252048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B67-1F60-F62C-376D-94F8D0B2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850" y="251970"/>
            <a:ext cx="8911687" cy="72622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MODULES DIAGRAM</a:t>
            </a:r>
          </a:p>
        </p:txBody>
      </p:sp>
      <p:grpSp>
        <p:nvGrpSpPr>
          <p:cNvPr id="5" name="Canvas 15"/>
          <p:cNvGrpSpPr/>
          <p:nvPr/>
        </p:nvGrpSpPr>
        <p:grpSpPr>
          <a:xfrm>
            <a:off x="1987739" y="1427814"/>
            <a:ext cx="8587563" cy="3741089"/>
            <a:chOff x="0" y="0"/>
            <a:chExt cx="5731510" cy="212217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731510" cy="2122170"/>
            </a:xfrm>
            <a:prstGeom prst="rect">
              <a:avLst/>
            </a:prstGeom>
            <a:noFill/>
          </p:spPr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73176" y="465062"/>
              <a:ext cx="971366" cy="3917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Admin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910739" y="803726"/>
              <a:ext cx="2149932" cy="82536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Crime Data Sharing Framework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 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9" name="AutoShape 34"/>
            <p:cNvCxnSpPr>
              <a:stCxn id="12" idx="3"/>
              <a:endCxn id="8" idx="2"/>
            </p:cNvCxnSpPr>
            <p:nvPr/>
          </p:nvCxnSpPr>
          <p:spPr bwMode="auto">
            <a:xfrm flipV="1">
              <a:off x="1110423" y="1216410"/>
              <a:ext cx="800316" cy="42729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38"/>
            <p:cNvCxnSpPr>
              <a:stCxn id="7" idx="3"/>
              <a:endCxn id="8" idx="2"/>
            </p:cNvCxnSpPr>
            <p:nvPr/>
          </p:nvCxnSpPr>
          <p:spPr bwMode="auto">
            <a:xfrm>
              <a:off x="1144542" y="660960"/>
              <a:ext cx="766197" cy="5554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Flowchart: Magnetic Disk 10"/>
            <p:cNvSpPr/>
            <p:nvPr/>
          </p:nvSpPr>
          <p:spPr>
            <a:xfrm>
              <a:off x="4592473" y="853259"/>
              <a:ext cx="1044052" cy="731520"/>
            </a:xfrm>
            <a:prstGeom prst="flowChartMagneticDisk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Database</a:t>
              </a:r>
              <a:endParaRPr lang="en-IN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39057" y="1448124"/>
              <a:ext cx="971366" cy="3911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</a:rPr>
                <a:t>Verifier</a:t>
              </a:r>
              <a:endParaRPr lang="en-IN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3" name="Straight Arrow Connector 12"/>
            <p:cNvCxnSpPr>
              <a:stCxn id="8" idx="6"/>
              <a:endCxn id="11" idx="2"/>
            </p:cNvCxnSpPr>
            <p:nvPr/>
          </p:nvCxnSpPr>
          <p:spPr>
            <a:xfrm>
              <a:off x="4060671" y="1216410"/>
              <a:ext cx="531802" cy="26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1698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B67-1F60-F62C-376D-94F8D0B2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193" y="254457"/>
            <a:ext cx="8911687" cy="69556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MODULES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97A-74DE-023F-30D5-01230693A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33" y="1351496"/>
            <a:ext cx="11175527" cy="479095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 Data Hiding within Image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Hiding crime data within criminal images using Least Significant Bit (LSB) is a common technique used in digital forensics and data encryption.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Here generate unique ID for crime information and embed the ID to the cover image.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LSB technique involves replacing the least significant bits of the pixels in an image with the data that needs to be hidden. 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Since the least significant bits of the pixels have a minimal impact on the overall image quality, the hidden data is not easily detectable.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9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B67-1F60-F62C-376D-94F8D0B2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850" y="251970"/>
            <a:ext cx="8911687" cy="72622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MODULES DIAGRAM</a:t>
            </a:r>
          </a:p>
        </p:txBody>
      </p:sp>
      <p:grpSp>
        <p:nvGrpSpPr>
          <p:cNvPr id="3" name="Canvas 36"/>
          <p:cNvGrpSpPr/>
          <p:nvPr/>
        </p:nvGrpSpPr>
        <p:grpSpPr>
          <a:xfrm>
            <a:off x="1435395" y="1557669"/>
            <a:ext cx="9303489" cy="4566684"/>
            <a:chOff x="0" y="0"/>
            <a:chExt cx="5567680" cy="315912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5567680" cy="3159125"/>
            </a:xfrm>
            <a:prstGeom prst="rect">
              <a:avLst/>
            </a:prstGeom>
            <a:noFill/>
          </p:spPr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2357" y="265640"/>
              <a:ext cx="1119117" cy="5462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Input: Crime Data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88135" y="187322"/>
              <a:ext cx="1840865" cy="7051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Generate Unique ID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Calibri"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651635" y="2055040"/>
              <a:ext cx="1711960" cy="67373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Apply LSB Technique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8" name="AutoShape 34"/>
            <p:cNvCxnSpPr>
              <a:stCxn id="5" idx="3"/>
              <a:endCxn id="6" idx="2"/>
            </p:cNvCxnSpPr>
            <p:nvPr/>
          </p:nvCxnSpPr>
          <p:spPr bwMode="auto">
            <a:xfrm>
              <a:off x="1221474" y="538747"/>
              <a:ext cx="366661" cy="114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38"/>
            <p:cNvCxnSpPr>
              <a:stCxn id="7" idx="6"/>
              <a:endCxn id="15" idx="1"/>
            </p:cNvCxnSpPr>
            <p:nvPr/>
          </p:nvCxnSpPr>
          <p:spPr bwMode="auto">
            <a:xfrm flipV="1">
              <a:off x="3363595" y="2388955"/>
              <a:ext cx="560207" cy="295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88135" y="1105519"/>
              <a:ext cx="1840865" cy="67939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ID hiding in Image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Calibri"/>
                  <a:ea typeface="Calibri"/>
                  <a:cs typeface="Times New Roman"/>
                </a:rPr>
                <a:t> </a:t>
              </a:r>
            </a:p>
          </p:txBody>
        </p:sp>
        <p:cxnSp>
          <p:nvCxnSpPr>
            <p:cNvPr id="11" name="AutoShape 30"/>
            <p:cNvCxnSpPr>
              <a:cxnSpLocks noChangeShapeType="1"/>
              <a:stCxn id="6" idx="4"/>
            </p:cNvCxnSpPr>
            <p:nvPr/>
          </p:nvCxnSpPr>
          <p:spPr bwMode="auto">
            <a:xfrm>
              <a:off x="2508568" y="892454"/>
              <a:ext cx="952" cy="21306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31"/>
            <p:cNvCxnSpPr>
              <a:cxnSpLocks noChangeShapeType="1"/>
              <a:stCxn id="10" idx="4"/>
              <a:endCxn id="7" idx="0"/>
            </p:cNvCxnSpPr>
            <p:nvPr/>
          </p:nvCxnSpPr>
          <p:spPr bwMode="auto">
            <a:xfrm flipH="1">
              <a:off x="2507615" y="1784909"/>
              <a:ext cx="953" cy="27013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16053" y="1169317"/>
              <a:ext cx="1187307" cy="5461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</a:rPr>
                <a:t>Input: Criminal Image</a:t>
              </a:r>
              <a:endParaRPr lang="en-IN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4" name="AutoShape 34"/>
            <p:cNvCxnSpPr>
              <a:stCxn id="13" idx="3"/>
              <a:endCxn id="10" idx="2"/>
            </p:cNvCxnSpPr>
            <p:nvPr/>
          </p:nvCxnSpPr>
          <p:spPr bwMode="auto">
            <a:xfrm>
              <a:off x="1303360" y="1442367"/>
              <a:ext cx="284775" cy="284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923802" y="2116222"/>
              <a:ext cx="1186815" cy="5454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</a:rPr>
                <a:t>Output: Stegno Image</a:t>
              </a:r>
              <a:endParaRPr lang="en-IN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804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B67-1F60-F62C-376D-94F8D0B2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543" y="211373"/>
            <a:ext cx="8911687" cy="790020"/>
          </a:xfrm>
        </p:spPr>
        <p:txBody>
          <a:bodyPr/>
          <a:lstStyle/>
          <a:p>
            <a:r>
              <a:rPr lang="en-IN" b="1" dirty="0"/>
              <a:t>MODULES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97A-74DE-023F-30D5-01230693A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1351496"/>
            <a:ext cx="11303118" cy="52832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200" b="1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Image Fragmentation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Image fragmentation is a technique used in multi-secret sharing schemes to divide an image into multiple pieces, 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Each share can be separately encrypted and distributed to different parties. 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This technique is used to ensure that no single party can gain access to the complete image without the cooperation of all the other parties involved.</a:t>
            </a:r>
          </a:p>
        </p:txBody>
      </p:sp>
    </p:spTree>
    <p:extLst>
      <p:ext uri="{BB962C8B-B14F-4D97-AF65-F5344CB8AC3E}">
        <p14:creationId xmlns:p14="http://schemas.microsoft.com/office/powerpoint/2010/main" val="153191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755B-E4B3-687C-B2E2-EB79A15B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462" y="463905"/>
            <a:ext cx="8911687" cy="57239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854B-F6A9-8AFD-04CF-E70FA3E51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7" y="1400783"/>
            <a:ext cx="11457599" cy="511674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track fake crime information using LSB based image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stegnography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approach to analyze whether the crime record is original or not.</a:t>
            </a:r>
          </a:p>
        </p:txBody>
      </p:sp>
    </p:spTree>
    <p:extLst>
      <p:ext uri="{BB962C8B-B14F-4D97-AF65-F5344CB8AC3E}">
        <p14:creationId xmlns:p14="http://schemas.microsoft.com/office/powerpoint/2010/main" val="3781305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B67-1F60-F62C-376D-94F8D0B2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850" y="251970"/>
            <a:ext cx="8911687" cy="72622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MODULES DIAGRAM</a:t>
            </a:r>
          </a:p>
        </p:txBody>
      </p:sp>
      <p:grpSp>
        <p:nvGrpSpPr>
          <p:cNvPr id="3" name="Canvas 40"/>
          <p:cNvGrpSpPr/>
          <p:nvPr/>
        </p:nvGrpSpPr>
        <p:grpSpPr>
          <a:xfrm>
            <a:off x="1403498" y="1499912"/>
            <a:ext cx="9569301" cy="4709502"/>
            <a:chOff x="0" y="0"/>
            <a:chExt cx="5567680" cy="295465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5567680" cy="2954655"/>
            </a:xfrm>
            <a:prstGeom prst="rect">
              <a:avLst/>
            </a:prstGeom>
            <a:noFill/>
          </p:spPr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2357" y="265640"/>
              <a:ext cx="1119117" cy="5462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Input: Stegno Image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88135" y="187322"/>
              <a:ext cx="1840865" cy="7051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Image Fragmentation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Calibri"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651635" y="2055040"/>
              <a:ext cx="1711960" cy="67373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Image Split into Random shares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8" name="AutoShape 34"/>
            <p:cNvCxnSpPr/>
            <p:nvPr/>
          </p:nvCxnSpPr>
          <p:spPr bwMode="auto">
            <a:xfrm>
              <a:off x="1221474" y="538747"/>
              <a:ext cx="366661" cy="114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38"/>
            <p:cNvCxnSpPr/>
            <p:nvPr/>
          </p:nvCxnSpPr>
          <p:spPr bwMode="auto">
            <a:xfrm flipV="1">
              <a:off x="3363595" y="2388955"/>
              <a:ext cx="560207" cy="295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88135" y="1105519"/>
              <a:ext cx="1840865" cy="67939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Apply Multi Secret Sharing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Calibri"/>
                  <a:ea typeface="Calibri"/>
                  <a:cs typeface="Times New Roman"/>
                </a:rPr>
                <a:t> </a:t>
              </a:r>
            </a:p>
          </p:txBody>
        </p:sp>
        <p:cxnSp>
          <p:nvCxnSpPr>
            <p:cNvPr id="11" name="AutoShape 30"/>
            <p:cNvCxnSpPr>
              <a:cxnSpLocks noChangeShapeType="1"/>
            </p:cNvCxnSpPr>
            <p:nvPr/>
          </p:nvCxnSpPr>
          <p:spPr bwMode="auto">
            <a:xfrm>
              <a:off x="2508568" y="892454"/>
              <a:ext cx="952" cy="21306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31"/>
            <p:cNvCxnSpPr>
              <a:cxnSpLocks noChangeShapeType="1"/>
            </p:cNvCxnSpPr>
            <p:nvPr/>
          </p:nvCxnSpPr>
          <p:spPr bwMode="auto">
            <a:xfrm flipH="1">
              <a:off x="2507615" y="1784909"/>
              <a:ext cx="953" cy="27013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923802" y="2116222"/>
              <a:ext cx="1186815" cy="5454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</a:rPr>
                <a:t>Output: Image Shares</a:t>
              </a:r>
              <a:endParaRPr lang="en-IN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804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B67-1F60-F62C-376D-94F8D0B2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340027"/>
            <a:ext cx="8911687" cy="2902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MODULES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97A-74DE-023F-30D5-01230693A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904456"/>
            <a:ext cx="11470640" cy="560267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Encryption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Blowfish approach is designed to improve the safety of the images but also to enhance the efficiency.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algorithm uses a variable key of size up to 448 bits.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blowfish algorithm is opposed to illegal attacks and works much more faster and efficient than the other algorithms.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Here, the data bit stream of the primary image is split into the limit of the block of the Blowfish algorithm.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Then with the help of a key and encryption algorithm, the initial image is encrypted which is not visible to anyone. </a:t>
            </a:r>
          </a:p>
        </p:txBody>
      </p:sp>
    </p:spTree>
    <p:extLst>
      <p:ext uri="{BB962C8B-B14F-4D97-AF65-F5344CB8AC3E}">
        <p14:creationId xmlns:p14="http://schemas.microsoft.com/office/powerpoint/2010/main" val="3481872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B67-1F60-F62C-376D-94F8D0B2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850" y="251970"/>
            <a:ext cx="8911687" cy="72622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MODULES DIAGRAM</a:t>
            </a:r>
          </a:p>
        </p:txBody>
      </p:sp>
      <p:grpSp>
        <p:nvGrpSpPr>
          <p:cNvPr id="3" name="Canvas 50"/>
          <p:cNvGrpSpPr/>
          <p:nvPr/>
        </p:nvGrpSpPr>
        <p:grpSpPr>
          <a:xfrm>
            <a:off x="1555896" y="1552781"/>
            <a:ext cx="9310577" cy="4688531"/>
            <a:chOff x="0" y="0"/>
            <a:chExt cx="5567680" cy="302958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5567680" cy="3029585"/>
            </a:xfrm>
            <a:prstGeom prst="rect">
              <a:avLst/>
            </a:prstGeom>
            <a:noFill/>
          </p:spPr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2357" y="265640"/>
              <a:ext cx="1119117" cy="5462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Input: Image Share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88135" y="187322"/>
              <a:ext cx="1840865" cy="7051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Image Encryption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Calibri"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651635" y="2055040"/>
              <a:ext cx="1711960" cy="67373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Key Generation &amp; Encryption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8" name="AutoShape 34"/>
            <p:cNvCxnSpPr/>
            <p:nvPr/>
          </p:nvCxnSpPr>
          <p:spPr bwMode="auto">
            <a:xfrm>
              <a:off x="1221474" y="538747"/>
              <a:ext cx="366661" cy="114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38"/>
            <p:cNvCxnSpPr/>
            <p:nvPr/>
          </p:nvCxnSpPr>
          <p:spPr bwMode="auto">
            <a:xfrm flipV="1">
              <a:off x="3363595" y="2388955"/>
              <a:ext cx="560207" cy="295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88135" y="1105519"/>
              <a:ext cx="1840865" cy="67939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Apply Blowfish Algorithm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Calibri"/>
                  <a:ea typeface="Calibri"/>
                  <a:cs typeface="Times New Roman"/>
                </a:rPr>
                <a:t> </a:t>
              </a:r>
            </a:p>
          </p:txBody>
        </p:sp>
        <p:cxnSp>
          <p:nvCxnSpPr>
            <p:cNvPr id="11" name="AutoShape 30"/>
            <p:cNvCxnSpPr>
              <a:cxnSpLocks noChangeShapeType="1"/>
            </p:cNvCxnSpPr>
            <p:nvPr/>
          </p:nvCxnSpPr>
          <p:spPr bwMode="auto">
            <a:xfrm>
              <a:off x="2508568" y="892454"/>
              <a:ext cx="952" cy="21306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31"/>
            <p:cNvCxnSpPr>
              <a:cxnSpLocks noChangeShapeType="1"/>
            </p:cNvCxnSpPr>
            <p:nvPr/>
          </p:nvCxnSpPr>
          <p:spPr bwMode="auto">
            <a:xfrm flipH="1">
              <a:off x="2507615" y="1784909"/>
              <a:ext cx="953" cy="27013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923374" y="2116000"/>
              <a:ext cx="1324190" cy="5454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</a:rPr>
                <a:t>Output: Encrypted Shares</a:t>
              </a:r>
              <a:endParaRPr lang="en-IN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804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B67-1F60-F62C-376D-94F8D0B2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81" y="446904"/>
            <a:ext cx="8911687" cy="2902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MODULES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97A-74DE-023F-30D5-01230693A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4" y="1170270"/>
            <a:ext cx="11523803" cy="479095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Integrity Verification</a:t>
            </a:r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This module explains about the process of detecting the crime information is true or fake. </a:t>
            </a:r>
          </a:p>
          <a:p>
            <a:pPr algn="just">
              <a:lnSpc>
                <a:spcPct val="150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Verifier can check whether the user’s ID card is valid or not. </a:t>
            </a:r>
          </a:p>
          <a:p>
            <a:pPr algn="just">
              <a:lnSpc>
                <a:spcPct val="150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Data extraction is the process of extracting the embedded information from cover file. </a:t>
            </a:r>
          </a:p>
          <a:p>
            <a:pPr algn="just">
              <a:lnSpc>
                <a:spcPct val="150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 proposed application system will automatically check the embedded ID number with user’s original ID number. </a:t>
            </a:r>
          </a:p>
          <a:p>
            <a:pPr algn="just">
              <a:lnSpc>
                <a:spcPct val="150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If numbers are same, it will consider as the original crime information. Otherwise consider the shared information was fake.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35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B67-1F60-F62C-376D-94F8D0B2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850" y="251970"/>
            <a:ext cx="8911687" cy="72622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MODULES DIAGRAM</a:t>
            </a:r>
          </a:p>
        </p:txBody>
      </p:sp>
      <p:grpSp>
        <p:nvGrpSpPr>
          <p:cNvPr id="3" name="Canvas 60"/>
          <p:cNvGrpSpPr/>
          <p:nvPr/>
        </p:nvGrpSpPr>
        <p:grpSpPr>
          <a:xfrm>
            <a:off x="1651591" y="1527025"/>
            <a:ext cx="9523228" cy="4841877"/>
            <a:chOff x="0" y="0"/>
            <a:chExt cx="5567680" cy="367093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5567680" cy="3670935"/>
            </a:xfrm>
            <a:prstGeom prst="rect">
              <a:avLst/>
            </a:prstGeom>
            <a:noFill/>
          </p:spPr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2346" y="265612"/>
              <a:ext cx="1235135" cy="5462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Input: Encrypted Image Shares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88135" y="187322"/>
              <a:ext cx="1840865" cy="7051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Share Decryption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Calibri"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651635" y="2055040"/>
              <a:ext cx="1711960" cy="67373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Extract ID &amp; Verification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8" name="AutoShape 34"/>
            <p:cNvCxnSpPr>
              <a:stCxn id="5" idx="3"/>
            </p:cNvCxnSpPr>
            <p:nvPr/>
          </p:nvCxnSpPr>
          <p:spPr bwMode="auto">
            <a:xfrm>
              <a:off x="1337481" y="538753"/>
              <a:ext cx="250308" cy="102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38"/>
            <p:cNvCxnSpPr/>
            <p:nvPr/>
          </p:nvCxnSpPr>
          <p:spPr bwMode="auto">
            <a:xfrm flipV="1">
              <a:off x="3363595" y="2388955"/>
              <a:ext cx="560207" cy="295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88135" y="1105519"/>
              <a:ext cx="1840865" cy="67939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  <a:cs typeface="Times New Roman"/>
                </a:rPr>
                <a:t>Image Reconstruction</a:t>
              </a:r>
              <a:endParaRPr lang="en-IN">
                <a:effectLst/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Calibri"/>
                  <a:ea typeface="Calibri"/>
                  <a:cs typeface="Times New Roman"/>
                </a:rPr>
                <a:t> </a:t>
              </a:r>
            </a:p>
          </p:txBody>
        </p:sp>
        <p:cxnSp>
          <p:nvCxnSpPr>
            <p:cNvPr id="11" name="AutoShape 30"/>
            <p:cNvCxnSpPr>
              <a:cxnSpLocks noChangeShapeType="1"/>
            </p:cNvCxnSpPr>
            <p:nvPr/>
          </p:nvCxnSpPr>
          <p:spPr bwMode="auto">
            <a:xfrm>
              <a:off x="2508568" y="892454"/>
              <a:ext cx="952" cy="21306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31"/>
            <p:cNvCxnSpPr>
              <a:cxnSpLocks noChangeShapeType="1"/>
            </p:cNvCxnSpPr>
            <p:nvPr/>
          </p:nvCxnSpPr>
          <p:spPr bwMode="auto">
            <a:xfrm flipH="1">
              <a:off x="2507615" y="1784909"/>
              <a:ext cx="953" cy="27013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923374" y="2116000"/>
              <a:ext cx="1324190" cy="5454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</a:rPr>
                <a:t>Output: Fake Detection</a:t>
              </a:r>
              <a:endParaRPr lang="en-IN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923394" y="2923200"/>
              <a:ext cx="1323975" cy="54483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>
                  <a:effectLst/>
                  <a:latin typeface="Times New Roman"/>
                  <a:ea typeface="Calibri"/>
                </a:rPr>
                <a:t>Output: Get Original Data</a:t>
              </a:r>
              <a:endParaRPr lang="en-IN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5" name="Elbow Connector 14"/>
            <p:cNvCxnSpPr>
              <a:stCxn id="7" idx="4"/>
              <a:endCxn id="14" idx="1"/>
            </p:cNvCxnSpPr>
            <p:nvPr/>
          </p:nvCxnSpPr>
          <p:spPr>
            <a:xfrm rot="16200000" flipH="1">
              <a:off x="2982084" y="2254305"/>
              <a:ext cx="466840" cy="1415779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5804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B67-1F60-F62C-376D-94F8D0B2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393" y="411278"/>
            <a:ext cx="8911687" cy="2902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97A-74DE-023F-30D5-01230693A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4" y="1170270"/>
            <a:ext cx="11523803" cy="479095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approach of secure crime data sharing using data hiding with multi-secret sharing has shown promising results in terms of enhancing the security and privacy of sensitive crime data.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 embedding crime data within images using the LSB technique and then sharing the resulting steganographic images using a multi-secret sharing approach, it is possible to ensure that only authorized personnel with access to all the shares can retrieve the original data. </a:t>
            </a:r>
          </a:p>
          <a:p>
            <a:pPr algn="just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93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B67-1F60-F62C-376D-94F8D0B2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138" y="375652"/>
            <a:ext cx="8911687" cy="2902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97A-74DE-023F-30D5-01230693A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4" y="1170270"/>
            <a:ext cx="11523803" cy="479095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Proposed approach is still susceptible to attacks if one or more shares are compromised.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Therefore, more advanced multi-secret sharing schemes that can detect and recover from such attacks should be explored.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Further research is required to optimize and improve the approach before it can be deployed in real-world scenarios.</a:t>
            </a:r>
          </a:p>
          <a:p>
            <a:pPr algn="just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5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B67-1F60-F62C-376D-94F8D0B2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769" y="340026"/>
            <a:ext cx="8911687" cy="2902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97A-74DE-023F-30D5-01230693A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4" y="831273"/>
            <a:ext cx="11523803" cy="5771408"/>
          </a:xfrm>
        </p:spPr>
        <p:txBody>
          <a:bodyPr>
            <a:noAutofit/>
          </a:bodyPr>
          <a:lstStyle/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Jyoti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Amrita, and R. K.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Chauhan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"A blockchain and smart contract-based data provenance collection and storing in cloud environment." Wireless Networks 28, no. 4 (2022): 1541-1562.</a:t>
            </a: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[2] Al Omar, Abdullah, Abu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Kaisar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Jamil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Amith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Khandakar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Abdur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Razzak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Uzzal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Rabeya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Bosri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Nafees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Mansoor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and Mohammad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Shahriar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Rahman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"A transparent and privacy-preserving healthcare platform with novel smart contract for smart cities." 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Ieee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Access 9 (2021): 90738-90749.</a:t>
            </a: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[3] Chen,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Zerui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Youliang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Tian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Changgen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Peng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"An incentive-compatible rational secret sharing scheme using blockchain and smart contract." Science China Information Sciences 64 (2021): 1-21.</a:t>
            </a: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Xuan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Shichang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Li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Zheng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Ilyong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Chung, Wei Wang,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Dapeng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Man,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Xiaojiang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Du, Wu Yang, and Mohsen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Guizani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"An incentive mechanism for data sharing based on blockchain with smart contracts." Computers &amp; Electrical Engineering 83 (2020): 106587.</a:t>
            </a: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[5] Lin, Chao,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Debiao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He,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Xinyi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Huang, and Kim-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Kwang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Raymond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Choo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"OBFP: Optimized blockchain-based fair payment for outsourcing computations in cloud computing." IEEE Transactions on Information Forensics and Security 16 (2021): 3241-3253.</a:t>
            </a:r>
          </a:p>
        </p:txBody>
      </p:sp>
    </p:spTree>
    <p:extLst>
      <p:ext uri="{BB962C8B-B14F-4D97-AF65-F5344CB8AC3E}">
        <p14:creationId xmlns:p14="http://schemas.microsoft.com/office/powerpoint/2010/main" val="34486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910C-DF00-FC2A-6E72-27258616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1830"/>
            <a:ext cx="8911687" cy="1280890"/>
          </a:xfrm>
        </p:spPr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8A14-646D-F2F3-CDEA-14C486EB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7" y="1462392"/>
            <a:ext cx="11300598" cy="5103778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Multimedia data sharing is increasingly becoming an essential part of the daily life for end users to access different systems, services, and applications.</a:t>
            </a:r>
          </a:p>
          <a:p>
            <a:pPr algn="just">
              <a:lnSpc>
                <a:spcPct val="16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 disclosure frequently occurs in real-world cloud storage services.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Network security focus 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embed security in the cloud-based media sharing service.</a:t>
            </a:r>
          </a:p>
        </p:txBody>
      </p:sp>
    </p:spTree>
    <p:extLst>
      <p:ext uri="{BB962C8B-B14F-4D97-AF65-F5344CB8AC3E}">
        <p14:creationId xmlns:p14="http://schemas.microsoft.com/office/powerpoint/2010/main" val="58385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4" y="140167"/>
            <a:ext cx="109728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cs typeface="Times New Roman" pitchFamily="18" charset="0"/>
              </a:rPr>
              <a:t>LITERATURE SURVEY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67347"/>
              </p:ext>
            </p:extLst>
          </p:nvPr>
        </p:nvGraphicFramePr>
        <p:xfrm>
          <a:off x="349624" y="787759"/>
          <a:ext cx="11492752" cy="578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845">
                  <a:extLst>
                    <a:ext uri="{9D8B030D-6E8A-4147-A177-3AD203B41FA5}">
                      <a16:colId xmlns:a16="http://schemas.microsoft.com/office/drawing/2014/main" val="452032520"/>
                    </a:ext>
                  </a:extLst>
                </a:gridCol>
                <a:gridCol w="364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6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1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Author &amp;Year</a:t>
                      </a:r>
                    </a:p>
                    <a:p>
                      <a:pPr algn="ctr"/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Technique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Merit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Demerit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45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blockchain and smart contract-based data provenance collection and storing in cloud environment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Jyoti, Amrita.2022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Blockchain and smart contract-based data provenance (BSCDP) Architecture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The proposed work improves the privacy and security of data in the cloud environment.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A fingerprint, like a password, is difficult to copy and store. However, if it is lost, the user’s fingerprint information is leaked.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904">
                <a:tc>
                  <a:txBody>
                    <a:bodyPr/>
                    <a:lstStyle/>
                    <a:p>
                      <a:pPr marL="0" lvl="1" indent="0" algn="just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lvl="1" indent="0" algn="just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transparent and privacy-preserving healthcare platform with novel smart contract for smart cities</a:t>
                      </a:r>
                      <a:endParaRPr lang="en-IN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 Omar, Abdullah, Abu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Kaisar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Jamil, Shahriar Rahman. </a:t>
                      </a:r>
                      <a:r>
                        <a:rPr lang="en-IN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Propose a solution for the healthcare system using blockchain technology that provides data privacy and transparency. 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Patients can also preserve healthcare data securely in the cloud, and their identity information in the blockchain. 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There exist few differences according to their purpose and capacities. To use the ethereum network, users need to pay a fee. 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58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382"/>
            <a:ext cx="109728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cs typeface="Times New Roman" pitchFamily="18" charset="0"/>
              </a:rPr>
              <a:t>LITERATURE SURVEY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97001"/>
              </p:ext>
            </p:extLst>
          </p:nvPr>
        </p:nvGraphicFramePr>
        <p:xfrm>
          <a:off x="504618" y="1163053"/>
          <a:ext cx="11182765" cy="563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76">
                  <a:extLst>
                    <a:ext uri="{9D8B030D-6E8A-4147-A177-3AD203B41FA5}">
                      <a16:colId xmlns:a16="http://schemas.microsoft.com/office/drawing/2014/main" val="673508358"/>
                    </a:ext>
                  </a:extLst>
                </a:gridCol>
                <a:gridCol w="3626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25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4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284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Author &amp;Year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Technique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Merit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Demerit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3109">
                <a:tc>
                  <a:txBody>
                    <a:bodyPr/>
                    <a:lstStyle/>
                    <a:p>
                      <a:pPr marL="0" indent="0" algn="just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indent="0" algn="just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incentive-compatible rational secret sharing scheme using blockchain and smart contract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Chen,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Zerui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Youliang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Tian, and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Changgen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Peng. 2021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Propose an incentive-compatible rational secret scheme.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Use blockchain</a:t>
                      </a:r>
                      <a:r>
                        <a:rPr lang="en-I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smart contract to control the utility functions of rational players. 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For players in secret sharing, their secrets need to be hidden. The data on the blockchain is visible to the public.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109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itchFamily="18" charset="0"/>
                        </a:rPr>
                        <a:t>4.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incentive mechanism for data sharing based on blockchain with smart contracts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Xuan,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Shichang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Li Zheng,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Ilyong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Chung, Wei Wang, Wu Yang, and Mohsen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Guizani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2020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Proposes a data sharing incentive model based on evolutionary game theory using blockchain with smart contract.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Proposed system should encourage users to actively share data.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Each user shares data and can also receive data shared by other users that</a:t>
                      </a:r>
                      <a:r>
                        <a:rPr lang="en-I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increases the difficulties.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37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cs typeface="Times New Roman" pitchFamily="18" charset="0"/>
              </a:rPr>
              <a:t>LITERATURE SURVEY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12150"/>
              </p:ext>
            </p:extLst>
          </p:nvPr>
        </p:nvGraphicFramePr>
        <p:xfrm>
          <a:off x="356260" y="1633032"/>
          <a:ext cx="1122614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258">
                  <a:extLst>
                    <a:ext uri="{9D8B030D-6E8A-4147-A177-3AD203B41FA5}">
                      <a16:colId xmlns:a16="http://schemas.microsoft.com/office/drawing/2014/main" val="1645171685"/>
                    </a:ext>
                  </a:extLst>
                </a:gridCol>
                <a:gridCol w="3602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8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1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Author &amp;Year</a:t>
                      </a:r>
                    </a:p>
                    <a:p>
                      <a:pPr algn="ctr"/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Technique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Merit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Demerit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37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OBFP: Optimized blockchain-based fair payment for outsourcing computations in cloud computing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Lin, Chao,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Debiao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He, Xinyi Huang, and Kim-Kwang Raymond Choo. 2021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Propose a system model of an optimized blockchain-based fair payment (OBFP) for outsourcing computations. 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OBFP works more fair with a lower executing cost for being adopted into the outsourcing computations.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Users may maliciously drop out without paying for the execution. 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5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F049-2D4D-07DF-BC7F-4626F952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585" y="198808"/>
            <a:ext cx="8911687" cy="1108997"/>
          </a:xfrm>
        </p:spPr>
        <p:txBody>
          <a:bodyPr/>
          <a:lstStyle/>
          <a:p>
            <a:pPr algn="ctr"/>
            <a:r>
              <a:rPr lang="en-IN" b="1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039E-A700-263F-96E7-9EAD53C87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3" y="1317155"/>
            <a:ext cx="11544243" cy="54345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Crime report contain crucial information such as the victim's name, the accused's name, the type of crime committed, the location of the crime, and other relevant details.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criminal database is maintained by central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Headquaters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several levels of accessing any case.</a:t>
            </a:r>
          </a:p>
        </p:txBody>
      </p:sp>
    </p:spTree>
    <p:extLst>
      <p:ext uri="{BB962C8B-B14F-4D97-AF65-F5344CB8AC3E}">
        <p14:creationId xmlns:p14="http://schemas.microsoft.com/office/powerpoint/2010/main" val="346091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F049-2D4D-07DF-BC7F-4626F952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585" y="198808"/>
            <a:ext cx="8911687" cy="1108997"/>
          </a:xfrm>
        </p:spPr>
        <p:txBody>
          <a:bodyPr/>
          <a:lstStyle/>
          <a:p>
            <a:r>
              <a:rPr lang="en-IN" b="1" dirty="0"/>
              <a:t>ISSUES IN EXISTING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039E-A700-263F-96E7-9EAD53C87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3" y="1317155"/>
            <a:ext cx="11544243" cy="54345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Crime record management typically involves manual record-keeping processes, which are time-consuming, error-prone, and difficult to manage.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manual record-keeping system is often disorganized, difficult to access or retrieve data quickly.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can lead to delays in decision-making and affect the ability of law enforcement to respond to crime effectively. </a:t>
            </a:r>
          </a:p>
        </p:txBody>
      </p:sp>
    </p:spTree>
    <p:extLst>
      <p:ext uri="{BB962C8B-B14F-4D97-AF65-F5344CB8AC3E}">
        <p14:creationId xmlns:p14="http://schemas.microsoft.com/office/powerpoint/2010/main" val="358725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0053-26EE-C919-2AA0-336C26C2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933" y="0"/>
            <a:ext cx="8911687" cy="1280890"/>
          </a:xfrm>
        </p:spPr>
        <p:txBody>
          <a:bodyPr/>
          <a:lstStyle/>
          <a:p>
            <a:pPr algn="ctr"/>
            <a:r>
              <a:rPr lang="en-IN" b="1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2AFB-0AB6-B4A8-D35E-BEB801492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1031359"/>
            <a:ext cx="11663690" cy="57488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need for secure and efficient methods for managing and sharing crime data is paramount in today's society.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aim of this is to ensure that only authorized individuals can access the data.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Multi-secret sharing based image encryption is a promising technique for securing data, which involves dividing the image into multiple shares and distributing them to the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authorized receiver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3853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1761</Words>
  <Application>Microsoft Office PowerPoint</Application>
  <PresentationFormat>Widescreen</PresentationFormat>
  <Paragraphs>193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SECURE CRIME RECORD SHARING USING DATA HIDING WITH CRYPTOGRAPHY APPROACH</vt:lpstr>
      <vt:lpstr>OBJECTIVE</vt:lpstr>
      <vt:lpstr>INTRODUCTION</vt:lpstr>
      <vt:lpstr>LITERATURE SURVEY</vt:lpstr>
      <vt:lpstr>LITERATURE SURVEY</vt:lpstr>
      <vt:lpstr>LITERATURE SURVEY</vt:lpstr>
      <vt:lpstr>EXISTING SYSTEM</vt:lpstr>
      <vt:lpstr>ISSUES IN EXISTING SYSTEM </vt:lpstr>
      <vt:lpstr>PROPOSED SYSTEM</vt:lpstr>
      <vt:lpstr>ADVANTAGES</vt:lpstr>
      <vt:lpstr> PROPOSED SYSTEM ARCHITECTURE</vt:lpstr>
      <vt:lpstr>SYSTEM REQUIREMENTS</vt:lpstr>
      <vt:lpstr>SYSTEM REQUIREMENTS</vt:lpstr>
      <vt:lpstr>MODULES</vt:lpstr>
      <vt:lpstr>MODULES DESCRIPTION</vt:lpstr>
      <vt:lpstr>MODULES DIAGRAM</vt:lpstr>
      <vt:lpstr>MODULES DESCRIPTION</vt:lpstr>
      <vt:lpstr>MODULES DIAGRAM</vt:lpstr>
      <vt:lpstr>MODULES DESCRIPTION</vt:lpstr>
      <vt:lpstr>MODULES DIAGRAM</vt:lpstr>
      <vt:lpstr>MODULES DESCRIPTION</vt:lpstr>
      <vt:lpstr>MODULES DIAGRAM</vt:lpstr>
      <vt:lpstr>MODULES DESCRIPTION</vt:lpstr>
      <vt:lpstr>MODULES DIAGRAM</vt:lpstr>
      <vt:lpstr>CONCLUSION</vt:lpstr>
      <vt:lpstr>FUTURE ENHANCEMENT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OBJECT DETECTION WITH DISEASE DIAGNOSIS USING CNN WITH SYMMETRIC  ALGORITHM</dc:title>
  <dc:creator>Rajiya Banu</dc:creator>
  <cp:lastModifiedBy>rahul linux</cp:lastModifiedBy>
  <cp:revision>99</cp:revision>
  <dcterms:created xsi:type="dcterms:W3CDTF">2022-12-23T07:38:54Z</dcterms:created>
  <dcterms:modified xsi:type="dcterms:W3CDTF">2023-04-25T11:20:09Z</dcterms:modified>
</cp:coreProperties>
</file>