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70" r:id="rId7"/>
    <p:sldId id="263" r:id="rId8"/>
    <p:sldId id="261" r:id="rId9"/>
    <p:sldId id="266" r:id="rId10"/>
    <p:sldId id="264" r:id="rId11"/>
    <p:sldId id="265" r:id="rId12"/>
    <p:sldId id="267" r:id="rId13"/>
    <p:sldId id="262"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8167A4E5-B1CB-42FA-BD5C-7790BEB400F2}"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167A4E5-B1CB-42FA-BD5C-7790BEB400F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167A4E5-B1CB-42FA-BD5C-7790BEB400F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167A4E5-B1CB-42FA-BD5C-7790BEB400F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167A4E5-B1CB-42FA-BD5C-7790BEB400F2}"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167A4E5-B1CB-42FA-BD5C-7790BEB400F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167A4E5-B1CB-42FA-BD5C-7790BEB400F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167A4E5-B1CB-42FA-BD5C-7790BEB400F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167A4E5-B1CB-42FA-BD5C-7790BEB400F2}"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167A4E5-B1CB-42FA-BD5C-7790BEB400F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88C611A-CE16-4165-9ECA-F057F1B90EEA}" type="datetimeFigureOut">
              <a:rPr lang="en-IN" smtClean="0"/>
              <a:pPr/>
              <a:t>18-11-2022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167A4E5-B1CB-42FA-BD5C-7790BEB400F2}"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88C611A-CE16-4165-9ECA-F057F1B90EEA}" type="datetimeFigureOut">
              <a:rPr lang="en-IN" smtClean="0"/>
              <a:pPr/>
              <a:t>18-11-2022</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167A4E5-B1CB-42FA-BD5C-7790BEB400F2}"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632"/>
            <a:ext cx="7975848" cy="792087"/>
          </a:xfrm>
        </p:spPr>
        <p:txBody>
          <a:bodyPr>
            <a:normAutofit fontScale="90000"/>
          </a:bodyPr>
          <a:lstStyle/>
          <a:p>
            <a:r>
              <a:rPr lang="en-US" sz="3200" b="1" dirty="0" smtClean="0">
                <a:solidFill>
                  <a:schemeClr val="accent5">
                    <a:lumMod val="50000"/>
                  </a:schemeClr>
                </a:solidFill>
                <a:latin typeface="+mn-lt"/>
              </a:rPr>
              <a:t>	SMART </a:t>
            </a:r>
            <a:r>
              <a:rPr lang="en-US" sz="3200" b="1" dirty="0" smtClean="0">
                <a:solidFill>
                  <a:schemeClr val="accent5">
                    <a:lumMod val="50000"/>
                  </a:schemeClr>
                </a:solidFill>
                <a:latin typeface="+mn-lt"/>
              </a:rPr>
              <a:t>FASHION RECOMMENDER </a:t>
            </a:r>
            <a:r>
              <a:rPr lang="en-US" sz="3200" b="1" dirty="0" smtClean="0">
                <a:solidFill>
                  <a:schemeClr val="accent5">
                    <a:lumMod val="50000"/>
                  </a:schemeClr>
                </a:solidFill>
                <a:latin typeface="+mn-lt"/>
              </a:rPr>
              <a:t>	APPLICATION</a:t>
            </a:r>
            <a:endParaRPr lang="en-IN" sz="3200" b="1" dirty="0">
              <a:solidFill>
                <a:schemeClr val="accent5">
                  <a:lumMod val="50000"/>
                </a:schemeClr>
              </a:solidFill>
              <a:latin typeface="+mn-lt"/>
            </a:endParaRPr>
          </a:p>
        </p:txBody>
      </p:sp>
      <p:sp>
        <p:nvSpPr>
          <p:cNvPr id="3" name="Subtitle 2"/>
          <p:cNvSpPr>
            <a:spLocks noGrp="1"/>
          </p:cNvSpPr>
          <p:nvPr>
            <p:ph type="subTitle" idx="1"/>
          </p:nvPr>
        </p:nvSpPr>
        <p:spPr>
          <a:xfrm>
            <a:off x="1403648" y="1340768"/>
            <a:ext cx="6910536" cy="4536504"/>
          </a:xfrm>
        </p:spPr>
        <p:txBody>
          <a:bodyPr>
            <a:noAutofit/>
          </a:bodyPr>
          <a:lstStyle/>
          <a:p>
            <a:r>
              <a:rPr lang="en-US" sz="2400" b="1" dirty="0" smtClean="0">
                <a:solidFill>
                  <a:schemeClr val="tx1"/>
                </a:solidFill>
              </a:rPr>
              <a:t>TEAM MEMBERS</a:t>
            </a:r>
            <a:endParaRPr lang="en-US" sz="2400" dirty="0" smtClean="0"/>
          </a:p>
          <a:p>
            <a:pPr marL="342900" indent="-342900" algn="just">
              <a:buFont typeface="Wingdings" pitchFamily="2" charset="2"/>
              <a:buChar char="q"/>
            </a:pPr>
            <a:r>
              <a:rPr lang="en-US" dirty="0" smtClean="0"/>
              <a:t>EMMANUEL.A</a:t>
            </a:r>
          </a:p>
          <a:p>
            <a:pPr marL="342900" indent="-342900" algn="just">
              <a:buFont typeface="Wingdings" pitchFamily="2" charset="2"/>
              <a:buChar char="q"/>
            </a:pPr>
            <a:r>
              <a:rPr lang="en-US" dirty="0" smtClean="0"/>
              <a:t>RAHUL.V </a:t>
            </a:r>
            <a:endParaRPr lang="en-US" dirty="0" smtClean="0"/>
          </a:p>
          <a:p>
            <a:pPr marL="342900" indent="-342900" algn="just">
              <a:buFont typeface="Wingdings" pitchFamily="2" charset="2"/>
              <a:buChar char="q"/>
            </a:pPr>
            <a:r>
              <a:rPr lang="en-US" b="1" dirty="0" smtClean="0">
                <a:solidFill>
                  <a:srgbClr val="0070C0"/>
                </a:solidFill>
              </a:rPr>
              <a:t> </a:t>
            </a:r>
            <a:r>
              <a:rPr lang="en-US" dirty="0" smtClean="0"/>
              <a:t>BHARATH  </a:t>
            </a:r>
            <a:r>
              <a:rPr lang="en-US" dirty="0" smtClean="0"/>
              <a:t>RAAJ.B</a:t>
            </a:r>
          </a:p>
          <a:p>
            <a:pPr marL="342900" indent="-342900" algn="just">
              <a:buFont typeface="Wingdings" pitchFamily="2" charset="2"/>
              <a:buChar char="q"/>
            </a:pPr>
            <a:r>
              <a:rPr lang="en-US" dirty="0" smtClean="0"/>
              <a:t>SAMEER </a:t>
            </a:r>
            <a:r>
              <a:rPr lang="en-US" dirty="0" smtClean="0"/>
              <a:t>MOHAMMED.S</a:t>
            </a:r>
          </a:p>
          <a:p>
            <a:pPr marL="342900" indent="-342900" algn="just"/>
            <a:endParaRPr lang="en-ZA" dirty="0" smtClean="0"/>
          </a:p>
          <a:p>
            <a:pPr marL="342900" indent="-342900" algn="just"/>
            <a:r>
              <a:rPr lang="en-ZA" b="1" dirty="0" smtClean="0"/>
              <a:t>TEAM ID : </a:t>
            </a:r>
            <a:r>
              <a:rPr lang="en-US" dirty="0" smtClean="0"/>
              <a:t>PNT2022TMID45311</a:t>
            </a:r>
            <a:endParaRPr lang="en-US" b="1" dirty="0" smtClean="0"/>
          </a:p>
          <a:p>
            <a:pPr marL="342900" indent="-342900" algn="just"/>
            <a:endParaRPr lang="en-US" b="1" dirty="0" smtClean="0">
              <a:solidFill>
                <a:srgbClr val="0070C0"/>
              </a:solidFill>
            </a:endParaRPr>
          </a:p>
          <a:p>
            <a:pPr marL="342900" indent="-342900" algn="just"/>
            <a:r>
              <a:rPr lang="en-US" b="1" dirty="0" smtClean="0">
                <a:solidFill>
                  <a:srgbClr val="0070C0"/>
                </a:solidFill>
              </a:rPr>
              <a:t>                     </a:t>
            </a:r>
            <a:r>
              <a:rPr lang="en-US" sz="2400" b="1" dirty="0" smtClean="0">
                <a:solidFill>
                  <a:schemeClr val="tx1"/>
                </a:solidFill>
              </a:rPr>
              <a:t>MENTORS</a:t>
            </a:r>
            <a:endParaRPr lang="en-US" sz="2400" dirty="0"/>
          </a:p>
          <a:p>
            <a:r>
              <a:rPr lang="en-US" sz="2400" dirty="0" smtClean="0">
                <a:solidFill>
                  <a:srgbClr val="0070C0"/>
                </a:solidFill>
              </a:rPr>
              <a:t>INDUSTRY MENTOR : KRISHNA CHAITANYA</a:t>
            </a:r>
          </a:p>
          <a:p>
            <a:r>
              <a:rPr lang="en-US" dirty="0" smtClean="0">
                <a:solidFill>
                  <a:srgbClr val="0070C0"/>
                </a:solidFill>
              </a:rPr>
              <a:t>  </a:t>
            </a:r>
            <a:r>
              <a:rPr lang="en-US" sz="2400" dirty="0" smtClean="0">
                <a:solidFill>
                  <a:srgbClr val="0070C0"/>
                </a:solidFill>
              </a:rPr>
              <a:t>FACULTY MENTOR    </a:t>
            </a:r>
            <a:r>
              <a:rPr lang="en-US" sz="2400" dirty="0" smtClean="0">
                <a:solidFill>
                  <a:srgbClr val="0070C0"/>
                </a:solidFill>
              </a:rPr>
              <a:t>:</a:t>
            </a:r>
            <a:r>
              <a:rPr lang="en-US" sz="2400" dirty="0" smtClean="0">
                <a:solidFill>
                  <a:srgbClr val="0070C0"/>
                </a:solidFill>
              </a:rPr>
              <a:t>M.K.MOHAMED FAIZL</a:t>
            </a:r>
            <a:endParaRPr lang="en-IN" sz="2400" dirty="0">
              <a:solidFill>
                <a:srgbClr val="0070C0"/>
              </a:solidFill>
            </a:endParaRPr>
          </a:p>
        </p:txBody>
      </p:sp>
    </p:spTree>
    <p:extLst>
      <p:ext uri="{BB962C8B-B14F-4D97-AF65-F5344CB8AC3E}">
        <p14:creationId xmlns:p14="http://schemas.microsoft.com/office/powerpoint/2010/main" xmlns="" val="2822599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shot (21).png"/>
          <p:cNvPicPr>
            <a:picLocks noGrp="1" noChangeAspect="1"/>
          </p:cNvPicPr>
          <p:nvPr>
            <p:ph idx="1"/>
          </p:nvPr>
        </p:nvPicPr>
        <p:blipFill>
          <a:blip r:embed="rId2"/>
          <a:stretch>
            <a:fillRect/>
          </a:stretch>
        </p:blipFill>
        <p:spPr>
          <a:xfrm>
            <a:off x="1435100" y="1739937"/>
            <a:ext cx="7499350" cy="4216326"/>
          </a:xfrm>
        </p:spPr>
      </p:pic>
    </p:spTree>
    <p:extLst>
      <p:ext uri="{BB962C8B-B14F-4D97-AF65-F5344CB8AC3E}">
        <p14:creationId xmlns:p14="http://schemas.microsoft.com/office/powerpoint/2010/main" xmlns="" val="132947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2).png"/>
          <p:cNvPicPr>
            <a:picLocks noChangeAspect="1"/>
          </p:cNvPicPr>
          <p:nvPr/>
        </p:nvPicPr>
        <p:blipFill>
          <a:blip r:embed="rId2"/>
          <a:stretch>
            <a:fillRect/>
          </a:stretch>
        </p:blipFill>
        <p:spPr>
          <a:xfrm>
            <a:off x="1142976" y="785794"/>
            <a:ext cx="7893806" cy="5072098"/>
          </a:xfrm>
          <a:prstGeom prst="rect">
            <a:avLst/>
          </a:prstGeom>
        </p:spPr>
      </p:pic>
    </p:spTree>
    <p:extLst>
      <p:ext uri="{BB962C8B-B14F-4D97-AF65-F5344CB8AC3E}">
        <p14:creationId xmlns:p14="http://schemas.microsoft.com/office/powerpoint/2010/main" xmlns="" val="320077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965245" cy="667201"/>
          </a:xfrm>
        </p:spPr>
        <p:txBody>
          <a:bodyPr>
            <a:noAutofit/>
          </a:bodyPr>
          <a:lstStyle/>
          <a:p>
            <a:r>
              <a:rPr lang="en-US" sz="3200" b="1" dirty="0" smtClean="0">
                <a:solidFill>
                  <a:srgbClr val="002060"/>
                </a:solidFill>
                <a:latin typeface="Times New Roman" pitchFamily="18" charset="0"/>
                <a:cs typeface="Times New Roman" pitchFamily="18" charset="0"/>
              </a:rPr>
              <a:t>CONCLUSION</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899592" y="1340768"/>
            <a:ext cx="7200800" cy="4464496"/>
          </a:xfrm>
        </p:spPr>
        <p:txBody>
          <a:bodyPr>
            <a:noAutofit/>
          </a:bodyPr>
          <a:lstStyle/>
          <a:p>
            <a:r>
              <a:rPr lang="en-IN" sz="2400" dirty="0">
                <a:latin typeface="Times New Roman" pitchFamily="18" charset="0"/>
                <a:cs typeface="Times New Roman" pitchFamily="18" charset="0"/>
              </a:rPr>
              <a:t>The Fashion Recommendation System is mainly used to recommend the best possible outfit combinations to a user who has no fashion sense based on their wardrobe . It may not always provide the best possible outfit to wear for an occasion as the system is dependent completely on the clothes present in the user’s wardrobe. Also another reason is that fashion is highly dependent on the time period. However the system does a great job in inculcating a fashion sense among the users and can provide the best recommendations based on the user’s wardrobe. Since the system is implemented as a website, it is very easy for the end users to access as well as use. </a:t>
            </a:r>
          </a:p>
          <a:p>
            <a:endParaRPr lang="en-IN" sz="2400" dirty="0">
              <a:latin typeface="Calibri" pitchFamily="34" charset="0"/>
            </a:endParaRPr>
          </a:p>
        </p:txBody>
      </p:sp>
    </p:spTree>
    <p:extLst>
      <p:ext uri="{BB962C8B-B14F-4D97-AF65-F5344CB8AC3E}">
        <p14:creationId xmlns:p14="http://schemas.microsoft.com/office/powerpoint/2010/main" xmlns="" val="55291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965245" cy="595193"/>
          </a:xfrm>
        </p:spPr>
        <p:txBody>
          <a:bodyPr>
            <a:normAutofit/>
          </a:bodyPr>
          <a:lstStyle/>
          <a:p>
            <a:r>
              <a:rPr lang="en-US" sz="3200" b="1" dirty="0" smtClean="0">
                <a:solidFill>
                  <a:srgbClr val="002060"/>
                </a:solidFill>
                <a:latin typeface="Times New Roman" pitchFamily="18" charset="0"/>
                <a:cs typeface="Times New Roman" pitchFamily="18" charset="0"/>
              </a:rPr>
              <a:t>REFERENCE</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1115616" y="1124744"/>
            <a:ext cx="7128792" cy="4824536"/>
          </a:xfrm>
        </p:spPr>
        <p:txBody>
          <a:bodyPr>
            <a:noAutofit/>
          </a:bodyPr>
          <a:lstStyle/>
          <a:p>
            <a:pPr lvl="0"/>
            <a:r>
              <a:rPr lang="en-US" sz="2000" dirty="0">
                <a:latin typeface="Times New Roman" pitchFamily="18" charset="0"/>
                <a:cs typeface="Times New Roman" pitchFamily="18" charset="0"/>
              </a:rPr>
              <a:t>GloablInfoResearch: Global Fast Fashion Apparel Market 2021 by Key Countries, Companies, Type and Application. GloablInfoResearch, </a:t>
            </a:r>
            <a:r>
              <a:rPr lang="en-US" sz="2000" dirty="0" smtClean="0">
                <a:latin typeface="Times New Roman" pitchFamily="18" charset="0"/>
                <a:cs typeface="Times New Roman" pitchFamily="18" charset="0"/>
              </a:rPr>
              <a:t>Hong Kong</a:t>
            </a:r>
            <a:r>
              <a:rPr lang="en-US" sz="2000" dirty="0">
                <a:latin typeface="Times New Roman" pitchFamily="18" charset="0"/>
                <a:cs typeface="Times New Roman" pitchFamily="18" charset="0"/>
              </a:rPr>
              <a:t>, 2021.</a:t>
            </a:r>
            <a:endParaRPr lang="en-IN" sz="2000" dirty="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Hoi, </a:t>
            </a:r>
            <a:r>
              <a:rPr lang="en-US" sz="2000" dirty="0">
                <a:latin typeface="Times New Roman" pitchFamily="18" charset="0"/>
                <a:cs typeface="Times New Roman" pitchFamily="18" charset="0"/>
              </a:rPr>
              <a:t>M., Wu, L., Chen, E., Li, Z., </a:t>
            </a:r>
            <a:r>
              <a:rPr lang="en-US" sz="2000" dirty="0" smtClean="0">
                <a:latin typeface="Times New Roman" pitchFamily="18" charset="0"/>
                <a:cs typeface="Times New Roman" pitchFamily="18" charset="0"/>
              </a:rPr>
              <a:t>Zhen, </a:t>
            </a:r>
            <a:r>
              <a:rPr lang="en-US" sz="2000" dirty="0">
                <a:latin typeface="Times New Roman" pitchFamily="18" charset="0"/>
                <a:cs typeface="Times New Roman" pitchFamily="18" charset="0"/>
              </a:rPr>
              <a:t>V. W., &amp; Liu, Q</a:t>
            </a:r>
            <a:r>
              <a:rPr lang="en-US" sz="2000" dirty="0" smtClean="0">
                <a:latin typeface="Times New Roman" pitchFamily="18" charset="0"/>
                <a:cs typeface="Times New Roman" pitchFamily="18" charset="0"/>
              </a:rPr>
              <a:t>.: Explainable </a:t>
            </a:r>
            <a:r>
              <a:rPr lang="en-US" sz="2000" dirty="0">
                <a:latin typeface="Times New Roman" pitchFamily="18" charset="0"/>
                <a:cs typeface="Times New Roman" pitchFamily="18" charset="0"/>
              </a:rPr>
              <a:t>fashion recommendation: A semantic attribute region guided approach. In Proceedings of the 28th Twenty-Eighth International Joint Conference on Artificial Intelligence, 2019; pp. 4681- 4688</a:t>
            </a:r>
            <a:r>
              <a:rPr lang="en-US" sz="2000" dirty="0" smtClean="0">
                <a:latin typeface="Times New Roman" pitchFamily="18" charset="0"/>
                <a:cs typeface="Times New Roman" pitchFamily="18" charset="0"/>
              </a:rPr>
              <a:t>.</a:t>
            </a:r>
          </a:p>
          <a:p>
            <a:r>
              <a:rPr lang="en-IN" sz="2000" dirty="0">
                <a:latin typeface="Times New Roman" pitchFamily="18" charset="0"/>
                <a:cs typeface="Times New Roman" pitchFamily="18" charset="0"/>
              </a:rPr>
              <a:t>O'Connell, L. (</a:t>
            </a:r>
            <a:r>
              <a:rPr lang="en-IN" sz="2000" dirty="0" err="1" smtClean="0">
                <a:latin typeface="Times New Roman" pitchFamily="18" charset="0"/>
                <a:cs typeface="Times New Roman" pitchFamily="18" charset="0"/>
              </a:rPr>
              <a:t>n.d</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Topic: Apparel Market Worldwide. Retrieved August 30, 2020, from https://www.statista.com/topics/5091/apparel- market-worldwide/</a:t>
            </a:r>
          </a:p>
          <a:p>
            <a:pPr lvl="0"/>
            <a:endParaRPr lang="en-IN" dirty="0">
              <a:latin typeface="Calibri" pitchFamily="34" charset="0"/>
            </a:endParaRPr>
          </a:p>
        </p:txBody>
      </p:sp>
    </p:spTree>
    <p:extLst>
      <p:ext uri="{BB962C8B-B14F-4D97-AF65-F5344CB8AC3E}">
        <p14:creationId xmlns:p14="http://schemas.microsoft.com/office/powerpoint/2010/main" xmlns="" val="51997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980728"/>
            <a:ext cx="6840760" cy="4742341"/>
          </a:xfrm>
        </p:spPr>
        <p:txBody>
          <a:bodyPr>
            <a:normAutofit fontScale="92500" lnSpcReduction="10000"/>
          </a:bodyPr>
          <a:lstStyle/>
          <a:p>
            <a:pPr lvl="0"/>
            <a:r>
              <a:rPr lang="en-US" sz="2800" dirty="0">
                <a:latin typeface="Times New Roman" pitchFamily="18" charset="0"/>
                <a:cs typeface="Times New Roman" pitchFamily="18" charset="0"/>
              </a:rPr>
              <a:t>Wang, H., Wang, N., &amp; </a:t>
            </a:r>
            <a:r>
              <a:rPr lang="en-US" sz="2800" dirty="0" smtClean="0">
                <a:latin typeface="Times New Roman" pitchFamily="18" charset="0"/>
                <a:cs typeface="Times New Roman" pitchFamily="18" charset="0"/>
              </a:rPr>
              <a:t>Young, </a:t>
            </a:r>
            <a:r>
              <a:rPr lang="en-US" sz="2800" dirty="0">
                <a:latin typeface="Times New Roman" pitchFamily="18" charset="0"/>
                <a:cs typeface="Times New Roman" pitchFamily="18" charset="0"/>
              </a:rPr>
              <a:t>D. Y.: Collaborative Deep Learning for Recommender Systems. In Proceedings of the 21th CM SIGKDD International Conference on Knowledge Discovery and Data Mining, New York, 2015; pp. 1235-1244.</a:t>
            </a:r>
            <a:endParaRPr lang="en-IN" sz="2800" dirty="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McCauley, </a:t>
            </a:r>
            <a:r>
              <a:rPr lang="en-US" sz="2800" dirty="0">
                <a:latin typeface="Times New Roman" pitchFamily="18" charset="0"/>
                <a:cs typeface="Times New Roman" pitchFamily="18" charset="0"/>
              </a:rPr>
              <a:t>J., </a:t>
            </a:r>
            <a:r>
              <a:rPr lang="en-US" sz="2800" dirty="0" smtClean="0">
                <a:latin typeface="Times New Roman" pitchFamily="18" charset="0"/>
                <a:cs typeface="Times New Roman" pitchFamily="18" charset="0"/>
              </a:rPr>
              <a:t>Target, </a:t>
            </a:r>
            <a:r>
              <a:rPr lang="en-US" sz="2800" dirty="0">
                <a:latin typeface="Times New Roman" pitchFamily="18" charset="0"/>
                <a:cs typeface="Times New Roman" pitchFamily="18" charset="0"/>
              </a:rPr>
              <a:t>C., Shi, Q., &amp; Van Den </a:t>
            </a:r>
            <a:r>
              <a:rPr lang="en-US" sz="2800" dirty="0" smtClean="0">
                <a:latin typeface="Times New Roman" pitchFamily="18" charset="0"/>
                <a:cs typeface="Times New Roman" pitchFamily="18" charset="0"/>
              </a:rPr>
              <a:t>Hegel, </a:t>
            </a:r>
            <a:r>
              <a:rPr lang="en-US" sz="2800" dirty="0">
                <a:latin typeface="Times New Roman" pitchFamily="18" charset="0"/>
                <a:cs typeface="Times New Roman" pitchFamily="18" charset="0"/>
              </a:rPr>
              <a:t>A.: Image-based Recommendations on Styles and Substitutes. In Proceedings of the 38th International ACM SIGIR Conference on Research and Development in Information Retrieval, 2015; pp. 43-52. 2015</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endParaRPr lang="en-IN" dirty="0">
              <a:latin typeface="Calibri" pitchFamily="34" charset="0"/>
            </a:endParaRPr>
          </a:p>
        </p:txBody>
      </p:sp>
    </p:spTree>
    <p:extLst>
      <p:ext uri="{BB962C8B-B14F-4D97-AF65-F5344CB8AC3E}">
        <p14:creationId xmlns:p14="http://schemas.microsoft.com/office/powerpoint/2010/main" xmlns="" val="131603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 Huge Thank You&quot; — Here's What You Need to Know"/>
          <p:cNvPicPr>
            <a:picLocks noChangeAspect="1" noChangeArrowheads="1"/>
          </p:cNvPicPr>
          <p:nvPr/>
        </p:nvPicPr>
        <p:blipFill>
          <a:blip r:embed="rId2"/>
          <a:srcRect/>
          <a:stretch>
            <a:fillRect/>
          </a:stretch>
        </p:blipFill>
        <p:spPr bwMode="auto">
          <a:xfrm>
            <a:off x="1009650" y="0"/>
            <a:ext cx="8134350" cy="6858000"/>
          </a:xfrm>
          <a:prstGeom prst="rect">
            <a:avLst/>
          </a:prstGeom>
          <a:noFill/>
        </p:spPr>
      </p:pic>
    </p:spTree>
    <p:extLst>
      <p:ext uri="{BB962C8B-B14F-4D97-AF65-F5344CB8AC3E}">
        <p14:creationId xmlns:p14="http://schemas.microsoft.com/office/powerpoint/2010/main" xmlns="" val="167266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95194"/>
          </a:xfrm>
        </p:spPr>
        <p:txBody>
          <a:bodyPr>
            <a:noAutofit/>
          </a:bodyPr>
          <a:lstStyle/>
          <a:p>
            <a:r>
              <a:rPr lang="en-US" sz="3200" b="1" dirty="0" smtClean="0">
                <a:solidFill>
                  <a:srgbClr val="002060"/>
                </a:solidFill>
                <a:latin typeface="Times New Roman" pitchFamily="18" charset="0"/>
                <a:cs typeface="Times New Roman" pitchFamily="18" charset="0"/>
              </a:rPr>
              <a:t>ABSTRACT</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971600" y="1484784"/>
            <a:ext cx="7272808" cy="4464496"/>
          </a:xfrm>
        </p:spPr>
        <p:txBody>
          <a:bodyPr>
            <a:normAutofit fontScale="85000" lnSpcReduction="20000"/>
          </a:bodyPr>
          <a:lstStyle/>
          <a:p>
            <a:pPr marL="0" indent="0" algn="just">
              <a:buNone/>
            </a:pPr>
            <a:r>
              <a:rPr lang="en-IN" dirty="0" smtClean="0">
                <a:latin typeface="Calibri" pitchFamily="34" charset="0"/>
              </a:rPr>
              <a:t>	</a:t>
            </a:r>
            <a:r>
              <a:rPr lang="en-IN" dirty="0" smtClean="0">
                <a:latin typeface="Times New Roman" pitchFamily="18" charset="0"/>
                <a:cs typeface="Times New Roman" pitchFamily="18" charset="0"/>
              </a:rPr>
              <a:t>Fashion </a:t>
            </a:r>
            <a:r>
              <a:rPr lang="en-IN" dirty="0">
                <a:latin typeface="Times New Roman" pitchFamily="18" charset="0"/>
                <a:cs typeface="Times New Roman" pitchFamily="18" charset="0"/>
              </a:rPr>
              <a:t>is perceived as a meaningful way of self-expressing that people use for different purposes. It seems to be an integral part of every person in modern societies, from everyday life to exceptional events and occasions. Fashionable products are highly demanded, and consequently, fashion is perceived as a desirable and profitable industry. Although this massive demand for fashion products provides an excellent opportunity for companies to invest in fashion-related sectors, it also faces different challenges in answering their customer needs. </a:t>
            </a:r>
          </a:p>
          <a:p>
            <a:pPr marL="0" indent="0" algn="just">
              <a:buNone/>
            </a:pPr>
            <a:endParaRPr lang="en-US" dirty="0">
              <a:latin typeface="Calibri" pitchFamily="34" charset="0"/>
            </a:endParaRPr>
          </a:p>
        </p:txBody>
      </p:sp>
    </p:spTree>
    <p:extLst>
      <p:ext uri="{BB962C8B-B14F-4D97-AF65-F5344CB8AC3E}">
        <p14:creationId xmlns:p14="http://schemas.microsoft.com/office/powerpoint/2010/main" xmlns="" val="111838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667202"/>
          </a:xfrm>
        </p:spPr>
        <p:txBody>
          <a:bodyPr>
            <a:normAutofit/>
          </a:bodyPr>
          <a:lstStyle/>
          <a:p>
            <a:r>
              <a:rPr lang="en-US" sz="3200" b="1" dirty="0" smtClean="0">
                <a:solidFill>
                  <a:srgbClr val="002060"/>
                </a:solidFill>
                <a:latin typeface="Times New Roman" pitchFamily="18" charset="0"/>
                <a:cs typeface="Times New Roman" pitchFamily="18" charset="0"/>
              </a:rPr>
              <a:t>PROBLEM STATEMENT</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971600" y="1484785"/>
            <a:ext cx="7272808" cy="4104456"/>
          </a:xfrm>
        </p:spPr>
        <p:txBody>
          <a:bodyPr>
            <a:normAutofit fontScale="92500" lnSpcReduction="20000"/>
          </a:bodyPr>
          <a:lstStyle/>
          <a:p>
            <a:pPr lvl="1"/>
            <a:r>
              <a:rPr lang="en-IN" dirty="0">
                <a:latin typeface="Times New Roman" pitchFamily="18" charset="0"/>
                <a:cs typeface="Times New Roman" pitchFamily="18" charset="0"/>
              </a:rPr>
              <a:t>The personal information collected by recommenders raises the risk of unwanted exposure of that information. Also, malicious users can bias or sabotage the recommendations that are provided to other users</a:t>
            </a:r>
            <a:r>
              <a:rPr lang="en-IN" dirty="0" smtClean="0">
                <a:latin typeface="Times New Roman" pitchFamily="18" charset="0"/>
                <a:cs typeface="Times New Roman" pitchFamily="18" charset="0"/>
              </a:rPr>
              <a:t>. In </a:t>
            </a:r>
            <a:r>
              <a:rPr lang="en-IN" dirty="0">
                <a:latin typeface="Times New Roman" pitchFamily="18" charset="0"/>
                <a:cs typeface="Times New Roman" pitchFamily="18" charset="0"/>
              </a:rPr>
              <a:t>recent years, the textile and fashion industries have witnessed an enormous amount of growth in fast fashion. On e-commerce platforms, where numerous choices are available, an efficient recommendation system is required to sort, order, and efficiently convey relevant product content or information to users.</a:t>
            </a:r>
          </a:p>
        </p:txBody>
      </p:sp>
    </p:spTree>
    <p:extLst>
      <p:ext uri="{BB962C8B-B14F-4D97-AF65-F5344CB8AC3E}">
        <p14:creationId xmlns:p14="http://schemas.microsoft.com/office/powerpoint/2010/main" xmlns="" val="233128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23186"/>
          </a:xfrm>
        </p:spPr>
        <p:txBody>
          <a:bodyPr>
            <a:noAutofit/>
          </a:bodyPr>
          <a:lstStyle/>
          <a:p>
            <a:r>
              <a:rPr lang="en-US" sz="3200" b="1" dirty="0" smtClean="0">
                <a:solidFill>
                  <a:srgbClr val="002060"/>
                </a:solidFill>
                <a:latin typeface="Times New Roman" pitchFamily="18" charset="0"/>
                <a:cs typeface="Times New Roman" pitchFamily="18" charset="0"/>
              </a:rPr>
              <a:t>LITERATURE SURVEY</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971600" y="1268760"/>
            <a:ext cx="7128792" cy="4608512"/>
          </a:xfrm>
        </p:spPr>
        <p:txBody>
          <a:bodyPr>
            <a:normAutofit fontScale="85000" lnSpcReduction="20000"/>
          </a:bodyPr>
          <a:lstStyle/>
          <a:p>
            <a:r>
              <a:rPr lang="en-US" b="1" dirty="0" smtClean="0">
                <a:latin typeface="Times New Roman" pitchFamily="18" charset="0"/>
                <a:cs typeface="Times New Roman" pitchFamily="18" charset="0"/>
              </a:rPr>
              <a:t>Existing Methodologies</a:t>
            </a:r>
          </a:p>
          <a:p>
            <a:pPr marL="0" indent="0">
              <a:buNone/>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IN" dirty="0">
                <a:latin typeface="Times New Roman" pitchFamily="18" charset="0"/>
                <a:cs typeface="Times New Roman" pitchFamily="18" charset="0"/>
              </a:rPr>
              <a:t>In existing system only simple web application and their rating has been implemented in existing system, An ecommerce product recommendation engine is a piece of technology that displays recommended products to shoppers throughout your store. </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uses machine learning to get smarter and show increasingly relevant products to shoppers based on their interests. In existing model is content based filtering scheme has been employed in existing model </a:t>
            </a:r>
            <a:r>
              <a:rPr lang="en-I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365760" lvl="1" indent="0">
              <a:buNone/>
            </a:pP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71243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052736"/>
            <a:ext cx="7128792" cy="4320480"/>
          </a:xfrm>
        </p:spPr>
        <p:txBody>
          <a:bodyPr>
            <a:noAutofit/>
          </a:bodyPr>
          <a:lstStyle/>
          <a:p>
            <a:r>
              <a:rPr lang="en-US" sz="2800" b="1" dirty="0" smtClean="0">
                <a:latin typeface="Times New Roman" pitchFamily="18" charset="0"/>
                <a:cs typeface="Times New Roman" pitchFamily="18" charset="0"/>
              </a:rPr>
              <a:t>Proposed Architecture</a:t>
            </a:r>
          </a:p>
          <a:p>
            <a:pPr marL="0" indent="0">
              <a:buNone/>
            </a:pPr>
            <a:r>
              <a:rPr lang="en-US"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We have come up with a new innovative solution through which you can directly do your online shopping based on your choice without any search. It can be done by using the chatbot</a:t>
            </a: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pic>
        <p:nvPicPr>
          <p:cNvPr id="4" name="Picture 3"/>
          <p:cNvPicPr/>
          <p:nvPr/>
        </p:nvPicPr>
        <p:blipFill rotWithShape="1">
          <a:blip r:embed="rId2"/>
          <a:srcRect l="4158" t="2642" r="3993" b="20792"/>
          <a:stretch/>
        </p:blipFill>
        <p:spPr bwMode="auto">
          <a:xfrm>
            <a:off x="1785918" y="3981694"/>
            <a:ext cx="5760640" cy="2376264"/>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40625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124744"/>
            <a:ext cx="6965245" cy="523186"/>
          </a:xfrm>
        </p:spPr>
        <p:txBody>
          <a:bodyPr>
            <a:noAutofit/>
          </a:bodyPr>
          <a:lstStyle/>
          <a:p>
            <a:r>
              <a:rPr lang="en-US" sz="3200" b="1" dirty="0" smtClean="0">
                <a:solidFill>
                  <a:srgbClr val="002060"/>
                </a:solidFill>
                <a:latin typeface="Times New Roman" pitchFamily="18" charset="0"/>
                <a:cs typeface="Times New Roman" pitchFamily="18" charset="0"/>
              </a:rPr>
              <a:t>TECH STACK</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1475656" y="2204864"/>
            <a:ext cx="6768752" cy="2448272"/>
          </a:xfrm>
        </p:spPr>
        <p:txBody>
          <a:bodyPr>
            <a:normAutofit fontScale="92500" lnSpcReduction="10000"/>
          </a:bodyPr>
          <a:lstStyle/>
          <a:p>
            <a:r>
              <a:rPr lang="en-US" dirty="0" smtClean="0">
                <a:latin typeface="Times New Roman" pitchFamily="18" charset="0"/>
                <a:cs typeface="Times New Roman" pitchFamily="18" charset="0"/>
              </a:rPr>
              <a:t>Front-End         :       HTML, CSS, </a:t>
            </a:r>
            <a:r>
              <a:rPr lang="en-US" dirty="0" smtClean="0">
                <a:latin typeface="Times New Roman" pitchFamily="18" charset="0"/>
                <a:cs typeface="Times New Roman" pitchFamily="18" charset="0"/>
              </a:rPr>
              <a:t>					JAVASCRIPT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Back-End          :       Python, Flask</a:t>
            </a:r>
          </a:p>
          <a:p>
            <a:r>
              <a:rPr lang="en-US" dirty="0" smtClean="0">
                <a:latin typeface="Times New Roman" pitchFamily="18" charset="0"/>
                <a:cs typeface="Times New Roman" pitchFamily="18" charset="0"/>
              </a:rPr>
              <a:t>Database          :       IBM DB2</a:t>
            </a:r>
          </a:p>
          <a:p>
            <a:r>
              <a:rPr lang="en-US" dirty="0" smtClean="0">
                <a:latin typeface="Times New Roman" pitchFamily="18" charset="0"/>
                <a:cs typeface="Times New Roman" pitchFamily="18" charset="0"/>
              </a:rPr>
              <a:t>Micro services  :       Send Grid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52450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2"/>
            <a:ext cx="6965245" cy="595194"/>
          </a:xfrm>
        </p:spPr>
        <p:txBody>
          <a:bodyPr>
            <a:noAutofit/>
          </a:bodyPr>
          <a:lstStyle/>
          <a:p>
            <a:r>
              <a:rPr lang="en-US" sz="3200" b="1" dirty="0" smtClean="0">
                <a:solidFill>
                  <a:srgbClr val="002060"/>
                </a:solidFill>
                <a:latin typeface="Times New Roman" pitchFamily="18" charset="0"/>
                <a:cs typeface="Times New Roman" pitchFamily="18" charset="0"/>
              </a:rPr>
              <a:t>MODULES</a:t>
            </a:r>
            <a:endParaRPr lang="en-IN" sz="32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1187624" y="1340768"/>
            <a:ext cx="6984776" cy="4536504"/>
          </a:xfrm>
        </p:spPr>
        <p:txBody>
          <a:bodyPr>
            <a:normAutofit fontScale="85000" lnSpcReduction="20000"/>
          </a:bodyPr>
          <a:lstStyle/>
          <a:p>
            <a:pPr marL="0" indent="0">
              <a:buNone/>
            </a:pPr>
            <a:r>
              <a:rPr lang="en-IN" dirty="0">
                <a:latin typeface="Times New Roman" pitchFamily="18" charset="0"/>
                <a:cs typeface="Times New Roman" pitchFamily="18" charset="0"/>
              </a:rPr>
              <a:t>In this project </a:t>
            </a:r>
            <a:r>
              <a:rPr lang="en-IN" dirty="0" smtClean="0">
                <a:latin typeface="Times New Roman" pitchFamily="18" charset="0"/>
                <a:cs typeface="Times New Roman" pitchFamily="18" charset="0"/>
              </a:rPr>
              <a:t>we will </a:t>
            </a:r>
            <a:r>
              <a:rPr lang="en-IN" dirty="0">
                <a:latin typeface="Times New Roman" pitchFamily="18" charset="0"/>
                <a:cs typeface="Times New Roman" pitchFamily="18" charset="0"/>
              </a:rPr>
              <a:t>be working on two modules :</a:t>
            </a:r>
          </a:p>
          <a:p>
            <a:pPr marL="0" indent="0">
              <a:buNone/>
            </a:pPr>
            <a:r>
              <a:rPr lang="en-IN" dirty="0">
                <a:latin typeface="Times New Roman" pitchFamily="18" charset="0"/>
                <a:cs typeface="Times New Roman" pitchFamily="18" charset="0"/>
              </a:rPr>
              <a:t>                    1. Admin  </a:t>
            </a:r>
            <a:endParaRPr lang="en-IN" dirty="0" smtClean="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2</a:t>
            </a:r>
            <a:r>
              <a:rPr lang="en-IN" dirty="0">
                <a:latin typeface="Times New Roman" pitchFamily="18" charset="0"/>
                <a:cs typeface="Times New Roman" pitchFamily="18" charset="0"/>
              </a:rPr>
              <a:t>. User</a:t>
            </a:r>
          </a:p>
          <a:p>
            <a:pPr marL="0" indent="0">
              <a:buNone/>
            </a:pPr>
            <a:r>
              <a:rPr lang="en-IN" dirty="0">
                <a:solidFill>
                  <a:srgbClr val="0070C0"/>
                </a:solidFill>
                <a:latin typeface="Times New Roman" pitchFamily="18" charset="0"/>
                <a:cs typeface="Times New Roman" pitchFamily="18" charset="0"/>
              </a:rPr>
              <a:t>Admin:</a:t>
            </a:r>
            <a:r>
              <a:rPr lang="en-IN" dirty="0">
                <a:latin typeface="Times New Roman" pitchFamily="18" charset="0"/>
                <a:cs typeface="Times New Roman" pitchFamily="18" charset="0"/>
              </a:rPr>
              <a:t> The role of the admin is to check out the database about the stock and have a track of all the things that the users are purchasing.</a:t>
            </a:r>
          </a:p>
          <a:p>
            <a:pPr marL="0" indent="0">
              <a:buNone/>
            </a:pPr>
            <a:r>
              <a:rPr lang="en-IN" dirty="0">
                <a:solidFill>
                  <a:srgbClr val="0070C0"/>
                </a:solidFill>
                <a:latin typeface="Times New Roman" pitchFamily="18" charset="0"/>
                <a:cs typeface="Times New Roman" pitchFamily="18" charset="0"/>
              </a:rPr>
              <a:t>User :</a:t>
            </a:r>
            <a:r>
              <a:rPr lang="en-IN" dirty="0">
                <a:latin typeface="Times New Roman" pitchFamily="18" charset="0"/>
                <a:cs typeface="Times New Roman" pitchFamily="18" charset="0"/>
              </a:rPr>
              <a:t>The user will login into the website and go through the products available on the website.  Instead of navigating to several screens , the user can directly talk to Chatbot regarding the products.</a:t>
            </a:r>
          </a:p>
          <a:p>
            <a:endParaRPr lang="en-IN" dirty="0"/>
          </a:p>
        </p:txBody>
      </p:sp>
    </p:spTree>
    <p:extLst>
      <p:ext uri="{BB962C8B-B14F-4D97-AF65-F5344CB8AC3E}">
        <p14:creationId xmlns:p14="http://schemas.microsoft.com/office/powerpoint/2010/main" xmlns="" val="441119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764704"/>
            <a:ext cx="7272808" cy="5256584"/>
          </a:xfrm>
        </p:spPr>
        <p:txBody>
          <a:bodyPr>
            <a:normAutofit fontScale="85000" lnSpcReduction="20000"/>
          </a:bodyPr>
          <a:lstStyle/>
          <a:p>
            <a:pPr marL="0" indent="0">
              <a:buNone/>
            </a:pPr>
            <a:r>
              <a:rPr lang="en-IN" dirty="0">
                <a:solidFill>
                  <a:srgbClr val="0070C0"/>
                </a:solidFill>
                <a:latin typeface="Times New Roman" pitchFamily="18" charset="0"/>
                <a:cs typeface="Times New Roman" pitchFamily="18" charset="0"/>
              </a:rPr>
              <a:t>Features of Chatbot </a:t>
            </a:r>
            <a:r>
              <a:rPr lang="en-IN" dirty="0" smtClean="0">
                <a:solidFill>
                  <a:srgbClr val="0070C0"/>
                </a:solidFill>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•Using </a:t>
            </a:r>
            <a:r>
              <a:rPr lang="en-IN" dirty="0">
                <a:latin typeface="Times New Roman" pitchFamily="18" charset="0"/>
                <a:cs typeface="Times New Roman" pitchFamily="18" charset="0"/>
              </a:rPr>
              <a:t>chatbot we can manage user's choices and orders</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chatbot can give recommendations to the users based on their interests</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can promote the best deals and offers on that day</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will store the customer's details and orders in the database</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chatbot will send a notification to customers if the order is confirmed</a:t>
            </a:r>
            <a:r>
              <a:rPr lang="en-IN" dirty="0" smtClean="0">
                <a:latin typeface="Times New Roman" pitchFamily="18" charset="0"/>
                <a:cs typeface="Times New Roman" pitchFamily="18" charset="0"/>
              </a:rPr>
              <a:t>.</a:t>
            </a:r>
          </a:p>
          <a:p>
            <a:pPr marL="0" indent="0">
              <a:buNone/>
            </a:pPr>
            <a:r>
              <a:rPr lang="en-IN" dirty="0" smtClean="0">
                <a:latin typeface="Times New Roman" pitchFamily="18" charset="0"/>
                <a:cs typeface="Times New Roman" pitchFamily="18" charset="0"/>
              </a:rPr>
              <a:t>•Chatbot </a:t>
            </a:r>
            <a:r>
              <a:rPr lang="en-IN" dirty="0">
                <a:latin typeface="Times New Roman" pitchFamily="18" charset="0"/>
                <a:cs typeface="Times New Roman" pitchFamily="18" charset="0"/>
              </a:rPr>
              <a:t>can also help in collecting customer feedback.</a:t>
            </a:r>
          </a:p>
        </p:txBody>
      </p:sp>
    </p:spTree>
    <p:extLst>
      <p:ext uri="{BB962C8B-B14F-4D97-AF65-F5344CB8AC3E}">
        <p14:creationId xmlns:p14="http://schemas.microsoft.com/office/powerpoint/2010/main" xmlns="" val="419443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595194"/>
          </a:xfrm>
        </p:spPr>
        <p:txBody>
          <a:bodyPr>
            <a:noAutofit/>
          </a:bodyPr>
          <a:lstStyle/>
          <a:p>
            <a:r>
              <a:rPr lang="en-US" sz="3200" b="1" dirty="0" smtClean="0">
                <a:solidFill>
                  <a:srgbClr val="002060"/>
                </a:solidFill>
                <a:latin typeface="Times New Roman" pitchFamily="18" charset="0"/>
                <a:cs typeface="Times New Roman" pitchFamily="18" charset="0"/>
              </a:rPr>
              <a:t>OUTPUT</a:t>
            </a:r>
            <a:endParaRPr lang="en-IN" sz="3200" b="1" dirty="0">
              <a:solidFill>
                <a:srgbClr val="002060"/>
              </a:solidFill>
              <a:latin typeface="Times New Roman" pitchFamily="18" charset="0"/>
              <a:cs typeface="Times New Roman" pitchFamily="18" charset="0"/>
            </a:endParaRPr>
          </a:p>
        </p:txBody>
      </p:sp>
      <p:pic>
        <p:nvPicPr>
          <p:cNvPr id="6" name="Content Placeholder 5" descr="Screenshot (20).png"/>
          <p:cNvPicPr>
            <a:picLocks noGrp="1" noChangeAspect="1"/>
          </p:cNvPicPr>
          <p:nvPr>
            <p:ph idx="1"/>
          </p:nvPr>
        </p:nvPicPr>
        <p:blipFill>
          <a:blip r:embed="rId2"/>
          <a:stretch>
            <a:fillRect/>
          </a:stretch>
        </p:blipFill>
        <p:spPr>
          <a:xfrm>
            <a:off x="1435100" y="1739937"/>
            <a:ext cx="7499350" cy="4216326"/>
          </a:xfrm>
        </p:spPr>
      </p:pic>
    </p:spTree>
    <p:extLst>
      <p:ext uri="{BB962C8B-B14F-4D97-AF65-F5344CB8AC3E}">
        <p14:creationId xmlns:p14="http://schemas.microsoft.com/office/powerpoint/2010/main" xmlns="" val="1282992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89</TotalTime>
  <Words>626</Words>
  <Application>Microsoft Office PowerPoint</Application>
  <PresentationFormat>On-screen Show (4:3)</PresentationFormat>
  <Paragraphs>50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 SMART FASHION RECOMMENDER  APPLICATION</vt:lpstr>
      <vt:lpstr>ABSTRACT</vt:lpstr>
      <vt:lpstr>PROBLEM STATEMENT</vt:lpstr>
      <vt:lpstr>LITERATURE SURVEY</vt:lpstr>
      <vt:lpstr>Slide 5</vt:lpstr>
      <vt:lpstr>TECH STACK</vt:lpstr>
      <vt:lpstr>MODULES</vt:lpstr>
      <vt:lpstr>Slide 8</vt:lpstr>
      <vt:lpstr>OUTPUT</vt:lpstr>
      <vt:lpstr>Slide 10</vt:lpstr>
      <vt:lpstr>Slide 11</vt:lpstr>
      <vt:lpstr>CONCLUSION</vt:lpstr>
      <vt:lpstr>REFERENCE</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FASHION RECOMMENDER APPLICATION</dc:title>
  <dc:creator>Lenovo</dc:creator>
  <cp:lastModifiedBy>27733</cp:lastModifiedBy>
  <cp:revision>10</cp:revision>
  <dcterms:created xsi:type="dcterms:W3CDTF">2022-11-14T17:39:36Z</dcterms:created>
  <dcterms:modified xsi:type="dcterms:W3CDTF">2022-11-17T19:44:20Z</dcterms:modified>
</cp:coreProperties>
</file>