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Oswald Light"/>
      <p:regular r:id="rId15"/>
      <p:bold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Cha0wo3fuEcOaL4jZCOVq7tv6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swaldLight-regular.fntdata"/><Relationship Id="rId14" Type="http://schemas.openxmlformats.org/officeDocument/2006/relationships/slide" Target="slides/slide10.xml"/><Relationship Id="rId17" Type="http://schemas.openxmlformats.org/officeDocument/2006/relationships/font" Target="fonts/Oswald-regular.fntdata"/><Relationship Id="rId16" Type="http://schemas.openxmlformats.org/officeDocument/2006/relationships/font" Target="fonts/OswaldLight-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2"/>
          <p:cNvSpPr txBox="1"/>
          <p:nvPr>
            <p:ph idx="1" type="subTitle"/>
          </p:nvPr>
        </p:nvSpPr>
        <p:spPr>
          <a:xfrm>
            <a:off x="1608406" y="4512376"/>
            <a:ext cx="8639776" cy="900190"/>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1800"/>
              <a:buNone/>
              <a:defRPr sz="18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12"/>
          <p:cNvSpPr txBox="1"/>
          <p:nvPr>
            <p:ph type="ctrTitle"/>
          </p:nvPr>
        </p:nvSpPr>
        <p:spPr>
          <a:xfrm>
            <a:off x="1608406" y="1720884"/>
            <a:ext cx="8639775" cy="2734693"/>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3200"/>
              <a:buFont typeface="Oswa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1"/>
          <p:cNvSpPr txBox="1"/>
          <p:nvPr>
            <p:ph type="title"/>
          </p:nvPr>
        </p:nvSpPr>
        <p:spPr>
          <a:xfrm>
            <a:off x="1624338" y="1255172"/>
            <a:ext cx="9297346" cy="1050707"/>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1"/>
          <p:cNvSpPr txBox="1"/>
          <p:nvPr>
            <p:ph idx="1" type="body"/>
          </p:nvPr>
        </p:nvSpPr>
        <p:spPr>
          <a:xfrm rot="5400000">
            <a:off x="4645833" y="-602027"/>
            <a:ext cx="3254356" cy="929734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1"/>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2"/>
          <p:cNvSpPr txBox="1"/>
          <p:nvPr>
            <p:ph type="title"/>
          </p:nvPr>
        </p:nvSpPr>
        <p:spPr>
          <a:xfrm rot="5400000">
            <a:off x="7985381" y="2555777"/>
            <a:ext cx="4100602" cy="1817441"/>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2"/>
          <p:cNvSpPr txBox="1"/>
          <p:nvPr>
            <p:ph idx="1" type="body"/>
          </p:nvPr>
        </p:nvSpPr>
        <p:spPr>
          <a:xfrm rot="5400000">
            <a:off x="3186201" y="-425962"/>
            <a:ext cx="4100602" cy="778091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2"/>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3"/>
          <p:cNvSpPr txBox="1"/>
          <p:nvPr>
            <p:ph type="title"/>
          </p:nvPr>
        </p:nvSpPr>
        <p:spPr>
          <a:xfrm>
            <a:off x="1620442" y="1233199"/>
            <a:ext cx="8977511" cy="1073825"/>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3"/>
          <p:cNvSpPr txBox="1"/>
          <p:nvPr>
            <p:ph idx="1" type="body"/>
          </p:nvPr>
        </p:nvSpPr>
        <p:spPr>
          <a:xfrm>
            <a:off x="1620444" y="2419639"/>
            <a:ext cx="8977509" cy="314178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3"/>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14"/>
          <p:cNvSpPr txBox="1"/>
          <p:nvPr>
            <p:ph type="title"/>
          </p:nvPr>
        </p:nvSpPr>
        <p:spPr>
          <a:xfrm>
            <a:off x="1620442" y="1233199"/>
            <a:ext cx="8977511" cy="1073825"/>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4"/>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5"/>
          <p:cNvSpPr txBox="1"/>
          <p:nvPr>
            <p:ph type="title"/>
          </p:nvPr>
        </p:nvSpPr>
        <p:spPr>
          <a:xfrm>
            <a:off x="1622474" y="2413788"/>
            <a:ext cx="8085116" cy="2737521"/>
          </a:xfrm>
          <a:prstGeom prst="rect">
            <a:avLst/>
          </a:prstGeom>
          <a:noFill/>
          <a:ln>
            <a:noFill/>
          </a:ln>
        </p:spPr>
        <p:txBody>
          <a:bodyPr anchorCtr="0" anchor="t" bIns="45700" lIns="91425" spcFirstLastPara="1" rIns="91425" wrap="square" tIns="45700">
            <a:normAutofit/>
          </a:bodyPr>
          <a:lstStyle>
            <a:lvl1pPr lvl="0" algn="l">
              <a:lnSpc>
                <a:spcPct val="120000"/>
              </a:lnSpc>
              <a:spcBef>
                <a:spcPts val="0"/>
              </a:spcBef>
              <a:spcAft>
                <a:spcPts val="0"/>
              </a:spcAft>
              <a:buClr>
                <a:schemeClr val="dk1"/>
              </a:buClr>
              <a:buSzPts val="3200"/>
              <a:buFont typeface="Oswa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1622474" y="1351721"/>
            <a:ext cx="8085118" cy="993913"/>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solidFill>
                  <a:schemeClr val="dk1"/>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15"/>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6"/>
          <p:cNvSpPr txBox="1"/>
          <p:nvPr>
            <p:ph type="title"/>
          </p:nvPr>
        </p:nvSpPr>
        <p:spPr>
          <a:xfrm>
            <a:off x="1615817" y="1272209"/>
            <a:ext cx="9164725" cy="1033670"/>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 type="body"/>
          </p:nvPr>
        </p:nvSpPr>
        <p:spPr>
          <a:xfrm>
            <a:off x="1615817" y="2425148"/>
            <a:ext cx="4188635" cy="316064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6"/>
          <p:cNvSpPr txBox="1"/>
          <p:nvPr>
            <p:ph idx="2" type="body"/>
          </p:nvPr>
        </p:nvSpPr>
        <p:spPr>
          <a:xfrm>
            <a:off x="6371355" y="2425148"/>
            <a:ext cx="4188635" cy="316064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6"/>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2" name="Shape 42"/>
        <p:cNvGrpSpPr/>
        <p:nvPr/>
      </p:nvGrpSpPr>
      <p:grpSpPr>
        <a:xfrm>
          <a:off x="0" y="0"/>
          <a:ext cx="0" cy="0"/>
          <a:chOff x="0" y="0"/>
          <a:chExt cx="0" cy="0"/>
        </a:xfrm>
      </p:grpSpPr>
      <p:sp>
        <p:nvSpPr>
          <p:cNvPr id="43" name="Google Shape;43;p17"/>
          <p:cNvSpPr txBox="1"/>
          <p:nvPr>
            <p:ph type="title"/>
          </p:nvPr>
        </p:nvSpPr>
        <p:spPr>
          <a:xfrm>
            <a:off x="1017442" y="600817"/>
            <a:ext cx="10079497" cy="1168706"/>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1017442" y="1798488"/>
            <a:ext cx="4599587" cy="66849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400"/>
              <a:buNone/>
              <a:defRPr b="0" sz="2400">
                <a:latin typeface="Oswald"/>
                <a:ea typeface="Oswald"/>
                <a:cs typeface="Oswald"/>
                <a:sym typeface="Oswald"/>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2" type="body"/>
          </p:nvPr>
        </p:nvSpPr>
        <p:spPr>
          <a:xfrm>
            <a:off x="1017442" y="2777279"/>
            <a:ext cx="4599587" cy="327693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3" type="body"/>
          </p:nvPr>
        </p:nvSpPr>
        <p:spPr>
          <a:xfrm>
            <a:off x="6497352" y="1798488"/>
            <a:ext cx="4599588" cy="66849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400"/>
              <a:buNone/>
              <a:defRPr b="0" sz="2400">
                <a:latin typeface="Oswald"/>
                <a:ea typeface="Oswald"/>
                <a:cs typeface="Oswald"/>
                <a:sym typeface="Oswald"/>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7"/>
          <p:cNvSpPr txBox="1"/>
          <p:nvPr>
            <p:ph idx="4" type="body"/>
          </p:nvPr>
        </p:nvSpPr>
        <p:spPr>
          <a:xfrm>
            <a:off x="6497352" y="2777279"/>
            <a:ext cx="4599588" cy="327693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7"/>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1" name="Google Shape;51;p17"/>
          <p:cNvCxnSpPr/>
          <p:nvPr/>
        </p:nvCxnSpPr>
        <p:spPr>
          <a:xfrm>
            <a:off x="6571185" y="2593591"/>
            <a:ext cx="4525755" cy="0"/>
          </a:xfrm>
          <a:prstGeom prst="straightConnector1">
            <a:avLst/>
          </a:prstGeom>
          <a:noFill/>
          <a:ln cap="flat" cmpd="sng" w="38100">
            <a:solidFill>
              <a:srgbClr val="B6B5E6"/>
            </a:solidFill>
            <a:prstDash val="solid"/>
            <a:miter lim="800000"/>
            <a:headEnd len="sm" w="sm" type="none"/>
            <a:tailEnd len="sm" w="sm" type="none"/>
          </a:ln>
        </p:spPr>
      </p:cxnSp>
      <p:cxnSp>
        <p:nvCxnSpPr>
          <p:cNvPr id="52" name="Google Shape;52;p17"/>
          <p:cNvCxnSpPr/>
          <p:nvPr/>
        </p:nvCxnSpPr>
        <p:spPr>
          <a:xfrm>
            <a:off x="1107503" y="2593591"/>
            <a:ext cx="4509526" cy="0"/>
          </a:xfrm>
          <a:prstGeom prst="straightConnector1">
            <a:avLst/>
          </a:prstGeom>
          <a:noFill/>
          <a:ln cap="flat" cmpd="sng" w="38100">
            <a:solidFill>
              <a:srgbClr val="B6B5E6"/>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3" name="Shape 53"/>
        <p:cNvGrpSpPr/>
        <p:nvPr/>
      </p:nvGrpSpPr>
      <p:grpSpPr>
        <a:xfrm>
          <a:off x="0" y="0"/>
          <a:ext cx="0" cy="0"/>
          <a:chOff x="0" y="0"/>
          <a:chExt cx="0" cy="0"/>
        </a:xfrm>
      </p:grpSpPr>
      <p:sp>
        <p:nvSpPr>
          <p:cNvPr id="54" name="Google Shape;54;p18"/>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7" name="Shape 57"/>
        <p:cNvGrpSpPr/>
        <p:nvPr/>
      </p:nvGrpSpPr>
      <p:grpSpPr>
        <a:xfrm>
          <a:off x="0" y="0"/>
          <a:ext cx="0" cy="0"/>
          <a:chOff x="0" y="0"/>
          <a:chExt cx="0" cy="0"/>
        </a:xfrm>
      </p:grpSpPr>
      <p:sp>
        <p:nvSpPr>
          <p:cNvPr id="58" name="Google Shape;58;p19"/>
          <p:cNvSpPr txBox="1"/>
          <p:nvPr>
            <p:ph type="title"/>
          </p:nvPr>
        </p:nvSpPr>
        <p:spPr>
          <a:xfrm>
            <a:off x="1380121" y="1391478"/>
            <a:ext cx="3288432" cy="1951414"/>
          </a:xfrm>
          <a:prstGeom prst="rect">
            <a:avLst/>
          </a:prstGeom>
          <a:noFill/>
          <a:ln>
            <a:noFill/>
          </a:ln>
        </p:spPr>
        <p:txBody>
          <a:bodyPr anchorCtr="0" anchor="t" bIns="45700" lIns="91425" spcFirstLastPara="1" rIns="91425" wrap="square" tIns="45700">
            <a:normAutofit/>
          </a:bodyPr>
          <a:lstStyle>
            <a:lvl1pPr lvl="0" algn="l">
              <a:lnSpc>
                <a:spcPct val="120000"/>
              </a:lnSpc>
              <a:spcBef>
                <a:spcPts val="0"/>
              </a:spcBef>
              <a:spcAft>
                <a:spcPts val="0"/>
              </a:spcAft>
              <a:buClr>
                <a:schemeClr val="dk1"/>
              </a:buClr>
              <a:buSzPts val="2400"/>
              <a:buFont typeface="Oswald"/>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9"/>
          <p:cNvSpPr txBox="1"/>
          <p:nvPr>
            <p:ph idx="1" type="body"/>
          </p:nvPr>
        </p:nvSpPr>
        <p:spPr>
          <a:xfrm>
            <a:off x="6003235" y="920080"/>
            <a:ext cx="5312467" cy="5026360"/>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chemeClr val="dk1"/>
              </a:buClr>
              <a:buSzPts val="2800"/>
              <a:buChar char="•"/>
              <a:defRPr sz="2800"/>
            </a:lvl1pPr>
            <a:lvl2pPr indent="-381000" lvl="1" marL="914400" algn="l">
              <a:lnSpc>
                <a:spcPct val="120000"/>
              </a:lnSpc>
              <a:spcBef>
                <a:spcPts val="500"/>
              </a:spcBef>
              <a:spcAft>
                <a:spcPts val="0"/>
              </a:spcAft>
              <a:buClr>
                <a:schemeClr val="dk1"/>
              </a:buClr>
              <a:buSzPts val="2400"/>
              <a:buChar char="•"/>
              <a:defRPr sz="2400"/>
            </a:lvl2pPr>
            <a:lvl3pPr indent="-355600" lvl="2" marL="1371600" algn="l">
              <a:lnSpc>
                <a:spcPct val="120000"/>
              </a:lnSpc>
              <a:spcBef>
                <a:spcPts val="500"/>
              </a:spcBef>
              <a:spcAft>
                <a:spcPts val="0"/>
              </a:spcAft>
              <a:buClr>
                <a:schemeClr val="dk1"/>
              </a:buClr>
              <a:buSzPts val="2000"/>
              <a:buChar char="•"/>
              <a:defRPr sz="2000"/>
            </a:lvl3pPr>
            <a:lvl4pPr indent="-342900" lvl="3" marL="1828800" algn="l">
              <a:lnSpc>
                <a:spcPct val="120000"/>
              </a:lnSpc>
              <a:spcBef>
                <a:spcPts val="500"/>
              </a:spcBef>
              <a:spcAft>
                <a:spcPts val="0"/>
              </a:spcAft>
              <a:buClr>
                <a:schemeClr val="dk1"/>
              </a:buClr>
              <a:buSzPts val="1800"/>
              <a:buChar char="•"/>
              <a:defRPr sz="1800"/>
            </a:lvl4pPr>
            <a:lvl5pPr indent="-342900" lvl="4" marL="2286000" algn="l">
              <a:lnSpc>
                <a:spcPct val="120000"/>
              </a:lnSpc>
              <a:spcBef>
                <a:spcPts val="500"/>
              </a:spcBef>
              <a:spcAft>
                <a:spcPts val="0"/>
              </a:spcAft>
              <a:buClr>
                <a:schemeClr val="dk1"/>
              </a:buClr>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19"/>
          <p:cNvSpPr txBox="1"/>
          <p:nvPr>
            <p:ph idx="2" type="body"/>
          </p:nvPr>
        </p:nvSpPr>
        <p:spPr>
          <a:xfrm>
            <a:off x="1380121" y="3566727"/>
            <a:ext cx="3288432" cy="1766325"/>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19"/>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19"/>
          <p:cNvSpPr/>
          <p:nvPr/>
        </p:nvSpPr>
        <p:spPr>
          <a:xfrm>
            <a:off x="933198" y="931857"/>
            <a:ext cx="4305523" cy="4996302"/>
          </a:xfrm>
          <a:prstGeom prst="rect">
            <a:avLst/>
          </a:prstGeom>
          <a:noFill/>
          <a:ln cap="flat" cmpd="sng" w="38100">
            <a:solidFill>
              <a:srgbClr val="B6B5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1380120" y="1391478"/>
            <a:ext cx="3322510" cy="203752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0"/>
              </a:spcBef>
              <a:spcAft>
                <a:spcPts val="0"/>
              </a:spcAft>
              <a:buClr>
                <a:schemeClr val="dk1"/>
              </a:buClr>
              <a:buSzPts val="2400"/>
              <a:buFont typeface="Oswald"/>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907143" y="931857"/>
            <a:ext cx="5351659" cy="4996302"/>
          </a:xfrm>
          <a:prstGeom prst="rect">
            <a:avLst/>
          </a:prstGeom>
          <a:solidFill>
            <a:schemeClr val="lt2"/>
          </a:solidFill>
          <a:ln>
            <a:noFill/>
          </a:ln>
        </p:spPr>
      </p:sp>
      <p:sp>
        <p:nvSpPr>
          <p:cNvPr id="68" name="Google Shape;68;p20"/>
          <p:cNvSpPr txBox="1"/>
          <p:nvPr>
            <p:ph idx="1" type="body"/>
          </p:nvPr>
        </p:nvSpPr>
        <p:spPr>
          <a:xfrm>
            <a:off x="1380120" y="3742792"/>
            <a:ext cx="3322510" cy="1590261"/>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20"/>
          <p:cNvSpPr/>
          <p:nvPr/>
        </p:nvSpPr>
        <p:spPr>
          <a:xfrm>
            <a:off x="933198" y="931857"/>
            <a:ext cx="4305523" cy="4996302"/>
          </a:xfrm>
          <a:prstGeom prst="rect">
            <a:avLst/>
          </a:prstGeom>
          <a:noFill/>
          <a:ln cap="flat" cmpd="sng" w="38100">
            <a:solidFill>
              <a:srgbClr val="B6B5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1620442" y="1233199"/>
            <a:ext cx="8977511" cy="1073825"/>
          </a:xfrm>
          <a:prstGeom prst="rect">
            <a:avLst/>
          </a:prstGeom>
          <a:noFill/>
          <a:ln>
            <a:noFill/>
          </a:ln>
        </p:spPr>
        <p:txBody>
          <a:bodyPr anchorCtr="0" anchor="b" bIns="45700" lIns="91425" spcFirstLastPara="1" rIns="91425" wrap="square" tIns="45700">
            <a:normAutofit/>
          </a:bodyPr>
          <a:lstStyle>
            <a:lvl1pPr lvl="0" marR="0" rtl="0" algn="l">
              <a:lnSpc>
                <a:spcPct val="120000"/>
              </a:lnSpc>
              <a:spcBef>
                <a:spcPts val="0"/>
              </a:spcBef>
              <a:spcAft>
                <a:spcPts val="0"/>
              </a:spcAft>
              <a:buClr>
                <a:schemeClr val="dk1"/>
              </a:buClr>
              <a:buSzPts val="2800"/>
              <a:buFont typeface="Oswald"/>
              <a:buNone/>
              <a:defRPr b="1" i="0" sz="2800" u="none" cap="none" strike="noStrike">
                <a:solidFill>
                  <a:schemeClr val="dk1"/>
                </a:solidFill>
                <a:latin typeface="Oswald"/>
                <a:ea typeface="Oswald"/>
                <a:cs typeface="Oswald"/>
                <a:sym typeface="Oswa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1620444" y="2419639"/>
            <a:ext cx="8977509" cy="314178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1pPr>
            <a:lvl2pPr indent="-330200" lvl="1" marL="9144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Oswald Light"/>
                <a:ea typeface="Oswald Light"/>
                <a:cs typeface="Oswald Light"/>
                <a:sym typeface="Oswald Light"/>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3pPr>
            <a:lvl4pPr indent="-304800" lvl="3" marL="1828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Oswald Light"/>
                <a:ea typeface="Oswald Light"/>
                <a:cs typeface="Oswald Light"/>
                <a:sym typeface="Oswald Light"/>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Oswald Light"/>
                <a:ea typeface="Oswald Light"/>
                <a:cs typeface="Oswald Light"/>
                <a:sym typeface="Oswald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9pPr>
          </a:lstStyle>
          <a:p/>
        </p:txBody>
      </p:sp>
      <p:sp>
        <p:nvSpPr>
          <p:cNvPr id="8" name="Google Shape;8;p11"/>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Oswald Light"/>
                <a:ea typeface="Oswald Light"/>
                <a:cs typeface="Oswald Light"/>
                <a:sym typeface="Oswald Light"/>
              </a:defRPr>
            </a:lvl1pPr>
            <a:lvl2pPr lvl="1"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2pPr>
            <a:lvl3pPr lvl="2"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3pPr>
            <a:lvl4pPr lvl="3"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4pPr>
            <a:lvl5pPr lvl="4"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5pPr>
            <a:lvl6pPr lvl="5"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6pPr>
            <a:lvl7pPr lvl="6"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7pPr>
            <a:lvl8pPr lvl="7"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8pPr>
            <a:lvl9pPr lvl="8"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9pPr>
          </a:lstStyle>
          <a:p/>
        </p:txBody>
      </p:sp>
      <p:sp>
        <p:nvSpPr>
          <p:cNvPr id="9" name="Google Shape;9;p11"/>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Oswald Light"/>
                <a:ea typeface="Oswald Light"/>
                <a:cs typeface="Oswald Light"/>
                <a:sym typeface="Oswald Light"/>
              </a:defRPr>
            </a:lvl1pPr>
            <a:lvl2pPr lvl="1"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2pPr>
            <a:lvl3pPr lvl="2"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3pPr>
            <a:lvl4pPr lvl="3"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4pPr>
            <a:lvl5pPr lvl="4"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5pPr>
            <a:lvl6pPr lvl="5"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6pPr>
            <a:lvl7pPr lvl="6"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7pPr>
            <a:lvl8pPr lvl="7"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8pPr>
            <a:lvl9pPr lvl="8"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9pPr>
          </a:lstStyle>
          <a:p/>
        </p:txBody>
      </p:sp>
      <p:sp>
        <p:nvSpPr>
          <p:cNvPr id="10" name="Google Shape;10;p11"/>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dk1"/>
                </a:solidFill>
                <a:latin typeface="Oswald Light"/>
                <a:ea typeface="Oswald Light"/>
                <a:cs typeface="Oswald Light"/>
                <a:sym typeface="Oswald Light"/>
              </a:defRPr>
            </a:lvl1pPr>
            <a:lvl2pPr indent="0" lvl="1" marL="0" marR="0" rtl="0" algn="r">
              <a:spcBef>
                <a:spcPts val="0"/>
              </a:spcBef>
              <a:buNone/>
              <a:defRPr b="0" i="0" sz="1050" u="none" cap="none" strike="noStrike">
                <a:solidFill>
                  <a:schemeClr val="dk1"/>
                </a:solidFill>
                <a:latin typeface="Oswald Light"/>
                <a:ea typeface="Oswald Light"/>
                <a:cs typeface="Oswald Light"/>
                <a:sym typeface="Oswald Light"/>
              </a:defRPr>
            </a:lvl2pPr>
            <a:lvl3pPr indent="0" lvl="2" marL="0" marR="0" rtl="0" algn="r">
              <a:spcBef>
                <a:spcPts val="0"/>
              </a:spcBef>
              <a:buNone/>
              <a:defRPr b="0" i="0" sz="1050" u="none" cap="none" strike="noStrike">
                <a:solidFill>
                  <a:schemeClr val="dk1"/>
                </a:solidFill>
                <a:latin typeface="Oswald Light"/>
                <a:ea typeface="Oswald Light"/>
                <a:cs typeface="Oswald Light"/>
                <a:sym typeface="Oswald Light"/>
              </a:defRPr>
            </a:lvl3pPr>
            <a:lvl4pPr indent="0" lvl="3" marL="0" marR="0" rtl="0" algn="r">
              <a:spcBef>
                <a:spcPts val="0"/>
              </a:spcBef>
              <a:buNone/>
              <a:defRPr b="0" i="0" sz="1050" u="none" cap="none" strike="noStrike">
                <a:solidFill>
                  <a:schemeClr val="dk1"/>
                </a:solidFill>
                <a:latin typeface="Oswald Light"/>
                <a:ea typeface="Oswald Light"/>
                <a:cs typeface="Oswald Light"/>
                <a:sym typeface="Oswald Light"/>
              </a:defRPr>
            </a:lvl4pPr>
            <a:lvl5pPr indent="0" lvl="4" marL="0" marR="0" rtl="0" algn="r">
              <a:spcBef>
                <a:spcPts val="0"/>
              </a:spcBef>
              <a:buNone/>
              <a:defRPr b="0" i="0" sz="1050" u="none" cap="none" strike="noStrike">
                <a:solidFill>
                  <a:schemeClr val="dk1"/>
                </a:solidFill>
                <a:latin typeface="Oswald Light"/>
                <a:ea typeface="Oswald Light"/>
                <a:cs typeface="Oswald Light"/>
                <a:sym typeface="Oswald Light"/>
              </a:defRPr>
            </a:lvl5pPr>
            <a:lvl6pPr indent="0" lvl="5" marL="0" marR="0" rtl="0" algn="r">
              <a:spcBef>
                <a:spcPts val="0"/>
              </a:spcBef>
              <a:buNone/>
              <a:defRPr b="0" i="0" sz="1050" u="none" cap="none" strike="noStrike">
                <a:solidFill>
                  <a:schemeClr val="dk1"/>
                </a:solidFill>
                <a:latin typeface="Oswald Light"/>
                <a:ea typeface="Oswald Light"/>
                <a:cs typeface="Oswald Light"/>
                <a:sym typeface="Oswald Light"/>
              </a:defRPr>
            </a:lvl6pPr>
            <a:lvl7pPr indent="0" lvl="6" marL="0" marR="0" rtl="0" algn="r">
              <a:spcBef>
                <a:spcPts val="0"/>
              </a:spcBef>
              <a:buNone/>
              <a:defRPr b="0" i="0" sz="1050" u="none" cap="none" strike="noStrike">
                <a:solidFill>
                  <a:schemeClr val="dk1"/>
                </a:solidFill>
                <a:latin typeface="Oswald Light"/>
                <a:ea typeface="Oswald Light"/>
                <a:cs typeface="Oswald Light"/>
                <a:sym typeface="Oswald Light"/>
              </a:defRPr>
            </a:lvl7pPr>
            <a:lvl8pPr indent="0" lvl="7" marL="0" marR="0" rtl="0" algn="r">
              <a:spcBef>
                <a:spcPts val="0"/>
              </a:spcBef>
              <a:buNone/>
              <a:defRPr b="0" i="0" sz="1050" u="none" cap="none" strike="noStrike">
                <a:solidFill>
                  <a:schemeClr val="dk1"/>
                </a:solidFill>
                <a:latin typeface="Oswald Light"/>
                <a:ea typeface="Oswald Light"/>
                <a:cs typeface="Oswald Light"/>
                <a:sym typeface="Oswald Light"/>
              </a:defRPr>
            </a:lvl8pPr>
            <a:lvl9pPr indent="0" lvl="8" marL="0" marR="0" rtl="0" algn="r">
              <a:spcBef>
                <a:spcPts val="0"/>
              </a:spcBef>
              <a:buNone/>
              <a:defRPr b="0" i="0" sz="105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1"/>
          <p:cNvSpPr/>
          <p:nvPr/>
        </p:nvSpPr>
        <p:spPr>
          <a:xfrm>
            <a:off x="933198" y="931857"/>
            <a:ext cx="10326946" cy="4996302"/>
          </a:xfrm>
          <a:prstGeom prst="rect">
            <a:avLst/>
          </a:prstGeom>
          <a:noFill/>
          <a:ln cap="flat" cmpd="sng" w="38100">
            <a:solidFill>
              <a:srgbClr val="B6B5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scaler.com/topics/deep-learning/rnn/" TargetMode="External"/><Relationship Id="rId4" Type="http://schemas.openxmlformats.org/officeDocument/2006/relationships/hyperlink" Target="https://www.youtube.com/watch?v=2XGSIlgUBDI&amp;t=293s" TargetMode="External"/><Relationship Id="rId5" Type="http://schemas.openxmlformats.org/officeDocument/2006/relationships/hyperlink" Target="https://www.youtube.com/watch?v=Y2wfIKQyd1I" TargetMode="External"/><Relationship Id="rId6" Type="http://schemas.openxmlformats.org/officeDocument/2006/relationships/hyperlink" Target="https://www.educba.com/recurrent-neural-networks-rn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Time-series forecasting with a deep learning model - Atoti Community" id="89" name="Google Shape;89;p1"/>
          <p:cNvPicPr preferRelativeResize="0"/>
          <p:nvPr/>
        </p:nvPicPr>
        <p:blipFill rotWithShape="1">
          <a:blip r:embed="rId3">
            <a:alphaModFix amt="50000"/>
          </a:blip>
          <a:srcRect b="330" l="0" r="0" t="8576"/>
          <a:stretch/>
        </p:blipFill>
        <p:spPr>
          <a:xfrm>
            <a:off x="1" y="10"/>
            <a:ext cx="12192000" cy="6857990"/>
          </a:xfrm>
          <a:prstGeom prst="rect">
            <a:avLst/>
          </a:prstGeom>
          <a:noFill/>
          <a:ln>
            <a:noFill/>
          </a:ln>
        </p:spPr>
      </p:pic>
      <p:sp>
        <p:nvSpPr>
          <p:cNvPr id="90" name="Google Shape;90;p1"/>
          <p:cNvSpPr txBox="1"/>
          <p:nvPr>
            <p:ph type="ctrTitle"/>
          </p:nvPr>
        </p:nvSpPr>
        <p:spPr>
          <a:xfrm>
            <a:off x="943100" y="1034209"/>
            <a:ext cx="5152900" cy="2632721"/>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Font typeface="Oswald"/>
              <a:buNone/>
            </a:pPr>
            <a:r>
              <a:rPr lang="en-US" sz="2800"/>
              <a:t>COMPARATIVE ANALYSIS BETWEEN DIFFERENT TIME-SERIES FORECASTING MODELS</a:t>
            </a:r>
            <a:endParaRPr sz="2800"/>
          </a:p>
        </p:txBody>
      </p:sp>
      <p:sp>
        <p:nvSpPr>
          <p:cNvPr id="91" name="Google Shape;91;p1"/>
          <p:cNvSpPr txBox="1"/>
          <p:nvPr>
            <p:ph idx="1" type="subTitle"/>
          </p:nvPr>
        </p:nvSpPr>
        <p:spPr>
          <a:xfrm>
            <a:off x="5829300" y="3865134"/>
            <a:ext cx="5363963" cy="2040367"/>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1200"/>
              <a:buNone/>
            </a:pPr>
            <a:r>
              <a:t/>
            </a:r>
            <a:endParaRPr b="1" sz="1200"/>
          </a:p>
          <a:p>
            <a:pPr indent="0" lvl="0" marL="0" rtl="0" algn="l">
              <a:lnSpc>
                <a:spcPct val="130000"/>
              </a:lnSpc>
              <a:spcBef>
                <a:spcPts val="0"/>
              </a:spcBef>
              <a:spcAft>
                <a:spcPts val="0"/>
              </a:spcAft>
              <a:buClr>
                <a:schemeClr val="dk1"/>
              </a:buClr>
              <a:buSzPts val="1600"/>
              <a:buNone/>
            </a:pPr>
            <a:r>
              <a:rPr b="1" lang="en-US" sz="1600" cap="none">
                <a:latin typeface="Oswald"/>
                <a:ea typeface="Oswald"/>
                <a:cs typeface="Oswald"/>
                <a:sym typeface="Oswald"/>
              </a:rPr>
              <a:t>ABDUL KARIM ALI (A20507119)</a:t>
            </a:r>
            <a:endParaRPr/>
          </a:p>
          <a:p>
            <a:pPr indent="0" lvl="0" marL="0" rtl="0" algn="l">
              <a:lnSpc>
                <a:spcPct val="130000"/>
              </a:lnSpc>
              <a:spcBef>
                <a:spcPts val="0"/>
              </a:spcBef>
              <a:spcAft>
                <a:spcPts val="0"/>
              </a:spcAft>
              <a:buClr>
                <a:schemeClr val="dk1"/>
              </a:buClr>
              <a:buSzPts val="1600"/>
              <a:buNone/>
            </a:pPr>
            <a:r>
              <a:rPr b="1" lang="en-US" sz="1600" cap="none">
                <a:latin typeface="Oswald"/>
                <a:ea typeface="Oswald"/>
                <a:cs typeface="Oswald"/>
                <a:sym typeface="Oswald"/>
              </a:rPr>
              <a:t>ARYAN THAKRAN (A20512626)</a:t>
            </a:r>
            <a:endParaRPr b="1" sz="1600" cap="none">
              <a:latin typeface="Oswald"/>
              <a:ea typeface="Oswald"/>
              <a:cs typeface="Oswald"/>
              <a:sym typeface="Oswald"/>
            </a:endParaRPr>
          </a:p>
          <a:p>
            <a:pPr indent="0" lvl="0" marL="0" rtl="0" algn="l">
              <a:lnSpc>
                <a:spcPct val="130000"/>
              </a:lnSpc>
              <a:spcBef>
                <a:spcPts val="0"/>
              </a:spcBef>
              <a:spcAft>
                <a:spcPts val="0"/>
              </a:spcAft>
              <a:buClr>
                <a:schemeClr val="dk1"/>
              </a:buClr>
              <a:buSzPts val="1600"/>
              <a:buNone/>
            </a:pPr>
            <a:r>
              <a:rPr b="1" lang="en-US" sz="1600" cap="none">
                <a:latin typeface="Oswald"/>
                <a:ea typeface="Oswald"/>
                <a:cs typeface="Oswald"/>
                <a:sym typeface="Oswald"/>
              </a:rPr>
              <a:t>RAHUL POOJARI (A20508553)</a:t>
            </a:r>
            <a:endParaRPr/>
          </a:p>
          <a:p>
            <a:pPr indent="0" lvl="0" marL="0" rtl="0" algn="l">
              <a:lnSpc>
                <a:spcPct val="130000"/>
              </a:lnSpc>
              <a:spcBef>
                <a:spcPts val="0"/>
              </a:spcBef>
              <a:spcAft>
                <a:spcPts val="0"/>
              </a:spcAft>
              <a:buClr>
                <a:schemeClr val="dk1"/>
              </a:buClr>
              <a:buSzPts val="1600"/>
              <a:buNone/>
            </a:pPr>
            <a:r>
              <a:rPr b="1" lang="en-US" sz="1600" cap="none">
                <a:latin typeface="Oswald"/>
                <a:ea typeface="Oswald"/>
                <a:cs typeface="Oswald"/>
                <a:sym typeface="Oswald"/>
              </a:rPr>
              <a:t>SHRAYAN CHAUDHURI (A20518703)</a:t>
            </a:r>
            <a:endParaRPr/>
          </a:p>
        </p:txBody>
      </p:sp>
      <p:sp>
        <p:nvSpPr>
          <p:cNvPr id="92" name="Google Shape;92;p1"/>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B6B5E6"/>
                </a:solidFill>
              </a:rPr>
              <a:t>11/28/2023</a:t>
            </a:r>
            <a:endParaRPr>
              <a:solidFill>
                <a:srgbClr val="B6B5E6"/>
              </a:solidFill>
            </a:endParaRPr>
          </a:p>
        </p:txBody>
      </p:sp>
      <p:sp>
        <p:nvSpPr>
          <p:cNvPr id="93" name="Google Shape;93;p1"/>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solidFill>
                  <a:srgbClr val="B6B5E6"/>
                </a:solidFill>
              </a:rPr>
              <a:t>Sample Footer Text</a:t>
            </a:r>
            <a:endParaRPr/>
          </a:p>
        </p:txBody>
      </p:sp>
      <p:sp>
        <p:nvSpPr>
          <p:cNvPr id="94" name="Google Shape;94;p1"/>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B6B5E6"/>
                </a:solidFill>
              </a:rPr>
              <a:t>‹#›</a:t>
            </a:fld>
            <a:endParaRPr>
              <a:solidFill>
                <a:srgbClr val="B6B5E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1620442" y="2545080"/>
            <a:ext cx="8977511" cy="132588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20000"/>
              </a:lnSpc>
              <a:spcBef>
                <a:spcPts val="0"/>
              </a:spcBef>
              <a:spcAft>
                <a:spcPts val="0"/>
              </a:spcAft>
              <a:buClr>
                <a:schemeClr val="dk1"/>
              </a:buClr>
              <a:buSzPct val="100000"/>
              <a:buFont typeface="Oswald"/>
              <a:buNone/>
            </a:pPr>
            <a:r>
              <a:rPr lang="en-US" sz="8000"/>
              <a:t>THANK YOU</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2146041" y="1066801"/>
            <a:ext cx="5523722" cy="942974"/>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3600"/>
              <a:buFont typeface="Oswald"/>
              <a:buNone/>
            </a:pPr>
            <a:r>
              <a:rPr lang="en-US" sz="3600">
                <a:highlight>
                  <a:srgbClr val="FFFF00"/>
                </a:highlight>
              </a:rPr>
              <a:t>AGENDA</a:t>
            </a:r>
            <a:endParaRPr sz="3600">
              <a:highlight>
                <a:srgbClr val="FFFF00"/>
              </a:highlight>
            </a:endParaRPr>
          </a:p>
        </p:txBody>
      </p:sp>
      <p:sp>
        <p:nvSpPr>
          <p:cNvPr id="100" name="Google Shape;100;p2"/>
          <p:cNvSpPr txBox="1"/>
          <p:nvPr>
            <p:ph idx="1" type="body"/>
          </p:nvPr>
        </p:nvSpPr>
        <p:spPr>
          <a:xfrm>
            <a:off x="2071395" y="2202024"/>
            <a:ext cx="6858001" cy="3322723"/>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000"/>
              <a:buChar char="•"/>
            </a:pPr>
            <a:r>
              <a:rPr b="1" lang="en-US" sz="2000">
                <a:latin typeface="Arial"/>
                <a:ea typeface="Arial"/>
                <a:cs typeface="Arial"/>
                <a:sym typeface="Arial"/>
              </a:rPr>
              <a:t>Brief discussion about the project</a:t>
            </a:r>
            <a:endParaRPr/>
          </a:p>
          <a:p>
            <a:pPr indent="-228600" lvl="0" marL="228600" rtl="0" algn="l">
              <a:lnSpc>
                <a:spcPct val="110000"/>
              </a:lnSpc>
              <a:spcBef>
                <a:spcPts val="1000"/>
              </a:spcBef>
              <a:spcAft>
                <a:spcPts val="0"/>
              </a:spcAft>
              <a:buClr>
                <a:schemeClr val="dk1"/>
              </a:buClr>
              <a:buSzPts val="2000"/>
              <a:buChar char="•"/>
            </a:pPr>
            <a:r>
              <a:rPr b="1" lang="en-US" sz="2000">
                <a:latin typeface="Arial"/>
                <a:ea typeface="Arial"/>
                <a:cs typeface="Arial"/>
                <a:sym typeface="Arial"/>
              </a:rPr>
              <a:t>A look at ARIMA model</a:t>
            </a:r>
            <a:endParaRPr/>
          </a:p>
          <a:p>
            <a:pPr indent="-228600" lvl="0" marL="228600" rtl="0" algn="l">
              <a:lnSpc>
                <a:spcPct val="110000"/>
              </a:lnSpc>
              <a:spcBef>
                <a:spcPts val="1000"/>
              </a:spcBef>
              <a:spcAft>
                <a:spcPts val="0"/>
              </a:spcAft>
              <a:buClr>
                <a:schemeClr val="dk1"/>
              </a:buClr>
              <a:buSzPts val="2000"/>
              <a:buChar char="•"/>
            </a:pPr>
            <a:r>
              <a:rPr b="1" lang="en-US" sz="2000">
                <a:latin typeface="Arial"/>
                <a:ea typeface="Arial"/>
                <a:cs typeface="Arial"/>
                <a:sym typeface="Arial"/>
              </a:rPr>
              <a:t>Overview of Recurrent Neural Network</a:t>
            </a:r>
            <a:endParaRPr/>
          </a:p>
          <a:p>
            <a:pPr indent="-228600" lvl="0" marL="228600" rtl="0" algn="l">
              <a:lnSpc>
                <a:spcPct val="110000"/>
              </a:lnSpc>
              <a:spcBef>
                <a:spcPts val="1000"/>
              </a:spcBef>
              <a:spcAft>
                <a:spcPts val="0"/>
              </a:spcAft>
              <a:buClr>
                <a:schemeClr val="dk1"/>
              </a:buClr>
              <a:buSzPts val="2000"/>
              <a:buChar char="•"/>
            </a:pPr>
            <a:r>
              <a:rPr b="1" lang="en-US" sz="2000">
                <a:latin typeface="Arial"/>
                <a:ea typeface="Arial"/>
                <a:cs typeface="Arial"/>
                <a:sym typeface="Arial"/>
              </a:rPr>
              <a:t>Live demo</a:t>
            </a:r>
            <a:endParaRPr/>
          </a:p>
          <a:p>
            <a:pPr indent="-228600" lvl="0" marL="228600" rtl="0" algn="l">
              <a:lnSpc>
                <a:spcPct val="110000"/>
              </a:lnSpc>
              <a:spcBef>
                <a:spcPts val="1000"/>
              </a:spcBef>
              <a:spcAft>
                <a:spcPts val="0"/>
              </a:spcAft>
              <a:buClr>
                <a:schemeClr val="dk1"/>
              </a:buClr>
              <a:buSzPts val="2000"/>
              <a:buChar char="•"/>
            </a:pPr>
            <a:r>
              <a:rPr b="1" lang="en-US" sz="2000">
                <a:latin typeface="Arial"/>
                <a:ea typeface="Arial"/>
                <a:cs typeface="Arial"/>
                <a:sym typeface="Arial"/>
              </a:rPr>
              <a:t>Challenges faced during the process</a:t>
            </a:r>
            <a:endParaRPr/>
          </a:p>
          <a:p>
            <a:pPr indent="-228600" lvl="0" marL="228600" rtl="0" algn="l">
              <a:lnSpc>
                <a:spcPct val="110000"/>
              </a:lnSpc>
              <a:spcBef>
                <a:spcPts val="1000"/>
              </a:spcBef>
              <a:spcAft>
                <a:spcPts val="0"/>
              </a:spcAft>
              <a:buClr>
                <a:schemeClr val="dk1"/>
              </a:buClr>
              <a:buSzPts val="2000"/>
              <a:buChar char="•"/>
            </a:pPr>
            <a:r>
              <a:rPr b="1" lang="en-US" sz="2000">
                <a:latin typeface="Arial"/>
                <a:ea typeface="Arial"/>
                <a:cs typeface="Arial"/>
                <a:sym typeface="Arial"/>
              </a:rPr>
              <a:t>References</a:t>
            </a:r>
            <a:endParaRPr/>
          </a:p>
          <a:p>
            <a:pPr indent="-228600" lvl="0" marL="228600" rtl="0" algn="l">
              <a:lnSpc>
                <a:spcPct val="110000"/>
              </a:lnSpc>
              <a:spcBef>
                <a:spcPts val="1000"/>
              </a:spcBef>
              <a:spcAft>
                <a:spcPts val="0"/>
              </a:spcAft>
              <a:buClr>
                <a:schemeClr val="dk1"/>
              </a:buClr>
              <a:buSzPts val="2000"/>
              <a:buChar char="•"/>
            </a:pPr>
            <a:r>
              <a:rPr b="1" lang="en-US" sz="2000">
                <a:latin typeface="Arial"/>
                <a:ea typeface="Arial"/>
                <a:cs typeface="Arial"/>
                <a:sym typeface="Arial"/>
              </a:rPr>
              <a:t>Thank you</a:t>
            </a:r>
            <a:endParaRPr/>
          </a:p>
          <a:p>
            <a:pPr indent="-228600" lvl="0" marL="342900" rtl="0" algn="l">
              <a:lnSpc>
                <a:spcPct val="110000"/>
              </a:lnSpc>
              <a:spcBef>
                <a:spcPts val="1000"/>
              </a:spcBef>
              <a:spcAft>
                <a:spcPts val="0"/>
              </a:spcAft>
              <a:buClr>
                <a:schemeClr val="dk1"/>
              </a:buClr>
              <a:buSzPts val="1800"/>
              <a:buFont typeface="Oswald"/>
              <a:buNone/>
            </a:pPr>
            <a:r>
              <a:t/>
            </a:r>
            <a:endParaRPr/>
          </a:p>
        </p:txBody>
      </p:sp>
      <p:sp>
        <p:nvSpPr>
          <p:cNvPr id="101" name="Google Shape;101;p2"/>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11/28/2023</a:t>
            </a:r>
            <a:endParaRPr/>
          </a:p>
        </p:txBody>
      </p:sp>
      <p:sp>
        <p:nvSpPr>
          <p:cNvPr id="102" name="Google Shape;102;p2"/>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Sample Footer Text</a:t>
            </a:r>
            <a:endParaRPr/>
          </a:p>
        </p:txBody>
      </p:sp>
      <p:sp>
        <p:nvSpPr>
          <p:cNvPr id="103" name="Google Shape;103;p2"/>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1095375" y="1038226"/>
            <a:ext cx="9934575" cy="529317"/>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0"/>
              </a:spcBef>
              <a:spcAft>
                <a:spcPts val="0"/>
              </a:spcAft>
              <a:buClr>
                <a:schemeClr val="dk1"/>
              </a:buClr>
              <a:buSzPts val="1600"/>
              <a:buFont typeface="Oswald"/>
              <a:buNone/>
            </a:pPr>
            <a:r>
              <a:rPr lang="en-US" sz="1600">
                <a:highlight>
                  <a:srgbClr val="FFFF00"/>
                </a:highlight>
              </a:rPr>
              <a:t>BRIEF DISCUSSION ABOUT THE PROJECT</a:t>
            </a:r>
            <a:endParaRPr/>
          </a:p>
        </p:txBody>
      </p:sp>
      <p:sp>
        <p:nvSpPr>
          <p:cNvPr id="109" name="Google Shape;109;p3"/>
          <p:cNvSpPr txBox="1"/>
          <p:nvPr>
            <p:ph idx="1" type="body"/>
          </p:nvPr>
        </p:nvSpPr>
        <p:spPr>
          <a:xfrm>
            <a:off x="1095374" y="1642188"/>
            <a:ext cx="10073369" cy="417758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0000"/>
              </a:lnSpc>
              <a:spcBef>
                <a:spcPts val="0"/>
              </a:spcBef>
              <a:spcAft>
                <a:spcPts val="0"/>
              </a:spcAft>
              <a:buClr>
                <a:schemeClr val="dk1"/>
              </a:buClr>
              <a:buSzPct val="100000"/>
              <a:buNone/>
            </a:pPr>
            <a:r>
              <a:rPr b="1" lang="en-US" sz="1600">
                <a:highlight>
                  <a:srgbClr val="FFFF00"/>
                </a:highlight>
                <a:latin typeface="Arial"/>
                <a:ea typeface="Arial"/>
                <a:cs typeface="Arial"/>
                <a:sym typeface="Arial"/>
              </a:rPr>
              <a:t>Aim: - </a:t>
            </a:r>
            <a:r>
              <a:rPr lang="en-US" sz="1400">
                <a:latin typeface="Arial"/>
                <a:ea typeface="Arial"/>
                <a:cs typeface="Arial"/>
                <a:sym typeface="Arial"/>
              </a:rPr>
              <a:t>Our major goal in this research is to use sophisticated time series forecasting algorithms to accurately estimate store sales. Because the retail industry is dynamic and ever-changing, firms face obstacles on a regular basis. A comprehensive understanding of sales patterns is necessary for making important choices about personnel, inventory management, and overall business strategy. Like guiding stars, accurate sales estimates give merchants the crucial information they need to negotiate this challenging environment.</a:t>
            </a:r>
            <a:endParaRPr/>
          </a:p>
          <a:p>
            <a:pPr indent="0" lvl="0" marL="0" rtl="0" algn="l">
              <a:lnSpc>
                <a:spcPct val="110000"/>
              </a:lnSpc>
              <a:spcBef>
                <a:spcPts val="1000"/>
              </a:spcBef>
              <a:spcAft>
                <a:spcPts val="0"/>
              </a:spcAft>
              <a:buClr>
                <a:schemeClr val="dk1"/>
              </a:buClr>
              <a:buSzPct val="100000"/>
              <a:buNone/>
            </a:pPr>
            <a:r>
              <a:rPr b="1" lang="en-US" sz="1600">
                <a:highlight>
                  <a:srgbClr val="FFFF00"/>
                </a:highlight>
                <a:latin typeface="Arial"/>
                <a:ea typeface="Arial"/>
                <a:cs typeface="Arial"/>
                <a:sym typeface="Arial"/>
              </a:rPr>
              <a:t>Dataset: - </a:t>
            </a:r>
            <a:r>
              <a:rPr lang="en-US" sz="1400">
                <a:latin typeface="Arial"/>
                <a:ea typeface="Arial"/>
                <a:cs typeface="Arial"/>
                <a:sym typeface="Arial"/>
              </a:rPr>
              <a:t>The Dataset on which the model will be trained and tested consists of 1048575 rows.</a:t>
            </a:r>
            <a:endParaRPr/>
          </a:p>
          <a:p>
            <a:pPr indent="0" lvl="0" marL="0" rtl="0" algn="l">
              <a:lnSpc>
                <a:spcPct val="110000"/>
              </a:lnSpc>
              <a:spcBef>
                <a:spcPts val="1000"/>
              </a:spcBef>
              <a:spcAft>
                <a:spcPts val="0"/>
              </a:spcAft>
              <a:buClr>
                <a:schemeClr val="dk1"/>
              </a:buClr>
              <a:buSzPct val="100000"/>
              <a:buNone/>
            </a:pPr>
            <a:r>
              <a:rPr lang="en-US" sz="1400">
                <a:latin typeface="Arial"/>
                <a:ea typeface="Arial"/>
                <a:cs typeface="Arial"/>
                <a:sym typeface="Arial"/>
              </a:rPr>
              <a:t>The dataset consists of the following CSV files:</a:t>
            </a:r>
            <a:endParaRPr/>
          </a:p>
          <a:p>
            <a:pPr indent="0" lvl="0" marL="0" rtl="0" algn="l">
              <a:lnSpc>
                <a:spcPct val="110000"/>
              </a:lnSpc>
              <a:spcBef>
                <a:spcPts val="1000"/>
              </a:spcBef>
              <a:spcAft>
                <a:spcPts val="0"/>
              </a:spcAft>
              <a:buClr>
                <a:schemeClr val="dk1"/>
              </a:buClr>
              <a:buSzPct val="100000"/>
              <a:buNone/>
            </a:pPr>
            <a:r>
              <a:rPr lang="en-US" sz="1400">
                <a:latin typeface="Arial"/>
                <a:ea typeface="Arial"/>
                <a:cs typeface="Arial"/>
                <a:sym typeface="Arial"/>
              </a:rPr>
              <a:t>● holidays_events.csv: Information about holidays and events.</a:t>
            </a:r>
            <a:endParaRPr/>
          </a:p>
          <a:p>
            <a:pPr indent="0" lvl="0" marL="0" rtl="0" algn="l">
              <a:lnSpc>
                <a:spcPct val="110000"/>
              </a:lnSpc>
              <a:spcBef>
                <a:spcPts val="1000"/>
              </a:spcBef>
              <a:spcAft>
                <a:spcPts val="0"/>
              </a:spcAft>
              <a:buClr>
                <a:schemeClr val="dk1"/>
              </a:buClr>
              <a:buSzPct val="100000"/>
              <a:buNone/>
            </a:pPr>
            <a:r>
              <a:rPr lang="en-US" sz="1400">
                <a:latin typeface="Arial"/>
                <a:ea typeface="Arial"/>
                <a:cs typeface="Arial"/>
                <a:sym typeface="Arial"/>
              </a:rPr>
              <a:t>● oil.csv: Historical oil prices.</a:t>
            </a:r>
            <a:endParaRPr/>
          </a:p>
          <a:p>
            <a:pPr indent="0" lvl="0" marL="0" rtl="0" algn="l">
              <a:lnSpc>
                <a:spcPct val="110000"/>
              </a:lnSpc>
              <a:spcBef>
                <a:spcPts val="1000"/>
              </a:spcBef>
              <a:spcAft>
                <a:spcPts val="0"/>
              </a:spcAft>
              <a:buClr>
                <a:schemeClr val="dk1"/>
              </a:buClr>
              <a:buSzPct val="100000"/>
              <a:buNone/>
            </a:pPr>
            <a:r>
              <a:rPr lang="en-US" sz="1400">
                <a:latin typeface="Arial"/>
                <a:ea typeface="Arial"/>
                <a:cs typeface="Arial"/>
                <a:sym typeface="Arial"/>
              </a:rPr>
              <a:t>● stores.csv: Details about different stores.</a:t>
            </a:r>
            <a:endParaRPr/>
          </a:p>
          <a:p>
            <a:pPr indent="0" lvl="0" marL="0" rtl="0" algn="l">
              <a:lnSpc>
                <a:spcPct val="110000"/>
              </a:lnSpc>
              <a:spcBef>
                <a:spcPts val="1000"/>
              </a:spcBef>
              <a:spcAft>
                <a:spcPts val="0"/>
              </a:spcAft>
              <a:buClr>
                <a:schemeClr val="dk1"/>
              </a:buClr>
              <a:buSzPct val="100000"/>
              <a:buNone/>
            </a:pPr>
            <a:r>
              <a:rPr lang="en-US" sz="1400">
                <a:latin typeface="Arial"/>
                <a:ea typeface="Arial"/>
                <a:cs typeface="Arial"/>
                <a:sym typeface="Arial"/>
              </a:rPr>
              <a:t>● transactions.csv: Historical transaction data. </a:t>
            </a:r>
            <a:endParaRPr/>
          </a:p>
          <a:p>
            <a:pPr indent="0" lvl="0" marL="0" rtl="0" algn="l">
              <a:lnSpc>
                <a:spcPct val="110000"/>
              </a:lnSpc>
              <a:spcBef>
                <a:spcPts val="1000"/>
              </a:spcBef>
              <a:spcAft>
                <a:spcPts val="0"/>
              </a:spcAft>
              <a:buClr>
                <a:schemeClr val="dk1"/>
              </a:buClr>
              <a:buSzPct val="100000"/>
              <a:buNone/>
            </a:pPr>
            <a:r>
              <a:rPr lang="en-US" sz="1400">
                <a:latin typeface="Arial"/>
                <a:ea typeface="Arial"/>
                <a:cs typeface="Arial"/>
                <a:sym typeface="Arial"/>
              </a:rPr>
              <a:t>● train.csv: We will use train.csv as our main dataset and divide this into training and testing sets in order to make our predictions and evaluations of the predictions.</a:t>
            </a:r>
            <a:endParaRPr/>
          </a:p>
          <a:p>
            <a:pPr indent="0" lvl="0" marL="0" rtl="0" algn="l">
              <a:lnSpc>
                <a:spcPct val="110000"/>
              </a:lnSpc>
              <a:spcBef>
                <a:spcPts val="1000"/>
              </a:spcBef>
              <a:spcAft>
                <a:spcPts val="0"/>
              </a:spcAft>
              <a:buClr>
                <a:schemeClr val="dk1"/>
              </a:buClr>
              <a:buSzPct val="100000"/>
              <a:buNone/>
            </a:pPr>
            <a:r>
              <a:rPr lang="en-US" sz="1400">
                <a:latin typeface="Arial"/>
                <a:ea typeface="Arial"/>
                <a:cs typeface="Arial"/>
                <a:sym typeface="Arial"/>
              </a:rPr>
              <a:t>The size of the data varies across files, with the train.csv file being the largest and the test.csv file being the one on which we will make predictions. The main target variable is 'sales' in the train.csv file.</a:t>
            </a:r>
            <a:endParaRPr/>
          </a:p>
        </p:txBody>
      </p:sp>
      <p:sp>
        <p:nvSpPr>
          <p:cNvPr id="110" name="Google Shape;110;p3"/>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11/28/2023</a:t>
            </a:r>
            <a:endParaRPr/>
          </a:p>
        </p:txBody>
      </p:sp>
      <p:sp>
        <p:nvSpPr>
          <p:cNvPr id="111" name="Google Shape;111;p3"/>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Sample Footer Text</a:t>
            </a:r>
            <a:endParaRPr/>
          </a:p>
        </p:txBody>
      </p:sp>
      <p:sp>
        <p:nvSpPr>
          <p:cNvPr id="112" name="Google Shape;112;p3"/>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1249680" y="1059181"/>
            <a:ext cx="9348273" cy="358139"/>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0"/>
              </a:spcBef>
              <a:spcAft>
                <a:spcPts val="0"/>
              </a:spcAft>
              <a:buClr>
                <a:schemeClr val="dk1"/>
              </a:buClr>
              <a:buSzPts val="1600"/>
              <a:buFont typeface="Oswald"/>
              <a:buNone/>
            </a:pPr>
            <a:r>
              <a:rPr lang="en-US" sz="1600">
                <a:highlight>
                  <a:srgbClr val="FFFF00"/>
                </a:highlight>
              </a:rPr>
              <a:t>BRIEF DISCUSSION ABOUT THE PROJECT</a:t>
            </a:r>
            <a:endParaRPr sz="1600"/>
          </a:p>
        </p:txBody>
      </p:sp>
      <p:sp>
        <p:nvSpPr>
          <p:cNvPr id="118" name="Google Shape;118;p4"/>
          <p:cNvSpPr txBox="1"/>
          <p:nvPr>
            <p:ph idx="1" type="body"/>
          </p:nvPr>
        </p:nvSpPr>
        <p:spPr>
          <a:xfrm>
            <a:off x="1188720" y="1501140"/>
            <a:ext cx="9409233" cy="406028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Clr>
                <a:schemeClr val="dk1"/>
              </a:buClr>
              <a:buSzPct val="100000"/>
              <a:buChar char="•"/>
            </a:pPr>
            <a:r>
              <a:rPr b="1" lang="en-US" sz="1600" cap="none">
                <a:highlight>
                  <a:srgbClr val="FFFF00"/>
                </a:highlight>
                <a:latin typeface="Oswald"/>
                <a:ea typeface="Oswald"/>
                <a:cs typeface="Oswald"/>
                <a:sym typeface="Oswald"/>
              </a:rPr>
              <a:t>SUMMARY OF THE TASK: - </a:t>
            </a:r>
            <a:endParaRPr/>
          </a:p>
          <a:p>
            <a:pPr indent="-342900" lvl="0" marL="342900" rtl="0" algn="l">
              <a:lnSpc>
                <a:spcPct val="120000"/>
              </a:lnSpc>
              <a:spcBef>
                <a:spcPts val="1000"/>
              </a:spcBef>
              <a:spcAft>
                <a:spcPts val="0"/>
              </a:spcAft>
              <a:buClr>
                <a:schemeClr val="dk1"/>
              </a:buClr>
              <a:buSzPct val="100000"/>
              <a:buFont typeface="Oswald"/>
              <a:buAutoNum type="arabicPeriod"/>
            </a:pPr>
            <a:r>
              <a:rPr lang="en-US" sz="1400">
                <a:latin typeface="Arial"/>
                <a:ea typeface="Arial"/>
                <a:cs typeface="Arial"/>
                <a:sym typeface="Arial"/>
              </a:rPr>
              <a:t>Completing the necessary preprocessing steps on the dataset.</a:t>
            </a:r>
            <a:endParaRPr/>
          </a:p>
          <a:p>
            <a:pPr indent="-342900" lvl="0" marL="342900" rtl="0" algn="l">
              <a:lnSpc>
                <a:spcPct val="120000"/>
              </a:lnSpc>
              <a:spcBef>
                <a:spcPts val="1000"/>
              </a:spcBef>
              <a:spcAft>
                <a:spcPts val="0"/>
              </a:spcAft>
              <a:buClr>
                <a:schemeClr val="dk1"/>
              </a:buClr>
              <a:buSzPct val="100000"/>
              <a:buFont typeface="Oswald"/>
              <a:buAutoNum type="arabicPeriod"/>
            </a:pPr>
            <a:r>
              <a:rPr lang="en-US" sz="1400">
                <a:latin typeface="Arial"/>
                <a:ea typeface="Arial"/>
                <a:cs typeface="Arial"/>
                <a:sym typeface="Arial"/>
              </a:rPr>
              <a:t>Combining the several CSV files that hold information about the primary train dataset, holiday events, store information, and transaction data.</a:t>
            </a:r>
            <a:endParaRPr/>
          </a:p>
          <a:p>
            <a:pPr indent="-342900" lvl="0" marL="342900" rtl="0" algn="l">
              <a:lnSpc>
                <a:spcPct val="120000"/>
              </a:lnSpc>
              <a:spcBef>
                <a:spcPts val="1000"/>
              </a:spcBef>
              <a:spcAft>
                <a:spcPts val="0"/>
              </a:spcAft>
              <a:buClr>
                <a:schemeClr val="dk1"/>
              </a:buClr>
              <a:buSzPct val="100000"/>
              <a:buFont typeface="Oswald"/>
              <a:buAutoNum type="arabicPeriod"/>
            </a:pPr>
            <a:r>
              <a:rPr lang="en-US" sz="1400">
                <a:latin typeface="Arial"/>
                <a:ea typeface="Arial"/>
                <a:cs typeface="Arial"/>
                <a:sym typeface="Arial"/>
              </a:rPr>
              <a:t>Model preparations using different time-series models e.g., ARIMA and RNN using LSTM.</a:t>
            </a:r>
            <a:endParaRPr/>
          </a:p>
          <a:p>
            <a:pPr indent="-342900" lvl="0" marL="342900" rtl="0" algn="l">
              <a:lnSpc>
                <a:spcPct val="120000"/>
              </a:lnSpc>
              <a:spcBef>
                <a:spcPts val="1000"/>
              </a:spcBef>
              <a:spcAft>
                <a:spcPts val="0"/>
              </a:spcAft>
              <a:buClr>
                <a:schemeClr val="dk1"/>
              </a:buClr>
              <a:buSzPct val="100000"/>
              <a:buFont typeface="Oswald"/>
              <a:buAutoNum type="arabicPeriod"/>
            </a:pPr>
            <a:r>
              <a:rPr lang="en-US" sz="1400">
                <a:latin typeface="Arial"/>
                <a:ea typeface="Arial"/>
                <a:cs typeface="Arial"/>
                <a:sym typeface="Arial"/>
              </a:rPr>
              <a:t>Fitting models for time series forecasting to the training set of data.</a:t>
            </a:r>
            <a:endParaRPr sz="1400">
              <a:latin typeface="Arial"/>
              <a:ea typeface="Arial"/>
              <a:cs typeface="Arial"/>
              <a:sym typeface="Arial"/>
            </a:endParaRPr>
          </a:p>
          <a:p>
            <a:pPr indent="-228600" lvl="0" marL="228600" rtl="0" algn="l">
              <a:lnSpc>
                <a:spcPct val="120000"/>
              </a:lnSpc>
              <a:spcBef>
                <a:spcPts val="1000"/>
              </a:spcBef>
              <a:spcAft>
                <a:spcPts val="0"/>
              </a:spcAft>
              <a:buClr>
                <a:schemeClr val="dk1"/>
              </a:buClr>
              <a:buSzPct val="100000"/>
              <a:buChar char="•"/>
            </a:pPr>
            <a:r>
              <a:rPr b="1" lang="en-US" sz="1600" cap="none">
                <a:highlight>
                  <a:srgbClr val="FFFF00"/>
                </a:highlight>
                <a:latin typeface="Oswald"/>
                <a:ea typeface="Oswald"/>
                <a:cs typeface="Oswald"/>
                <a:sym typeface="Oswald"/>
              </a:rPr>
              <a:t>OUTCOMES: - </a:t>
            </a:r>
            <a:endParaRPr/>
          </a:p>
          <a:p>
            <a:pPr indent="0" lvl="0" marL="0" rtl="0" algn="l">
              <a:lnSpc>
                <a:spcPct val="120000"/>
              </a:lnSpc>
              <a:spcBef>
                <a:spcPts val="1000"/>
              </a:spcBef>
              <a:spcAft>
                <a:spcPts val="0"/>
              </a:spcAft>
              <a:buClr>
                <a:schemeClr val="dk1"/>
              </a:buClr>
              <a:buSzPct val="100000"/>
              <a:buNone/>
            </a:pPr>
            <a:r>
              <a:rPr lang="en-US" sz="1400">
                <a:latin typeface="Arial"/>
                <a:ea typeface="Arial"/>
                <a:cs typeface="Arial"/>
                <a:sym typeface="Arial"/>
              </a:rPr>
              <a:t>The following results are what we hope to accomplish: </a:t>
            </a:r>
            <a:endParaRPr/>
          </a:p>
          <a:p>
            <a:pPr indent="-342900" lvl="0" marL="342900" rtl="0" algn="l">
              <a:lnSpc>
                <a:spcPct val="120000"/>
              </a:lnSpc>
              <a:spcBef>
                <a:spcPts val="1000"/>
              </a:spcBef>
              <a:spcAft>
                <a:spcPts val="0"/>
              </a:spcAft>
              <a:buClr>
                <a:schemeClr val="dk1"/>
              </a:buClr>
              <a:buSzPct val="100000"/>
              <a:buFont typeface="Oswald"/>
              <a:buAutoNum type="arabicPeriod"/>
            </a:pPr>
            <a:r>
              <a:rPr lang="en-US" sz="1400">
                <a:latin typeface="Arial"/>
                <a:ea typeface="Arial"/>
                <a:cs typeface="Arial"/>
                <a:sym typeface="Arial"/>
              </a:rPr>
              <a:t> Precise sales projections for the test dataset that include information on how holidays and other events affect sales.</a:t>
            </a:r>
            <a:endParaRPr/>
          </a:p>
          <a:p>
            <a:pPr indent="-342900" lvl="0" marL="342900" rtl="0" algn="l">
              <a:lnSpc>
                <a:spcPct val="120000"/>
              </a:lnSpc>
              <a:spcBef>
                <a:spcPts val="1000"/>
              </a:spcBef>
              <a:spcAft>
                <a:spcPts val="0"/>
              </a:spcAft>
              <a:buClr>
                <a:schemeClr val="dk1"/>
              </a:buClr>
              <a:buSzPct val="100000"/>
              <a:buFont typeface="Oswald"/>
              <a:buAutoNum type="arabicPeriod"/>
            </a:pPr>
            <a:r>
              <a:rPr lang="en-US" sz="1400">
                <a:latin typeface="Arial"/>
                <a:ea typeface="Arial"/>
                <a:cs typeface="Arial"/>
                <a:sym typeface="Arial"/>
              </a:rPr>
              <a:t> Determination and modeling of in-store sales seasonal patterns.</a:t>
            </a:r>
            <a:endParaRPr/>
          </a:p>
          <a:p>
            <a:pPr indent="-342900" lvl="0" marL="342900" rtl="0" algn="l">
              <a:lnSpc>
                <a:spcPct val="120000"/>
              </a:lnSpc>
              <a:spcBef>
                <a:spcPts val="1000"/>
              </a:spcBef>
              <a:spcAft>
                <a:spcPts val="0"/>
              </a:spcAft>
              <a:buClr>
                <a:schemeClr val="dk1"/>
              </a:buClr>
              <a:buSzPct val="100000"/>
              <a:buFont typeface="Oswald"/>
              <a:buAutoNum type="arabicPeriod"/>
            </a:pPr>
            <a:r>
              <a:rPr lang="en-US" sz="1400">
                <a:latin typeface="Arial"/>
                <a:ea typeface="Arial"/>
                <a:cs typeface="Arial"/>
                <a:sym typeface="Arial"/>
              </a:rPr>
              <a:t> A deeper comprehension of the connection between sales and transactions.</a:t>
            </a:r>
            <a:endParaRPr/>
          </a:p>
          <a:p>
            <a:pPr indent="-342900" lvl="0" marL="342900" rtl="0" algn="l">
              <a:lnSpc>
                <a:spcPct val="120000"/>
              </a:lnSpc>
              <a:spcBef>
                <a:spcPts val="1000"/>
              </a:spcBef>
              <a:spcAft>
                <a:spcPts val="0"/>
              </a:spcAft>
              <a:buClr>
                <a:schemeClr val="dk1"/>
              </a:buClr>
              <a:buSzPct val="100000"/>
              <a:buFont typeface="Oswald"/>
              <a:buAutoNum type="arabicPeriod"/>
            </a:pPr>
            <a:r>
              <a:rPr lang="en-US" sz="1400">
                <a:latin typeface="Arial"/>
                <a:ea typeface="Arial"/>
                <a:cs typeface="Arial"/>
                <a:sym typeface="Arial"/>
              </a:rPr>
              <a:t> Examining several forecasting models to see which is best for the job.</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1057275" y="975360"/>
            <a:ext cx="9963150" cy="3651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20000"/>
              </a:lnSpc>
              <a:spcBef>
                <a:spcPts val="0"/>
              </a:spcBef>
              <a:spcAft>
                <a:spcPts val="0"/>
              </a:spcAft>
              <a:buClr>
                <a:schemeClr val="dk1"/>
              </a:buClr>
              <a:buSzPct val="100000"/>
              <a:buFont typeface="Oswald"/>
              <a:buNone/>
            </a:pPr>
            <a:r>
              <a:rPr lang="en-US" sz="2000">
                <a:highlight>
                  <a:srgbClr val="FFFF00"/>
                </a:highlight>
              </a:rPr>
              <a:t>A LOOK AT ARIMA MODEL</a:t>
            </a:r>
            <a:endParaRPr/>
          </a:p>
        </p:txBody>
      </p:sp>
      <p:sp>
        <p:nvSpPr>
          <p:cNvPr id="124" name="Google Shape;124;p5"/>
          <p:cNvSpPr txBox="1"/>
          <p:nvPr>
            <p:ph idx="1" type="body"/>
          </p:nvPr>
        </p:nvSpPr>
        <p:spPr>
          <a:xfrm>
            <a:off x="1057276" y="1340485"/>
            <a:ext cx="10090784" cy="4542155"/>
          </a:xfrm>
          <a:prstGeom prst="rect">
            <a:avLst/>
          </a:prstGeom>
          <a:noFill/>
          <a:ln>
            <a:noFill/>
          </a:ln>
        </p:spPr>
        <p:txBody>
          <a:bodyPr anchorCtr="0" anchor="t" bIns="45700" lIns="91425" spcFirstLastPara="1" rIns="91425" wrap="square" tIns="45700">
            <a:normAutofit fontScale="92500"/>
          </a:bodyPr>
          <a:lstStyle/>
          <a:p>
            <a:pPr indent="-228631" lvl="0" marL="228600" rtl="0" algn="l">
              <a:lnSpc>
                <a:spcPct val="110000"/>
              </a:lnSpc>
              <a:spcBef>
                <a:spcPts val="0"/>
              </a:spcBef>
              <a:spcAft>
                <a:spcPts val="0"/>
              </a:spcAft>
              <a:buClr>
                <a:schemeClr val="dk1"/>
              </a:buClr>
              <a:buSzPct val="100000"/>
              <a:buChar char="•"/>
            </a:pPr>
            <a:r>
              <a:rPr b="1" lang="en-US" sz="1300">
                <a:highlight>
                  <a:srgbClr val="FFFF00"/>
                </a:highlight>
                <a:latin typeface="Arial"/>
                <a:ea typeface="Arial"/>
                <a:cs typeface="Arial"/>
                <a:sym typeface="Arial"/>
              </a:rPr>
              <a:t>ARIMA (AutoRegressive Integrated Moving Average) </a:t>
            </a:r>
            <a:r>
              <a:rPr lang="en-US" sz="1300">
                <a:latin typeface="Arial"/>
                <a:ea typeface="Arial"/>
                <a:cs typeface="Arial"/>
                <a:sym typeface="Arial"/>
              </a:rPr>
              <a:t>is a popular time series forecasting model that combines </a:t>
            </a:r>
            <a:r>
              <a:rPr b="1" lang="en-US" sz="1300">
                <a:latin typeface="Arial"/>
                <a:ea typeface="Arial"/>
                <a:cs typeface="Arial"/>
                <a:sym typeface="Arial"/>
              </a:rPr>
              <a:t>autoregression (AR)</a:t>
            </a:r>
            <a:r>
              <a:rPr lang="en-US" sz="1300">
                <a:latin typeface="Arial"/>
                <a:ea typeface="Arial"/>
                <a:cs typeface="Arial"/>
                <a:sym typeface="Arial"/>
              </a:rPr>
              <a:t>, </a:t>
            </a:r>
            <a:r>
              <a:rPr b="1" lang="en-US" sz="1300">
                <a:latin typeface="Arial"/>
                <a:ea typeface="Arial"/>
                <a:cs typeface="Arial"/>
                <a:sym typeface="Arial"/>
              </a:rPr>
              <a:t>differencing (I for Integrated)</a:t>
            </a:r>
            <a:r>
              <a:rPr lang="en-US" sz="1300">
                <a:latin typeface="Arial"/>
                <a:ea typeface="Arial"/>
                <a:cs typeface="Arial"/>
                <a:sym typeface="Arial"/>
              </a:rPr>
              <a:t>, and </a:t>
            </a:r>
            <a:r>
              <a:rPr b="1" lang="en-US" sz="1300">
                <a:latin typeface="Arial"/>
                <a:ea typeface="Arial"/>
                <a:cs typeface="Arial"/>
                <a:sym typeface="Arial"/>
              </a:rPr>
              <a:t>moving averages (MA)</a:t>
            </a:r>
            <a:r>
              <a:rPr lang="en-US" sz="1300">
                <a:latin typeface="Arial"/>
                <a:ea typeface="Arial"/>
                <a:cs typeface="Arial"/>
                <a:sym typeface="Arial"/>
              </a:rPr>
              <a:t>. Trend, seasonality, and abnormalities are among the several elements of time series data that the ARIMA model effectively captures.</a:t>
            </a:r>
            <a:endParaRPr/>
          </a:p>
          <a:p>
            <a:pPr indent="-228631" lvl="0" marL="228600" rtl="0" algn="l">
              <a:lnSpc>
                <a:spcPct val="110000"/>
              </a:lnSpc>
              <a:spcBef>
                <a:spcPts val="1000"/>
              </a:spcBef>
              <a:spcAft>
                <a:spcPts val="0"/>
              </a:spcAft>
              <a:buClr>
                <a:schemeClr val="dk1"/>
              </a:buClr>
              <a:buSzPct val="100000"/>
              <a:buChar char="•"/>
            </a:pPr>
            <a:r>
              <a:rPr lang="en-US" sz="1300">
                <a:latin typeface="Arial"/>
                <a:ea typeface="Arial"/>
                <a:cs typeface="Arial"/>
                <a:sym typeface="Arial"/>
              </a:rPr>
              <a:t>The orders of the AR, I, and MA components are represented by the letters p, d, and q, respectively, in the ARIMA model, which is written as ARIMA(p, d, q).</a:t>
            </a:r>
            <a:endParaRPr/>
          </a:p>
          <a:p>
            <a:pPr indent="-228631" lvl="0" marL="228600" rtl="0" algn="l">
              <a:lnSpc>
                <a:spcPct val="110000"/>
              </a:lnSpc>
              <a:spcBef>
                <a:spcPts val="1000"/>
              </a:spcBef>
              <a:spcAft>
                <a:spcPts val="0"/>
              </a:spcAft>
              <a:buClr>
                <a:schemeClr val="dk1"/>
              </a:buClr>
              <a:buSzPct val="100000"/>
              <a:buChar char="•"/>
            </a:pPr>
            <a:r>
              <a:rPr b="1" lang="en-US" sz="1300">
                <a:highlight>
                  <a:srgbClr val="FFFF00"/>
                </a:highlight>
                <a:latin typeface="Arial"/>
                <a:ea typeface="Arial"/>
                <a:cs typeface="Arial"/>
                <a:sym typeface="Arial"/>
              </a:rPr>
              <a:t>AutoRegressive</a:t>
            </a:r>
            <a:r>
              <a:rPr lang="en-US" sz="1300">
                <a:latin typeface="Arial"/>
                <a:ea typeface="Arial"/>
                <a:cs typeface="Arial"/>
                <a:sym typeface="Arial"/>
              </a:rPr>
              <a:t> (AR): The correlation between the current value and its historical values is represented by the AR component. The number of previous observations that are taken into account is indicated by the order of the AR component (p).</a:t>
            </a:r>
            <a:endParaRPr/>
          </a:p>
          <a:p>
            <a:pPr indent="-228631" lvl="0" marL="228600" rtl="0" algn="l">
              <a:lnSpc>
                <a:spcPct val="110000"/>
              </a:lnSpc>
              <a:spcBef>
                <a:spcPts val="1000"/>
              </a:spcBef>
              <a:spcAft>
                <a:spcPts val="0"/>
              </a:spcAft>
              <a:buClr>
                <a:schemeClr val="dk1"/>
              </a:buClr>
              <a:buSzPct val="100000"/>
              <a:buChar char="•"/>
            </a:pPr>
            <a:r>
              <a:rPr b="1" lang="en-US" sz="1300">
                <a:highlight>
                  <a:srgbClr val="FFFF00"/>
                </a:highlight>
                <a:latin typeface="Arial"/>
                <a:ea typeface="Arial"/>
                <a:cs typeface="Arial"/>
                <a:sym typeface="Arial"/>
              </a:rPr>
              <a:t>Integrated</a:t>
            </a:r>
            <a:r>
              <a:rPr lang="en-US" sz="1300">
                <a:latin typeface="Arial"/>
                <a:ea typeface="Arial"/>
                <a:cs typeface="Arial"/>
                <a:sym typeface="Arial"/>
              </a:rPr>
              <a:t> (I): The time series data's differencing to make it steady is represented by the I component. The number of times that differencing is done is indicated by the order (d).</a:t>
            </a:r>
            <a:endParaRPr/>
          </a:p>
          <a:p>
            <a:pPr indent="-228631" lvl="0" marL="228600" rtl="0" algn="l">
              <a:lnSpc>
                <a:spcPct val="110000"/>
              </a:lnSpc>
              <a:spcBef>
                <a:spcPts val="1000"/>
              </a:spcBef>
              <a:spcAft>
                <a:spcPts val="0"/>
              </a:spcAft>
              <a:buClr>
                <a:schemeClr val="dk1"/>
              </a:buClr>
              <a:buSzPct val="100000"/>
              <a:buChar char="•"/>
            </a:pPr>
            <a:r>
              <a:rPr b="1" lang="en-US" sz="1300">
                <a:highlight>
                  <a:srgbClr val="FFFF00"/>
                </a:highlight>
                <a:latin typeface="Arial"/>
                <a:ea typeface="Arial"/>
                <a:cs typeface="Arial"/>
                <a:sym typeface="Arial"/>
              </a:rPr>
              <a:t>Moving Average </a:t>
            </a:r>
            <a:r>
              <a:rPr lang="en-US" sz="1300">
                <a:latin typeface="Arial"/>
                <a:ea typeface="Arial"/>
                <a:cs typeface="Arial"/>
                <a:sym typeface="Arial"/>
              </a:rPr>
              <a:t>(MA): In a moving average model, the MA component shows the relationship between the current value and a residual error. The number of historical residual mistakes that are taken into account is indicated by the order of the MA component (q).</a:t>
            </a:r>
            <a:endParaRPr/>
          </a:p>
          <a:p>
            <a:pPr indent="-228600" lvl="0" marL="228600" rtl="0" algn="l">
              <a:lnSpc>
                <a:spcPct val="110000"/>
              </a:lnSpc>
              <a:spcBef>
                <a:spcPts val="1000"/>
              </a:spcBef>
              <a:spcAft>
                <a:spcPts val="0"/>
              </a:spcAft>
              <a:buClr>
                <a:schemeClr val="dk1"/>
              </a:buClr>
              <a:buSzPct val="100000"/>
              <a:buChar char="•"/>
            </a:pPr>
            <a:r>
              <a:rPr b="1" lang="en-US" cap="none">
                <a:highlight>
                  <a:srgbClr val="FFFF00"/>
                </a:highlight>
                <a:latin typeface="Oswald"/>
                <a:ea typeface="Oswald"/>
                <a:cs typeface="Oswald"/>
                <a:sym typeface="Oswald"/>
              </a:rPr>
              <a:t>DRAWBACKS: - </a:t>
            </a:r>
            <a:endParaRPr/>
          </a:p>
          <a:p>
            <a:pPr indent="-342931" lvl="0" marL="342900" rtl="0" algn="l">
              <a:lnSpc>
                <a:spcPct val="110000"/>
              </a:lnSpc>
              <a:spcBef>
                <a:spcPts val="1000"/>
              </a:spcBef>
              <a:spcAft>
                <a:spcPts val="0"/>
              </a:spcAft>
              <a:buClr>
                <a:schemeClr val="dk1"/>
              </a:buClr>
              <a:buSzPct val="100000"/>
              <a:buFont typeface="Oswald"/>
              <a:buAutoNum type="arabicPeriod"/>
            </a:pPr>
            <a:r>
              <a:rPr lang="en-US" sz="1300">
                <a:latin typeface="Arial"/>
                <a:ea typeface="Arial"/>
                <a:cs typeface="Arial"/>
                <a:sym typeface="Arial"/>
              </a:rPr>
              <a:t>ARIMA requires the dataset to be stationary. If the dataset is not stationary, then differencing or some other techniques should be applied to make it stationary.</a:t>
            </a:r>
            <a:endParaRPr/>
          </a:p>
          <a:p>
            <a:pPr indent="-342931" lvl="0" marL="342900" rtl="0" algn="l">
              <a:lnSpc>
                <a:spcPct val="110000"/>
              </a:lnSpc>
              <a:spcBef>
                <a:spcPts val="1000"/>
              </a:spcBef>
              <a:spcAft>
                <a:spcPts val="0"/>
              </a:spcAft>
              <a:buClr>
                <a:schemeClr val="dk1"/>
              </a:buClr>
              <a:buSzPct val="100000"/>
              <a:buFont typeface="Oswald"/>
              <a:buAutoNum type="arabicPeriod"/>
            </a:pPr>
            <a:r>
              <a:rPr lang="en-US" sz="1300">
                <a:latin typeface="Arial"/>
                <a:ea typeface="Arial"/>
                <a:cs typeface="Arial"/>
                <a:sym typeface="Arial"/>
              </a:rPr>
              <a:t>In case of basic seasonality ARIMA works fine. However, in terms of irregular seasonal patterns we must introduce </a:t>
            </a:r>
            <a:r>
              <a:rPr b="1" lang="en-US" sz="1300">
                <a:highlight>
                  <a:srgbClr val="FFFF00"/>
                </a:highlight>
                <a:latin typeface="Arial"/>
                <a:ea typeface="Arial"/>
                <a:cs typeface="Arial"/>
                <a:sym typeface="Arial"/>
              </a:rPr>
              <a:t>Seasonal ARIMA (SARIMA</a:t>
            </a:r>
            <a:r>
              <a:rPr lang="en-US" sz="1300">
                <a:latin typeface="Arial"/>
                <a:ea typeface="Arial"/>
                <a:cs typeface="Arial"/>
                <a:sym typeface="Arial"/>
              </a:rPr>
              <a:t>).</a:t>
            </a:r>
            <a:endParaRPr/>
          </a:p>
          <a:p>
            <a:pPr indent="-342931" lvl="0" marL="342900" rtl="0" algn="l">
              <a:lnSpc>
                <a:spcPct val="110000"/>
              </a:lnSpc>
              <a:spcBef>
                <a:spcPts val="1000"/>
              </a:spcBef>
              <a:spcAft>
                <a:spcPts val="0"/>
              </a:spcAft>
              <a:buClr>
                <a:schemeClr val="dk1"/>
              </a:buClr>
              <a:buSzPct val="100000"/>
              <a:buFont typeface="Oswald"/>
              <a:buAutoNum type="arabicPeriod"/>
            </a:pPr>
            <a:r>
              <a:rPr lang="en-US" sz="1300">
                <a:latin typeface="Arial"/>
                <a:ea typeface="Arial"/>
                <a:cs typeface="Arial"/>
                <a:sym typeface="Arial"/>
              </a:rPr>
              <a:t>ARIMA doesn’t perform well in case of nonlinear patterns and picking the incorrect values of “p”, “d”, “q” affects the accuracy of the model heavily.</a:t>
            </a:r>
            <a:endParaRPr/>
          </a:p>
          <a:p>
            <a:pPr indent="-266573" lvl="0" marL="342900" rtl="0" algn="l">
              <a:lnSpc>
                <a:spcPct val="110000"/>
              </a:lnSpc>
              <a:spcBef>
                <a:spcPts val="1000"/>
              </a:spcBef>
              <a:spcAft>
                <a:spcPts val="0"/>
              </a:spcAft>
              <a:buClr>
                <a:schemeClr val="dk1"/>
              </a:buClr>
              <a:buSzPct val="100000"/>
              <a:buFont typeface="Oswald"/>
              <a:buNone/>
            </a:pPr>
            <a:r>
              <a:t/>
            </a:r>
            <a:endParaRPr sz="1300">
              <a:latin typeface="Arial"/>
              <a:ea typeface="Arial"/>
              <a:cs typeface="Arial"/>
              <a:sym typeface="Arial"/>
            </a:endParaRPr>
          </a:p>
        </p:txBody>
      </p:sp>
      <p:sp>
        <p:nvSpPr>
          <p:cNvPr id="125" name="Google Shape;125;p5"/>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11/28/2023</a:t>
            </a:r>
            <a:endParaRPr/>
          </a:p>
        </p:txBody>
      </p:sp>
      <p:sp>
        <p:nvSpPr>
          <p:cNvPr id="126" name="Google Shape;126;p5"/>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Sample Footer Text</a:t>
            </a:r>
            <a:endParaRPr/>
          </a:p>
        </p:txBody>
      </p:sp>
      <p:sp>
        <p:nvSpPr>
          <p:cNvPr id="127" name="Google Shape;127;p5"/>
          <p:cNvSpPr txBox="1"/>
          <p:nvPr>
            <p:ph idx="12" type="sldNum"/>
          </p:nvPr>
        </p:nvSpPr>
        <p:spPr>
          <a:xfrm>
            <a:off x="10696577" y="6199188"/>
            <a:ext cx="6191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1097280" y="1013461"/>
            <a:ext cx="9997440" cy="457199"/>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0"/>
              </a:spcBef>
              <a:spcAft>
                <a:spcPts val="0"/>
              </a:spcAft>
              <a:buClr>
                <a:schemeClr val="dk1"/>
              </a:buClr>
              <a:buSzPts val="1800"/>
              <a:buFont typeface="Oswald"/>
              <a:buNone/>
            </a:pPr>
            <a:r>
              <a:rPr lang="en-US" sz="1800">
                <a:highlight>
                  <a:srgbClr val="FFFF00"/>
                </a:highlight>
              </a:rPr>
              <a:t>OVERVIEW OF RECURENT NEURAL NETWORK</a:t>
            </a:r>
            <a:endParaRPr sz="1800">
              <a:highlight>
                <a:srgbClr val="FFFF00"/>
              </a:highlight>
            </a:endParaRPr>
          </a:p>
        </p:txBody>
      </p:sp>
      <p:sp>
        <p:nvSpPr>
          <p:cNvPr id="133" name="Google Shape;133;p6"/>
          <p:cNvSpPr txBox="1"/>
          <p:nvPr>
            <p:ph idx="1" type="body"/>
          </p:nvPr>
        </p:nvSpPr>
        <p:spPr>
          <a:xfrm>
            <a:off x="1097280" y="1470660"/>
            <a:ext cx="9997440" cy="4373879"/>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1300"/>
              <a:buChar char="•"/>
            </a:pPr>
            <a:r>
              <a:rPr lang="en-US" sz="1300">
                <a:latin typeface="Arial"/>
                <a:ea typeface="Arial"/>
                <a:cs typeface="Arial"/>
                <a:sym typeface="Arial"/>
              </a:rPr>
              <a:t>A Recurrent Neural Network (RNN) is a tool for handling data that comes in a sequence, like words in a sentence or steps in a process. Unlike simpler tools, RNNs remember what happened before, using a hidden memory, and this helps them understand the context and order of things. They are useful for understanding languages, recognizing speech, analyzing time-based data, and more.</a:t>
            </a:r>
            <a:endParaRPr/>
          </a:p>
          <a:p>
            <a:pPr indent="0" lvl="0" marL="0" rtl="0" algn="l">
              <a:lnSpc>
                <a:spcPct val="110000"/>
              </a:lnSpc>
              <a:spcBef>
                <a:spcPts val="1000"/>
              </a:spcBef>
              <a:spcAft>
                <a:spcPts val="0"/>
              </a:spcAft>
              <a:buClr>
                <a:schemeClr val="dk1"/>
              </a:buClr>
              <a:buSzPts val="1300"/>
              <a:buNone/>
            </a:pPr>
            <a:r>
              <a:t/>
            </a:r>
            <a:endParaRPr sz="1300">
              <a:latin typeface="Arial"/>
              <a:ea typeface="Arial"/>
              <a:cs typeface="Arial"/>
              <a:sym typeface="Arial"/>
            </a:endParaRPr>
          </a:p>
          <a:p>
            <a:pPr indent="-228600" lvl="0" marL="228600" rtl="0" algn="l">
              <a:lnSpc>
                <a:spcPct val="110000"/>
              </a:lnSpc>
              <a:spcBef>
                <a:spcPts val="1000"/>
              </a:spcBef>
              <a:spcAft>
                <a:spcPts val="0"/>
              </a:spcAft>
              <a:buClr>
                <a:schemeClr val="dk1"/>
              </a:buClr>
              <a:buSzPts val="1400"/>
              <a:buChar char="•"/>
            </a:pPr>
            <a:r>
              <a:rPr b="1" lang="en-US" sz="1400" cap="none">
                <a:highlight>
                  <a:srgbClr val="FFFF00"/>
                </a:highlight>
                <a:latin typeface="Oswald"/>
                <a:ea typeface="Oswald"/>
                <a:cs typeface="Oswald"/>
                <a:sym typeface="Oswald"/>
              </a:rPr>
              <a:t>DRAWBACKS: - </a:t>
            </a:r>
            <a:endParaRPr/>
          </a:p>
          <a:p>
            <a:pPr indent="-342900" lvl="0" marL="342900" rtl="0" algn="l">
              <a:lnSpc>
                <a:spcPct val="110000"/>
              </a:lnSpc>
              <a:spcBef>
                <a:spcPts val="1000"/>
              </a:spcBef>
              <a:spcAft>
                <a:spcPts val="0"/>
              </a:spcAft>
              <a:buClr>
                <a:schemeClr val="dk1"/>
              </a:buClr>
              <a:buSzPts val="1300"/>
              <a:buFont typeface="Oswald"/>
              <a:buAutoNum type="arabicPeriod"/>
            </a:pPr>
            <a:r>
              <a:rPr lang="en-US" sz="1300">
                <a:latin typeface="Arial"/>
                <a:ea typeface="Arial"/>
                <a:cs typeface="Arial"/>
                <a:sym typeface="Arial"/>
              </a:rPr>
              <a:t>Problems with vanishing and gradient explosion.</a:t>
            </a:r>
            <a:endParaRPr/>
          </a:p>
          <a:p>
            <a:pPr indent="-342900" lvl="0" marL="342900" rtl="0" algn="l">
              <a:lnSpc>
                <a:spcPct val="110000"/>
              </a:lnSpc>
              <a:spcBef>
                <a:spcPts val="1000"/>
              </a:spcBef>
              <a:spcAft>
                <a:spcPts val="0"/>
              </a:spcAft>
              <a:buClr>
                <a:schemeClr val="dk1"/>
              </a:buClr>
              <a:buSzPts val="1300"/>
              <a:buFont typeface="Oswald"/>
              <a:buAutoNum type="arabicPeriod"/>
            </a:pPr>
            <a:r>
              <a:rPr lang="en-US" sz="1300">
                <a:latin typeface="Arial"/>
                <a:ea typeface="Arial"/>
                <a:cs typeface="Arial"/>
                <a:sym typeface="Arial"/>
              </a:rPr>
              <a:t>The challenge of training an RNN is quite challenging.</a:t>
            </a:r>
            <a:endParaRPr/>
          </a:p>
          <a:p>
            <a:pPr indent="-342900" lvl="0" marL="342900" rtl="0" algn="l">
              <a:lnSpc>
                <a:spcPct val="110000"/>
              </a:lnSpc>
              <a:spcBef>
                <a:spcPts val="1000"/>
              </a:spcBef>
              <a:spcAft>
                <a:spcPts val="0"/>
              </a:spcAft>
              <a:buClr>
                <a:schemeClr val="dk1"/>
              </a:buClr>
              <a:buSzPts val="1300"/>
              <a:buFont typeface="Oswald"/>
              <a:buAutoNum type="arabicPeriod"/>
            </a:pPr>
            <a:r>
              <a:rPr lang="en-US" sz="1300">
                <a:latin typeface="Arial"/>
                <a:ea typeface="Arial"/>
                <a:cs typeface="Arial"/>
                <a:sym typeface="Arial"/>
              </a:rPr>
              <a:t>Processing lengthy sequences is hindered when Tanh or Relu is used as an activation feature.</a:t>
            </a:r>
            <a:endParaRPr/>
          </a:p>
          <a:p>
            <a:pPr indent="0" lvl="0" marL="0" rtl="0" algn="l">
              <a:lnSpc>
                <a:spcPct val="110000"/>
              </a:lnSpc>
              <a:spcBef>
                <a:spcPts val="1000"/>
              </a:spcBef>
              <a:spcAft>
                <a:spcPts val="0"/>
              </a:spcAft>
              <a:buClr>
                <a:schemeClr val="dk1"/>
              </a:buClr>
              <a:buSzPts val="1300"/>
              <a:buNone/>
            </a:pPr>
            <a:r>
              <a:t/>
            </a:r>
            <a:endParaRPr sz="1300">
              <a:latin typeface="Arial"/>
              <a:ea typeface="Arial"/>
              <a:cs typeface="Arial"/>
              <a:sym typeface="Arial"/>
            </a:endParaRPr>
          </a:p>
          <a:p>
            <a:pPr indent="-228600" lvl="0" marL="228600" rtl="0" algn="l">
              <a:lnSpc>
                <a:spcPct val="110000"/>
              </a:lnSpc>
              <a:spcBef>
                <a:spcPts val="1000"/>
              </a:spcBef>
              <a:spcAft>
                <a:spcPts val="0"/>
              </a:spcAft>
              <a:buClr>
                <a:schemeClr val="dk1"/>
              </a:buClr>
              <a:buSzPts val="1300"/>
              <a:buChar char="•"/>
            </a:pPr>
            <a:r>
              <a:rPr lang="en-US" sz="1300">
                <a:latin typeface="Arial"/>
                <a:ea typeface="Arial"/>
                <a:cs typeface="Arial"/>
                <a:sym typeface="Arial"/>
              </a:rPr>
              <a:t>RNN modifications such Gated Recurrent Units (GRUs) and Long Short-Term Memory (LSTM) networks have been proposed to solve some of these shortcomings. These designs are intended to better capture long-term interdependence and lessen the effects of the vanishing gradient issue.</a:t>
            </a:r>
            <a:endParaRPr sz="13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1620442" y="2545080"/>
            <a:ext cx="8977511" cy="1325880"/>
          </a:xfrm>
          <a:prstGeom prst="rect">
            <a:avLst/>
          </a:prstGeom>
          <a:noFill/>
          <a:ln>
            <a:noFill/>
          </a:ln>
        </p:spPr>
        <p:txBody>
          <a:bodyPr anchorCtr="0" anchor="b" bIns="45700" lIns="91425" spcFirstLastPara="1" rIns="91425" wrap="square" tIns="45700">
            <a:normAutofit/>
          </a:bodyPr>
          <a:lstStyle/>
          <a:p>
            <a:pPr indent="0" lvl="0" marL="0" rtl="0" algn="ctr">
              <a:lnSpc>
                <a:spcPct val="120000"/>
              </a:lnSpc>
              <a:spcBef>
                <a:spcPts val="0"/>
              </a:spcBef>
              <a:spcAft>
                <a:spcPts val="0"/>
              </a:spcAft>
              <a:buClr>
                <a:schemeClr val="dk1"/>
              </a:buClr>
              <a:buSzPts val="8000"/>
              <a:buFont typeface="Oswald"/>
              <a:buNone/>
            </a:pPr>
            <a:r>
              <a:rPr lang="en-US" sz="4700"/>
              <a:t>Code Presentation</a:t>
            </a:r>
            <a:endParaRPr sz="4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1165860" y="1059181"/>
            <a:ext cx="9883140" cy="510539"/>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0"/>
              </a:spcBef>
              <a:spcAft>
                <a:spcPts val="0"/>
              </a:spcAft>
              <a:buClr>
                <a:schemeClr val="dk1"/>
              </a:buClr>
              <a:buSzPts val="2000"/>
              <a:buFont typeface="Oswald"/>
              <a:buNone/>
            </a:pPr>
            <a:r>
              <a:rPr lang="en-US" sz="2000">
                <a:highlight>
                  <a:srgbClr val="FFFF00"/>
                </a:highlight>
              </a:rPr>
              <a:t>CHALLENGES FACED DURING THE PROCESS</a:t>
            </a:r>
            <a:endParaRPr sz="2000">
              <a:highlight>
                <a:srgbClr val="FFFF00"/>
              </a:highlight>
            </a:endParaRPr>
          </a:p>
        </p:txBody>
      </p:sp>
      <p:sp>
        <p:nvSpPr>
          <p:cNvPr id="144" name="Google Shape;144;p8"/>
          <p:cNvSpPr txBox="1"/>
          <p:nvPr>
            <p:ph idx="1" type="body"/>
          </p:nvPr>
        </p:nvSpPr>
        <p:spPr>
          <a:xfrm>
            <a:off x="1165860" y="1630681"/>
            <a:ext cx="9883140" cy="3930744"/>
          </a:xfrm>
          <a:prstGeom prst="rect">
            <a:avLst/>
          </a:prstGeom>
          <a:noFill/>
          <a:ln>
            <a:noFill/>
          </a:ln>
        </p:spPr>
        <p:txBody>
          <a:bodyPr anchorCtr="0" anchor="t" bIns="45700" lIns="91425" spcFirstLastPara="1" rIns="91425" wrap="square" tIns="45700">
            <a:normAutofit/>
          </a:bodyPr>
          <a:lstStyle/>
          <a:p>
            <a:pPr indent="-114300" lvl="0" marL="228600" rtl="0" algn="l">
              <a:lnSpc>
                <a:spcPct val="120000"/>
              </a:lnSpc>
              <a:spcBef>
                <a:spcPts val="0"/>
              </a:spcBef>
              <a:spcAft>
                <a:spcPts val="0"/>
              </a:spcAft>
              <a:buClr>
                <a:schemeClr val="dk1"/>
              </a:buClr>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1620442" y="1402079"/>
            <a:ext cx="8977511" cy="904945"/>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Oswald"/>
              <a:buNone/>
            </a:pPr>
            <a:r>
              <a:rPr lang="en-US">
                <a:highlight>
                  <a:srgbClr val="FFFF00"/>
                </a:highlight>
              </a:rPr>
              <a:t>REFERENCES</a:t>
            </a:r>
            <a:endParaRPr>
              <a:highlight>
                <a:srgbClr val="FFFF00"/>
              </a:highlight>
            </a:endParaRPr>
          </a:p>
        </p:txBody>
      </p:sp>
      <p:sp>
        <p:nvSpPr>
          <p:cNvPr id="150" name="Google Shape;150;p9"/>
          <p:cNvSpPr txBox="1"/>
          <p:nvPr>
            <p:ph idx="1" type="body"/>
          </p:nvPr>
        </p:nvSpPr>
        <p:spPr>
          <a:xfrm>
            <a:off x="1620444" y="2419639"/>
            <a:ext cx="8977509" cy="314178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lang="en-US"/>
              <a:t> </a:t>
            </a:r>
            <a:r>
              <a:rPr lang="en-US" u="sng">
                <a:solidFill>
                  <a:schemeClr val="hlink"/>
                </a:solidFill>
                <a:hlinkClick r:id="rId3"/>
              </a:rPr>
              <a:t>https://www.scaler.com/topics/deep-learning/rnn/</a:t>
            </a:r>
            <a:endParaRPr/>
          </a:p>
          <a:p>
            <a:pPr indent="-228600" lvl="0" marL="228600" rtl="0" algn="l">
              <a:lnSpc>
                <a:spcPct val="120000"/>
              </a:lnSpc>
              <a:spcBef>
                <a:spcPts val="1000"/>
              </a:spcBef>
              <a:spcAft>
                <a:spcPts val="0"/>
              </a:spcAft>
              <a:buClr>
                <a:schemeClr val="dk1"/>
              </a:buClr>
              <a:buSzPts val="1800"/>
              <a:buChar char="•"/>
            </a:pPr>
            <a:r>
              <a:rPr lang="en-US" u="sng">
                <a:solidFill>
                  <a:schemeClr val="hlink"/>
                </a:solidFill>
                <a:hlinkClick r:id="rId4"/>
              </a:rPr>
              <a:t>https://www.youtube.com/watch?v=2XGSIlgUBDI&amp;t=293s</a:t>
            </a:r>
            <a:endParaRPr/>
          </a:p>
          <a:p>
            <a:pPr indent="-228600" lvl="0" marL="228600" rtl="0" algn="l">
              <a:lnSpc>
                <a:spcPct val="120000"/>
              </a:lnSpc>
              <a:spcBef>
                <a:spcPts val="1000"/>
              </a:spcBef>
              <a:spcAft>
                <a:spcPts val="0"/>
              </a:spcAft>
              <a:buClr>
                <a:schemeClr val="dk1"/>
              </a:buClr>
              <a:buSzPts val="1800"/>
              <a:buChar char="•"/>
            </a:pPr>
            <a:r>
              <a:rPr lang="en-US" u="sng">
                <a:solidFill>
                  <a:schemeClr val="hlink"/>
                </a:solidFill>
                <a:hlinkClick r:id="rId5"/>
              </a:rPr>
              <a:t>https://www.youtube.com/watch?v=Y2wfIKQyd1I</a:t>
            </a:r>
            <a:endParaRPr/>
          </a:p>
          <a:p>
            <a:pPr indent="-228600" lvl="0" marL="228600" rtl="0" algn="l">
              <a:lnSpc>
                <a:spcPct val="120000"/>
              </a:lnSpc>
              <a:spcBef>
                <a:spcPts val="1000"/>
              </a:spcBef>
              <a:spcAft>
                <a:spcPts val="0"/>
              </a:spcAft>
              <a:buClr>
                <a:schemeClr val="dk1"/>
              </a:buClr>
              <a:buSzPts val="1800"/>
              <a:buChar char="•"/>
            </a:pPr>
            <a:r>
              <a:rPr lang="en-US" u="sng">
                <a:solidFill>
                  <a:schemeClr val="hlink"/>
                </a:solidFill>
                <a:hlinkClick r:id="rId6"/>
              </a:rPr>
              <a:t>https://www.educba.com/recurrent-neural-networks-rnn/</a:t>
            </a:r>
            <a:endParaRPr/>
          </a:p>
          <a:p>
            <a:pPr indent="-114300" lvl="0" marL="228600" rtl="0" algn="l">
              <a:lnSpc>
                <a:spcPct val="120000"/>
              </a:lnSpc>
              <a:spcBef>
                <a:spcPts val="1000"/>
              </a:spcBef>
              <a:spcAft>
                <a:spcPts val="0"/>
              </a:spcAft>
              <a:buClr>
                <a:schemeClr val="dk1"/>
              </a:buClr>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imeligh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2023-11-18T04:02:18Z</dcterms:created>
  <dc:creator>Shrayan Chaudhuri Shrayan14</dc:creator>
</cp:coreProperties>
</file>