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4"/>
  </p:notesMasterIdLst>
  <p:handoutMasterIdLst>
    <p:handoutMasterId r:id="rId5"/>
  </p:handoutMasterIdLst>
  <p:sldIdLst>
    <p:sldId id="362" r:id="rId2"/>
    <p:sldId id="363" r:id="rId3"/>
  </p:sldIdLst>
  <p:sldSz cx="12192000" cy="6858000"/>
  <p:notesSz cx="6950075" cy="9236075"/>
  <p:custShowLst>
    <p:custShow name="Format Guide Workshop" id="0">
      <p:sldLst/>
    </p:custShow>
  </p:custShowLst>
  <p:custDataLst>
    <p:tags r:id="rId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67" d="100"/>
          <a:sy n="67" d="100"/>
        </p:scale>
        <p:origin x="678" y="13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4/13/2022</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4/13/2022</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10" Type="http://schemas.openxmlformats.org/officeDocument/2006/relationships/image" Target="../media/image4.jpg"/><Relationship Id="rId4" Type="http://schemas.openxmlformats.org/officeDocument/2006/relationships/tags" Target="../tags/tag37.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6.xml"/><Relationship Id="rId7" Type="http://schemas.openxmlformats.org/officeDocument/2006/relationships/image" Target="../media/image2.emf"/><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png"/><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21"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83"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30"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203"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45"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07"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52"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25"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62"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86"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10"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3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5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8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0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3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5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05"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2.xml"/><Relationship Id="rId1" Type="http://schemas.openxmlformats.org/officeDocument/2006/relationships/vmlDrawing" Target="../drawings/vmlDrawing19.vml"/><Relationship Id="rId6" Type="http://schemas.openxmlformats.org/officeDocument/2006/relationships/image" Target="../media/image10.emf"/><Relationship Id="rId5" Type="http://schemas.openxmlformats.org/officeDocument/2006/relationships/oleObject" Target="../embeddings/oleObject19.bin"/><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 xmlns:a16="http://schemas.microsoft.com/office/drawing/2014/main" id="{F175E5EF-88C5-8540-8908-177466FA5B24}"/>
              </a:ext>
            </a:extLst>
          </p:cNvPr>
          <p:cNvGraphicFramePr>
            <a:graphicFrameLocks noChangeAspect="1"/>
          </p:cNvGraphicFramePr>
          <p:nvPr>
            <p:custDataLst>
              <p:tags r:id="rId2"/>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29033"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a:xfrm>
            <a:off x="629999" y="2764203"/>
            <a:ext cx="2556113" cy="1314311"/>
          </a:xfrm>
        </p:spPr>
        <p:txBody>
          <a:bodyPr vert="horz"/>
          <a:lstStyle/>
          <a:p>
            <a:r>
              <a:rPr lang="en-US" dirty="0" smtClean="0">
                <a:solidFill>
                  <a:srgbClr val="D4DF33"/>
                </a:solidFill>
              </a:rPr>
              <a:t>Customer Churn Prediction – Key Findings &amp; Suggestions</a:t>
            </a:r>
            <a:endParaRPr lang="en-US" dirty="0">
              <a:solidFill>
                <a:srgbClr val="D4DF33"/>
              </a:solidFill>
            </a:endParaRPr>
          </a:p>
        </p:txBody>
      </p:sp>
      <p:sp>
        <p:nvSpPr>
          <p:cNvPr id="4" name="Text Placeholder 3">
            <a:extLst>
              <a:ext uri="{FF2B5EF4-FFF2-40B4-BE49-F238E27FC236}">
                <a16:creationId xmlns="" xmlns:a16="http://schemas.microsoft.com/office/drawing/2014/main" id="{0E5F306D-D033-0749-8A8A-0FBDE0003FE9}"/>
              </a:ext>
            </a:extLst>
          </p:cNvPr>
          <p:cNvSpPr txBox="1">
            <a:spLocks/>
          </p:cNvSpPr>
          <p:nvPr/>
        </p:nvSpPr>
        <p:spPr>
          <a:xfrm>
            <a:off x="4084983" y="842963"/>
            <a:ext cx="7430741" cy="4434823"/>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393750" lvl="1" indent="-285750">
              <a:buClr>
                <a:schemeClr val="tx2">
                  <a:lumMod val="100000"/>
                </a:schemeClr>
              </a:buClr>
              <a:buSzPct val="100000"/>
              <a:buFont typeface="Wingdings" panose="05000000000000000000" pitchFamily="2" charset="2"/>
              <a:buChar char="Ø"/>
            </a:pPr>
            <a:r>
              <a:rPr lang="en-US" sz="2000" dirty="0" smtClean="0">
                <a:solidFill>
                  <a:schemeClr val="tx1">
                    <a:lumMod val="100000"/>
                  </a:schemeClr>
                </a:solidFill>
                <a:latin typeface="Trebuchet MS" panose="020B0703020202090204" pitchFamily="34" charset="0"/>
              </a:rPr>
              <a:t>TARGET THE RECENT CLIENTS WITH DISCOUNTS</a:t>
            </a:r>
            <a:endParaRPr lang="en-US" sz="20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2000" dirty="0" smtClean="0">
                <a:solidFill>
                  <a:schemeClr val="tx1">
                    <a:lumMod val="100000"/>
                  </a:schemeClr>
                </a:solidFill>
                <a:latin typeface="Trebuchet MS" panose="020B0703020202090204" pitchFamily="34" charset="0"/>
              </a:rPr>
              <a:t>It is seen that the churn percent of recen</a:t>
            </a:r>
            <a:r>
              <a:rPr lang="en-US" sz="2000" dirty="0" smtClean="0">
                <a:solidFill>
                  <a:schemeClr val="tx1">
                    <a:lumMod val="100000"/>
                  </a:schemeClr>
                </a:solidFill>
                <a:latin typeface="Trebuchet MS" panose="020B0703020202090204" pitchFamily="34" charset="0"/>
              </a:rPr>
              <a:t>t clients, whose tenure began in the last five years is much higher compared to the older clients. This is the case except for clients whose tenure starts in 2015 (final year)</a:t>
            </a:r>
            <a:endParaRPr lang="en-US" sz="20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2000" dirty="0">
              <a:solidFill>
                <a:schemeClr val="tx1">
                  <a:lumMod val="100000"/>
                </a:schemeClr>
              </a:solidFill>
              <a:latin typeface="Trebuchet MS" panose="020B0703020202090204" pitchFamily="34" charset="0"/>
            </a:endParaRPr>
          </a:p>
          <a:p>
            <a:pPr marL="393750" lvl="1" indent="-285750">
              <a:buClr>
                <a:schemeClr val="tx2">
                  <a:lumMod val="100000"/>
                </a:schemeClr>
              </a:buClr>
              <a:buSzPct val="100000"/>
              <a:buFont typeface="Wingdings" panose="05000000000000000000" pitchFamily="2" charset="2"/>
              <a:buChar char="Ø"/>
            </a:pPr>
            <a:r>
              <a:rPr lang="en-US" sz="2000" dirty="0" smtClean="0">
                <a:solidFill>
                  <a:schemeClr val="tx1">
                    <a:lumMod val="100000"/>
                  </a:schemeClr>
                </a:solidFill>
                <a:latin typeface="Trebuchet MS" panose="020B0703020202090204" pitchFamily="34" charset="0"/>
              </a:rPr>
              <a:t>TRY </a:t>
            </a:r>
            <a:r>
              <a:rPr lang="en-US" sz="2000" dirty="0" smtClean="0">
                <a:solidFill>
                  <a:schemeClr val="tx1">
                    <a:lumMod val="100000"/>
                  </a:schemeClr>
                </a:solidFill>
                <a:latin typeface="Trebuchet MS" panose="020B0703020202090204" pitchFamily="34" charset="0"/>
              </a:rPr>
              <a:t>TO GET THE CLIENTS SUBSCRIBED TO MULTIPLE PRODUCTS</a:t>
            </a:r>
            <a:endParaRPr lang="en-US" sz="20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2000" dirty="0" smtClean="0">
                <a:solidFill>
                  <a:schemeClr val="tx1">
                    <a:lumMod val="100000"/>
                  </a:schemeClr>
                </a:solidFill>
                <a:latin typeface="Trebuchet MS" panose="020B0703020202090204" pitchFamily="34" charset="0"/>
              </a:rPr>
              <a:t>Clients who have more than 5 active product subscriptions have a churn rate of zero. </a:t>
            </a:r>
            <a:endParaRPr lang="en-US" sz="20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2000" dirty="0">
              <a:solidFill>
                <a:schemeClr val="tx1">
                  <a:lumMod val="100000"/>
                </a:schemeClr>
              </a:solidFill>
              <a:latin typeface="Trebuchet MS" panose="020B0703020202090204" pitchFamily="34" charset="0"/>
            </a:endParaRPr>
          </a:p>
          <a:p>
            <a:pPr marL="393750" lvl="1" indent="-285750">
              <a:buClr>
                <a:schemeClr val="tx2">
                  <a:lumMod val="100000"/>
                </a:schemeClr>
              </a:buClr>
              <a:buSzPct val="100000"/>
              <a:buFont typeface="Wingdings" panose="05000000000000000000" pitchFamily="2" charset="2"/>
              <a:buChar char="Ø"/>
            </a:pPr>
            <a:r>
              <a:rPr lang="en-US" sz="2000" dirty="0" smtClean="0">
                <a:solidFill>
                  <a:schemeClr val="tx1">
                    <a:lumMod val="100000"/>
                  </a:schemeClr>
                </a:solidFill>
                <a:latin typeface="Trebuchet MS" panose="020B0703020202090204" pitchFamily="34" charset="0"/>
              </a:rPr>
              <a:t>TARGET CLIENTS WHO HAVE HIGH POWER MARGIN WITH DISCOUNT</a:t>
            </a:r>
            <a:endParaRPr lang="en-US" sz="20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2000" dirty="0" smtClean="0">
                <a:solidFill>
                  <a:schemeClr val="tx1">
                    <a:lumMod val="100000"/>
                  </a:schemeClr>
                </a:solidFill>
                <a:latin typeface="Trebuchet MS" panose="020B0703020202090204" pitchFamily="34" charset="0"/>
              </a:rPr>
              <a:t>There is a strong dependency of churn with the power margins (gross &amp; net) on a client. Hence, those customers who are currently giving a high profit should be considered for some discounts.</a:t>
            </a:r>
            <a:endParaRPr lang="en-US" sz="2000" dirty="0">
              <a:solidFill>
                <a:schemeClr val="tx1">
                  <a:lumMod val="100000"/>
                </a:schemeClr>
              </a:solidFill>
              <a:latin typeface="Trebuchet MS" panose="020B0703020202090204" pitchFamily="34" charset="0"/>
            </a:endParaRP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Graphs</a:t>
            </a:r>
            <a:endParaRPr lang="en-IN" dirty="0"/>
          </a:p>
        </p:txBody>
      </p:sp>
      <p:pic>
        <p:nvPicPr>
          <p:cNvPr id="4" name="Picture 3"/>
          <p:cNvPicPr>
            <a:picLocks noChangeAspect="1"/>
          </p:cNvPicPr>
          <p:nvPr/>
        </p:nvPicPr>
        <p:blipFill>
          <a:blip r:embed="rId2"/>
          <a:stretch>
            <a:fillRect/>
          </a:stretch>
        </p:blipFill>
        <p:spPr>
          <a:xfrm>
            <a:off x="4095122" y="329203"/>
            <a:ext cx="3548044" cy="3115673"/>
          </a:xfrm>
          <a:prstGeom prst="rect">
            <a:avLst/>
          </a:prstGeom>
        </p:spPr>
      </p:pic>
      <p:pic>
        <p:nvPicPr>
          <p:cNvPr id="5" name="Picture 4"/>
          <p:cNvPicPr>
            <a:picLocks noChangeAspect="1"/>
          </p:cNvPicPr>
          <p:nvPr/>
        </p:nvPicPr>
        <p:blipFill>
          <a:blip r:embed="rId3"/>
          <a:stretch>
            <a:fillRect/>
          </a:stretch>
        </p:blipFill>
        <p:spPr>
          <a:xfrm>
            <a:off x="8658225" y="293213"/>
            <a:ext cx="3086100" cy="3151358"/>
          </a:xfrm>
          <a:prstGeom prst="rect">
            <a:avLst/>
          </a:prstGeom>
        </p:spPr>
      </p:pic>
      <p:pic>
        <p:nvPicPr>
          <p:cNvPr id="3" name="Picture 2"/>
          <p:cNvPicPr>
            <a:picLocks noChangeAspect="1"/>
          </p:cNvPicPr>
          <p:nvPr/>
        </p:nvPicPr>
        <p:blipFill>
          <a:blip r:embed="rId4"/>
          <a:stretch>
            <a:fillRect/>
          </a:stretch>
        </p:blipFill>
        <p:spPr>
          <a:xfrm>
            <a:off x="4819650" y="3844554"/>
            <a:ext cx="6296026" cy="2999158"/>
          </a:xfrm>
          <a:prstGeom prst="rect">
            <a:avLst/>
          </a:prstGeom>
        </p:spPr>
      </p:pic>
      <p:sp>
        <p:nvSpPr>
          <p:cNvPr id="6" name="TextBox 5"/>
          <p:cNvSpPr txBox="1"/>
          <p:nvPr/>
        </p:nvSpPr>
        <p:spPr>
          <a:xfrm>
            <a:off x="5543550" y="-322279"/>
            <a:ext cx="914400" cy="9144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400" i="1" dirty="0" smtClean="0">
                <a:solidFill>
                  <a:srgbClr val="575757"/>
                </a:solidFill>
              </a:rPr>
              <a:t>Stacked bar plot of Antiquity of Client</a:t>
            </a:r>
            <a:endParaRPr lang="en-IN" sz="1400" i="1" dirty="0" err="1" smtClean="0">
              <a:solidFill>
                <a:srgbClr val="575757"/>
              </a:solidFill>
            </a:endParaRPr>
          </a:p>
        </p:txBody>
      </p:sp>
      <p:sp>
        <p:nvSpPr>
          <p:cNvPr id="7" name="TextBox 6"/>
          <p:cNvSpPr txBox="1"/>
          <p:nvPr/>
        </p:nvSpPr>
        <p:spPr>
          <a:xfrm>
            <a:off x="9900591" y="-322279"/>
            <a:ext cx="914400" cy="9144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400" i="1" dirty="0" smtClean="0">
                <a:solidFill>
                  <a:srgbClr val="575757"/>
                </a:solidFill>
              </a:rPr>
              <a:t>Stacked bar plot of No of Active Products</a:t>
            </a:r>
            <a:endParaRPr lang="en-IN" sz="1400" i="1" dirty="0" err="1" smtClean="0">
              <a:solidFill>
                <a:srgbClr val="575757"/>
              </a:solidFill>
            </a:endParaRPr>
          </a:p>
        </p:txBody>
      </p:sp>
      <p:sp>
        <p:nvSpPr>
          <p:cNvPr id="8" name="TextBox 7"/>
          <p:cNvSpPr txBox="1"/>
          <p:nvPr/>
        </p:nvSpPr>
        <p:spPr>
          <a:xfrm>
            <a:off x="7510463" y="3230227"/>
            <a:ext cx="914400" cy="9144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400" i="1" dirty="0" smtClean="0">
                <a:solidFill>
                  <a:srgbClr val="575757"/>
                </a:solidFill>
              </a:rPr>
              <a:t>Percentage stacked histogram – Gross Power Margin</a:t>
            </a:r>
            <a:endParaRPr lang="en-IN" sz="1400" i="1" dirty="0" err="1" smtClean="0">
              <a:solidFill>
                <a:srgbClr val="575757"/>
              </a:solidFill>
            </a:endParaRPr>
          </a:p>
        </p:txBody>
      </p:sp>
    </p:spTree>
    <p:extLst>
      <p:ext uri="{BB962C8B-B14F-4D97-AF65-F5344CB8AC3E}">
        <p14:creationId xmlns:p14="http://schemas.microsoft.com/office/powerpoint/2010/main" val="24478881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518</TotalTime>
  <Words>158</Words>
  <Application>Microsoft Office PowerPoint</Application>
  <PresentationFormat>Widescreen</PresentationFormat>
  <Paragraphs>14</Paragraphs>
  <Slides>2</Slides>
  <Notes>1</Notes>
  <HiddenSlides>0</HiddenSlides>
  <MMClips>0</MMClips>
  <ScaleCrop>false</ScaleCrop>
  <HeadingPairs>
    <vt:vector size="10"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vt:i4>
      </vt:variant>
      <vt:variant>
        <vt:lpstr>Custom Shows</vt:lpstr>
      </vt:variant>
      <vt:variant>
        <vt:i4>1</vt:i4>
      </vt:variant>
    </vt:vector>
  </HeadingPairs>
  <TitlesOfParts>
    <vt:vector size="8" baseType="lpstr">
      <vt:lpstr>Arial</vt:lpstr>
      <vt:lpstr>Trebuchet MS</vt:lpstr>
      <vt:lpstr>Wingdings</vt:lpstr>
      <vt:lpstr>BCG Grid 16:9</vt:lpstr>
      <vt:lpstr>think-cell Slide</vt:lpstr>
      <vt:lpstr>Customer Churn Prediction – Key Findings &amp; Suggestions</vt:lpstr>
      <vt:lpstr>Supporting Graphs</vt:lpstr>
      <vt:lpstr>Format Guide Workshop</vt:lpstr>
    </vt:vector>
  </TitlesOfParts>
  <Company>The Boston Consulting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Rahul Mohan</cp:lastModifiedBy>
  <cp:revision>454</cp:revision>
  <cp:lastPrinted>2016-04-06T18:59:25Z</cp:lastPrinted>
  <dcterms:created xsi:type="dcterms:W3CDTF">2016-11-04T11:46:04Z</dcterms:created>
  <dcterms:modified xsi:type="dcterms:W3CDTF">2022-04-13T12:28:44Z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