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67" r:id="rId4"/>
    <p:sldId id="263" r:id="rId5"/>
    <p:sldId id="268" r:id="rId6"/>
    <p:sldId id="269" r:id="rId7"/>
    <p:sldId id="264" r:id="rId8"/>
    <p:sldId id="270" r:id="rId9"/>
    <p:sldId id="265" r:id="rId10"/>
    <p:sldId id="266" r:id="rId11"/>
    <p:sldId id="274" r:id="rId12"/>
    <p:sldId id="273" r:id="rId13"/>
    <p:sldId id="272" r:id="rId14"/>
    <p:sldId id="276" r:id="rId15"/>
    <p:sldId id="284" r:id="rId16"/>
    <p:sldId id="285" r:id="rId17"/>
    <p:sldId id="277" r:id="rId18"/>
    <p:sldId id="278" r:id="rId19"/>
    <p:sldId id="280" r:id="rId20"/>
    <p:sldId id="283" r:id="rId21"/>
    <p:sldId id="279" r:id="rId22"/>
    <p:sldId id="281" r:id="rId23"/>
    <p:sldId id="282"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20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83568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rofile/Sagar-Bhusal-2" TargetMode="External"/><Relationship Id="rId2" Type="http://schemas.openxmlformats.org/officeDocument/2006/relationships/hyperlink" Target="https://www.researchgate.net/profile/Subarna-Shakya" TargetMode="External"/><Relationship Id="rId1" Type="http://schemas.openxmlformats.org/officeDocument/2006/relationships/slideLayout" Target="../slideLayouts/slideLayout3.xml"/><Relationship Id="rId4" Type="http://schemas.openxmlformats.org/officeDocument/2006/relationships/hyperlink" Target="https://www.researchgate.net/profile/Anish-Shrestha-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551063" y="2870367"/>
            <a:ext cx="8121938" cy="1937801"/>
          </a:xfrm>
          <a:prstGeom prst="rect">
            <a:avLst/>
          </a:prstGeom>
        </p:spPr>
        <p:txBody>
          <a:bodyPr spcFirstLastPara="1" wrap="square" lIns="91425" tIns="91425" rIns="91425" bIns="91425" anchor="t" anchorCtr="0">
            <a:normAutofit/>
          </a:bodyPr>
          <a:lstStyle/>
          <a:p>
            <a:pPr marL="0" lvl="0" indent="0"/>
            <a:r>
              <a:rPr lang="en" sz="1400" dirty="0" smtClean="0"/>
              <a:t>  Student name:</a:t>
            </a:r>
            <a:r>
              <a:rPr lang="en-IN" sz="1400" dirty="0" smtClean="0"/>
              <a:t>Rahul Mane                        </a:t>
            </a:r>
            <a:r>
              <a:rPr lang="en" sz="1400" dirty="0" smtClean="0"/>
              <a:t>Roll no:37     </a:t>
            </a:r>
            <a:r>
              <a:rPr lang="en-IN" sz="1400" dirty="0" err="1" smtClean="0"/>
              <a:t>Division:BE</a:t>
            </a:r>
            <a:r>
              <a:rPr lang="en-IN" sz="1400" dirty="0" smtClean="0"/>
              <a:t> Comps                        </a:t>
            </a:r>
          </a:p>
          <a:p>
            <a:pPr marL="0" lvl="0" indent="0"/>
            <a:r>
              <a:rPr lang="en" sz="1400" dirty="0" smtClean="0"/>
              <a:t>  Student name:</a:t>
            </a:r>
            <a:r>
              <a:rPr lang="en-IN" sz="1400" dirty="0" err="1"/>
              <a:t>Yashovardhan</a:t>
            </a:r>
            <a:r>
              <a:rPr lang="en-IN" sz="1400" dirty="0"/>
              <a:t> </a:t>
            </a:r>
            <a:r>
              <a:rPr lang="en-IN" sz="1400" dirty="0" err="1" smtClean="0"/>
              <a:t>Sarda</a:t>
            </a:r>
            <a:r>
              <a:rPr lang="en-IN" sz="1400" dirty="0" smtClean="0"/>
              <a:t>          R</a:t>
            </a:r>
            <a:r>
              <a:rPr lang="en" sz="1400" dirty="0" smtClean="0"/>
              <a:t>oll no:57     D</a:t>
            </a:r>
            <a:r>
              <a:rPr lang="en-IN" sz="1400" dirty="0" err="1" smtClean="0"/>
              <a:t>ivision:BE</a:t>
            </a:r>
            <a:r>
              <a:rPr lang="en-IN" sz="1400" dirty="0" smtClean="0"/>
              <a:t> Comps</a:t>
            </a:r>
          </a:p>
          <a:p>
            <a:pPr marL="0" lvl="0" indent="0"/>
            <a:r>
              <a:rPr lang="en" sz="1400" dirty="0" smtClean="0"/>
              <a:t>     Student </a:t>
            </a:r>
            <a:r>
              <a:rPr lang="en" sz="1400" dirty="0"/>
              <a:t>name:</a:t>
            </a:r>
            <a:r>
              <a:rPr lang="en-IN" sz="1400" dirty="0" err="1"/>
              <a:t>Vidhi</a:t>
            </a:r>
            <a:r>
              <a:rPr lang="en-IN" sz="1400" dirty="0"/>
              <a:t> Jain </a:t>
            </a:r>
            <a:r>
              <a:rPr lang="en-IN" sz="1400" dirty="0" smtClean="0"/>
              <a:t>                             Roll no:28      </a:t>
            </a:r>
            <a:r>
              <a:rPr lang="en-IN" sz="1400" dirty="0" err="1" smtClean="0"/>
              <a:t>Division:BE</a:t>
            </a:r>
            <a:r>
              <a:rPr lang="en-IN" sz="1400" dirty="0" smtClean="0"/>
              <a:t> Comps</a:t>
            </a:r>
          </a:p>
          <a:p>
            <a:pPr marL="0" lvl="0" indent="0"/>
            <a:r>
              <a:rPr lang="en" sz="1400" dirty="0" smtClean="0"/>
              <a:t>   Student </a:t>
            </a:r>
            <a:r>
              <a:rPr lang="en" sz="1400" dirty="0"/>
              <a:t>name</a:t>
            </a:r>
            <a:r>
              <a:rPr lang="en" sz="1400" dirty="0" smtClean="0"/>
              <a:t>:</a:t>
            </a:r>
            <a:r>
              <a:rPr lang="en-IN" sz="1400" dirty="0"/>
              <a:t> </a:t>
            </a:r>
            <a:r>
              <a:rPr lang="en-IN" sz="1400" dirty="0" err="1"/>
              <a:t>Simran</a:t>
            </a:r>
            <a:r>
              <a:rPr lang="en-IN" sz="1400" dirty="0"/>
              <a:t> Singh </a:t>
            </a:r>
            <a:r>
              <a:rPr lang="en-IN" sz="1400" dirty="0" smtClean="0"/>
              <a:t>                     </a:t>
            </a:r>
            <a:r>
              <a:rPr lang="en" sz="1400" dirty="0" smtClean="0"/>
              <a:t>Roll no:72      </a:t>
            </a:r>
            <a:r>
              <a:rPr lang="en-IN" sz="1400" dirty="0" err="1" smtClean="0"/>
              <a:t>Division:BE</a:t>
            </a:r>
            <a:r>
              <a:rPr lang="en-IN" sz="1400" dirty="0" smtClean="0"/>
              <a:t> comps</a:t>
            </a:r>
            <a:endParaRPr sz="1400" dirty="0"/>
          </a:p>
          <a:p>
            <a:pPr marL="0" lvl="0" indent="0" algn="ctr" rtl="0">
              <a:spcBef>
                <a:spcPts val="0"/>
              </a:spcBef>
              <a:spcAft>
                <a:spcPts val="0"/>
              </a:spcAft>
              <a:buNone/>
            </a:pPr>
            <a:endParaRPr sz="1400" dirty="0"/>
          </a:p>
          <a:p>
            <a:pPr marL="0" lvl="0" indent="0">
              <a:buClr>
                <a:schemeClr val="dk1"/>
              </a:buClr>
              <a:buSzPts val="1100"/>
            </a:pPr>
            <a:endParaRPr lang="en" sz="1400" dirty="0" smtClean="0"/>
          </a:p>
          <a:p>
            <a:pPr marL="0" lvl="0" indent="0">
              <a:buClr>
                <a:schemeClr val="dk1"/>
              </a:buClr>
              <a:buSzPts val="1100"/>
            </a:pPr>
            <a:r>
              <a:rPr lang="en" sz="1400" dirty="0" smtClean="0"/>
              <a:t>Under </a:t>
            </a:r>
            <a:r>
              <a:rPr lang="en" sz="1400" dirty="0"/>
              <a:t>the Guidance of: </a:t>
            </a:r>
            <a:r>
              <a:rPr lang="en" sz="1400" dirty="0" smtClean="0"/>
              <a:t> Dr.</a:t>
            </a:r>
            <a:r>
              <a:rPr lang="en-IN" sz="1400" dirty="0" smtClean="0"/>
              <a:t>Rahul </a:t>
            </a:r>
            <a:r>
              <a:rPr lang="en-IN" sz="1400" dirty="0" err="1"/>
              <a:t>Ambekar</a:t>
            </a:r>
            <a:endParaRPr sz="1400" dirty="0"/>
          </a:p>
          <a:p>
            <a:pPr marL="0" lvl="0" indent="0" algn="ctr" rtl="0">
              <a:spcBef>
                <a:spcPts val="0"/>
              </a:spcBef>
              <a:spcAft>
                <a:spcPts val="0"/>
              </a:spcAft>
              <a:buNone/>
            </a:pPr>
            <a:endParaRPr sz="1400" dirty="0"/>
          </a:p>
        </p:txBody>
      </p:sp>
      <p:sp>
        <p:nvSpPr>
          <p:cNvPr id="55" name="Google Shape;55;p13"/>
          <p:cNvSpPr txBox="1"/>
          <p:nvPr/>
        </p:nvSpPr>
        <p:spPr>
          <a:xfrm>
            <a:off x="743700" y="2142916"/>
            <a:ext cx="7338000" cy="707856"/>
          </a:xfrm>
          <a:prstGeom prst="rect">
            <a:avLst/>
          </a:prstGeom>
          <a:noFill/>
          <a:ln>
            <a:noFill/>
          </a:ln>
        </p:spPr>
        <p:txBody>
          <a:bodyPr spcFirstLastPara="1" wrap="square" lIns="91425" tIns="91425" rIns="91425" bIns="91425" anchor="t" anchorCtr="0">
            <a:spAutoFit/>
          </a:bodyPr>
          <a:lstStyle/>
          <a:p>
            <a:pPr algn="ctr"/>
            <a:r>
              <a:rPr lang="en-US" sz="2000" b="1" dirty="0"/>
              <a:t>Decentralized File Storage using </a:t>
            </a:r>
            <a:r>
              <a:rPr lang="en-US" sz="2000" b="1" dirty="0" err="1"/>
              <a:t>Blockchain</a:t>
            </a:r>
            <a:r>
              <a:rPr lang="en-US" sz="2000" b="1" dirty="0"/>
              <a:t> and </a:t>
            </a:r>
            <a:r>
              <a:rPr lang="en-US" sz="2000" b="1" dirty="0" smtClean="0"/>
              <a:t>IPFS</a:t>
            </a:r>
            <a:r>
              <a:rPr lang="en" sz="2000" dirty="0"/>
              <a:t/>
            </a:r>
            <a:br>
              <a:rPr lang="en" sz="2000" dirty="0"/>
            </a:br>
            <a:r>
              <a:rPr lang="en" dirty="0" smtClean="0"/>
              <a:t>(</a:t>
            </a:r>
            <a:r>
              <a:rPr lang="en-IN" dirty="0"/>
              <a:t>BE20</a:t>
            </a:r>
            <a:r>
              <a:rPr lang="en" dirty="0" smtClean="0"/>
              <a:t>)</a:t>
            </a:r>
            <a:endParaRPr sz="2000" dirty="0"/>
          </a:p>
        </p:txBody>
      </p:sp>
      <p:sp>
        <p:nvSpPr>
          <p:cNvPr id="56" name="Google Shape;56;p13"/>
          <p:cNvSpPr txBox="1"/>
          <p:nvPr/>
        </p:nvSpPr>
        <p:spPr>
          <a:xfrm>
            <a:off x="903000" y="1600046"/>
            <a:ext cx="7338000" cy="7512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280">
                <a:solidFill>
                  <a:schemeClr val="dk1"/>
                </a:solidFill>
              </a:rPr>
              <a:t>DEPARTMENT OF COMPUTER ENGINEERING</a:t>
            </a:r>
            <a:endParaRPr sz="2280">
              <a:solidFill>
                <a:schemeClr val="dk1"/>
              </a:solidFill>
            </a:endParaRPr>
          </a:p>
          <a:p>
            <a:pPr marL="0" lvl="0" indent="0" algn="l" rtl="0">
              <a:spcBef>
                <a:spcPts val="0"/>
              </a:spcBef>
              <a:spcAft>
                <a:spcPts val="0"/>
              </a:spcAft>
              <a:buNone/>
            </a:pPr>
            <a:endParaRPr/>
          </a:p>
        </p:txBody>
      </p:sp>
      <p:pic>
        <p:nvPicPr>
          <p:cNvPr id="57" name="Google Shape;57;p13"/>
          <p:cNvPicPr preferRelativeResize="0"/>
          <p:nvPr/>
        </p:nvPicPr>
        <p:blipFill>
          <a:blip r:embed="rId3">
            <a:alphaModFix/>
          </a:blip>
          <a:stretch>
            <a:fillRect/>
          </a:stretch>
        </p:blipFill>
        <p:spPr>
          <a:xfrm>
            <a:off x="152400" y="152400"/>
            <a:ext cx="8520600" cy="12979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2421" y="268354"/>
            <a:ext cx="3037063" cy="470434"/>
          </a:xfrm>
        </p:spPr>
        <p:txBody>
          <a:bodyPr>
            <a:normAutofit fontScale="92500" lnSpcReduction="10000"/>
          </a:bodyPr>
          <a:lstStyle/>
          <a:p>
            <a:pPr marL="114300" indent="0">
              <a:buNone/>
            </a:pPr>
            <a:r>
              <a:rPr lang="en-US" dirty="0"/>
              <a:t>Data Flow Diagram </a:t>
            </a:r>
            <a:r>
              <a:rPr lang="en-US" dirty="0" smtClean="0"/>
              <a:t>- level </a:t>
            </a:r>
            <a:r>
              <a:rPr lang="en-US" dirty="0"/>
              <a:t>1</a:t>
            </a:r>
            <a:endParaRPr lang="en-IN" dirty="0"/>
          </a:p>
        </p:txBody>
      </p:sp>
      <p:pic>
        <p:nvPicPr>
          <p:cNvPr id="5" name="Picture 4" descr="https://lh4.googleusercontent.com/54n0n1wR7iBN2VRi92kl9oikTzQeOgA1v6Af26DKPJgH6TKy9fFKlwONNHTl367NyXAKNqKcPaWgTnQPqP_KMCPFejw80Pl3yCFTrHNZOPAxqmlqGTggkh93idF0jlgT-muG-805qxurGWv8ursblegBFXfzBuBou9JTZ4NMJP9lBFgB2vXJ60skVDyQ"/>
          <p:cNvPicPr/>
          <p:nvPr/>
        </p:nvPicPr>
        <p:blipFill>
          <a:blip r:embed="rId2">
            <a:extLst>
              <a:ext uri="{28A0092B-C50C-407E-A947-70E740481C1C}">
                <a14:useLocalDpi xmlns:a14="http://schemas.microsoft.com/office/drawing/2010/main" val="0"/>
              </a:ext>
            </a:extLst>
          </a:blip>
          <a:srcRect/>
          <a:stretch>
            <a:fillRect/>
          </a:stretch>
        </p:blipFill>
        <p:spPr bwMode="auto">
          <a:xfrm>
            <a:off x="1183394" y="875291"/>
            <a:ext cx="5650865" cy="3695700"/>
          </a:xfrm>
          <a:prstGeom prst="rect">
            <a:avLst/>
          </a:prstGeom>
          <a:noFill/>
          <a:ln>
            <a:noFill/>
          </a:ln>
        </p:spPr>
      </p:pic>
    </p:spTree>
    <p:extLst>
      <p:ext uri="{BB962C8B-B14F-4D97-AF65-F5344CB8AC3E}">
        <p14:creationId xmlns:p14="http://schemas.microsoft.com/office/powerpoint/2010/main" val="1528125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532" y="141185"/>
            <a:ext cx="8520600" cy="506767"/>
          </a:xfrm>
        </p:spPr>
        <p:txBody>
          <a:bodyPr/>
          <a:lstStyle/>
          <a:p>
            <a:pPr marL="114300" indent="0">
              <a:buNone/>
            </a:pPr>
            <a:r>
              <a:rPr lang="en-IN" dirty="0"/>
              <a:t>A</a:t>
            </a:r>
            <a:r>
              <a:rPr lang="en-IN" dirty="0" smtClean="0"/>
              <a:t>ctivity </a:t>
            </a:r>
            <a:r>
              <a:rPr lang="en-IN" dirty="0"/>
              <a:t>D</a:t>
            </a:r>
            <a:r>
              <a:rPr lang="en-IN" dirty="0" smtClean="0"/>
              <a:t>iagram </a:t>
            </a:r>
            <a:endParaRPr lang="en-IN" dirty="0"/>
          </a:p>
        </p:txBody>
      </p:sp>
      <p:pic>
        <p:nvPicPr>
          <p:cNvPr id="4" name="Picture 3" descr="https://lh4.googleusercontent.com/cntDFjuPR2oSYGfIl8Yx0v1vYvzH6XuGRmCLmwsfMXRzKwlbs8LMnwMc3eSiEAZRZqvz9W8fcteAFAtimPCHKqrM8oYnLor6vjCX-VOVcYI2_6JK1sqOuzmUeZAhPI3iixR-33RTTaDTayPB-LoxQaKIvoP9VwXBEHTPzr0PTEqs1_XOT1_2Fyl3Qme5"/>
          <p:cNvPicPr/>
          <p:nvPr/>
        </p:nvPicPr>
        <p:blipFill>
          <a:blip r:embed="rId2">
            <a:extLst>
              <a:ext uri="{28A0092B-C50C-407E-A947-70E740481C1C}">
                <a14:useLocalDpi xmlns:a14="http://schemas.microsoft.com/office/drawing/2010/main" val="0"/>
              </a:ext>
            </a:extLst>
          </a:blip>
          <a:srcRect/>
          <a:stretch>
            <a:fillRect/>
          </a:stretch>
        </p:blipFill>
        <p:spPr bwMode="auto">
          <a:xfrm>
            <a:off x="1180062" y="611619"/>
            <a:ext cx="5123847" cy="4220773"/>
          </a:xfrm>
          <a:prstGeom prst="rect">
            <a:avLst/>
          </a:prstGeom>
          <a:noFill/>
          <a:ln>
            <a:noFill/>
          </a:ln>
        </p:spPr>
      </p:pic>
    </p:spTree>
    <p:extLst>
      <p:ext uri="{BB962C8B-B14F-4D97-AF65-F5344CB8AC3E}">
        <p14:creationId xmlns:p14="http://schemas.microsoft.com/office/powerpoint/2010/main" val="627554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6087" y="274408"/>
            <a:ext cx="8520600" cy="755048"/>
          </a:xfrm>
        </p:spPr>
        <p:txBody>
          <a:bodyPr/>
          <a:lstStyle/>
          <a:p>
            <a:pPr marL="114300" indent="0">
              <a:buNone/>
            </a:pPr>
            <a:r>
              <a:rPr lang="en-US" dirty="0"/>
              <a:t>U</a:t>
            </a:r>
            <a:r>
              <a:rPr lang="en-US" dirty="0" smtClean="0"/>
              <a:t>se </a:t>
            </a:r>
            <a:r>
              <a:rPr lang="en-US" dirty="0"/>
              <a:t>case </a:t>
            </a:r>
            <a:r>
              <a:rPr lang="en-US" dirty="0" smtClean="0"/>
              <a:t>Diagram </a:t>
            </a:r>
            <a:endParaRPr lang="en-IN" dirty="0"/>
          </a:p>
        </p:txBody>
      </p:sp>
      <p:pic>
        <p:nvPicPr>
          <p:cNvPr id="4" name="Picture 3" descr="https://lh5.googleusercontent.com/VBYh0PcvVq34MEybS-t5zGx10zqp3lzrR7IK8OSG4lO-IlArBFmmryc1L0REch5RYKCLQX61qt8g1akGWCsOxNYPdueXE9ccrI3AguhIicJe0hzGNKlodc2N1bWdFN96ZSf7ioiE7ysq6vnd5ehs4DX0YbfnTty2cuqRn44OgcexqJcnWEqIaGrc2Y28"/>
          <p:cNvPicPr/>
          <p:nvPr/>
        </p:nvPicPr>
        <p:blipFill>
          <a:blip r:embed="rId2">
            <a:extLst>
              <a:ext uri="{28A0092B-C50C-407E-A947-70E740481C1C}">
                <a14:useLocalDpi xmlns:a14="http://schemas.microsoft.com/office/drawing/2010/main" val="0"/>
              </a:ext>
            </a:extLst>
          </a:blip>
          <a:srcRect/>
          <a:stretch>
            <a:fillRect/>
          </a:stretch>
        </p:blipFill>
        <p:spPr bwMode="auto">
          <a:xfrm>
            <a:off x="833179" y="821547"/>
            <a:ext cx="6012180" cy="3924300"/>
          </a:xfrm>
          <a:prstGeom prst="rect">
            <a:avLst/>
          </a:prstGeom>
          <a:noFill/>
          <a:ln>
            <a:noFill/>
          </a:ln>
        </p:spPr>
      </p:pic>
    </p:spTree>
    <p:extLst>
      <p:ext uri="{BB962C8B-B14F-4D97-AF65-F5344CB8AC3E}">
        <p14:creationId xmlns:p14="http://schemas.microsoft.com/office/powerpoint/2010/main" val="420006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922" y="225963"/>
            <a:ext cx="8520600" cy="603657"/>
          </a:xfrm>
        </p:spPr>
        <p:txBody>
          <a:bodyPr/>
          <a:lstStyle/>
          <a:p>
            <a:pPr marL="114300" indent="0">
              <a:buNone/>
            </a:pPr>
            <a:r>
              <a:rPr lang="en-IN" dirty="0"/>
              <a:t>Sequence Diagram</a:t>
            </a:r>
          </a:p>
        </p:txBody>
      </p:sp>
      <p:pic>
        <p:nvPicPr>
          <p:cNvPr id="2050" name="Picture 2" descr="C:\Users\Rahul mane\Downloads\seq diagram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213" y="489003"/>
            <a:ext cx="5988263" cy="455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973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Implementation</a:t>
            </a:r>
          </a:p>
        </p:txBody>
      </p:sp>
      <p:pic>
        <p:nvPicPr>
          <p:cNvPr id="3074" name="Picture 2" descr="C:\Users\Rahul mane\Downloads\Screenshot from 2022-10-14 09-45-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22" y="975769"/>
            <a:ext cx="8990578" cy="406446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hul mane\Downloads\Screenshot from 2022-10-14 09-46-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22" y="975769"/>
            <a:ext cx="8990578" cy="40644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Rahul mane\Downloads\Screenshot from 2022-10-14 09-46-4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22" y="975769"/>
            <a:ext cx="8990578" cy="406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56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ahul mane\Downloads\Screenshot from 2022-10-14 09-45-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64" y="133225"/>
            <a:ext cx="7307060" cy="470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808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Rahul mane\Downloads\Screenshot from 2022-10-14 09-46-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2" y="254336"/>
            <a:ext cx="8763512" cy="479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91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Project Plan</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5547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Pending for Next Semester</a:t>
            </a:r>
            <a:endParaRPr lang="en-IN" dirty="0"/>
          </a:p>
        </p:txBody>
      </p:sp>
      <p:sp>
        <p:nvSpPr>
          <p:cNvPr id="3" name="Text Placeholder 2"/>
          <p:cNvSpPr>
            <a:spLocks noGrp="1"/>
          </p:cNvSpPr>
          <p:nvPr>
            <p:ph type="body" idx="1"/>
          </p:nvPr>
        </p:nvSpPr>
        <p:spPr/>
        <p:txBody>
          <a:bodyPr/>
          <a:lstStyle/>
          <a:p>
            <a:r>
              <a:rPr lang="en-IN" dirty="0" smtClean="0"/>
              <a:t>Front-end</a:t>
            </a:r>
          </a:p>
          <a:p>
            <a:r>
              <a:rPr lang="en-IN" dirty="0" smtClean="0"/>
              <a:t>Connection setup for the Browser</a:t>
            </a:r>
          </a:p>
          <a:p>
            <a:r>
              <a:rPr lang="en-IN" dirty="0" smtClean="0"/>
              <a:t>Overcome Errors in existing Smart-contract.</a:t>
            </a:r>
          </a:p>
          <a:p>
            <a:r>
              <a:rPr lang="en-IN" dirty="0" smtClean="0"/>
              <a:t>Make the new test cases for our contract.</a:t>
            </a:r>
          </a:p>
          <a:p>
            <a:endParaRPr lang="en-IN" dirty="0"/>
          </a:p>
        </p:txBody>
      </p:sp>
    </p:spTree>
    <p:extLst>
      <p:ext uri="{BB962C8B-B14F-4D97-AF65-F5344CB8AC3E}">
        <p14:creationId xmlns:p14="http://schemas.microsoft.com/office/powerpoint/2010/main" val="3934414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for Society </a:t>
            </a:r>
            <a:endParaRPr lang="en-IN" dirty="0"/>
          </a:p>
        </p:txBody>
      </p:sp>
      <p:sp>
        <p:nvSpPr>
          <p:cNvPr id="3" name="Text Placeholder 2"/>
          <p:cNvSpPr>
            <a:spLocks noGrp="1"/>
          </p:cNvSpPr>
          <p:nvPr>
            <p:ph type="body" idx="1"/>
          </p:nvPr>
        </p:nvSpPr>
        <p:spPr/>
        <p:txBody>
          <a:bodyPr/>
          <a:lstStyle/>
          <a:p>
            <a:r>
              <a:rPr lang="en-IN" dirty="0" smtClean="0"/>
              <a:t>Enhanced Security </a:t>
            </a:r>
          </a:p>
          <a:p>
            <a:r>
              <a:rPr lang="en-IN" dirty="0" smtClean="0"/>
              <a:t>Cost efficient</a:t>
            </a:r>
          </a:p>
          <a:p>
            <a:r>
              <a:rPr lang="en-IN" dirty="0" smtClean="0"/>
              <a:t>Data cannot be tampered</a:t>
            </a:r>
          </a:p>
          <a:p>
            <a:r>
              <a:rPr lang="en-IN" dirty="0" smtClean="0"/>
              <a:t>Fast data transfer</a:t>
            </a:r>
          </a:p>
          <a:p>
            <a:r>
              <a:rPr lang="en-IN" dirty="0" smtClean="0"/>
              <a:t>Collision Resistant</a:t>
            </a:r>
          </a:p>
          <a:p>
            <a:endParaRPr lang="en-IN" dirty="0" smtClean="0"/>
          </a:p>
          <a:p>
            <a:endParaRPr lang="en-IN" dirty="0"/>
          </a:p>
        </p:txBody>
      </p:sp>
    </p:spTree>
    <p:extLst>
      <p:ext uri="{BB962C8B-B14F-4D97-AF65-F5344CB8AC3E}">
        <p14:creationId xmlns:p14="http://schemas.microsoft.com/office/powerpoint/2010/main" val="3156589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63" name="Google Shape;63;p14"/>
          <p:cNvSpPr txBox="1">
            <a:spLocks noGrp="1"/>
          </p:cNvSpPr>
          <p:nvPr>
            <p:ph type="body" idx="1"/>
          </p:nvPr>
        </p:nvSpPr>
        <p:spPr>
          <a:xfrm>
            <a:off x="293533" y="981012"/>
            <a:ext cx="8523463" cy="1447296"/>
          </a:xfrm>
          <a:prstGeom prst="rect">
            <a:avLst/>
          </a:prstGeom>
        </p:spPr>
        <p:txBody>
          <a:bodyPr spcFirstLastPara="1" wrap="square" lIns="91425" tIns="91425" rIns="91425" bIns="91425" anchor="t" anchorCtr="0">
            <a:normAutofit/>
          </a:bodyPr>
          <a:lstStyle/>
          <a:p>
            <a:endParaRPr lang="en-IN" sz="1200" dirty="0" smtClean="0"/>
          </a:p>
          <a:p>
            <a:r>
              <a:rPr lang="en-IN" sz="1200" dirty="0" smtClean="0"/>
              <a:t>Storing </a:t>
            </a:r>
            <a:r>
              <a:rPr lang="en-IN" sz="1200" dirty="0"/>
              <a:t>data is one of the major concerns in today’s world. According to a </a:t>
            </a:r>
            <a:r>
              <a:rPr lang="en-IN" sz="1200" dirty="0" smtClean="0"/>
              <a:t>research </a:t>
            </a:r>
            <a:r>
              <a:rPr lang="en-IN" sz="1200" dirty="0"/>
              <a:t>the minimal data generated is 2.5 quintillion bytes of data produced by humans every day and storage is a major concern. Most of the centralized storage out there stores the data but is it a safe approach? It’s still questionable that the data stored in these storages are safe or won’t be lost. To maintain the </a:t>
            </a:r>
            <a:r>
              <a:rPr lang="en-IN" sz="1200" dirty="0" smtClean="0"/>
              <a:t>CIA  </a:t>
            </a:r>
            <a:r>
              <a:rPr lang="en-IN" sz="1200" dirty="0"/>
              <a:t>of data most of the big companies are trying to move on a more secure approach of storage </a:t>
            </a:r>
            <a:r>
              <a:rPr lang="en-IN" sz="1200" dirty="0" err="1"/>
              <a:t>i.e</a:t>
            </a:r>
            <a:r>
              <a:rPr lang="en-IN" sz="1200" dirty="0"/>
              <a:t> Decentralized storage </a:t>
            </a:r>
            <a:r>
              <a:rPr lang="en-IN" sz="1200" dirty="0" smtClean="0"/>
              <a:t>to </a:t>
            </a:r>
            <a:r>
              <a:rPr lang="en-IN" sz="1200" dirty="0"/>
              <a:t>secure their data and get a fast accessibility of it.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a:t>
            </a:r>
            <a:endParaRPr lang="en-IN" dirty="0"/>
          </a:p>
        </p:txBody>
      </p:sp>
      <p:sp>
        <p:nvSpPr>
          <p:cNvPr id="3" name="Text Placeholder 2"/>
          <p:cNvSpPr>
            <a:spLocks noGrp="1"/>
          </p:cNvSpPr>
          <p:nvPr>
            <p:ph type="body" idx="1"/>
          </p:nvPr>
        </p:nvSpPr>
        <p:spPr/>
        <p:txBody>
          <a:bodyPr/>
          <a:lstStyle/>
          <a:p>
            <a:pPr marL="114300" indent="0">
              <a:buNone/>
            </a:pPr>
            <a:r>
              <a:rPr lang="en-US" dirty="0"/>
              <a:t>We created the design and architecture of an advanced as well as secured web application for storing and sharing the data. A simple, affordable, easy to use and most secured system is proposed to solve the data security issues like integrity, authenticity and data unavailability.</a:t>
            </a:r>
            <a:endParaRPr lang="en-IN" dirty="0"/>
          </a:p>
          <a:p>
            <a:pPr marL="114300" indent="0">
              <a:buNone/>
            </a:pPr>
            <a:endParaRPr lang="en-IN" dirty="0"/>
          </a:p>
        </p:txBody>
      </p:sp>
    </p:spTree>
    <p:extLst>
      <p:ext uri="{BB962C8B-B14F-4D97-AF65-F5344CB8AC3E}">
        <p14:creationId xmlns:p14="http://schemas.microsoft.com/office/powerpoint/2010/main" val="3538155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74" y="196744"/>
            <a:ext cx="8520600" cy="572700"/>
          </a:xfrm>
        </p:spPr>
        <p:txBody>
          <a:bodyPr>
            <a:normAutofit fontScale="90000"/>
          </a:bodyPr>
          <a:lstStyle/>
          <a:p>
            <a:r>
              <a:rPr lang="en-IN" dirty="0"/>
              <a:t>References</a:t>
            </a:r>
          </a:p>
        </p:txBody>
      </p:sp>
      <p:sp>
        <p:nvSpPr>
          <p:cNvPr id="5" name="Rectangle 4"/>
          <p:cNvSpPr/>
          <p:nvPr/>
        </p:nvSpPr>
        <p:spPr>
          <a:xfrm>
            <a:off x="608588" y="837058"/>
            <a:ext cx="8184186" cy="4185761"/>
          </a:xfrm>
          <a:prstGeom prst="rect">
            <a:avLst/>
          </a:prstGeom>
        </p:spPr>
        <p:txBody>
          <a:bodyPr wrap="square">
            <a:spAutoFit/>
          </a:bodyPr>
          <a:lstStyle/>
          <a:p>
            <a:r>
              <a:rPr lang="en-IN" sz="1200" dirty="0"/>
              <a:t>whitepaper,</a:t>
            </a:r>
          </a:p>
          <a:p>
            <a:r>
              <a:rPr lang="en-IN" sz="1200" dirty="0"/>
              <a:t>[1] </a:t>
            </a:r>
            <a:r>
              <a:rPr lang="en-IN" sz="1200" dirty="0" err="1"/>
              <a:t>Bitcoin</a:t>
            </a:r>
            <a:r>
              <a:rPr lang="en-IN" sz="1200" dirty="0"/>
              <a:t>: A Peer-to-Peer Electronic Cash System by Satoshi </a:t>
            </a:r>
            <a:r>
              <a:rPr lang="en-IN" sz="1200" dirty="0" err="1"/>
              <a:t>Nakamoto</a:t>
            </a:r>
            <a:endParaRPr lang="en-IN" sz="1200" dirty="0"/>
          </a:p>
          <a:p>
            <a:endParaRPr lang="en-IN" sz="1200" dirty="0"/>
          </a:p>
          <a:p>
            <a:r>
              <a:rPr lang="en-IN" sz="1200" dirty="0"/>
              <a:t>Article,</a:t>
            </a:r>
          </a:p>
          <a:p>
            <a:r>
              <a:rPr lang="en-IN" sz="1200" dirty="0"/>
              <a:t>[2] by Robert Sheldon and Brien Posey published on 05 Jan 2020</a:t>
            </a:r>
          </a:p>
          <a:p>
            <a:endParaRPr lang="en-IN" sz="1200" dirty="0"/>
          </a:p>
          <a:p>
            <a:r>
              <a:rPr lang="en-IN" sz="1200" dirty="0"/>
              <a:t>Journal Paper,</a:t>
            </a:r>
          </a:p>
          <a:p>
            <a:r>
              <a:rPr lang="en-IN" sz="1200" dirty="0"/>
              <a:t>[3] </a:t>
            </a:r>
            <a:r>
              <a:rPr lang="en-IN" sz="1200" dirty="0" err="1"/>
              <a:t>Blockchain</a:t>
            </a:r>
            <a:r>
              <a:rPr lang="en-IN" sz="1200" dirty="0"/>
              <a:t>-Based, Decentralized Access Control for IPFS, University of Luxembourg, </a:t>
            </a:r>
            <a:r>
              <a:rPr lang="en-IN" sz="1200" dirty="0" err="1"/>
              <a:t>SnT</a:t>
            </a:r>
            <a:r>
              <a:rPr lang="en-IN" sz="1200" dirty="0"/>
              <a:t>, by Mathis Steichen, Beltran </a:t>
            </a:r>
            <a:r>
              <a:rPr lang="en-IN" sz="1200" dirty="0" err="1"/>
              <a:t>Fiz</a:t>
            </a:r>
            <a:r>
              <a:rPr lang="en-IN" sz="1200" dirty="0"/>
              <a:t>, Robert </a:t>
            </a:r>
            <a:r>
              <a:rPr lang="en-IN" sz="1200" dirty="0" err="1"/>
              <a:t>Norvill</a:t>
            </a:r>
            <a:r>
              <a:rPr lang="en-IN" sz="1200" dirty="0"/>
              <a:t>, </a:t>
            </a:r>
            <a:r>
              <a:rPr lang="en-IN" sz="1200" dirty="0" err="1"/>
              <a:t>Wazen</a:t>
            </a:r>
            <a:r>
              <a:rPr lang="en-IN" sz="1200" dirty="0"/>
              <a:t> </a:t>
            </a:r>
            <a:r>
              <a:rPr lang="en-IN" sz="1200" dirty="0" err="1"/>
              <a:t>Shbair</a:t>
            </a:r>
            <a:r>
              <a:rPr lang="en-IN" sz="1200" dirty="0"/>
              <a:t> and </a:t>
            </a:r>
            <a:r>
              <a:rPr lang="en-IN" sz="1200" dirty="0" err="1"/>
              <a:t>Radu</a:t>
            </a:r>
            <a:r>
              <a:rPr lang="en-IN" sz="1200" dirty="0"/>
              <a:t> State published on 2018</a:t>
            </a:r>
          </a:p>
          <a:p>
            <a:endParaRPr lang="en-IN" sz="1200" dirty="0"/>
          </a:p>
          <a:p>
            <a:r>
              <a:rPr lang="en-IN" sz="1200" dirty="0"/>
              <a:t>Journal Paper,</a:t>
            </a:r>
          </a:p>
          <a:p>
            <a:r>
              <a:rPr lang="en-IN" sz="1200" dirty="0"/>
              <a:t>[4] International Journal of Engineering and Advanced Technology (IJEAT) by G. </a:t>
            </a:r>
            <a:r>
              <a:rPr lang="en-IN" sz="1200" dirty="0" err="1"/>
              <a:t>Abinaya</a:t>
            </a:r>
            <a:r>
              <a:rPr lang="en-IN" sz="1200" dirty="0"/>
              <a:t>, </a:t>
            </a:r>
            <a:r>
              <a:rPr lang="en-IN" sz="1200" dirty="0" err="1"/>
              <a:t>Preksha</a:t>
            </a:r>
            <a:r>
              <a:rPr lang="en-IN" sz="1200" dirty="0"/>
              <a:t> Kothari, Alex </a:t>
            </a:r>
            <a:r>
              <a:rPr lang="en-IN" sz="1200" dirty="0" err="1"/>
              <a:t>Pavithran</a:t>
            </a:r>
            <a:r>
              <a:rPr lang="en-IN" sz="1200" dirty="0"/>
              <a:t> KP, </a:t>
            </a:r>
            <a:r>
              <a:rPr lang="en-IN" sz="1200" dirty="0" err="1"/>
              <a:t>Manasi</a:t>
            </a:r>
            <a:r>
              <a:rPr lang="en-IN" sz="1200" dirty="0"/>
              <a:t> </a:t>
            </a:r>
            <a:r>
              <a:rPr lang="en-IN" sz="1200" dirty="0" err="1"/>
              <a:t>Biswas</a:t>
            </a:r>
            <a:r>
              <a:rPr lang="en-IN" sz="1200" dirty="0"/>
              <a:t>, </a:t>
            </a:r>
            <a:r>
              <a:rPr lang="en-IN" sz="1200" dirty="0" err="1"/>
              <a:t>Farheen</a:t>
            </a:r>
            <a:r>
              <a:rPr lang="en-IN" sz="1200" dirty="0"/>
              <a:t> Khan published in , April 2019</a:t>
            </a:r>
          </a:p>
          <a:p>
            <a:endParaRPr lang="en-IN" sz="1200" dirty="0"/>
          </a:p>
          <a:p>
            <a:r>
              <a:rPr lang="en-IN" sz="1200" dirty="0"/>
              <a:t>Journal Paper,</a:t>
            </a:r>
          </a:p>
          <a:p>
            <a:r>
              <a:rPr lang="en-IN" sz="1200" dirty="0"/>
              <a:t>[5] “Peer-to-Peer Distributed Storage Using </a:t>
            </a:r>
            <a:r>
              <a:rPr lang="en-IN" sz="1200" dirty="0" err="1"/>
              <a:t>InterPlanetary</a:t>
            </a:r>
            <a:r>
              <a:rPr lang="en-IN" sz="1200" dirty="0"/>
              <a:t> File System” by </a:t>
            </a:r>
            <a:r>
              <a:rPr lang="en-IN" sz="1200" dirty="0" err="1"/>
              <a:t>A.Manoj</a:t>
            </a:r>
            <a:r>
              <a:rPr lang="en-IN" sz="1200" dirty="0"/>
              <a:t> </a:t>
            </a:r>
            <a:r>
              <a:rPr lang="en-IN" sz="1200" dirty="0" err="1"/>
              <a:t>Athreya</a:t>
            </a:r>
            <a:r>
              <a:rPr lang="en-IN" sz="1200" dirty="0"/>
              <a:t>, </a:t>
            </a:r>
            <a:r>
              <a:rPr lang="en-IN" sz="1200" dirty="0" err="1"/>
              <a:t>Ashwin</a:t>
            </a:r>
            <a:r>
              <a:rPr lang="en-IN" sz="1200" dirty="0"/>
              <a:t> A. Kumar, </a:t>
            </a:r>
            <a:r>
              <a:rPr lang="en-IN" sz="1200" dirty="0" err="1"/>
              <a:t>S.M.Nagarjath</a:t>
            </a:r>
            <a:r>
              <a:rPr lang="en-IN" sz="1200" dirty="0"/>
              <a:t>, </a:t>
            </a:r>
            <a:r>
              <a:rPr lang="en-IN" sz="1200" dirty="0" err="1"/>
              <a:t>Gururaj</a:t>
            </a:r>
            <a:r>
              <a:rPr lang="en-IN" sz="1200" dirty="0"/>
              <a:t> H. L in 2021 </a:t>
            </a:r>
          </a:p>
          <a:p>
            <a:endParaRPr lang="en-IN" sz="1200" dirty="0"/>
          </a:p>
          <a:p>
            <a:r>
              <a:rPr lang="en-IN" sz="1200" dirty="0"/>
              <a:t>Journal Paper,</a:t>
            </a:r>
          </a:p>
          <a:p>
            <a:r>
              <a:rPr lang="en-IN" sz="1200" dirty="0"/>
              <a:t>[</a:t>
            </a:r>
            <a:r>
              <a:rPr lang="en-IN" sz="1200" dirty="0" smtClean="0"/>
              <a:t>6] Decentralized </a:t>
            </a:r>
            <a:r>
              <a:rPr lang="en-IN" sz="1200" dirty="0" err="1"/>
              <a:t>Blockchain</a:t>
            </a:r>
            <a:r>
              <a:rPr lang="en-IN" sz="1200" dirty="0"/>
              <a:t> Based System for Secure Data Storage in Cloud by S. </a:t>
            </a:r>
            <a:r>
              <a:rPr lang="en-IN" sz="1200" dirty="0" err="1"/>
              <a:t>Uthayashangar</a:t>
            </a:r>
            <a:r>
              <a:rPr lang="en-IN" sz="1200" dirty="0"/>
              <a:t> T. </a:t>
            </a:r>
            <a:r>
              <a:rPr lang="en-IN" sz="1200" dirty="0" err="1"/>
              <a:t>Dhanya</a:t>
            </a:r>
            <a:r>
              <a:rPr lang="en-IN" sz="1200" dirty="0"/>
              <a:t>  S. </a:t>
            </a:r>
            <a:r>
              <a:rPr lang="en-IN" sz="1200" dirty="0" err="1"/>
              <a:t>Dharshini</a:t>
            </a:r>
            <a:r>
              <a:rPr lang="en-IN" sz="1200" dirty="0"/>
              <a:t> R. </a:t>
            </a:r>
            <a:r>
              <a:rPr lang="en-IN" sz="1200" dirty="0" err="1"/>
              <a:t>Gayathri</a:t>
            </a:r>
            <a:r>
              <a:rPr lang="en-IN" sz="1200" dirty="0"/>
              <a:t> published in </a:t>
            </a:r>
            <a:r>
              <a:rPr lang="en-IN" sz="1200" dirty="0" err="1"/>
              <a:t>september</a:t>
            </a:r>
            <a:r>
              <a:rPr lang="en-IN" sz="1200" dirty="0"/>
              <a:t> 2021</a:t>
            </a:r>
          </a:p>
          <a:p>
            <a:endParaRPr lang="en-IN" dirty="0"/>
          </a:p>
        </p:txBody>
      </p:sp>
    </p:spTree>
    <p:extLst>
      <p:ext uri="{BB962C8B-B14F-4D97-AF65-F5344CB8AC3E}">
        <p14:creationId xmlns:p14="http://schemas.microsoft.com/office/powerpoint/2010/main" val="1730305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9836" y="146836"/>
            <a:ext cx="8544492" cy="5078313"/>
          </a:xfrm>
          <a:prstGeom prst="rect">
            <a:avLst/>
          </a:prstGeom>
        </p:spPr>
        <p:txBody>
          <a:bodyPr wrap="square">
            <a:spAutoFit/>
          </a:bodyPr>
          <a:lstStyle/>
          <a:p>
            <a:r>
              <a:rPr lang="en-IN" sz="1200" dirty="0"/>
              <a:t>Book,</a:t>
            </a:r>
          </a:p>
          <a:p>
            <a:r>
              <a:rPr lang="en-IN" sz="1200" dirty="0"/>
              <a:t>[</a:t>
            </a:r>
            <a:r>
              <a:rPr lang="en-IN" sz="1200" dirty="0" smtClean="0"/>
              <a:t>7] Solidity </a:t>
            </a:r>
            <a:r>
              <a:rPr lang="en-IN" sz="1200" dirty="0"/>
              <a:t>documentation</a:t>
            </a:r>
          </a:p>
          <a:p>
            <a:endParaRPr lang="en-IN" sz="1200" dirty="0"/>
          </a:p>
          <a:p>
            <a:r>
              <a:rPr lang="en-IN" sz="1200" dirty="0"/>
              <a:t>Journal Paper,</a:t>
            </a:r>
          </a:p>
          <a:p>
            <a:r>
              <a:rPr lang="en-IN" sz="1200" dirty="0"/>
              <a:t>[</a:t>
            </a:r>
            <a:r>
              <a:rPr lang="en-IN" sz="1200" dirty="0" smtClean="0"/>
              <a:t>8] Efficient-way </a:t>
            </a:r>
            <a:r>
              <a:rPr lang="en-IN" sz="1200" dirty="0"/>
              <a:t>of Data Storage on Decentralized Cloud using </a:t>
            </a:r>
            <a:r>
              <a:rPr lang="en-IN" sz="1200" dirty="0" err="1"/>
              <a:t>Blockchain</a:t>
            </a:r>
            <a:r>
              <a:rPr lang="en-IN" sz="1200" dirty="0"/>
              <a:t> Technology by </a:t>
            </a:r>
            <a:r>
              <a:rPr lang="en-IN" sz="1200" dirty="0" err="1"/>
              <a:t>Nandini</a:t>
            </a:r>
            <a:r>
              <a:rPr lang="en-IN" sz="1200" dirty="0"/>
              <a:t> K and </a:t>
            </a:r>
            <a:r>
              <a:rPr lang="en-IN" sz="1200" dirty="0" err="1"/>
              <a:t>Girisha</a:t>
            </a:r>
            <a:r>
              <a:rPr lang="en-IN" sz="1200" dirty="0"/>
              <a:t> G.S published in February 2022</a:t>
            </a:r>
          </a:p>
          <a:p>
            <a:endParaRPr lang="en-IN" sz="1200" dirty="0"/>
          </a:p>
          <a:p>
            <a:r>
              <a:rPr lang="en-IN" sz="1200" dirty="0"/>
              <a:t>Journal Paper,</a:t>
            </a:r>
          </a:p>
          <a:p>
            <a:r>
              <a:rPr lang="en-IN" sz="1200" dirty="0"/>
              <a:t>[</a:t>
            </a:r>
            <a:r>
              <a:rPr lang="en-IN" sz="1200" dirty="0" smtClean="0"/>
              <a:t>9] A </a:t>
            </a:r>
            <a:r>
              <a:rPr lang="en-IN" sz="1200" dirty="0"/>
              <a:t>Study And Analysis Of Decentralized Cloud Based Platform by </a:t>
            </a:r>
            <a:r>
              <a:rPr lang="en-IN" sz="1200" dirty="0" err="1"/>
              <a:t>Sonali</a:t>
            </a:r>
            <a:r>
              <a:rPr lang="en-IN" sz="1200" dirty="0"/>
              <a:t> Sharma, </a:t>
            </a:r>
            <a:r>
              <a:rPr lang="en-IN" sz="1200" dirty="0" err="1"/>
              <a:t>Shilpi</a:t>
            </a:r>
            <a:r>
              <a:rPr lang="en-IN" sz="1200" dirty="0"/>
              <a:t> Sharma, </a:t>
            </a:r>
            <a:r>
              <a:rPr lang="en-IN" sz="1200" dirty="0" err="1"/>
              <a:t>Tanupriya</a:t>
            </a:r>
            <a:r>
              <a:rPr lang="en-IN" sz="1200" dirty="0"/>
              <a:t> </a:t>
            </a:r>
            <a:r>
              <a:rPr lang="en-IN" sz="1200" dirty="0" err="1"/>
              <a:t>Choudhury</a:t>
            </a:r>
            <a:r>
              <a:rPr lang="en-IN" sz="1200" dirty="0"/>
              <a:t> published in March 2022.</a:t>
            </a:r>
          </a:p>
          <a:p>
            <a:endParaRPr lang="en-IN" sz="1200" dirty="0"/>
          </a:p>
          <a:p>
            <a:r>
              <a:rPr lang="en-IN" sz="1200" dirty="0"/>
              <a:t>Journal Paper,</a:t>
            </a:r>
          </a:p>
          <a:p>
            <a:r>
              <a:rPr lang="en-IN" sz="1200" dirty="0"/>
              <a:t>[</a:t>
            </a:r>
            <a:r>
              <a:rPr lang="en-IN" sz="1200" dirty="0" smtClean="0"/>
              <a:t>10] </a:t>
            </a:r>
            <a:r>
              <a:rPr lang="en-IN" sz="1200" dirty="0" err="1" smtClean="0"/>
              <a:t>Blockchain</a:t>
            </a:r>
            <a:r>
              <a:rPr lang="en-IN" sz="1200" dirty="0" smtClean="0"/>
              <a:t> </a:t>
            </a:r>
            <a:r>
              <a:rPr lang="en-IN" sz="1200" dirty="0"/>
              <a:t>based Data Security and Access Control System using Cloud</a:t>
            </a:r>
          </a:p>
          <a:p>
            <a:endParaRPr lang="en-IN" sz="1200" dirty="0"/>
          </a:p>
          <a:p>
            <a:r>
              <a:rPr lang="en-IN" sz="1200" dirty="0"/>
              <a:t>Journal Paper,</a:t>
            </a:r>
          </a:p>
          <a:p>
            <a:r>
              <a:rPr lang="en-IN" sz="1200" dirty="0"/>
              <a:t>[</a:t>
            </a:r>
            <a:r>
              <a:rPr lang="en-IN" sz="1200" dirty="0" smtClean="0"/>
              <a:t>11] </a:t>
            </a:r>
            <a:r>
              <a:rPr lang="en-IN" sz="1200" dirty="0" err="1" smtClean="0"/>
              <a:t>Blockchain</a:t>
            </a:r>
            <a:r>
              <a:rPr lang="en-IN" sz="1200" dirty="0" smtClean="0"/>
              <a:t>-based </a:t>
            </a:r>
            <a:r>
              <a:rPr lang="en-IN" sz="1200" dirty="0"/>
              <a:t>trust management in cloud computing systems: a taxonomy, review and future directions.</a:t>
            </a:r>
          </a:p>
          <a:p>
            <a:endParaRPr lang="en-IN" sz="1200" dirty="0"/>
          </a:p>
          <a:p>
            <a:r>
              <a:rPr lang="en-IN" sz="1200" dirty="0"/>
              <a:t>Proceeding paper,</a:t>
            </a:r>
          </a:p>
          <a:p>
            <a:r>
              <a:rPr lang="en-IN" sz="1200" dirty="0"/>
              <a:t>[</a:t>
            </a:r>
            <a:r>
              <a:rPr lang="en-IN" sz="1200" dirty="0" smtClean="0"/>
              <a:t>12] Decentralized </a:t>
            </a:r>
            <a:r>
              <a:rPr lang="en-IN" sz="1200" dirty="0"/>
              <a:t>Consensus </a:t>
            </a:r>
            <a:r>
              <a:rPr lang="en-IN" sz="1200" dirty="0" err="1"/>
              <a:t>Blockchain</a:t>
            </a:r>
            <a:r>
              <a:rPr lang="en-IN" sz="1200" dirty="0"/>
              <a:t> and IPFS-Based Data Aggregation for Efficient Data Storage </a:t>
            </a:r>
            <a:r>
              <a:rPr lang="en-IN" sz="1200" dirty="0" smtClean="0"/>
              <a:t>Scheme</a:t>
            </a:r>
          </a:p>
          <a:p>
            <a:endParaRPr lang="en-IN" sz="1200" dirty="0" smtClean="0"/>
          </a:p>
          <a:p>
            <a:r>
              <a:rPr lang="en-US" sz="1200" dirty="0"/>
              <a:t>Article,</a:t>
            </a:r>
          </a:p>
          <a:p>
            <a:r>
              <a:rPr lang="en-US" sz="1200" dirty="0"/>
              <a:t>[</a:t>
            </a:r>
            <a:r>
              <a:rPr lang="en-US" sz="1200" dirty="0" smtClean="0"/>
              <a:t>13] Top </a:t>
            </a:r>
            <a:r>
              <a:rPr lang="en-US" sz="1200" dirty="0"/>
              <a:t>10 Most Trusted </a:t>
            </a:r>
            <a:r>
              <a:rPr lang="en-US" sz="1200" dirty="0" err="1"/>
              <a:t>Blockchain</a:t>
            </a:r>
            <a:r>
              <a:rPr lang="en-US" sz="1200" dirty="0"/>
              <a:t> Development Companies in India 2022</a:t>
            </a:r>
          </a:p>
          <a:p>
            <a:endParaRPr lang="en-US" sz="1200" dirty="0"/>
          </a:p>
          <a:p>
            <a:r>
              <a:rPr lang="en-US" sz="1200" dirty="0"/>
              <a:t>Article,</a:t>
            </a:r>
          </a:p>
          <a:p>
            <a:r>
              <a:rPr lang="en-US" sz="1200" dirty="0"/>
              <a:t>[</a:t>
            </a:r>
            <a:r>
              <a:rPr lang="en-US" sz="1200" dirty="0" smtClean="0"/>
              <a:t>14] “What </a:t>
            </a:r>
            <a:r>
              <a:rPr lang="en-US" sz="1200" dirty="0"/>
              <a:t>is </a:t>
            </a:r>
            <a:r>
              <a:rPr lang="en-US" sz="1200" dirty="0" err="1"/>
              <a:t>Storj</a:t>
            </a:r>
            <a:r>
              <a:rPr lang="en-US" sz="1200" dirty="0"/>
              <a:t>”</a:t>
            </a:r>
          </a:p>
          <a:p>
            <a:endParaRPr lang="en-IN" sz="1200" dirty="0" smtClean="0"/>
          </a:p>
          <a:p>
            <a:r>
              <a:rPr lang="en-IN" sz="1200" dirty="0" smtClean="0"/>
              <a:t>  </a:t>
            </a:r>
            <a:endParaRPr lang="en-IN" sz="1200" dirty="0"/>
          </a:p>
        </p:txBody>
      </p:sp>
    </p:spTree>
    <p:extLst>
      <p:ext uri="{BB962C8B-B14F-4D97-AF65-F5344CB8AC3E}">
        <p14:creationId xmlns:p14="http://schemas.microsoft.com/office/powerpoint/2010/main" val="689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781" y="89776"/>
            <a:ext cx="8199322" cy="4339650"/>
          </a:xfrm>
          <a:prstGeom prst="rect">
            <a:avLst/>
          </a:prstGeom>
        </p:spPr>
        <p:txBody>
          <a:bodyPr wrap="square">
            <a:spAutoFit/>
          </a:bodyPr>
          <a:lstStyle/>
          <a:p>
            <a:r>
              <a:rPr lang="en-IN" sz="1200" dirty="0"/>
              <a:t>Blog,</a:t>
            </a:r>
          </a:p>
          <a:p>
            <a:r>
              <a:rPr lang="en-IN" sz="1200" dirty="0"/>
              <a:t>[</a:t>
            </a:r>
            <a:r>
              <a:rPr lang="en-IN" sz="1200" dirty="0" smtClean="0"/>
              <a:t>15] David </a:t>
            </a:r>
            <a:r>
              <a:rPr lang="en-IN" sz="1200" dirty="0" err="1"/>
              <a:t>Dalrymple</a:t>
            </a:r>
            <a:r>
              <a:rPr lang="en-IN" sz="1200" dirty="0"/>
              <a:t>, Irene </a:t>
            </a:r>
            <a:r>
              <a:rPr lang="en-IN" sz="1200" dirty="0" err="1"/>
              <a:t>Giacomelli</a:t>
            </a:r>
            <a:r>
              <a:rPr lang="en-IN" sz="1200" dirty="0"/>
              <a:t>, </a:t>
            </a:r>
            <a:r>
              <a:rPr lang="en-IN" sz="1200" dirty="0" err="1"/>
              <a:t>Karola</a:t>
            </a:r>
            <a:r>
              <a:rPr lang="en-IN" sz="1200" dirty="0"/>
              <a:t> </a:t>
            </a:r>
            <a:r>
              <a:rPr lang="en-IN" sz="1200" dirty="0" err="1"/>
              <a:t>Kirsanow</a:t>
            </a:r>
            <a:r>
              <a:rPr lang="en-IN" sz="1200" dirty="0"/>
              <a:t> in 2020</a:t>
            </a:r>
          </a:p>
          <a:p>
            <a:endParaRPr lang="en-IN" sz="1200" dirty="0"/>
          </a:p>
          <a:p>
            <a:r>
              <a:rPr lang="en-IN" sz="1200" dirty="0"/>
              <a:t>Article,</a:t>
            </a:r>
          </a:p>
          <a:p>
            <a:r>
              <a:rPr lang="en-IN" sz="1200" dirty="0"/>
              <a:t>[16</a:t>
            </a:r>
            <a:r>
              <a:rPr lang="en-IN" sz="1200" dirty="0" smtClean="0"/>
              <a:t>] “</a:t>
            </a:r>
            <a:r>
              <a:rPr lang="en-IN" sz="1200" dirty="0" err="1"/>
              <a:t>Blockchain</a:t>
            </a:r>
            <a:r>
              <a:rPr lang="en-IN" sz="1200" dirty="0"/>
              <a:t> on AWS”</a:t>
            </a:r>
          </a:p>
          <a:p>
            <a:endParaRPr lang="en-IN" sz="1200" dirty="0"/>
          </a:p>
          <a:p>
            <a:r>
              <a:rPr lang="en-IN" sz="1200" dirty="0"/>
              <a:t>Journal Paper,</a:t>
            </a:r>
          </a:p>
          <a:p>
            <a:r>
              <a:rPr lang="en-IN" sz="1200" dirty="0"/>
              <a:t>[</a:t>
            </a:r>
            <a:r>
              <a:rPr lang="en-IN" sz="1200" dirty="0" smtClean="0"/>
              <a:t>17] B-Box </a:t>
            </a:r>
            <a:r>
              <a:rPr lang="en-IN" sz="1200" dirty="0"/>
              <a:t>- A Decentralized Storage System Using IPFS, Attributed-based Encryption, and </a:t>
            </a:r>
            <a:r>
              <a:rPr lang="en-IN" sz="1200" dirty="0" err="1"/>
              <a:t>Blockchain</a:t>
            </a:r>
            <a:endParaRPr lang="en-IN" sz="1200" dirty="0"/>
          </a:p>
          <a:p>
            <a:endParaRPr lang="en-IN" sz="1200" dirty="0"/>
          </a:p>
          <a:p>
            <a:r>
              <a:rPr lang="en-IN" sz="1200" dirty="0"/>
              <a:t>Article,</a:t>
            </a:r>
          </a:p>
          <a:p>
            <a:r>
              <a:rPr lang="en-IN" sz="1200" dirty="0"/>
              <a:t>[</a:t>
            </a:r>
            <a:r>
              <a:rPr lang="en-IN" sz="1200" dirty="0" smtClean="0"/>
              <a:t>18] </a:t>
            </a:r>
            <a:r>
              <a:rPr lang="en-IN" sz="1200" dirty="0" err="1" smtClean="0"/>
              <a:t>Blockchain</a:t>
            </a:r>
            <a:r>
              <a:rPr lang="en-IN" sz="1200" dirty="0" smtClean="0"/>
              <a:t> </a:t>
            </a:r>
            <a:r>
              <a:rPr lang="en-IN" sz="1200" dirty="0"/>
              <a:t>Techniques for Secure Storage of Data in Cloud Environment.</a:t>
            </a:r>
          </a:p>
          <a:p>
            <a:endParaRPr lang="en-IN" sz="1200" dirty="0"/>
          </a:p>
          <a:p>
            <a:r>
              <a:rPr lang="en-IN" sz="1200" dirty="0"/>
              <a:t>Article,</a:t>
            </a:r>
          </a:p>
          <a:p>
            <a:r>
              <a:rPr lang="en-IN" sz="1200" dirty="0"/>
              <a:t>[</a:t>
            </a:r>
            <a:r>
              <a:rPr lang="en-IN" sz="1200" dirty="0" smtClean="0"/>
              <a:t>19] Cloud </a:t>
            </a:r>
            <a:r>
              <a:rPr lang="en-IN" sz="1200" dirty="0"/>
              <a:t>computing, decentralized access control, </a:t>
            </a:r>
            <a:r>
              <a:rPr lang="en-IN" sz="1200" dirty="0" err="1"/>
              <a:t>Blockchain</a:t>
            </a:r>
            <a:r>
              <a:rPr lang="en-IN" sz="1200" dirty="0"/>
              <a:t> technique, CP-ABE, Data Integrity.</a:t>
            </a:r>
          </a:p>
          <a:p>
            <a:endParaRPr lang="en-IN" sz="1200" dirty="0"/>
          </a:p>
          <a:p>
            <a:r>
              <a:rPr lang="en-IN" sz="1200" dirty="0"/>
              <a:t>Article,</a:t>
            </a:r>
          </a:p>
          <a:p>
            <a:r>
              <a:rPr lang="en-IN" sz="1200" dirty="0"/>
              <a:t>[</a:t>
            </a:r>
            <a:r>
              <a:rPr lang="en-IN" sz="1200" dirty="0" smtClean="0"/>
              <a:t>20] Decentralized </a:t>
            </a:r>
            <a:r>
              <a:rPr lang="en-IN" sz="1200" dirty="0"/>
              <a:t>Consensus </a:t>
            </a:r>
            <a:r>
              <a:rPr lang="en-IN" sz="1200" dirty="0" err="1"/>
              <a:t>Blockchain</a:t>
            </a:r>
            <a:r>
              <a:rPr lang="en-IN" sz="1200" dirty="0"/>
              <a:t> and IPFS-Based Data Aggregation for Efficient Data Storage Scheme.</a:t>
            </a:r>
          </a:p>
          <a:p>
            <a:endParaRPr lang="en-IN" sz="1200" dirty="0"/>
          </a:p>
          <a:p>
            <a:r>
              <a:rPr lang="en-IN" sz="1200" dirty="0"/>
              <a:t>Article,</a:t>
            </a:r>
          </a:p>
          <a:p>
            <a:r>
              <a:rPr lang="en-IN" sz="1200" dirty="0"/>
              <a:t>[</a:t>
            </a:r>
            <a:r>
              <a:rPr lang="en-IN" sz="1200" dirty="0" smtClean="0"/>
              <a:t>21] </a:t>
            </a:r>
            <a:r>
              <a:rPr lang="en-IN" sz="1200" dirty="0" err="1" smtClean="0"/>
              <a:t>Blockchain</a:t>
            </a:r>
            <a:r>
              <a:rPr lang="en-IN" sz="1200" dirty="0" smtClean="0"/>
              <a:t> </a:t>
            </a:r>
            <a:r>
              <a:rPr lang="en-IN" sz="1200" dirty="0"/>
              <a:t>based Data Security and Access Control System using Cloud.</a:t>
            </a:r>
          </a:p>
          <a:p>
            <a:r>
              <a:rPr lang="en-IN" sz="1200" dirty="0"/>
              <a:t> </a:t>
            </a:r>
          </a:p>
          <a:p>
            <a:r>
              <a:rPr lang="en-IN" sz="1200" dirty="0"/>
              <a:t>Thesis,</a:t>
            </a:r>
          </a:p>
          <a:p>
            <a:r>
              <a:rPr lang="en-IN" sz="1200" dirty="0"/>
              <a:t>[</a:t>
            </a:r>
            <a:r>
              <a:rPr lang="en-IN" sz="1200" dirty="0" smtClean="0"/>
              <a:t>22] DECENTRALIZED </a:t>
            </a:r>
            <a:r>
              <a:rPr lang="en-IN" sz="1200" dirty="0"/>
              <a:t>SECURE CLOUD STORAGE USING BLOCKCHAIN</a:t>
            </a:r>
          </a:p>
        </p:txBody>
      </p:sp>
    </p:spTree>
    <p:extLst>
      <p:ext uri="{BB962C8B-B14F-4D97-AF65-F5344CB8AC3E}">
        <p14:creationId xmlns:p14="http://schemas.microsoft.com/office/powerpoint/2010/main" val="4169777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Objective</a:t>
            </a:r>
            <a:endParaRPr lang="en-IN" dirty="0"/>
          </a:p>
        </p:txBody>
      </p:sp>
      <p:sp>
        <p:nvSpPr>
          <p:cNvPr id="3" name="Text Placeholder 2"/>
          <p:cNvSpPr>
            <a:spLocks noGrp="1"/>
          </p:cNvSpPr>
          <p:nvPr>
            <p:ph type="body" idx="1"/>
          </p:nvPr>
        </p:nvSpPr>
        <p:spPr>
          <a:xfrm>
            <a:off x="311700" y="3112249"/>
            <a:ext cx="8520600" cy="1926034"/>
          </a:xfrm>
        </p:spPr>
        <p:txBody>
          <a:bodyPr>
            <a:normAutofit/>
          </a:bodyPr>
          <a:lstStyle/>
          <a:p>
            <a:pPr marL="114300" indent="0">
              <a:buNone/>
            </a:pPr>
            <a:r>
              <a:rPr lang="en-US" sz="1200" dirty="0"/>
              <a:t>The project aims to build a Decentralized File Storage using </a:t>
            </a:r>
            <a:r>
              <a:rPr lang="en-US" sz="1200" dirty="0" err="1"/>
              <a:t>Blockchain</a:t>
            </a:r>
            <a:r>
              <a:rPr lang="en-US" sz="1200" dirty="0"/>
              <a:t> and IPFS</a:t>
            </a:r>
            <a:r>
              <a:rPr lang="en-US" sz="1200" dirty="0" smtClean="0"/>
              <a:t>:</a:t>
            </a:r>
          </a:p>
          <a:p>
            <a:pPr marL="114300" indent="0">
              <a:buNone/>
            </a:pPr>
            <a:endParaRPr lang="en-IN" sz="1200" dirty="0"/>
          </a:p>
          <a:p>
            <a:pPr lvl="0" fontAlgn="base"/>
            <a:r>
              <a:rPr lang="en-IN" sz="1200" dirty="0"/>
              <a:t>Decentralized storage is used to improve the security of data transactions between two entities through </a:t>
            </a:r>
            <a:r>
              <a:rPr lang="en-IN" sz="1200" dirty="0" err="1"/>
              <a:t>blockchain</a:t>
            </a:r>
            <a:r>
              <a:rPr lang="en-IN" sz="1200" dirty="0"/>
              <a:t>.</a:t>
            </a:r>
          </a:p>
          <a:p>
            <a:pPr lvl="0" fontAlgn="base"/>
            <a:r>
              <a:rPr lang="en-IN" sz="1200" dirty="0"/>
              <a:t>In centralized storage one's you delete the file it is still saved in the server but in decentralized, there is no third party to access your data.</a:t>
            </a:r>
          </a:p>
          <a:p>
            <a:pPr lvl="0" fontAlgn="base"/>
            <a:r>
              <a:rPr lang="en-IN" sz="1200" dirty="0"/>
              <a:t>Data is encrypted and stored across multiple locations or nodes that are run by individuals or organizations.</a:t>
            </a:r>
          </a:p>
          <a:p>
            <a:pPr lvl="0" fontAlgn="base"/>
            <a:r>
              <a:rPr lang="en-IN" sz="1200" dirty="0"/>
              <a:t>To save data as Large organizations store data centralized in a cloud storage system. Hackers and other potential threats can have access to such information.</a:t>
            </a:r>
          </a:p>
          <a:p>
            <a:pPr marL="114300" indent="0">
              <a:buNone/>
            </a:pPr>
            <a:endParaRPr lang="en-IN" dirty="0"/>
          </a:p>
        </p:txBody>
      </p:sp>
      <p:sp>
        <p:nvSpPr>
          <p:cNvPr id="4" name="Google Shape;71;p15"/>
          <p:cNvSpPr txBox="1">
            <a:spLocks/>
          </p:cNvSpPr>
          <p:nvPr/>
        </p:nvSpPr>
        <p:spPr>
          <a:xfrm>
            <a:off x="306653" y="2722952"/>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mtClean="0"/>
              <a:t>Scope</a:t>
            </a:r>
            <a:endParaRPr lang="en-IN" dirty="0"/>
          </a:p>
        </p:txBody>
      </p:sp>
      <p:sp>
        <p:nvSpPr>
          <p:cNvPr id="5" name="Google Shape;72;p15"/>
          <p:cNvSpPr txBox="1">
            <a:spLocks/>
          </p:cNvSpPr>
          <p:nvPr/>
        </p:nvSpPr>
        <p:spPr>
          <a:xfrm>
            <a:off x="311700" y="943465"/>
            <a:ext cx="8520600" cy="180111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1200" dirty="0" smtClean="0"/>
              <a:t>The basic idea of the project is to build a system to implement on Decentralized File Storage using </a:t>
            </a:r>
            <a:r>
              <a:rPr lang="en-US" sz="1200" dirty="0" err="1" smtClean="0"/>
              <a:t>Blockchain</a:t>
            </a:r>
            <a:r>
              <a:rPr lang="en-US" sz="1200" dirty="0" smtClean="0"/>
              <a:t> and IPFS:</a:t>
            </a:r>
          </a:p>
          <a:p>
            <a:pPr marL="114300" indent="0">
              <a:buFont typeface="Arial"/>
              <a:buNone/>
            </a:pPr>
            <a:endParaRPr lang="en-US" sz="1200" dirty="0" smtClean="0"/>
          </a:p>
          <a:p>
            <a:r>
              <a:rPr lang="en-US" sz="1200" dirty="0" smtClean="0"/>
              <a:t>The innovative cryptography feature of </a:t>
            </a:r>
            <a:r>
              <a:rPr lang="en-US" sz="1200" dirty="0" err="1" smtClean="0"/>
              <a:t>Blockchain</a:t>
            </a:r>
            <a:r>
              <a:rPr lang="en-US" sz="1200" dirty="0" smtClean="0"/>
              <a:t> Technology will help in encrypting and verifying the data. In this manner, the data is less likely to be attacked or altered without authorization                                                                  </a:t>
            </a:r>
          </a:p>
          <a:p>
            <a:pPr fontAlgn="base"/>
            <a:r>
              <a:rPr lang="en-US" sz="1200" dirty="0" smtClean="0"/>
              <a:t>The distributed/decentralized security feature of </a:t>
            </a:r>
            <a:r>
              <a:rPr lang="en-US" sz="1200" dirty="0" err="1" smtClean="0"/>
              <a:t>Blockchain</a:t>
            </a:r>
            <a:r>
              <a:rPr lang="en-US" sz="1200" dirty="0" smtClean="0"/>
              <a:t> will make cloud storage more protected and robust against hacking as the data on a centralized server is exposed to hacking, loss of data, or human error.</a:t>
            </a:r>
          </a:p>
          <a:p>
            <a:pPr marL="0" indent="0">
              <a:spcAft>
                <a:spcPts val="1200"/>
              </a:spcAft>
              <a:buFont typeface="Arial"/>
              <a:buNone/>
            </a:pPr>
            <a:endParaRPr lang="en-US" sz="1200" dirty="0"/>
          </a:p>
        </p:txBody>
      </p:sp>
    </p:spTree>
    <p:extLst>
      <p:ext uri="{BB962C8B-B14F-4D97-AF65-F5344CB8AC3E}">
        <p14:creationId xmlns:p14="http://schemas.microsoft.com/office/powerpoint/2010/main" val="3764096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20" y="51409"/>
            <a:ext cx="8520600" cy="572700"/>
          </a:xfrm>
        </p:spPr>
        <p:txBody>
          <a:bodyPr>
            <a:normAutofit fontScale="90000"/>
          </a:bodyPr>
          <a:lstStyle/>
          <a:p>
            <a:r>
              <a:rPr lang="en-IN" dirty="0"/>
              <a:t>Literature Survey</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365257991"/>
              </p:ext>
            </p:extLst>
          </p:nvPr>
        </p:nvGraphicFramePr>
        <p:xfrm>
          <a:off x="337097" y="514727"/>
          <a:ext cx="8298230" cy="4370776"/>
        </p:xfrm>
        <a:graphic>
          <a:graphicData uri="http://schemas.openxmlformats.org/drawingml/2006/table">
            <a:tbl>
              <a:tblPr firstRow="1" bandRow="1">
                <a:tableStyleId>{5C22544A-7EE6-4342-B048-85BDC9FD1C3A}</a:tableStyleId>
              </a:tblPr>
              <a:tblGrid>
                <a:gridCol w="492524"/>
                <a:gridCol w="1423073"/>
                <a:gridCol w="1132403"/>
                <a:gridCol w="1090012"/>
                <a:gridCol w="1683466"/>
                <a:gridCol w="2476752"/>
              </a:tblGrid>
              <a:tr h="347416">
                <a:tc>
                  <a:txBody>
                    <a:bodyPr/>
                    <a:lstStyle/>
                    <a:p>
                      <a:pPr>
                        <a:spcAft>
                          <a:spcPts val="0"/>
                        </a:spcAft>
                      </a:pPr>
                      <a:r>
                        <a:rPr lang="en-US" sz="1100" dirty="0" err="1">
                          <a:effectLst/>
                          <a:latin typeface="Times New Roman"/>
                          <a:ea typeface="Times New Roman"/>
                          <a:cs typeface="Mangal"/>
                        </a:rPr>
                        <a:t>Sr.No</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Title</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Authors  </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Publication</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Salient feature</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Limitation</a:t>
                      </a:r>
                      <a:endParaRPr lang="en-IN" sz="1100" dirty="0">
                        <a:effectLst/>
                        <a:latin typeface="Times New Roman"/>
                        <a:ea typeface="Times New Roman"/>
                        <a:cs typeface="Mangal"/>
                      </a:endParaRPr>
                    </a:p>
                  </a:txBody>
                  <a:tcPr marL="68580" marR="68580" marT="0" marB="0"/>
                </a:tc>
              </a:tr>
              <a:tr h="370840">
                <a:tc>
                  <a:txBody>
                    <a:bodyPr/>
                    <a:lstStyle/>
                    <a:p>
                      <a:pPr>
                        <a:spcAft>
                          <a:spcPts val="0"/>
                        </a:spcAft>
                      </a:pPr>
                      <a:r>
                        <a:rPr lang="en-US" sz="1100" dirty="0">
                          <a:effectLst/>
                          <a:latin typeface="Times New Roman"/>
                          <a:ea typeface="Times New Roman"/>
                          <a:cs typeface="Mangal"/>
                        </a:rPr>
                        <a:t>1</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Blockchain for Cloud Storage Security</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err="1">
                          <a:effectLst/>
                          <a:latin typeface="Times New Roman"/>
                          <a:ea typeface="Times New Roman"/>
                          <a:cs typeface="Mangal"/>
                        </a:rPr>
                        <a:t>Aamir</a:t>
                      </a:r>
                      <a:r>
                        <a:rPr lang="en-US" sz="1100" dirty="0">
                          <a:effectLst/>
                          <a:latin typeface="Times New Roman"/>
                          <a:ea typeface="Times New Roman"/>
                          <a:cs typeface="Mangal"/>
                        </a:rPr>
                        <a:t> Mughal and Alex Joseph</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IEEE </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International Conference on Intelligent Computing and Control Systems</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June 28,2020</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Blockchain is used to provide more security to cloud storage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NA</a:t>
                      </a:r>
                      <a:endParaRPr lang="en-IN" sz="1100" dirty="0">
                        <a:effectLst/>
                        <a:latin typeface="Times New Roman"/>
                        <a:ea typeface="Times New Roman"/>
                        <a:cs typeface="Mangal"/>
                      </a:endParaRPr>
                    </a:p>
                  </a:txBody>
                  <a:tcPr marL="68580" marR="68580" marT="0" marB="0"/>
                </a:tc>
              </a:tr>
              <a:tr h="370840">
                <a:tc>
                  <a:txBody>
                    <a:bodyPr/>
                    <a:lstStyle/>
                    <a:p>
                      <a:pPr>
                        <a:spcAft>
                          <a:spcPts val="0"/>
                        </a:spcAft>
                      </a:pPr>
                      <a:r>
                        <a:rPr lang="en-US" sz="1100">
                          <a:effectLst/>
                          <a:latin typeface="Times New Roman"/>
                          <a:ea typeface="Times New Roman"/>
                          <a:cs typeface="Mangal"/>
                        </a:rPr>
                        <a:t>2</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Enhancing Security of Data in Cloud Storage using Decentralized Blockchain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Mrs. </a:t>
                      </a:r>
                      <a:r>
                        <a:rPr lang="en-US" sz="1100" dirty="0" err="1">
                          <a:effectLst/>
                          <a:latin typeface="Times New Roman"/>
                          <a:ea typeface="Times New Roman"/>
                          <a:cs typeface="Mangal"/>
                        </a:rPr>
                        <a:t>Rohini</a:t>
                      </a:r>
                      <a:r>
                        <a:rPr lang="en-US" sz="1100" dirty="0">
                          <a:effectLst/>
                          <a:latin typeface="Times New Roman"/>
                          <a:ea typeface="Times New Roman"/>
                          <a:cs typeface="Mangal"/>
                        </a:rPr>
                        <a:t> </a:t>
                      </a:r>
                      <a:r>
                        <a:rPr lang="en-US" sz="1100" dirty="0" err="1">
                          <a:effectLst/>
                          <a:latin typeface="Times New Roman"/>
                          <a:ea typeface="Times New Roman"/>
                          <a:cs typeface="Mangal"/>
                        </a:rPr>
                        <a:t>Pise</a:t>
                      </a:r>
                      <a:r>
                        <a:rPr lang="en-US" sz="1100" dirty="0">
                          <a:effectLst/>
                          <a:latin typeface="Times New Roman"/>
                          <a:ea typeface="Times New Roman"/>
                          <a:cs typeface="Mangal"/>
                        </a:rPr>
                        <a:t>, Dr. </a:t>
                      </a:r>
                      <a:r>
                        <a:rPr lang="en-US" sz="1100" dirty="0" err="1">
                          <a:effectLst/>
                          <a:latin typeface="Times New Roman"/>
                          <a:ea typeface="Times New Roman"/>
                          <a:cs typeface="Mangal"/>
                        </a:rPr>
                        <a:t>Sonali</a:t>
                      </a:r>
                      <a:r>
                        <a:rPr lang="en-US" sz="1100" dirty="0">
                          <a:effectLst/>
                          <a:latin typeface="Times New Roman"/>
                          <a:ea typeface="Times New Roman"/>
                          <a:cs typeface="Mangal"/>
                        </a:rPr>
                        <a:t> </a:t>
                      </a:r>
                      <a:r>
                        <a:rPr lang="en-US" sz="1100" dirty="0" err="1">
                          <a:effectLst/>
                          <a:latin typeface="Times New Roman"/>
                          <a:ea typeface="Times New Roman"/>
                          <a:cs typeface="Mangal"/>
                        </a:rPr>
                        <a:t>Patil</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IEEE Xplore The Third International Conference on Intelligent Communication Technologies and Virtual Mobile Networks, 2021</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CIAis achieved using SHA-512</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 Advanced Encryption Standard (AES) is used to encrypt and decrypt the data</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Deciphering is slower than the process of enciphering. </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Addition of the last round excluding mix-column has no benefit in increasing security, insertion and deletion of it can have no effect on security stated by authors of AES.</a:t>
                      </a:r>
                      <a:endParaRPr lang="en-IN" sz="1100">
                        <a:effectLst/>
                        <a:latin typeface="Times New Roman"/>
                        <a:ea typeface="Times New Roman"/>
                        <a:cs typeface="Mangal"/>
                      </a:endParaRPr>
                    </a:p>
                  </a:txBody>
                  <a:tcPr marL="68580" marR="68580" marT="0" marB="0"/>
                </a:tc>
              </a:tr>
              <a:tr h="370840">
                <a:tc>
                  <a:txBody>
                    <a:bodyPr/>
                    <a:lstStyle/>
                    <a:p>
                      <a:pPr>
                        <a:spcAft>
                          <a:spcPts val="0"/>
                        </a:spcAft>
                      </a:pPr>
                      <a:r>
                        <a:rPr lang="en-US" sz="1100">
                          <a:effectLst/>
                          <a:latin typeface="Times New Roman"/>
                          <a:ea typeface="Times New Roman"/>
                          <a:cs typeface="Mangal"/>
                        </a:rPr>
                        <a:t>3</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Blockchain-based System for Secure Data Storage with Private Keyword Search</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Hoang </a:t>
                      </a:r>
                      <a:r>
                        <a:rPr lang="en-US" sz="1100" dirty="0" err="1">
                          <a:effectLst/>
                          <a:latin typeface="Times New Roman"/>
                          <a:ea typeface="Times New Roman"/>
                          <a:cs typeface="Mangal"/>
                        </a:rPr>
                        <a:t>Giang</a:t>
                      </a:r>
                      <a:r>
                        <a:rPr lang="en-US" sz="1100" dirty="0">
                          <a:effectLst/>
                          <a:latin typeface="Times New Roman"/>
                          <a:ea typeface="Times New Roman"/>
                          <a:cs typeface="Mangal"/>
                        </a:rPr>
                        <a:t> Do, Wee </a:t>
                      </a:r>
                      <a:r>
                        <a:rPr lang="en-US" sz="1100" dirty="0" err="1">
                          <a:effectLst/>
                          <a:latin typeface="Times New Roman"/>
                          <a:ea typeface="Times New Roman"/>
                          <a:cs typeface="Mangal"/>
                        </a:rPr>
                        <a:t>Keong</a:t>
                      </a:r>
                      <a:r>
                        <a:rPr lang="en-US" sz="1100" dirty="0">
                          <a:effectLst/>
                          <a:latin typeface="Times New Roman"/>
                          <a:ea typeface="Times New Roman"/>
                          <a:cs typeface="Mangal"/>
                        </a:rPr>
                        <a:t> Ng</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IEEE 13th World Congress on Services, 2017</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 It provides the data owner a capability to grant permission for others to search on her data. The system supports private keyword search over the encrypted dataset.</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NA</a:t>
                      </a:r>
                      <a:endParaRPr lang="en-IN" sz="1100" dirty="0">
                        <a:effectLst/>
                        <a:latin typeface="Times New Roman"/>
                        <a:ea typeface="Times New Roman"/>
                        <a:cs typeface="Mangal"/>
                      </a:endParaRPr>
                    </a:p>
                  </a:txBody>
                  <a:tcPr marL="68580" marR="68580" marT="0" marB="0"/>
                </a:tc>
              </a:tr>
            </a:tbl>
          </a:graphicData>
        </a:graphic>
      </p:graphicFrame>
    </p:spTree>
    <p:extLst>
      <p:ext uri="{BB962C8B-B14F-4D97-AF65-F5344CB8AC3E}">
        <p14:creationId xmlns:p14="http://schemas.microsoft.com/office/powerpoint/2010/main" val="3886238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29093742"/>
              </p:ext>
            </p:extLst>
          </p:nvPr>
        </p:nvGraphicFramePr>
        <p:xfrm>
          <a:off x="276540" y="97689"/>
          <a:ext cx="8358787" cy="5139320"/>
        </p:xfrm>
        <a:graphic>
          <a:graphicData uri="http://schemas.openxmlformats.org/drawingml/2006/table">
            <a:tbl>
              <a:tblPr firstRow="1" bandRow="1">
                <a:tableStyleId>{5C22544A-7EE6-4342-B048-85BDC9FD1C3A}</a:tableStyleId>
              </a:tblPr>
              <a:tblGrid>
                <a:gridCol w="528858"/>
                <a:gridCol w="1017346"/>
                <a:gridCol w="1350405"/>
                <a:gridCol w="962845"/>
                <a:gridCol w="2337474"/>
                <a:gridCol w="2161859"/>
              </a:tblGrid>
              <a:tr h="277760">
                <a:tc>
                  <a:txBody>
                    <a:bodyPr/>
                    <a:lstStyle/>
                    <a:p>
                      <a:pPr>
                        <a:spcAft>
                          <a:spcPts val="0"/>
                        </a:spcAft>
                      </a:pPr>
                      <a:r>
                        <a:rPr lang="en-US" sz="1100" dirty="0" err="1">
                          <a:effectLst/>
                          <a:latin typeface="Times New Roman"/>
                          <a:ea typeface="Times New Roman"/>
                          <a:cs typeface="Mangal"/>
                        </a:rPr>
                        <a:t>Sr.No</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Title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Authors  </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Publication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Salient feature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Limitation</a:t>
                      </a:r>
                      <a:endParaRPr lang="en-IN" sz="1100" dirty="0">
                        <a:effectLst/>
                        <a:latin typeface="Times New Roman"/>
                        <a:ea typeface="Times New Roman"/>
                        <a:cs typeface="Mangal"/>
                      </a:endParaRPr>
                    </a:p>
                  </a:txBody>
                  <a:tcPr marL="68580" marR="68580" marT="0" marB="0"/>
                </a:tc>
              </a:tr>
              <a:tr h="1919634">
                <a:tc>
                  <a:txBody>
                    <a:bodyPr/>
                    <a:lstStyle/>
                    <a:p>
                      <a:pPr>
                        <a:spcAft>
                          <a:spcPts val="0"/>
                        </a:spcAft>
                      </a:pPr>
                      <a:r>
                        <a:rPr lang="en-US" sz="1100" dirty="0">
                          <a:effectLst/>
                          <a:latin typeface="Times New Roman"/>
                          <a:ea typeface="Times New Roman"/>
                          <a:cs typeface="Mangal"/>
                        </a:rPr>
                        <a:t>4</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Decentralized secure cloud storage using blockchain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 </a:t>
                      </a:r>
                      <a:r>
                        <a:rPr lang="en-US" sz="1100" u="sng">
                          <a:solidFill>
                            <a:srgbClr val="0000FF"/>
                          </a:solidFill>
                          <a:effectLst/>
                          <a:latin typeface="Times New Roman"/>
                          <a:ea typeface="Times New Roman"/>
                          <a:cs typeface="Mangal"/>
                          <a:hlinkClick r:id="rId2"/>
                        </a:rPr>
                        <a:t>Subarna Shakya</a:t>
                      </a:r>
                      <a:r>
                        <a:rPr lang="en-US" sz="1100">
                          <a:effectLst/>
                          <a:latin typeface="Times New Roman"/>
                          <a:ea typeface="Times New Roman"/>
                          <a:cs typeface="Mangal"/>
                        </a:rPr>
                        <a:t>, </a:t>
                      </a:r>
                      <a:r>
                        <a:rPr lang="en-US" sz="1100" u="sng">
                          <a:solidFill>
                            <a:srgbClr val="0000FF"/>
                          </a:solidFill>
                          <a:effectLst/>
                          <a:latin typeface="Times New Roman"/>
                          <a:ea typeface="Times New Roman"/>
                          <a:cs typeface="Mangal"/>
                          <a:hlinkClick r:id="rId3"/>
                        </a:rPr>
                        <a:t>Sagar Bhusal</a:t>
                      </a:r>
                      <a:r>
                        <a:rPr lang="en-US" sz="1100">
                          <a:effectLst/>
                          <a:latin typeface="Times New Roman"/>
                          <a:ea typeface="Times New Roman"/>
                          <a:cs typeface="Mangal"/>
                        </a:rPr>
                        <a:t>, </a:t>
                      </a:r>
                      <a:r>
                        <a:rPr lang="en-US" sz="1100" u="sng">
                          <a:solidFill>
                            <a:srgbClr val="0000FF"/>
                          </a:solidFill>
                          <a:effectLst/>
                          <a:latin typeface="Times New Roman"/>
                          <a:ea typeface="Times New Roman"/>
                          <a:cs typeface="Mangal"/>
                          <a:hlinkClick r:id="rId4"/>
                        </a:rPr>
                        <a:t>Anish Shrestha</a:t>
                      </a:r>
                      <a:r>
                        <a:rPr lang="en-US" sz="1100">
                          <a:effectLst/>
                          <a:latin typeface="Times New Roman"/>
                          <a:ea typeface="Times New Roman"/>
                          <a:cs typeface="Mangal"/>
                        </a:rPr>
                        <a:t>,</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Researchgate</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 </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 </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Their propose is to experiment and demonstrate a working secure file storage system for a small credential file based upon the cryptography and </a:t>
                      </a:r>
                      <a:r>
                        <a:rPr lang="en-US" sz="1100" dirty="0" err="1">
                          <a:effectLst/>
                          <a:latin typeface="Times New Roman"/>
                          <a:ea typeface="Times New Roman"/>
                          <a:cs typeface="Mangal"/>
                        </a:rPr>
                        <a:t>blockchain</a:t>
                      </a:r>
                      <a:r>
                        <a:rPr lang="en-US" sz="1100" dirty="0">
                          <a:effectLst/>
                          <a:latin typeface="Times New Roman"/>
                          <a:ea typeface="Times New Roman"/>
                          <a:cs typeface="Mangal"/>
                        </a:rPr>
                        <a:t> technology</a:t>
                      </a:r>
                      <a:endParaRPr lang="en-IN" sz="1100" dirty="0">
                        <a:effectLst/>
                        <a:latin typeface="Times New Roman"/>
                        <a:ea typeface="Times New Roman"/>
                        <a:cs typeface="Mangal"/>
                      </a:endParaRPr>
                    </a:p>
                    <a:p>
                      <a:pPr>
                        <a:spcAft>
                          <a:spcPts val="0"/>
                        </a:spcAft>
                      </a:pPr>
                      <a:r>
                        <a:rPr lang="en-US" sz="1100" dirty="0">
                          <a:effectLst/>
                          <a:latin typeface="Times New Roman"/>
                          <a:ea typeface="Times New Roman"/>
                          <a:cs typeface="Mangal"/>
                        </a:rPr>
                        <a:t>They have used Shamir’s secret sharing algorithm that divides the secret into two shares. Secret is a secret message or number that you want to share with others securely. Share is a piece of Secret.</a:t>
                      </a:r>
                      <a:endParaRPr lang="en-IN" sz="1100" dirty="0">
                        <a:effectLst/>
                        <a:latin typeface="Times New Roman"/>
                        <a:ea typeface="Times New Roman"/>
                        <a:cs typeface="Mangal"/>
                      </a:endParaRPr>
                    </a:p>
                    <a:p>
                      <a:pPr>
                        <a:spcAft>
                          <a:spcPts val="0"/>
                        </a:spcAft>
                      </a:pPr>
                      <a:r>
                        <a:rPr lang="en-US" sz="1100" dirty="0">
                          <a:effectLst/>
                          <a:latin typeface="Times New Roman"/>
                          <a:ea typeface="Times New Roman"/>
                          <a:cs typeface="Mangal"/>
                        </a:rPr>
                        <a:t> </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NA</a:t>
                      </a:r>
                      <a:endParaRPr lang="en-IN" sz="1100" dirty="0">
                        <a:effectLst/>
                        <a:latin typeface="Times New Roman"/>
                        <a:ea typeface="Times New Roman"/>
                        <a:cs typeface="Mangal"/>
                      </a:endParaRPr>
                    </a:p>
                  </a:txBody>
                  <a:tcPr marL="68580" marR="68580" marT="0" marB="0"/>
                </a:tc>
              </a:tr>
              <a:tr h="370840">
                <a:tc>
                  <a:txBody>
                    <a:bodyPr/>
                    <a:lstStyle/>
                    <a:p>
                      <a:pPr>
                        <a:spcAft>
                          <a:spcPts val="0"/>
                        </a:spcAft>
                      </a:pPr>
                      <a:r>
                        <a:rPr lang="en-US" sz="1100">
                          <a:effectLst/>
                          <a:latin typeface="Times New Roman"/>
                          <a:ea typeface="Times New Roman"/>
                          <a:cs typeface="Mangal"/>
                        </a:rPr>
                        <a:t>5</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Blockchain-Based, Decentralized Access Control for IPFS</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Mathis Steichen, Beltran Fiz, Robert Norvill, Wazen Shbair and Radu State University of Luxembourg</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IEEE Confs on Blockchain</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Issue on 2018</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To achieve that, access control features are integrated into IPFS, an open source file sharing platform, that can be used as off chain storage.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It is inefficient to store huge files on the blockchain. Due to block size restrictions, files must be divided and reassembled off-blockchain. It would also be necessary to keep additional information related to reassembling files, necessitating either additional storage space or a separate system that offers the reassembly info.</a:t>
                      </a:r>
                      <a:endParaRPr lang="en-IN" sz="1100">
                        <a:effectLst/>
                        <a:latin typeface="Times New Roman"/>
                        <a:ea typeface="Times New Roman"/>
                        <a:cs typeface="Mangal"/>
                      </a:endParaRPr>
                    </a:p>
                  </a:txBody>
                  <a:tcPr marL="68580" marR="68580" marT="0" marB="0"/>
                </a:tc>
              </a:tr>
              <a:tr h="370840">
                <a:tc>
                  <a:txBody>
                    <a:bodyPr/>
                    <a:lstStyle/>
                    <a:p>
                      <a:pPr>
                        <a:spcAft>
                          <a:spcPts val="0"/>
                        </a:spcAft>
                      </a:pPr>
                      <a:r>
                        <a:rPr lang="en-US" sz="1100">
                          <a:effectLst/>
                          <a:latin typeface="Times New Roman"/>
                          <a:ea typeface="Times New Roman"/>
                          <a:cs typeface="Mangal"/>
                        </a:rPr>
                        <a:t>6</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A Comprehensive Study of Decentralized Cloud Storage Platforms-A Review</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Parminder Pal Kaur1 , Dr. Rini Saxena2 and Rohini Mahajan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IJCRT Volume 9, Issue 3 March</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2021</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InterPlanetary file storage for P2P protocol &amp; Merkle DAG for cryptographic hash. Content addressing, Distributed, Decentralized, Faster, Reliable, Low cost service, Peer to peer approach</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Content resolution and gateway performance.</a:t>
                      </a:r>
                      <a:endParaRPr lang="en-IN" sz="1100" dirty="0">
                        <a:effectLst/>
                        <a:latin typeface="Times New Roman"/>
                        <a:ea typeface="Times New Roman"/>
                        <a:cs typeface="Mangal"/>
                      </a:endParaRPr>
                    </a:p>
                    <a:p>
                      <a:pPr>
                        <a:spcAft>
                          <a:spcPts val="0"/>
                        </a:spcAft>
                      </a:pPr>
                      <a:r>
                        <a:rPr lang="en-US" sz="1100" dirty="0">
                          <a:effectLst/>
                          <a:latin typeface="Times New Roman"/>
                          <a:ea typeface="Times New Roman"/>
                          <a:cs typeface="Mangal"/>
                        </a:rPr>
                        <a:t>Consumes more bandwidth.</a:t>
                      </a:r>
                      <a:endParaRPr lang="en-IN" sz="1100" dirty="0">
                        <a:effectLst/>
                        <a:latin typeface="Times New Roman"/>
                        <a:ea typeface="Times New Roman"/>
                        <a:cs typeface="Mangal"/>
                      </a:endParaRPr>
                    </a:p>
                  </a:txBody>
                  <a:tcPr marL="68580" marR="68580" marT="0" marB="0"/>
                </a:tc>
              </a:tr>
            </a:tbl>
          </a:graphicData>
        </a:graphic>
      </p:graphicFrame>
    </p:spTree>
    <p:extLst>
      <p:ext uri="{BB962C8B-B14F-4D97-AF65-F5344CB8AC3E}">
        <p14:creationId xmlns:p14="http://schemas.microsoft.com/office/powerpoint/2010/main" val="3620489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080666"/>
              </p:ext>
            </p:extLst>
          </p:nvPr>
        </p:nvGraphicFramePr>
        <p:xfrm>
          <a:off x="246262" y="134023"/>
          <a:ext cx="8401176" cy="4897120"/>
        </p:xfrm>
        <a:graphic>
          <a:graphicData uri="http://schemas.openxmlformats.org/drawingml/2006/table">
            <a:tbl>
              <a:tblPr firstRow="1" bandRow="1">
                <a:tableStyleId>{5C22544A-7EE6-4342-B048-85BDC9FD1C3A}</a:tableStyleId>
              </a:tblPr>
              <a:tblGrid>
                <a:gridCol w="492525"/>
                <a:gridCol w="1083957"/>
                <a:gridCol w="1017346"/>
                <a:gridCol w="1023401"/>
                <a:gridCol w="2785590"/>
                <a:gridCol w="1998357"/>
              </a:tblGrid>
              <a:tr h="370840">
                <a:tc>
                  <a:txBody>
                    <a:bodyPr/>
                    <a:lstStyle/>
                    <a:p>
                      <a:pPr>
                        <a:spcAft>
                          <a:spcPts val="0"/>
                        </a:spcAft>
                      </a:pPr>
                      <a:r>
                        <a:rPr lang="en-US" sz="1100" dirty="0" err="1">
                          <a:effectLst/>
                          <a:latin typeface="Times New Roman"/>
                          <a:ea typeface="Times New Roman"/>
                          <a:cs typeface="Mangal"/>
                        </a:rPr>
                        <a:t>Sr.No</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Title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Authors  </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Publication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Salient feature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Limitation</a:t>
                      </a:r>
                      <a:endParaRPr lang="en-IN" sz="1100" dirty="0">
                        <a:effectLst/>
                        <a:latin typeface="Times New Roman"/>
                        <a:ea typeface="Times New Roman"/>
                        <a:cs typeface="Mangal"/>
                      </a:endParaRPr>
                    </a:p>
                  </a:txBody>
                  <a:tcPr marL="68580" marR="68580" marT="0" marB="0"/>
                </a:tc>
              </a:tr>
              <a:tr h="370840">
                <a:tc>
                  <a:txBody>
                    <a:bodyPr/>
                    <a:lstStyle/>
                    <a:p>
                      <a:pPr>
                        <a:spcAft>
                          <a:spcPts val="0"/>
                        </a:spcAft>
                      </a:pPr>
                      <a:r>
                        <a:rPr lang="en-US" sz="1100" dirty="0">
                          <a:effectLst/>
                          <a:latin typeface="Times New Roman"/>
                          <a:ea typeface="Times New Roman"/>
                          <a:cs typeface="Mangal"/>
                        </a:rPr>
                        <a:t>7</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Blockchain based Data Security and Access Control System using Cloud</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Sagar Gangwani,</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Prof. Reetika Kerketta MIT School of Engineering MIT ADT University Pune, India</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IJERT </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Vol. 11 Issue 08 August 2022</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Comparison of Encryption Algorithm DES, AES, and Blowfish.</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offers a secure cloud storage system prototype built on a blockchain. The suggested method safeguards data held in an unreliable setting. A few security techniques with the right level of time complexity, usability, and effectiveness were selected for the system's implementation.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The biggest concern of keeping and moving sensitive information online, when it is no longer limited within physical borders, is security.</a:t>
                      </a:r>
                      <a:endParaRPr lang="en-IN" sz="1100">
                        <a:effectLst/>
                        <a:latin typeface="Times New Roman"/>
                        <a:ea typeface="Times New Roman"/>
                        <a:cs typeface="Mangal"/>
                      </a:endParaRPr>
                    </a:p>
                  </a:txBody>
                  <a:tcPr marL="68580" marR="68580" marT="0" marB="0"/>
                </a:tc>
              </a:tr>
              <a:tr h="370840">
                <a:tc>
                  <a:txBody>
                    <a:bodyPr/>
                    <a:lstStyle/>
                    <a:p>
                      <a:pPr>
                        <a:spcAft>
                          <a:spcPts val="0"/>
                        </a:spcAft>
                      </a:pPr>
                      <a:r>
                        <a:rPr lang="en-US" sz="1100">
                          <a:effectLst/>
                          <a:latin typeface="Times New Roman"/>
                          <a:ea typeface="Times New Roman"/>
                          <a:cs typeface="Mangal"/>
                        </a:rPr>
                        <a:t>8</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Decentralized Cloud Storage Using Blockchain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Meet Shah, </a:t>
                      </a:r>
                      <a:r>
                        <a:rPr lang="en-US" sz="1100" dirty="0" err="1">
                          <a:effectLst/>
                          <a:latin typeface="Times New Roman"/>
                          <a:ea typeface="Times New Roman"/>
                          <a:cs typeface="Mangal"/>
                        </a:rPr>
                        <a:t>Mohammedhasan</a:t>
                      </a:r>
                      <a:r>
                        <a:rPr lang="en-US" sz="1100" dirty="0">
                          <a:effectLst/>
                          <a:latin typeface="Times New Roman"/>
                          <a:ea typeface="Times New Roman"/>
                          <a:cs typeface="Mangal"/>
                        </a:rPr>
                        <a:t> </a:t>
                      </a:r>
                      <a:r>
                        <a:rPr lang="en-US" sz="1100" dirty="0" err="1">
                          <a:effectLst/>
                          <a:latin typeface="Times New Roman"/>
                          <a:ea typeface="Times New Roman"/>
                          <a:cs typeface="Mangal"/>
                        </a:rPr>
                        <a:t>Shaikh</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IEEE</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Fourth International Conference on Trends in Electronics and Informatics</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July 18,2020</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System uses the AES 256 bit encryption algorithm to encrypt the data ensuring the confidentiality of the user's data. Encrypted data is then distributed and stored across peers in the network using the IPFS protocol. Peers can rent their underutilized storage and earn cryptocurrency in return thereby, maximizing the storage resource utilization.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the architecture of hyper ledger blockchain fabric, limitations of electronic coins, working of hyper ledger fabric, and proof of work consensus algorithm. Hyperledger Fabric is a permissioned blockchain network that allows only limited nodes that have permission to add new blocks in the blockchain.</a:t>
                      </a:r>
                      <a:endParaRPr lang="en-IN" sz="1100">
                        <a:effectLst/>
                        <a:latin typeface="Times New Roman"/>
                        <a:ea typeface="Times New Roman"/>
                        <a:cs typeface="Mangal"/>
                      </a:endParaRPr>
                    </a:p>
                  </a:txBody>
                  <a:tcPr marL="68580" marR="68580" marT="0" marB="0"/>
                </a:tc>
              </a:tr>
              <a:tr h="370840">
                <a:tc>
                  <a:txBody>
                    <a:bodyPr/>
                    <a:lstStyle/>
                    <a:p>
                      <a:pPr>
                        <a:spcAft>
                          <a:spcPts val="0"/>
                        </a:spcAft>
                      </a:pPr>
                      <a:r>
                        <a:rPr lang="en-US" sz="1100">
                          <a:effectLst/>
                          <a:latin typeface="Times New Roman"/>
                          <a:ea typeface="Times New Roman"/>
                          <a:cs typeface="Mangal"/>
                        </a:rPr>
                        <a:t>9</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B-Box - A Decentralized Storage System Using IPFS, Attributed-based Encryption, and Blockchain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Van-Duy Pham</a:t>
                      </a:r>
                      <a:r>
                        <a:rPr lang="en-US" sz="1100">
                          <a:effectLst/>
                          <a:latin typeface="Cambria Math"/>
                          <a:ea typeface="Times New Roman"/>
                          <a:cs typeface="Cambria Math"/>
                        </a:rPr>
                        <a:t>∗</a:t>
                      </a:r>
                      <a:r>
                        <a:rPr lang="en-US" sz="1100">
                          <a:effectLst/>
                          <a:latin typeface="Times New Roman"/>
                          <a:ea typeface="Times New Roman"/>
                          <a:cs typeface="Mangal"/>
                        </a:rPr>
                        <a:t> Hanoi University of Science and Technology Hanoi, Vietnam</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IEEE</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University of Birmingham</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Issue on 2020</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develop a decentralized, secure, To this end, we first analyze related approaches for decentralized storage, data encryption, We then develop a storage system, addition, we also plan to analyze and apply recent researches on encryption technologies to enhance security aspect of this</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Migration-related concerns,</a:t>
                      </a:r>
                      <a:r>
                        <a:rPr lang="en-US" sz="1100" b="1" dirty="0">
                          <a:effectLst/>
                          <a:latin typeface="Times New Roman"/>
                          <a:ea typeface="Times New Roman"/>
                          <a:cs typeface="Mangal"/>
                        </a:rPr>
                        <a:t> </a:t>
                      </a:r>
                      <a:r>
                        <a:rPr lang="en-US" sz="1100" dirty="0">
                          <a:effectLst/>
                          <a:latin typeface="Times New Roman"/>
                          <a:ea typeface="Times New Roman"/>
                          <a:cs typeface="Mangal"/>
                        </a:rPr>
                        <a:t>Needs time to go mainstream.</a:t>
                      </a:r>
                      <a:endParaRPr lang="en-IN" sz="1100" dirty="0">
                        <a:effectLst/>
                        <a:latin typeface="Times New Roman"/>
                        <a:ea typeface="Times New Roman"/>
                        <a:cs typeface="Mangal"/>
                      </a:endParaRPr>
                    </a:p>
                    <a:p>
                      <a:pPr>
                        <a:spcAft>
                          <a:spcPts val="0"/>
                        </a:spcAft>
                      </a:pPr>
                      <a:r>
                        <a:rPr lang="en-US" sz="1100" dirty="0">
                          <a:effectLst/>
                          <a:latin typeface="Times New Roman"/>
                          <a:ea typeface="Times New Roman"/>
                          <a:cs typeface="Mangal"/>
                        </a:rPr>
                        <a:t> </a:t>
                      </a:r>
                      <a:endParaRPr lang="en-IN" sz="1100" dirty="0">
                        <a:effectLst/>
                        <a:latin typeface="Times New Roman"/>
                        <a:ea typeface="Times New Roman"/>
                        <a:cs typeface="Mangal"/>
                      </a:endParaRPr>
                    </a:p>
                    <a:p>
                      <a:pPr>
                        <a:spcAft>
                          <a:spcPts val="0"/>
                        </a:spcAft>
                      </a:pPr>
                      <a:r>
                        <a:rPr lang="en-US" sz="1100" dirty="0">
                          <a:effectLst/>
                          <a:latin typeface="Times New Roman"/>
                          <a:ea typeface="Times New Roman"/>
                          <a:cs typeface="Mangal"/>
                        </a:rPr>
                        <a:t> </a:t>
                      </a:r>
                      <a:endParaRPr lang="en-IN" sz="1100" dirty="0">
                        <a:effectLst/>
                        <a:latin typeface="Times New Roman"/>
                        <a:ea typeface="Times New Roman"/>
                        <a:cs typeface="Mangal"/>
                      </a:endParaRPr>
                    </a:p>
                  </a:txBody>
                  <a:tcPr marL="68580" marR="68580" marT="0" marB="0"/>
                </a:tc>
              </a:tr>
            </a:tbl>
          </a:graphicData>
        </a:graphic>
      </p:graphicFrame>
    </p:spTree>
    <p:extLst>
      <p:ext uri="{BB962C8B-B14F-4D97-AF65-F5344CB8AC3E}">
        <p14:creationId xmlns:p14="http://schemas.microsoft.com/office/powerpoint/2010/main" val="396491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86921127"/>
              </p:ext>
            </p:extLst>
          </p:nvPr>
        </p:nvGraphicFramePr>
        <p:xfrm>
          <a:off x="379486" y="430749"/>
          <a:ext cx="8201340" cy="1879600"/>
        </p:xfrm>
        <a:graphic>
          <a:graphicData uri="http://schemas.openxmlformats.org/drawingml/2006/table">
            <a:tbl>
              <a:tblPr firstRow="1" bandRow="1">
                <a:tableStyleId>{5C22544A-7EE6-4342-B048-85BDC9FD1C3A}</a:tableStyleId>
              </a:tblPr>
              <a:tblGrid>
                <a:gridCol w="540970"/>
                <a:gridCol w="1392794"/>
                <a:gridCol w="1114236"/>
                <a:gridCol w="1016000"/>
                <a:gridCol w="1751423"/>
                <a:gridCol w="2385917"/>
              </a:tblGrid>
              <a:tr h="370840">
                <a:tc>
                  <a:txBody>
                    <a:bodyPr/>
                    <a:lstStyle/>
                    <a:p>
                      <a:pPr>
                        <a:spcAft>
                          <a:spcPts val="0"/>
                        </a:spcAft>
                      </a:pPr>
                      <a:r>
                        <a:rPr lang="en-US" sz="1100" dirty="0" err="1">
                          <a:effectLst/>
                          <a:latin typeface="Times New Roman"/>
                          <a:ea typeface="Times New Roman"/>
                          <a:cs typeface="Mangal"/>
                        </a:rPr>
                        <a:t>Sr.No</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Title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Authors  </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Publication</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Salient feature</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Limitation</a:t>
                      </a:r>
                      <a:endParaRPr lang="en-IN" sz="1100" dirty="0">
                        <a:effectLst/>
                        <a:latin typeface="Times New Roman"/>
                        <a:ea typeface="Times New Roman"/>
                        <a:cs typeface="Mangal"/>
                      </a:endParaRPr>
                    </a:p>
                  </a:txBody>
                  <a:tcPr marL="68580" marR="68580" marT="0" marB="0"/>
                </a:tc>
              </a:tr>
              <a:tr h="370840">
                <a:tc>
                  <a:txBody>
                    <a:bodyPr/>
                    <a:lstStyle/>
                    <a:p>
                      <a:pPr>
                        <a:spcAft>
                          <a:spcPts val="0"/>
                        </a:spcAft>
                      </a:pPr>
                      <a:r>
                        <a:rPr lang="en-US" sz="1100" dirty="0">
                          <a:effectLst/>
                          <a:latin typeface="Times New Roman"/>
                          <a:ea typeface="Times New Roman"/>
                          <a:cs typeface="Mangal"/>
                        </a:rPr>
                        <a:t>10</a:t>
                      </a:r>
                      <a:endParaRPr lang="en-IN" sz="1100" dirty="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Design a decentralized secure access control network using blockchain on a cloud platform</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RAVIKUMAR-CH</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Research-square</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 </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Lovely Professional University</a:t>
                      </a:r>
                      <a:endParaRPr lang="en-IN" sz="1100">
                        <a:effectLst/>
                        <a:latin typeface="Times New Roman"/>
                        <a:ea typeface="Times New Roman"/>
                        <a:cs typeface="Mangal"/>
                      </a:endParaRPr>
                    </a:p>
                    <a:p>
                      <a:pPr>
                        <a:spcAft>
                          <a:spcPts val="0"/>
                        </a:spcAft>
                      </a:pPr>
                      <a:r>
                        <a:rPr lang="en-US" sz="1100">
                          <a:effectLst/>
                          <a:latin typeface="Times New Roman"/>
                          <a:ea typeface="Times New Roman"/>
                          <a:cs typeface="Mangal"/>
                        </a:rPr>
                        <a:t>Issue on 2022</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a:effectLst/>
                          <a:latin typeface="Times New Roman"/>
                          <a:ea typeface="Times New Roman"/>
                          <a:cs typeface="Mangal"/>
                        </a:rPr>
                        <a:t>demonstrates distributed data for cloud data storage by applying near-time for distributed file storage. The proposed access control mechanism will help solve multidimensional authentication as well as data sharing systems.</a:t>
                      </a:r>
                      <a:endParaRPr lang="en-IN" sz="1100">
                        <a:effectLst/>
                        <a:latin typeface="Times New Roman"/>
                        <a:ea typeface="Times New Roman"/>
                        <a:cs typeface="Mangal"/>
                      </a:endParaRPr>
                    </a:p>
                  </a:txBody>
                  <a:tcPr marL="68580" marR="68580" marT="0" marB="0"/>
                </a:tc>
                <a:tc>
                  <a:txBody>
                    <a:bodyPr/>
                    <a:lstStyle/>
                    <a:p>
                      <a:pPr>
                        <a:spcAft>
                          <a:spcPts val="0"/>
                        </a:spcAft>
                      </a:pPr>
                      <a:r>
                        <a:rPr lang="en-US" sz="1100" dirty="0">
                          <a:effectLst/>
                          <a:latin typeface="Times New Roman"/>
                          <a:ea typeface="Times New Roman"/>
                          <a:cs typeface="Mangal"/>
                        </a:rPr>
                        <a:t>improving the performance of access control decisions by optimizing rule management.</a:t>
                      </a:r>
                      <a:endParaRPr lang="en-IN" sz="1100" dirty="0">
                        <a:effectLst/>
                        <a:latin typeface="Times New Roman"/>
                        <a:ea typeface="Times New Roman"/>
                        <a:cs typeface="Mangal"/>
                      </a:endParaRPr>
                    </a:p>
                  </a:txBody>
                  <a:tcPr marL="68580" marR="68580" marT="0" marB="0"/>
                </a:tc>
              </a:tr>
            </a:tbl>
          </a:graphicData>
        </a:graphic>
      </p:graphicFrame>
      <p:sp>
        <p:nvSpPr>
          <p:cNvPr id="7" name="Rectangle 6"/>
          <p:cNvSpPr/>
          <p:nvPr/>
        </p:nvSpPr>
        <p:spPr>
          <a:xfrm>
            <a:off x="3172418" y="2417862"/>
            <a:ext cx="2550698" cy="307777"/>
          </a:xfrm>
          <a:prstGeom prst="rect">
            <a:avLst/>
          </a:prstGeom>
        </p:spPr>
        <p:txBody>
          <a:bodyPr wrap="none">
            <a:spAutoFit/>
          </a:bodyPr>
          <a:lstStyle/>
          <a:p>
            <a:r>
              <a:rPr lang="en-US" dirty="0" smtClean="0"/>
              <a:t>Table. </a:t>
            </a:r>
            <a:r>
              <a:rPr lang="en-US" dirty="0"/>
              <a:t>Literature review Table</a:t>
            </a:r>
            <a:endParaRPr lang="en-IN" dirty="0"/>
          </a:p>
        </p:txBody>
      </p:sp>
    </p:spTree>
    <p:extLst>
      <p:ext uri="{BB962C8B-B14F-4D97-AF65-F5344CB8AC3E}">
        <p14:creationId xmlns:p14="http://schemas.microsoft.com/office/powerpoint/2010/main" val="3784059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54" y="160410"/>
            <a:ext cx="8520600" cy="572700"/>
          </a:xfrm>
        </p:spPr>
        <p:txBody>
          <a:bodyPr>
            <a:normAutofit fontScale="90000"/>
          </a:bodyPr>
          <a:lstStyle/>
          <a:p>
            <a:r>
              <a:rPr lang="en-IN" dirty="0"/>
              <a:t>Proposed System</a:t>
            </a:r>
          </a:p>
        </p:txBody>
      </p:sp>
      <p:pic>
        <p:nvPicPr>
          <p:cNvPr id="4" name="Picture 3" descr="https://lh4.googleusercontent.com/_yswXmwRrruuAiSu6qvm-yQwf-iLcIP934SMC_6muvz2BApTetRwaSYyNxtpmbayTq7p1Lg0xhiUjW0SbDJ0fc-WT_hxkbQbJr6HJXSmsMiSLUidcsrSTCNFjr6jtgAV5tk1eJPglq-i9iA9_DHzQ6HnlIdK8o1JVFhewJFWLTZHCtWu0NaCM9gMlg7S"/>
          <p:cNvPicPr/>
          <p:nvPr/>
        </p:nvPicPr>
        <p:blipFill>
          <a:blip r:embed="rId2">
            <a:extLst>
              <a:ext uri="{28A0092B-C50C-407E-A947-70E740481C1C}">
                <a14:useLocalDpi xmlns:a14="http://schemas.microsoft.com/office/drawing/2010/main" val="0"/>
              </a:ext>
            </a:extLst>
          </a:blip>
          <a:srcRect/>
          <a:stretch>
            <a:fillRect/>
          </a:stretch>
        </p:blipFill>
        <p:spPr bwMode="auto">
          <a:xfrm>
            <a:off x="542507" y="714565"/>
            <a:ext cx="7051252" cy="4076346"/>
          </a:xfrm>
          <a:prstGeom prst="rect">
            <a:avLst/>
          </a:prstGeom>
          <a:noFill/>
          <a:ln>
            <a:noFill/>
          </a:ln>
        </p:spPr>
      </p:pic>
      <p:sp>
        <p:nvSpPr>
          <p:cNvPr id="5" name="Rectangle 4"/>
          <p:cNvSpPr/>
          <p:nvPr/>
        </p:nvSpPr>
        <p:spPr>
          <a:xfrm>
            <a:off x="2381269" y="4790911"/>
            <a:ext cx="2313454" cy="307777"/>
          </a:xfrm>
          <a:prstGeom prst="rect">
            <a:avLst/>
          </a:prstGeom>
        </p:spPr>
        <p:txBody>
          <a:bodyPr wrap="none">
            <a:spAutoFit/>
          </a:bodyPr>
          <a:lstStyle/>
          <a:p>
            <a:r>
              <a:rPr lang="en-US" dirty="0" smtClean="0">
                <a:latin typeface="Times New Roman"/>
                <a:ea typeface="Times New Roman"/>
              </a:rPr>
              <a:t>Figure: </a:t>
            </a:r>
            <a:r>
              <a:rPr lang="en-US" dirty="0">
                <a:latin typeface="Times New Roman"/>
                <a:ea typeface="Times New Roman"/>
              </a:rPr>
              <a:t>Architecture Diagram</a:t>
            </a:r>
            <a:endParaRPr lang="en-IN" dirty="0"/>
          </a:p>
        </p:txBody>
      </p:sp>
    </p:spTree>
    <p:extLst>
      <p:ext uri="{BB962C8B-B14F-4D97-AF65-F5344CB8AC3E}">
        <p14:creationId xmlns:p14="http://schemas.microsoft.com/office/powerpoint/2010/main" val="2609933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UML Diagrams</a:t>
            </a:r>
            <a:endParaRPr lang="en-IN" dirty="0"/>
          </a:p>
        </p:txBody>
      </p:sp>
      <p:pic>
        <p:nvPicPr>
          <p:cNvPr id="4" name="Picture 3" descr="https://lh3.googleusercontent.com/Csg4kd9YhgOqwkmKCpKb7P8n06Rr9aWmQH2EeY7XfchGiICBBtNgd6f_J9vIKgy0JukukzqE6V5Crhy15_9F9IaAZpcjOVF9A12y3mMmzIjMJ-7rtvE-BwDw97dxGONnkVsr0xE7Kx-GQFGgD_mO0Zn5k_E_JXzxb0Qnqmyer-_d6Wl0qageNCf4OJ62"/>
          <p:cNvPicPr/>
          <p:nvPr/>
        </p:nvPicPr>
        <p:blipFill>
          <a:blip r:embed="rId2">
            <a:extLst>
              <a:ext uri="{28A0092B-C50C-407E-A947-70E740481C1C}">
                <a14:useLocalDpi xmlns:a14="http://schemas.microsoft.com/office/drawing/2010/main" val="0"/>
              </a:ext>
            </a:extLst>
          </a:blip>
          <a:srcRect/>
          <a:stretch>
            <a:fillRect/>
          </a:stretch>
        </p:blipFill>
        <p:spPr bwMode="auto">
          <a:xfrm>
            <a:off x="1629570" y="1409120"/>
            <a:ext cx="5303520" cy="3185160"/>
          </a:xfrm>
          <a:prstGeom prst="rect">
            <a:avLst/>
          </a:prstGeom>
          <a:noFill/>
          <a:ln>
            <a:noFill/>
          </a:ln>
        </p:spPr>
      </p:pic>
      <p:sp>
        <p:nvSpPr>
          <p:cNvPr id="5" name="Rectangle 4"/>
          <p:cNvSpPr/>
          <p:nvPr/>
        </p:nvSpPr>
        <p:spPr>
          <a:xfrm>
            <a:off x="226718" y="1086263"/>
            <a:ext cx="2077813" cy="369332"/>
          </a:xfrm>
          <a:prstGeom prst="rect">
            <a:avLst/>
          </a:prstGeom>
        </p:spPr>
        <p:txBody>
          <a:bodyPr wrap="none">
            <a:spAutoFit/>
          </a:bodyPr>
          <a:lstStyle/>
          <a:p>
            <a:pPr algn="just">
              <a:lnSpc>
                <a:spcPct val="150000"/>
              </a:lnSpc>
            </a:pPr>
            <a:r>
              <a:rPr lang="en-US" sz="1200" dirty="0"/>
              <a:t>Data Flow Diagram </a:t>
            </a:r>
            <a:r>
              <a:rPr lang="en-US" sz="1200" dirty="0" smtClean="0"/>
              <a:t>- level 0</a:t>
            </a:r>
            <a:endParaRPr lang="en-IN" sz="1200" dirty="0">
              <a:effectLst/>
              <a:latin typeface="Times New Roman"/>
              <a:ea typeface="Times New Roman"/>
            </a:endParaRPr>
          </a:p>
        </p:txBody>
      </p:sp>
    </p:spTree>
    <p:extLst>
      <p:ext uri="{BB962C8B-B14F-4D97-AF65-F5344CB8AC3E}">
        <p14:creationId xmlns:p14="http://schemas.microsoft.com/office/powerpoint/2010/main" val="1773705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1781</Words>
  <Application>Microsoft Office PowerPoint</Application>
  <PresentationFormat>On-screen Show (16:9)</PresentationFormat>
  <Paragraphs>222</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Simple Light</vt:lpstr>
      <vt:lpstr>PowerPoint Presentation</vt:lpstr>
      <vt:lpstr>Problem statement</vt:lpstr>
      <vt:lpstr>Objective</vt:lpstr>
      <vt:lpstr>Literature Survey</vt:lpstr>
      <vt:lpstr>PowerPoint Presentation</vt:lpstr>
      <vt:lpstr>PowerPoint Presentation</vt:lpstr>
      <vt:lpstr>PowerPoint Presentation</vt:lpstr>
      <vt:lpstr>Proposed System</vt:lpstr>
      <vt:lpstr>UML Diagrams</vt:lpstr>
      <vt:lpstr>PowerPoint Presentation</vt:lpstr>
      <vt:lpstr>PowerPoint Presentation</vt:lpstr>
      <vt:lpstr>PowerPoint Presentation</vt:lpstr>
      <vt:lpstr>PowerPoint Presentation</vt:lpstr>
      <vt:lpstr>Implementation</vt:lpstr>
      <vt:lpstr>PowerPoint Presentation</vt:lpstr>
      <vt:lpstr>PowerPoint Presentation</vt:lpstr>
      <vt:lpstr>Project Plan</vt:lpstr>
      <vt:lpstr>Work Pending for Next Semester</vt:lpstr>
      <vt:lpstr>Benefits for Society </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mane</dc:creator>
  <cp:lastModifiedBy>Rahul mane</cp:lastModifiedBy>
  <cp:revision>28</cp:revision>
  <dcterms:modified xsi:type="dcterms:W3CDTF">2022-10-14T04:23:26Z</dcterms:modified>
</cp:coreProperties>
</file>