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70" r:id="rId5"/>
    <p:sldId id="276" r:id="rId6"/>
    <p:sldId id="285" r:id="rId7"/>
    <p:sldId id="284" r:id="rId8"/>
    <p:sldId id="279" r:id="rId9"/>
    <p:sldId id="281" r:id="rId10"/>
    <p:sldId id="282" r:id="rId11"/>
    <p:sldId id="28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6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3568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a48137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a48137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551063" y="2870367"/>
            <a:ext cx="8121938" cy="193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" sz="1400" dirty="0" smtClean="0"/>
              <a:t>  Student name:</a:t>
            </a:r>
            <a:r>
              <a:rPr lang="en-IN" sz="1400" dirty="0" smtClean="0"/>
              <a:t>Rahul Mane                        </a:t>
            </a:r>
            <a:r>
              <a:rPr lang="en" sz="1400" dirty="0" smtClean="0"/>
              <a:t>Roll no:37     </a:t>
            </a:r>
            <a:r>
              <a:rPr lang="en-IN" sz="1400" dirty="0" err="1" smtClean="0"/>
              <a:t>Division:BE</a:t>
            </a:r>
            <a:r>
              <a:rPr lang="en-IN" sz="1400" dirty="0" smtClean="0"/>
              <a:t> Comps                        </a:t>
            </a:r>
          </a:p>
          <a:p>
            <a:pPr marL="0" lvl="0" indent="0"/>
            <a:r>
              <a:rPr lang="en" sz="1400" dirty="0" smtClean="0"/>
              <a:t>  Student name:</a:t>
            </a:r>
            <a:r>
              <a:rPr lang="en-IN" sz="1400" dirty="0" err="1"/>
              <a:t>Yashovardhan</a:t>
            </a:r>
            <a:r>
              <a:rPr lang="en-IN" sz="1400" dirty="0"/>
              <a:t> </a:t>
            </a:r>
            <a:r>
              <a:rPr lang="en-IN" sz="1400" dirty="0" err="1" smtClean="0"/>
              <a:t>Sarda</a:t>
            </a:r>
            <a:r>
              <a:rPr lang="en-IN" sz="1400" dirty="0" smtClean="0"/>
              <a:t>          R</a:t>
            </a:r>
            <a:r>
              <a:rPr lang="en" sz="1400" dirty="0" smtClean="0"/>
              <a:t>oll no:57     D</a:t>
            </a:r>
            <a:r>
              <a:rPr lang="en-IN" sz="1400" dirty="0" err="1" smtClean="0"/>
              <a:t>ivision:BE</a:t>
            </a:r>
            <a:r>
              <a:rPr lang="en-IN" sz="1400" dirty="0" smtClean="0"/>
              <a:t> Comps</a:t>
            </a:r>
          </a:p>
          <a:p>
            <a:pPr marL="0" lvl="0" indent="0"/>
            <a:r>
              <a:rPr lang="en" sz="1400" dirty="0" smtClean="0"/>
              <a:t>     Student </a:t>
            </a:r>
            <a:r>
              <a:rPr lang="en" sz="1400" dirty="0"/>
              <a:t>name:</a:t>
            </a:r>
            <a:r>
              <a:rPr lang="en-IN" sz="1400" dirty="0" err="1"/>
              <a:t>Vidhi</a:t>
            </a:r>
            <a:r>
              <a:rPr lang="en-IN" sz="1400" dirty="0"/>
              <a:t> Jain </a:t>
            </a:r>
            <a:r>
              <a:rPr lang="en-IN" sz="1400" dirty="0" smtClean="0"/>
              <a:t>                             Roll no:28      </a:t>
            </a:r>
            <a:r>
              <a:rPr lang="en-IN" sz="1400" dirty="0" err="1" smtClean="0"/>
              <a:t>Division:BE</a:t>
            </a:r>
            <a:r>
              <a:rPr lang="en-IN" sz="1400" dirty="0" smtClean="0"/>
              <a:t> Comps</a:t>
            </a:r>
          </a:p>
          <a:p>
            <a:pPr marL="0" lvl="0" indent="0"/>
            <a:r>
              <a:rPr lang="en" sz="1400" dirty="0" smtClean="0"/>
              <a:t>   Student </a:t>
            </a:r>
            <a:r>
              <a:rPr lang="en" sz="1400" dirty="0"/>
              <a:t>name</a:t>
            </a:r>
            <a:r>
              <a:rPr lang="en" sz="1400" dirty="0" smtClean="0"/>
              <a:t>:</a:t>
            </a:r>
            <a:r>
              <a:rPr lang="en-IN" sz="1400" dirty="0"/>
              <a:t> </a:t>
            </a:r>
            <a:r>
              <a:rPr lang="en-IN" sz="1400" dirty="0" err="1"/>
              <a:t>Simran</a:t>
            </a:r>
            <a:r>
              <a:rPr lang="en-IN" sz="1400" dirty="0"/>
              <a:t> Singh </a:t>
            </a:r>
            <a:r>
              <a:rPr lang="en-IN" sz="1400" dirty="0" smtClean="0"/>
              <a:t>                     </a:t>
            </a:r>
            <a:r>
              <a:rPr lang="en" sz="1400" dirty="0" smtClean="0"/>
              <a:t>Roll no:72      </a:t>
            </a:r>
            <a:r>
              <a:rPr lang="en-IN" sz="1400" dirty="0" err="1" smtClean="0"/>
              <a:t>Division:BE</a:t>
            </a:r>
            <a:r>
              <a:rPr lang="en-IN" sz="1400" dirty="0" smtClean="0"/>
              <a:t> comps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>
              <a:buClr>
                <a:schemeClr val="dk1"/>
              </a:buClr>
              <a:buSzPts val="1100"/>
            </a:pPr>
            <a:endParaRPr lang="en" sz="1400" dirty="0" smtClean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sz="1400" dirty="0" smtClean="0"/>
              <a:t>Under </a:t>
            </a:r>
            <a:r>
              <a:rPr lang="en" sz="1400" dirty="0"/>
              <a:t>the Guidance of: </a:t>
            </a:r>
            <a:r>
              <a:rPr lang="en" sz="1400" dirty="0" smtClean="0"/>
              <a:t> Dr.</a:t>
            </a:r>
            <a:r>
              <a:rPr lang="en-IN" sz="1400" dirty="0" smtClean="0"/>
              <a:t>Rahul </a:t>
            </a:r>
            <a:r>
              <a:rPr lang="en-IN" sz="1400" dirty="0" err="1"/>
              <a:t>Ambekar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743700" y="2142916"/>
            <a:ext cx="73380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000" b="1" dirty="0"/>
              <a:t>Decentralized File Storage using </a:t>
            </a:r>
            <a:r>
              <a:rPr lang="en-US" sz="2000" b="1" dirty="0" err="1"/>
              <a:t>Blockchain</a:t>
            </a:r>
            <a:r>
              <a:rPr lang="en-US" sz="2000" b="1" dirty="0"/>
              <a:t> and </a:t>
            </a:r>
            <a:r>
              <a:rPr lang="en-US" sz="2000" b="1" dirty="0" smtClean="0"/>
              <a:t>IPFS</a:t>
            </a:r>
            <a:r>
              <a:rPr lang="en" sz="2000" dirty="0"/>
              <a:t/>
            </a:r>
            <a:br>
              <a:rPr lang="en" sz="2000" dirty="0"/>
            </a:br>
            <a:r>
              <a:rPr lang="en" dirty="0" smtClean="0"/>
              <a:t>(</a:t>
            </a:r>
            <a:r>
              <a:rPr lang="en-IN" dirty="0"/>
              <a:t>BE20</a:t>
            </a:r>
            <a:r>
              <a:rPr lang="en" dirty="0" smtClean="0"/>
              <a:t>)</a:t>
            </a:r>
            <a:endParaRPr sz="2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903000" y="1600046"/>
            <a:ext cx="73380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80">
                <a:solidFill>
                  <a:schemeClr val="dk1"/>
                </a:solidFill>
              </a:rPr>
              <a:t>DEPARTMENT OF COMPUTER ENGINEERING</a:t>
            </a:r>
            <a:endParaRPr sz="228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0600" cy="12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81" y="89776"/>
            <a:ext cx="819932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Blog,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15] David </a:t>
            </a:r>
            <a:r>
              <a:rPr lang="en-IN" sz="1200" dirty="0" err="1"/>
              <a:t>Dalrymple</a:t>
            </a:r>
            <a:r>
              <a:rPr lang="en-IN" sz="1200" dirty="0"/>
              <a:t>, Irene </a:t>
            </a:r>
            <a:r>
              <a:rPr lang="en-IN" sz="1200" dirty="0" err="1"/>
              <a:t>Giacomelli</a:t>
            </a:r>
            <a:r>
              <a:rPr lang="en-IN" sz="1200" dirty="0"/>
              <a:t>, </a:t>
            </a:r>
            <a:r>
              <a:rPr lang="en-IN" sz="1200" dirty="0" err="1"/>
              <a:t>Karola</a:t>
            </a:r>
            <a:r>
              <a:rPr lang="en-IN" sz="1200" dirty="0"/>
              <a:t> </a:t>
            </a:r>
            <a:r>
              <a:rPr lang="en-IN" sz="1200" dirty="0" err="1"/>
              <a:t>Kirsanow</a:t>
            </a:r>
            <a:r>
              <a:rPr lang="en-IN" sz="1200" dirty="0"/>
              <a:t> in 2020</a:t>
            </a:r>
          </a:p>
          <a:p>
            <a:endParaRPr lang="en-IN" sz="1200" dirty="0"/>
          </a:p>
          <a:p>
            <a:r>
              <a:rPr lang="en-IN" sz="1200" dirty="0"/>
              <a:t>Article,</a:t>
            </a:r>
          </a:p>
          <a:p>
            <a:r>
              <a:rPr lang="en-IN" sz="1200" dirty="0"/>
              <a:t>[16</a:t>
            </a:r>
            <a:r>
              <a:rPr lang="en-IN" sz="1200" dirty="0" smtClean="0"/>
              <a:t>] “</a:t>
            </a:r>
            <a:r>
              <a:rPr lang="en-IN" sz="1200" dirty="0" err="1"/>
              <a:t>Blockchain</a:t>
            </a:r>
            <a:r>
              <a:rPr lang="en-IN" sz="1200" dirty="0"/>
              <a:t> on AWS”</a:t>
            </a:r>
          </a:p>
          <a:p>
            <a:endParaRPr lang="en-IN" sz="1200" dirty="0"/>
          </a:p>
          <a:p>
            <a:r>
              <a:rPr lang="en-IN" sz="1200" dirty="0"/>
              <a:t>Journal Paper,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17] B-Box </a:t>
            </a:r>
            <a:r>
              <a:rPr lang="en-IN" sz="1200" dirty="0"/>
              <a:t>- A Decentralized Storage System Using IPFS, Attributed-based Encryption, and </a:t>
            </a:r>
            <a:r>
              <a:rPr lang="en-IN" sz="1200" dirty="0" err="1"/>
              <a:t>Blockchain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Article,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18] </a:t>
            </a:r>
            <a:r>
              <a:rPr lang="en-IN" sz="1200" dirty="0" err="1" smtClean="0"/>
              <a:t>Blockchain</a:t>
            </a:r>
            <a:r>
              <a:rPr lang="en-IN" sz="1200" dirty="0" smtClean="0"/>
              <a:t> </a:t>
            </a:r>
            <a:r>
              <a:rPr lang="en-IN" sz="1200" dirty="0"/>
              <a:t>Techniques for Secure Storage of Data in Cloud Environment.</a:t>
            </a:r>
          </a:p>
          <a:p>
            <a:endParaRPr lang="en-IN" sz="1200" dirty="0"/>
          </a:p>
          <a:p>
            <a:r>
              <a:rPr lang="en-IN" sz="1200" dirty="0"/>
              <a:t>Article,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19] Cloud </a:t>
            </a:r>
            <a:r>
              <a:rPr lang="en-IN" sz="1200" dirty="0"/>
              <a:t>computing, decentralized access control, </a:t>
            </a:r>
            <a:r>
              <a:rPr lang="en-IN" sz="1200" dirty="0" err="1"/>
              <a:t>Blockchain</a:t>
            </a:r>
            <a:r>
              <a:rPr lang="en-IN" sz="1200" dirty="0"/>
              <a:t> technique, CP-ABE, Data Integrity.</a:t>
            </a:r>
          </a:p>
          <a:p>
            <a:endParaRPr lang="en-IN" sz="1200" dirty="0"/>
          </a:p>
          <a:p>
            <a:r>
              <a:rPr lang="en-IN" sz="1200" dirty="0"/>
              <a:t>Article,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20] Decentralized </a:t>
            </a:r>
            <a:r>
              <a:rPr lang="en-IN" sz="1200" dirty="0"/>
              <a:t>Consensus </a:t>
            </a:r>
            <a:r>
              <a:rPr lang="en-IN" sz="1200" dirty="0" err="1"/>
              <a:t>Blockchain</a:t>
            </a:r>
            <a:r>
              <a:rPr lang="en-IN" sz="1200" dirty="0"/>
              <a:t> and IPFS-Based Data Aggregation for Efficient Data Storage Scheme.</a:t>
            </a:r>
          </a:p>
          <a:p>
            <a:endParaRPr lang="en-IN" sz="1200" dirty="0"/>
          </a:p>
          <a:p>
            <a:r>
              <a:rPr lang="en-IN" sz="1200" dirty="0"/>
              <a:t>Article,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21] </a:t>
            </a:r>
            <a:r>
              <a:rPr lang="en-IN" sz="1200" dirty="0" err="1" smtClean="0"/>
              <a:t>Blockchain</a:t>
            </a:r>
            <a:r>
              <a:rPr lang="en-IN" sz="1200" dirty="0" smtClean="0"/>
              <a:t> </a:t>
            </a:r>
            <a:r>
              <a:rPr lang="en-IN" sz="1200" dirty="0"/>
              <a:t>based Data Security and Access Control System using Cloud.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Thesis,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22] DECENTRALIZED </a:t>
            </a:r>
            <a:r>
              <a:rPr lang="en-IN" sz="1200" dirty="0"/>
              <a:t>SECURE CLOUD STORAGE USING BLOCKCHAIN</a:t>
            </a:r>
          </a:p>
        </p:txBody>
      </p:sp>
    </p:spTree>
    <p:extLst>
      <p:ext uri="{BB962C8B-B14F-4D97-AF65-F5344CB8AC3E}">
        <p14:creationId xmlns:p14="http://schemas.microsoft.com/office/powerpoint/2010/main" val="41697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93533" y="981012"/>
            <a:ext cx="8523463" cy="1447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en-IN" sz="1200" dirty="0" smtClean="0"/>
          </a:p>
          <a:p>
            <a:r>
              <a:rPr lang="en-IN" sz="1200" dirty="0" smtClean="0"/>
              <a:t>Storing </a:t>
            </a:r>
            <a:r>
              <a:rPr lang="en-IN" sz="1200" dirty="0"/>
              <a:t>data is one of the major concerns in today’s world. According to a </a:t>
            </a:r>
            <a:r>
              <a:rPr lang="en-IN" sz="1200" dirty="0" smtClean="0"/>
              <a:t>research </a:t>
            </a:r>
            <a:r>
              <a:rPr lang="en-IN" sz="1200" dirty="0"/>
              <a:t>the minimal data generated is 2.5 quintillion bytes of data produced by humans every day and storage is a major concern. Most of the centralized storage out there stores the data but is it a safe approach? It’s still questionable that the data stored in these storages are safe or won’t be lost. To maintain the </a:t>
            </a:r>
            <a:r>
              <a:rPr lang="en-IN" sz="1200" dirty="0" smtClean="0"/>
              <a:t>CIA  </a:t>
            </a:r>
            <a:r>
              <a:rPr lang="en-IN" sz="1200" dirty="0"/>
              <a:t>of data most of the big companies are trying to move on a more secure approach of storage </a:t>
            </a:r>
            <a:r>
              <a:rPr lang="en-IN" sz="1200" dirty="0" err="1"/>
              <a:t>i.e</a:t>
            </a:r>
            <a:r>
              <a:rPr lang="en-IN" sz="1200" dirty="0"/>
              <a:t> Decentralized storage </a:t>
            </a:r>
            <a:r>
              <a:rPr lang="en-IN" sz="1200" dirty="0" smtClean="0"/>
              <a:t>to </a:t>
            </a:r>
            <a:r>
              <a:rPr lang="en-IN" sz="1200" dirty="0"/>
              <a:t>secure their data and get a fast accessibility of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112249"/>
            <a:ext cx="8520600" cy="192603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The project aims to build a Decentralized File Storage using </a:t>
            </a:r>
            <a:r>
              <a:rPr lang="en-US" sz="1200" dirty="0" err="1"/>
              <a:t>Blockchain</a:t>
            </a:r>
            <a:r>
              <a:rPr lang="en-US" sz="1200" dirty="0"/>
              <a:t> and IPFS</a:t>
            </a:r>
            <a:r>
              <a:rPr lang="en-US" sz="1200" dirty="0" smtClean="0"/>
              <a:t>:</a:t>
            </a:r>
          </a:p>
          <a:p>
            <a:pPr marL="114300" indent="0">
              <a:buNone/>
            </a:pPr>
            <a:endParaRPr lang="en-IN" sz="1200" dirty="0"/>
          </a:p>
          <a:p>
            <a:pPr lvl="0" fontAlgn="base"/>
            <a:r>
              <a:rPr lang="en-IN" sz="1200" dirty="0"/>
              <a:t>Decentralized storage is used to improve the security of data transactions between two entities through </a:t>
            </a:r>
            <a:r>
              <a:rPr lang="en-IN" sz="1200" dirty="0" err="1"/>
              <a:t>blockchain</a:t>
            </a:r>
            <a:r>
              <a:rPr lang="en-IN" sz="1200" dirty="0"/>
              <a:t>.</a:t>
            </a:r>
          </a:p>
          <a:p>
            <a:pPr lvl="0" fontAlgn="base"/>
            <a:r>
              <a:rPr lang="en-IN" sz="1200" dirty="0"/>
              <a:t>In centralized storage one's you delete the file it is still saved in the server but in decentralized, there is no third party to access your data.</a:t>
            </a:r>
          </a:p>
          <a:p>
            <a:pPr lvl="0" fontAlgn="base"/>
            <a:r>
              <a:rPr lang="en-IN" sz="1200" dirty="0"/>
              <a:t>Data is encrypted and stored across multiple locations or nodes that are run by individuals or organizations.</a:t>
            </a:r>
          </a:p>
          <a:p>
            <a:pPr lvl="0" fontAlgn="base"/>
            <a:r>
              <a:rPr lang="en-IN" sz="1200" dirty="0"/>
              <a:t>To save data as Large organizations store data centralized in a cloud storage system. Hackers and other potential threats can have access to such information.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1;p15"/>
          <p:cNvSpPr txBox="1">
            <a:spLocks/>
          </p:cNvSpPr>
          <p:nvPr/>
        </p:nvSpPr>
        <p:spPr>
          <a:xfrm>
            <a:off x="306653" y="272295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mtClean="0"/>
              <a:t>Scope</a:t>
            </a:r>
            <a:endParaRPr lang="en-IN" dirty="0"/>
          </a:p>
        </p:txBody>
      </p:sp>
      <p:sp>
        <p:nvSpPr>
          <p:cNvPr id="5" name="Google Shape;72;p15"/>
          <p:cNvSpPr txBox="1">
            <a:spLocks/>
          </p:cNvSpPr>
          <p:nvPr/>
        </p:nvSpPr>
        <p:spPr>
          <a:xfrm>
            <a:off x="311700" y="943465"/>
            <a:ext cx="8520600" cy="1801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200" dirty="0" smtClean="0"/>
              <a:t>The basic idea of the project is to build a system to implement on Decentralized File Storage using </a:t>
            </a:r>
            <a:r>
              <a:rPr lang="en-US" sz="1200" dirty="0" err="1" smtClean="0"/>
              <a:t>Blockchain</a:t>
            </a:r>
            <a:r>
              <a:rPr lang="en-US" sz="1200" dirty="0" smtClean="0"/>
              <a:t> and IPFS:</a:t>
            </a:r>
          </a:p>
          <a:p>
            <a:pPr marL="114300" indent="0">
              <a:buFont typeface="Arial"/>
              <a:buNone/>
            </a:pPr>
            <a:endParaRPr lang="en-US" sz="1200" dirty="0" smtClean="0"/>
          </a:p>
          <a:p>
            <a:r>
              <a:rPr lang="en-US" sz="1200" dirty="0" smtClean="0"/>
              <a:t>The innovative cryptography feature of </a:t>
            </a:r>
            <a:r>
              <a:rPr lang="en-US" sz="1200" dirty="0" err="1" smtClean="0"/>
              <a:t>Blockchain</a:t>
            </a:r>
            <a:r>
              <a:rPr lang="en-US" sz="1200" dirty="0" smtClean="0"/>
              <a:t> Technology will help in encrypting and verifying the data. In this manner, the data is less likely to be attacked or altered without authorization                                                                  </a:t>
            </a:r>
          </a:p>
          <a:p>
            <a:pPr fontAlgn="base"/>
            <a:r>
              <a:rPr lang="en-US" sz="1200" dirty="0" smtClean="0"/>
              <a:t>The distributed/decentralized security feature of </a:t>
            </a:r>
            <a:r>
              <a:rPr lang="en-US" sz="1200" dirty="0" err="1" smtClean="0"/>
              <a:t>Blockchain</a:t>
            </a:r>
            <a:r>
              <a:rPr lang="en-US" sz="1200" dirty="0" smtClean="0"/>
              <a:t> will make cloud storage more protected and robust against hacking as the data on a centralized server is exposed to hacking, loss of data, or human error.</a:t>
            </a:r>
          </a:p>
          <a:p>
            <a:pPr marL="0" indent="0">
              <a:spcAft>
                <a:spcPts val="1200"/>
              </a:spcAft>
              <a:buFont typeface="Arial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0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54" y="16041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1284" y="4730129"/>
            <a:ext cx="2313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ea typeface="Times New Roman"/>
              </a:rPr>
              <a:t>Figure: </a:t>
            </a:r>
            <a:r>
              <a:rPr lang="en-US" dirty="0">
                <a:latin typeface="Times New Roman"/>
                <a:ea typeface="Times New Roman"/>
              </a:rPr>
              <a:t>Architecture Diagram</a:t>
            </a:r>
            <a:endParaRPr lang="en-IN" dirty="0"/>
          </a:p>
        </p:txBody>
      </p:sp>
      <p:pic>
        <p:nvPicPr>
          <p:cNvPr id="1026" name="Picture 2" descr="C:\Users\Rahul mane\Desktop\project\BE project\WhatsApp Image 2023-01-27 at 7.54.22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9" y="680643"/>
            <a:ext cx="622231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38"/>
          <a:stretch/>
        </p:blipFill>
        <p:spPr bwMode="auto">
          <a:xfrm>
            <a:off x="121920" y="1026689"/>
            <a:ext cx="4612640" cy="28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Rahul mane\Downloads\secondper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26689"/>
            <a:ext cx="4064000" cy="280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" y="178620"/>
            <a:ext cx="8360052" cy="448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2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4" y="294096"/>
            <a:ext cx="3695256" cy="190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81" y="304256"/>
            <a:ext cx="3540522" cy="18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235200"/>
            <a:ext cx="141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Video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57900" y="220007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Image</a:t>
            </a:r>
            <a:endParaRPr lang="en-IN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9" y="2558620"/>
            <a:ext cx="3712591" cy="199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74" y="19674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588" y="837058"/>
            <a:ext cx="818418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whitepaper,</a:t>
            </a:r>
          </a:p>
          <a:p>
            <a:r>
              <a:rPr lang="en-IN" sz="1200" dirty="0"/>
              <a:t>[1] </a:t>
            </a:r>
            <a:r>
              <a:rPr lang="en-IN" sz="1200" dirty="0" err="1"/>
              <a:t>Bitcoin</a:t>
            </a:r>
            <a:r>
              <a:rPr lang="en-IN" sz="1200" dirty="0"/>
              <a:t>: A Peer-to-Peer Electronic Cash System by Satoshi </a:t>
            </a:r>
            <a:r>
              <a:rPr lang="en-IN" sz="1200" dirty="0" err="1"/>
              <a:t>Nakamoto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Article,</a:t>
            </a:r>
          </a:p>
          <a:p>
            <a:r>
              <a:rPr lang="en-IN" sz="1200" dirty="0"/>
              <a:t>[2] by Robert Sheldon and Brien Posey published on 05 Jan 2020</a:t>
            </a:r>
          </a:p>
          <a:p>
            <a:endParaRPr lang="en-IN" sz="1200" dirty="0"/>
          </a:p>
          <a:p>
            <a:r>
              <a:rPr lang="en-IN" sz="1200" dirty="0"/>
              <a:t>Journal Paper,</a:t>
            </a:r>
          </a:p>
          <a:p>
            <a:r>
              <a:rPr lang="en-IN" sz="1200" dirty="0"/>
              <a:t>[3] </a:t>
            </a:r>
            <a:r>
              <a:rPr lang="en-IN" sz="1200" dirty="0" err="1"/>
              <a:t>Blockchain</a:t>
            </a:r>
            <a:r>
              <a:rPr lang="en-IN" sz="1200" dirty="0"/>
              <a:t>-Based, Decentralized Access Control for IPFS, University of Luxembourg, </a:t>
            </a:r>
            <a:r>
              <a:rPr lang="en-IN" sz="1200" dirty="0" err="1"/>
              <a:t>SnT</a:t>
            </a:r>
            <a:r>
              <a:rPr lang="en-IN" sz="1200" dirty="0"/>
              <a:t>, by Mathis Steichen, Beltran </a:t>
            </a:r>
            <a:r>
              <a:rPr lang="en-IN" sz="1200" dirty="0" err="1"/>
              <a:t>Fiz</a:t>
            </a:r>
            <a:r>
              <a:rPr lang="en-IN" sz="1200" dirty="0"/>
              <a:t>, Robert </a:t>
            </a:r>
            <a:r>
              <a:rPr lang="en-IN" sz="1200" dirty="0" err="1"/>
              <a:t>Norvill</a:t>
            </a:r>
            <a:r>
              <a:rPr lang="en-IN" sz="1200" dirty="0"/>
              <a:t>, </a:t>
            </a:r>
            <a:r>
              <a:rPr lang="en-IN" sz="1200" dirty="0" err="1"/>
              <a:t>Wazen</a:t>
            </a:r>
            <a:r>
              <a:rPr lang="en-IN" sz="1200" dirty="0"/>
              <a:t> </a:t>
            </a:r>
            <a:r>
              <a:rPr lang="en-IN" sz="1200" dirty="0" err="1"/>
              <a:t>Shbair</a:t>
            </a:r>
            <a:r>
              <a:rPr lang="en-IN" sz="1200" dirty="0"/>
              <a:t> and </a:t>
            </a:r>
            <a:r>
              <a:rPr lang="en-IN" sz="1200" dirty="0" err="1"/>
              <a:t>Radu</a:t>
            </a:r>
            <a:r>
              <a:rPr lang="en-IN" sz="1200" dirty="0"/>
              <a:t> State published on 2018</a:t>
            </a:r>
          </a:p>
          <a:p>
            <a:endParaRPr lang="en-IN" sz="1200" dirty="0"/>
          </a:p>
          <a:p>
            <a:r>
              <a:rPr lang="en-IN" sz="1200" dirty="0"/>
              <a:t>Journal Paper,</a:t>
            </a:r>
          </a:p>
          <a:p>
            <a:r>
              <a:rPr lang="en-IN" sz="1200" dirty="0"/>
              <a:t>[4] International Journal of Engineering and Advanced Technology (IJEAT) by G. </a:t>
            </a:r>
            <a:r>
              <a:rPr lang="en-IN" sz="1200" dirty="0" err="1"/>
              <a:t>Abinaya</a:t>
            </a:r>
            <a:r>
              <a:rPr lang="en-IN" sz="1200" dirty="0"/>
              <a:t>, </a:t>
            </a:r>
            <a:r>
              <a:rPr lang="en-IN" sz="1200" dirty="0" err="1"/>
              <a:t>Preksha</a:t>
            </a:r>
            <a:r>
              <a:rPr lang="en-IN" sz="1200" dirty="0"/>
              <a:t> Kothari, Alex </a:t>
            </a:r>
            <a:r>
              <a:rPr lang="en-IN" sz="1200" dirty="0" err="1"/>
              <a:t>Pavithran</a:t>
            </a:r>
            <a:r>
              <a:rPr lang="en-IN" sz="1200" dirty="0"/>
              <a:t> KP, </a:t>
            </a:r>
            <a:r>
              <a:rPr lang="en-IN" sz="1200" dirty="0" err="1"/>
              <a:t>Manasi</a:t>
            </a:r>
            <a:r>
              <a:rPr lang="en-IN" sz="1200" dirty="0"/>
              <a:t> </a:t>
            </a:r>
            <a:r>
              <a:rPr lang="en-IN" sz="1200" dirty="0" err="1"/>
              <a:t>Biswas</a:t>
            </a:r>
            <a:r>
              <a:rPr lang="en-IN" sz="1200" dirty="0"/>
              <a:t>, </a:t>
            </a:r>
            <a:r>
              <a:rPr lang="en-IN" sz="1200" dirty="0" err="1"/>
              <a:t>Farheen</a:t>
            </a:r>
            <a:r>
              <a:rPr lang="en-IN" sz="1200" dirty="0"/>
              <a:t> Khan published in , April 2019</a:t>
            </a:r>
          </a:p>
          <a:p>
            <a:endParaRPr lang="en-IN" sz="1200" dirty="0"/>
          </a:p>
          <a:p>
            <a:r>
              <a:rPr lang="en-IN" sz="1200" dirty="0"/>
              <a:t>Journal Paper,</a:t>
            </a:r>
          </a:p>
          <a:p>
            <a:r>
              <a:rPr lang="en-IN" sz="1200" dirty="0"/>
              <a:t>[5] “Peer-to-Peer Distributed Storage Using </a:t>
            </a:r>
            <a:r>
              <a:rPr lang="en-IN" sz="1200" dirty="0" err="1"/>
              <a:t>InterPlanetary</a:t>
            </a:r>
            <a:r>
              <a:rPr lang="en-IN" sz="1200" dirty="0"/>
              <a:t> File System” by </a:t>
            </a:r>
            <a:r>
              <a:rPr lang="en-IN" sz="1200" dirty="0" err="1"/>
              <a:t>A.Manoj</a:t>
            </a:r>
            <a:r>
              <a:rPr lang="en-IN" sz="1200" dirty="0"/>
              <a:t> </a:t>
            </a:r>
            <a:r>
              <a:rPr lang="en-IN" sz="1200" dirty="0" err="1"/>
              <a:t>Athreya</a:t>
            </a:r>
            <a:r>
              <a:rPr lang="en-IN" sz="1200" dirty="0"/>
              <a:t>, </a:t>
            </a:r>
            <a:r>
              <a:rPr lang="en-IN" sz="1200" dirty="0" err="1"/>
              <a:t>Ashwin</a:t>
            </a:r>
            <a:r>
              <a:rPr lang="en-IN" sz="1200" dirty="0"/>
              <a:t> A. Kumar, </a:t>
            </a:r>
            <a:r>
              <a:rPr lang="en-IN" sz="1200" dirty="0" err="1"/>
              <a:t>S.M.Nagarjath</a:t>
            </a:r>
            <a:r>
              <a:rPr lang="en-IN" sz="1200" dirty="0"/>
              <a:t>, </a:t>
            </a:r>
            <a:r>
              <a:rPr lang="en-IN" sz="1200" dirty="0" err="1"/>
              <a:t>Gururaj</a:t>
            </a:r>
            <a:r>
              <a:rPr lang="en-IN" sz="1200" dirty="0"/>
              <a:t> H. L in 2021 </a:t>
            </a:r>
          </a:p>
          <a:p>
            <a:endParaRPr lang="en-IN" sz="1200" dirty="0"/>
          </a:p>
          <a:p>
            <a:r>
              <a:rPr lang="en-IN" sz="1200" dirty="0"/>
              <a:t>Journal Paper,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6] Decentralized </a:t>
            </a:r>
            <a:r>
              <a:rPr lang="en-IN" sz="1200" dirty="0" err="1"/>
              <a:t>Blockchain</a:t>
            </a:r>
            <a:r>
              <a:rPr lang="en-IN" sz="1200" dirty="0"/>
              <a:t> Based System for Secure Data Storage in Cloud by S. </a:t>
            </a:r>
            <a:r>
              <a:rPr lang="en-IN" sz="1200" dirty="0" err="1"/>
              <a:t>Uthayashangar</a:t>
            </a:r>
            <a:r>
              <a:rPr lang="en-IN" sz="1200" dirty="0"/>
              <a:t> T. </a:t>
            </a:r>
            <a:r>
              <a:rPr lang="en-IN" sz="1200" dirty="0" err="1"/>
              <a:t>Dhanya</a:t>
            </a:r>
            <a:r>
              <a:rPr lang="en-IN" sz="1200" dirty="0"/>
              <a:t>  S. </a:t>
            </a:r>
            <a:r>
              <a:rPr lang="en-IN" sz="1200" dirty="0" err="1"/>
              <a:t>Dharshini</a:t>
            </a:r>
            <a:r>
              <a:rPr lang="en-IN" sz="1200" dirty="0"/>
              <a:t> R. </a:t>
            </a:r>
            <a:r>
              <a:rPr lang="en-IN" sz="1200" dirty="0" err="1"/>
              <a:t>Gayathri</a:t>
            </a:r>
            <a:r>
              <a:rPr lang="en-IN" sz="1200" dirty="0"/>
              <a:t> published in </a:t>
            </a:r>
            <a:r>
              <a:rPr lang="en-IN" sz="1200" dirty="0" err="1"/>
              <a:t>september</a:t>
            </a:r>
            <a:r>
              <a:rPr lang="en-IN" sz="1200" dirty="0"/>
              <a:t> 2021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3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36" y="146836"/>
            <a:ext cx="85444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Book,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7] Solidity </a:t>
            </a:r>
            <a:r>
              <a:rPr lang="en-IN" sz="1200" dirty="0"/>
              <a:t>documentation</a:t>
            </a:r>
          </a:p>
          <a:p>
            <a:endParaRPr lang="en-IN" sz="1200" dirty="0"/>
          </a:p>
          <a:p>
            <a:r>
              <a:rPr lang="en-IN" sz="1200" dirty="0"/>
              <a:t>Journal Paper,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8] Efficient-way </a:t>
            </a:r>
            <a:r>
              <a:rPr lang="en-IN" sz="1200" dirty="0"/>
              <a:t>of Data Storage on Decentralized Cloud using </a:t>
            </a:r>
            <a:r>
              <a:rPr lang="en-IN" sz="1200" dirty="0" err="1"/>
              <a:t>Blockchain</a:t>
            </a:r>
            <a:r>
              <a:rPr lang="en-IN" sz="1200" dirty="0"/>
              <a:t> Technology by </a:t>
            </a:r>
            <a:r>
              <a:rPr lang="en-IN" sz="1200" dirty="0" err="1"/>
              <a:t>Nandini</a:t>
            </a:r>
            <a:r>
              <a:rPr lang="en-IN" sz="1200" dirty="0"/>
              <a:t> K and </a:t>
            </a:r>
            <a:r>
              <a:rPr lang="en-IN" sz="1200" dirty="0" err="1"/>
              <a:t>Girisha</a:t>
            </a:r>
            <a:r>
              <a:rPr lang="en-IN" sz="1200" dirty="0"/>
              <a:t> G.S published in February 2022</a:t>
            </a:r>
          </a:p>
          <a:p>
            <a:endParaRPr lang="en-IN" sz="1200" dirty="0"/>
          </a:p>
          <a:p>
            <a:r>
              <a:rPr lang="en-IN" sz="1200" dirty="0"/>
              <a:t>Journal Paper,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9] A </a:t>
            </a:r>
            <a:r>
              <a:rPr lang="en-IN" sz="1200" dirty="0"/>
              <a:t>Study And Analysis Of Decentralized Cloud Based Platform by </a:t>
            </a:r>
            <a:r>
              <a:rPr lang="en-IN" sz="1200" dirty="0" err="1"/>
              <a:t>Sonali</a:t>
            </a:r>
            <a:r>
              <a:rPr lang="en-IN" sz="1200" dirty="0"/>
              <a:t> Sharma, </a:t>
            </a:r>
            <a:r>
              <a:rPr lang="en-IN" sz="1200" dirty="0" err="1"/>
              <a:t>Shilpi</a:t>
            </a:r>
            <a:r>
              <a:rPr lang="en-IN" sz="1200" dirty="0"/>
              <a:t> Sharma, </a:t>
            </a:r>
            <a:r>
              <a:rPr lang="en-IN" sz="1200" dirty="0" err="1"/>
              <a:t>Tanupriya</a:t>
            </a:r>
            <a:r>
              <a:rPr lang="en-IN" sz="1200" dirty="0"/>
              <a:t> </a:t>
            </a:r>
            <a:r>
              <a:rPr lang="en-IN" sz="1200" dirty="0" err="1"/>
              <a:t>Choudhury</a:t>
            </a:r>
            <a:r>
              <a:rPr lang="en-IN" sz="1200" dirty="0"/>
              <a:t> published in March 2022.</a:t>
            </a:r>
          </a:p>
          <a:p>
            <a:endParaRPr lang="en-IN" sz="1200" dirty="0"/>
          </a:p>
          <a:p>
            <a:r>
              <a:rPr lang="en-IN" sz="1200" dirty="0"/>
              <a:t>Journal Paper,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10] </a:t>
            </a:r>
            <a:r>
              <a:rPr lang="en-IN" sz="1200" dirty="0" err="1" smtClean="0"/>
              <a:t>Blockchain</a:t>
            </a:r>
            <a:r>
              <a:rPr lang="en-IN" sz="1200" dirty="0" smtClean="0"/>
              <a:t> </a:t>
            </a:r>
            <a:r>
              <a:rPr lang="en-IN" sz="1200" dirty="0"/>
              <a:t>based Data Security and Access Control System using Cloud</a:t>
            </a:r>
          </a:p>
          <a:p>
            <a:endParaRPr lang="en-IN" sz="1200" dirty="0"/>
          </a:p>
          <a:p>
            <a:r>
              <a:rPr lang="en-IN" sz="1200" dirty="0"/>
              <a:t>Journal Paper,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11] </a:t>
            </a:r>
            <a:r>
              <a:rPr lang="en-IN" sz="1200" dirty="0" err="1" smtClean="0"/>
              <a:t>Blockchain</a:t>
            </a:r>
            <a:r>
              <a:rPr lang="en-IN" sz="1200" dirty="0" smtClean="0"/>
              <a:t>-based </a:t>
            </a:r>
            <a:r>
              <a:rPr lang="en-IN" sz="1200" dirty="0"/>
              <a:t>trust management in cloud computing systems: a taxonomy, review and future directions.</a:t>
            </a:r>
          </a:p>
          <a:p>
            <a:endParaRPr lang="en-IN" sz="1200" dirty="0"/>
          </a:p>
          <a:p>
            <a:r>
              <a:rPr lang="en-IN" sz="1200" dirty="0"/>
              <a:t>Proceeding paper,</a:t>
            </a:r>
          </a:p>
          <a:p>
            <a:r>
              <a:rPr lang="en-IN" sz="1200" dirty="0"/>
              <a:t>[</a:t>
            </a:r>
            <a:r>
              <a:rPr lang="en-IN" sz="1200" dirty="0" smtClean="0"/>
              <a:t>12] Decentralized </a:t>
            </a:r>
            <a:r>
              <a:rPr lang="en-IN" sz="1200" dirty="0"/>
              <a:t>Consensus </a:t>
            </a:r>
            <a:r>
              <a:rPr lang="en-IN" sz="1200" dirty="0" err="1"/>
              <a:t>Blockchain</a:t>
            </a:r>
            <a:r>
              <a:rPr lang="en-IN" sz="1200" dirty="0"/>
              <a:t> and IPFS-Based Data Aggregation for Efficient Data Storage </a:t>
            </a:r>
            <a:r>
              <a:rPr lang="en-IN" sz="1200" dirty="0" smtClean="0"/>
              <a:t>Scheme</a:t>
            </a:r>
          </a:p>
          <a:p>
            <a:endParaRPr lang="en-IN" sz="1200" dirty="0" smtClean="0"/>
          </a:p>
          <a:p>
            <a:r>
              <a:rPr lang="en-US" sz="1200" dirty="0"/>
              <a:t>Article,</a:t>
            </a:r>
          </a:p>
          <a:p>
            <a:r>
              <a:rPr lang="en-US" sz="1200" dirty="0"/>
              <a:t>[</a:t>
            </a:r>
            <a:r>
              <a:rPr lang="en-US" sz="1200" dirty="0" smtClean="0"/>
              <a:t>13] Top </a:t>
            </a:r>
            <a:r>
              <a:rPr lang="en-US" sz="1200" dirty="0"/>
              <a:t>10 Most Trusted </a:t>
            </a:r>
            <a:r>
              <a:rPr lang="en-US" sz="1200" dirty="0" err="1"/>
              <a:t>Blockchain</a:t>
            </a:r>
            <a:r>
              <a:rPr lang="en-US" sz="1200" dirty="0"/>
              <a:t> Development Companies in India 2022</a:t>
            </a:r>
          </a:p>
          <a:p>
            <a:endParaRPr lang="en-US" sz="1200" dirty="0"/>
          </a:p>
          <a:p>
            <a:r>
              <a:rPr lang="en-US" sz="1200" dirty="0"/>
              <a:t>Article,</a:t>
            </a:r>
          </a:p>
          <a:p>
            <a:r>
              <a:rPr lang="en-US" sz="1200" dirty="0"/>
              <a:t>[</a:t>
            </a:r>
            <a:r>
              <a:rPr lang="en-US" sz="1200" dirty="0" smtClean="0"/>
              <a:t>14] “What </a:t>
            </a:r>
            <a:r>
              <a:rPr lang="en-US" sz="1200" dirty="0"/>
              <a:t>is </a:t>
            </a:r>
            <a:r>
              <a:rPr lang="en-US" sz="1200" dirty="0" err="1"/>
              <a:t>Storj</a:t>
            </a:r>
            <a:r>
              <a:rPr lang="en-US" sz="1200" dirty="0"/>
              <a:t>”</a:t>
            </a:r>
          </a:p>
          <a:p>
            <a:endParaRPr lang="en-IN" sz="1200" dirty="0" smtClean="0"/>
          </a:p>
          <a:p>
            <a:r>
              <a:rPr lang="en-IN" sz="1200" dirty="0" smtClean="0"/>
              <a:t> 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897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783</Words>
  <Application>Microsoft Office PowerPoint</Application>
  <PresentationFormat>On-screen Show (16:9)</PresentationFormat>
  <Paragraphs>95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Problem statement</vt:lpstr>
      <vt:lpstr>Objective</vt:lpstr>
      <vt:lpstr>Proposed System</vt:lpstr>
      <vt:lpstr>Implementation</vt:lpstr>
      <vt:lpstr>PowerPoint Presentation</vt:lpstr>
      <vt:lpstr>PowerPoint Presentation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mane</dc:creator>
  <cp:lastModifiedBy>Rahul mane</cp:lastModifiedBy>
  <cp:revision>34</cp:revision>
  <dcterms:modified xsi:type="dcterms:W3CDTF">2023-03-24T08:27:23Z</dcterms:modified>
</cp:coreProperties>
</file>