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E53B7-0C00-A464-7BE8-AAE00F9EFD89}" v="7" dt="2024-07-15T17:57:57.096"/>
    <p1510:client id="{DC3C25D7-AF48-124E-CD02-E903C0F52576}" v="113" dt="2024-07-15T13:52:27.2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B487F861-1538-06EF-507B-8E14A333B1DA}"/>
              </a:ext>
            </a:extLst>
          </p:cNvPr>
          <p:cNvSpPr txBox="1"/>
          <p:nvPr/>
        </p:nvSpPr>
        <p:spPr>
          <a:xfrm>
            <a:off x="929665" y="1047097"/>
            <a:ext cx="72807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Design and implement a Python-based simulation of a GPS-enabled toll system. The system aims to track vehicles via GPS, calculate toll charges based on distance traveled, and provide a user-friendly interface for monitoring and managing toll transactions.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8866F395-A6A5-257D-9781-4128E825AFFA}"/>
              </a:ext>
            </a:extLst>
          </p:cNvPr>
          <p:cNvSpPr txBox="1"/>
          <p:nvPr/>
        </p:nvSpPr>
        <p:spPr>
          <a:xfrm>
            <a:off x="450154" y="1007954"/>
            <a:ext cx="81223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Transforming traditional toll systems into an AI-driven, predictive analytics platform using Python and Streamlit. This system utilizes real-time GPS data to dynamically adjust toll rates based on traffic density, vehicle type, and congestion levels. It introduces a gamified incentive structure where drivers can earn rewards for choosing less congested routes or off-peak travel times. The interface provides intuitive visualizations of traffic patterns, personalized route suggestions, and environmental impact metrics, fostering smarter mobility choices. By integrating machine learning algorithms, the system continually optimizes traffic flow and toll pricing, aiming to reduce congestion, enhance driver experience, and promote sustainable urban transportation.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23FC637C-53FF-F379-ABD7-99F0C79D63A4}"/>
              </a:ext>
            </a:extLst>
          </p:cNvPr>
          <p:cNvSpPr txBox="1"/>
          <p:nvPr/>
        </p:nvSpPr>
        <p:spPr>
          <a:xfrm>
            <a:off x="567585" y="939452"/>
            <a:ext cx="806363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GPS Toll System Simulation project leverages Python and </a:t>
            </a:r>
            <a:r>
              <a:rPr lang="en-US" dirty="0" err="1">
                <a:ea typeface="+mn-lt"/>
                <a:cs typeface="+mn-lt"/>
              </a:rPr>
              <a:t>Streamlit</a:t>
            </a:r>
            <a:r>
              <a:rPr lang="en-US" dirty="0">
                <a:ea typeface="+mn-lt"/>
                <a:cs typeface="+mn-lt"/>
              </a:rPr>
              <a:t> to offer a comprehensive suite of features aimed at transforming traditional toll systems. It provides real-time GPS tracking to monitor vehicle movements and calculate toll charges based on distance traveled. Dynamic toll pricing adjusts rates in response to current traffic conditions and vehicle types, optimizing traffic flow and reducing congestion. The user-friendly </a:t>
            </a:r>
            <a:r>
              <a:rPr lang="en-US" dirty="0" err="1">
                <a:ea typeface="+mn-lt"/>
                <a:cs typeface="+mn-lt"/>
              </a:rPr>
              <a:t>Streamlit</a:t>
            </a:r>
            <a:r>
              <a:rPr lang="en-US" dirty="0">
                <a:ea typeface="+mn-lt"/>
                <a:cs typeface="+mn-lt"/>
              </a:rPr>
              <a:t> interface facilitates vehicle registration, toll payment, and route planning with interactive maps and visualizations. Route optimization suggests optimal paths to drivers based on live traffic data, enhancing efficiency and reducing travel times. Additional features include environmental impact metrics to promote eco-friendly driving practices, gamification elements rewarding drivers for choosing less congested routes, and robust data analytics for predictive insights and system performance monitoring. This holistic approach aims to improve user experience, traffic management, and sustainability in urban transportation.</a:t>
            </a:r>
            <a:endParaRPr lang="en-US" dirty="0"/>
          </a:p>
          <a:p>
            <a:endParaRPr lang="en-US"/>
          </a:p>
          <a:p>
            <a:endParaRPr lang="en-US"/>
          </a:p>
          <a:p>
            <a:pPr algn="l"/>
            <a:endParaRPr lang="en-US"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E558A230-66F2-1A0B-BCF0-75E1103BB98C}"/>
              </a:ext>
            </a:extLst>
          </p:cNvPr>
          <p:cNvSpPr txBox="1"/>
          <p:nvPr/>
        </p:nvSpPr>
        <p:spPr>
          <a:xfrm>
            <a:off x="479511" y="919879"/>
            <a:ext cx="3788207"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b="1" dirty="0">
                <a:ea typeface="+mn-lt"/>
                <a:cs typeface="+mn-lt"/>
              </a:rPr>
              <a:t>Vehicle Registration and Selection:</a:t>
            </a:r>
            <a:r>
              <a:rPr lang="en-US" sz="1000" dirty="0">
                <a:ea typeface="+mn-lt"/>
                <a:cs typeface="+mn-lt"/>
              </a:rPr>
              <a:t> Users start by selecting their start and end locations from a list of predefined points. They also choose their vehicle type (e.g., car, truck, SUV, ambulance) which influences toll rates and route recommendations.</a:t>
            </a:r>
            <a:endParaRPr lang="en-US" sz="1000" dirty="0">
              <a:ea typeface="Calibri"/>
              <a:cs typeface="Calibri"/>
            </a:endParaRPr>
          </a:p>
          <a:p>
            <a:pPr marL="285750" indent="-285750">
              <a:buFont typeface="Arial"/>
              <a:buChar char="•"/>
            </a:pPr>
            <a:r>
              <a:rPr lang="en-US" sz="1000" b="1" dirty="0">
                <a:ea typeface="+mn-lt"/>
                <a:cs typeface="+mn-lt"/>
              </a:rPr>
              <a:t>Dynamic Pricing and Congestion Analysis:</a:t>
            </a:r>
            <a:r>
              <a:rPr lang="en-US" sz="1000" dirty="0">
                <a:ea typeface="+mn-lt"/>
                <a:cs typeface="+mn-lt"/>
              </a:rPr>
              <a:t> The system dynamically calculates toll rates based on real-time traffic congestion at the selected start location. It analyzes current vehicle counts and congestion levels to adjust toll pricing accordingly.</a:t>
            </a:r>
            <a:endParaRPr lang="en-US" sz="1000" dirty="0">
              <a:ea typeface="Calibri"/>
              <a:cs typeface="Calibri"/>
            </a:endParaRPr>
          </a:p>
          <a:p>
            <a:pPr marL="285750" indent="-285750">
              <a:buFont typeface="Arial"/>
              <a:buChar char="•"/>
            </a:pPr>
            <a:r>
              <a:rPr lang="en-US" sz="1000" b="1" dirty="0">
                <a:ea typeface="+mn-lt"/>
                <a:cs typeface="+mn-lt"/>
              </a:rPr>
              <a:t>Route Simulation and Optimization:</a:t>
            </a:r>
            <a:r>
              <a:rPr lang="en-US" sz="1000" dirty="0">
                <a:ea typeface="+mn-lt"/>
                <a:cs typeface="+mn-lt"/>
              </a:rPr>
              <a:t> Once the user selects their route, the system simulates the vehicle's journey using GPS coordinates. It calculates the distance traveled and identifies which predefined toll zones the route intersects.</a:t>
            </a:r>
            <a:endParaRPr lang="en-US" sz="1000" dirty="0">
              <a:ea typeface="Calibri"/>
              <a:cs typeface="Calibri"/>
            </a:endParaRPr>
          </a:p>
          <a:p>
            <a:pPr marL="285750" indent="-285750">
              <a:buFont typeface="Arial"/>
              <a:buChar char="•"/>
            </a:pPr>
            <a:r>
              <a:rPr lang="en-US" sz="1000" b="1" dirty="0">
                <a:ea typeface="+mn-lt"/>
                <a:cs typeface="+mn-lt"/>
              </a:rPr>
              <a:t>Toll Calculation:</a:t>
            </a:r>
            <a:r>
              <a:rPr lang="en-US" sz="1000" dirty="0">
                <a:ea typeface="+mn-lt"/>
                <a:cs typeface="+mn-lt"/>
              </a:rPr>
              <a:t> Based on the vehicle type and the toll zones crossed, the system calculates toll charges using predefined rate structures. Each toll zone may have a different multiplier based on factors like distance and traffic conditions.</a:t>
            </a:r>
            <a:endParaRPr lang="en-US" sz="1000" dirty="0">
              <a:ea typeface="Calibri"/>
              <a:cs typeface="Calibri"/>
            </a:endParaRPr>
          </a:p>
          <a:p>
            <a:pPr marL="285750" indent="-285750">
              <a:buFont typeface="Arial"/>
              <a:buChar char="•"/>
            </a:pPr>
            <a:r>
              <a:rPr lang="en-US" sz="1000" b="1" dirty="0">
                <a:ea typeface="+mn-lt"/>
                <a:cs typeface="+mn-lt"/>
              </a:rPr>
              <a:t>Speed Limit Monitoring:</a:t>
            </a:r>
            <a:r>
              <a:rPr lang="en-US" sz="1000" dirty="0">
                <a:ea typeface="+mn-lt"/>
                <a:cs typeface="+mn-lt"/>
              </a:rPr>
              <a:t> During the route simulation, the system monitors vehicle speeds and compares them against predefined speed limits for different vehicle types and road sections. It identifies any speed violations and applies penalties accordingly.</a:t>
            </a:r>
            <a:endParaRPr lang="en-US" sz="1000" dirty="0">
              <a:ea typeface="Calibri"/>
              <a:cs typeface="Calibri"/>
            </a:endParaRPr>
          </a:p>
          <a:p>
            <a:pPr marL="285750" indent="-285750">
              <a:buFont typeface="Arial"/>
              <a:buChar char="•"/>
            </a:pPr>
            <a:endParaRPr lang="en-US" dirty="0"/>
          </a:p>
        </p:txBody>
      </p:sp>
      <p:sp>
        <p:nvSpPr>
          <p:cNvPr id="4" name="TextBox 3">
            <a:extLst>
              <a:ext uri="{FF2B5EF4-FFF2-40B4-BE49-F238E27FC236}">
                <a16:creationId xmlns:a16="http://schemas.microsoft.com/office/drawing/2014/main" id="{2283634C-F48D-C2D0-0E6E-17A5E3F92C83}"/>
              </a:ext>
            </a:extLst>
          </p:cNvPr>
          <p:cNvSpPr txBox="1"/>
          <p:nvPr/>
        </p:nvSpPr>
        <p:spPr>
          <a:xfrm>
            <a:off x="4270219" y="919878"/>
            <a:ext cx="378820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000" b="1" dirty="0">
                <a:ea typeface="+mn-lt"/>
                <a:cs typeface="+mn-lt"/>
              </a:rPr>
              <a:t>Display of Toll Details and Charges:</a:t>
            </a:r>
            <a:r>
              <a:rPr lang="en-US" sz="1000" dirty="0">
                <a:ea typeface="+mn-lt"/>
                <a:cs typeface="+mn-lt"/>
              </a:rPr>
              <a:t> After completing the route simulation and toll calculation, the system displays detailed information to the user. This includes a breakdown of toll charges per zone, penalties for speed violations (if any), and any discounts or incentives applied based on real-time conditions.</a:t>
            </a:r>
          </a:p>
          <a:p>
            <a:pPr marL="285750" indent="-285750">
              <a:buFont typeface="Arial,Sans-Serif"/>
              <a:buChar char="•"/>
            </a:pPr>
            <a:r>
              <a:rPr lang="en-US" sz="1000" b="1" dirty="0">
                <a:ea typeface="+mn-lt"/>
                <a:cs typeface="+mn-lt"/>
              </a:rPr>
              <a:t>Map Visualization and User Interaction:</a:t>
            </a:r>
            <a:r>
              <a:rPr lang="en-US" sz="1000" dirty="0">
                <a:ea typeface="+mn-lt"/>
                <a:cs typeface="+mn-lt"/>
              </a:rPr>
              <a:t> The system provides a visual representation of the selected route, toll zones, and current traffic conditions on an interactive map. Users can explore alternative routes and adjust their travel plans based on presented information.</a:t>
            </a:r>
          </a:p>
          <a:p>
            <a:pPr marL="285750" indent="-285750">
              <a:buFont typeface="Arial,Sans-Serif"/>
              <a:buChar char="•"/>
            </a:pPr>
            <a:r>
              <a:rPr lang="en-US" sz="1000" b="1" dirty="0">
                <a:ea typeface="+mn-lt"/>
                <a:cs typeface="+mn-lt"/>
              </a:rPr>
              <a:t>Data Analytics and System Optimization:</a:t>
            </a:r>
            <a:r>
              <a:rPr lang="en-US" sz="1000" dirty="0">
                <a:ea typeface="+mn-lt"/>
                <a:cs typeface="+mn-lt"/>
              </a:rPr>
              <a:t> Behind the scenes, the system continuously gathers and analyzes data on vehicle movements, toll transactions, and traffic patterns. This data fuels ongoing system optimization efforts, improving route recommendations, toll pricing strategies, and overall system performance.</a:t>
            </a:r>
          </a:p>
          <a:p>
            <a:pPr marL="285750" indent="-285750">
              <a:buFont typeface="Arial,Sans-Serif"/>
              <a:buChar char="•"/>
            </a:pPr>
            <a:r>
              <a:rPr lang="en-US" sz="1000" b="1" dirty="0">
                <a:ea typeface="+mn-lt"/>
                <a:cs typeface="+mn-lt"/>
              </a:rPr>
              <a:t>Reporting and Administration:</a:t>
            </a:r>
            <a:r>
              <a:rPr lang="en-US" sz="1000" dirty="0">
                <a:ea typeface="+mn-lt"/>
                <a:cs typeface="+mn-lt"/>
              </a:rPr>
              <a:t> Administrators can access comprehensive reports on system performance, toll revenue, traffic trends, and user feedback. These insights support informed decision-making and future enhancements to the GPS Toll System Simulation.</a:t>
            </a:r>
          </a:p>
          <a:p>
            <a:pPr marL="285750" indent="-285750">
              <a:buFont typeface="Arial"/>
              <a:buChar char="•"/>
            </a:pPr>
            <a:endParaRPr lang="en-US" sz="1000"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1503617"/>
          </a:xfrm>
          <a:prstGeom prst="rect">
            <a:avLst/>
          </a:prstGeom>
        </p:spPr>
        <p:txBody>
          <a:bodyPr vert="horz" wrap="square" lIns="0" tIns="13335" rIns="0" bIns="0" rtlCol="0" anchor="t">
            <a:spAutoFit/>
          </a:bodyPr>
          <a:lstStyle/>
          <a:p>
            <a:pPr marL="285750" indent="-285750" algn="l">
              <a:buFont typeface="Arial,Sans-Serif"/>
              <a:buChar char="•"/>
            </a:pPr>
            <a:r>
              <a:rPr dirty="0"/>
              <a:t>Architecture Diagram</a:t>
            </a:r>
            <a:br>
              <a:rPr lang="en-US" dirty="0"/>
            </a:br>
            <a:endParaRPr lang="en-US" sz="1800" b="0"/>
          </a:p>
          <a:p>
            <a:pPr marL="12700">
              <a:spcBef>
                <a:spcPts val="105"/>
              </a:spcBef>
            </a:pPr>
            <a:endParaRPr lang="en-US" dirty="0"/>
          </a:p>
        </p:txBody>
      </p:sp>
      <p:pic>
        <p:nvPicPr>
          <p:cNvPr id="3" name="Picture 2" descr="A diagram of a flowchart&#10;&#10;Description automatically generated">
            <a:extLst>
              <a:ext uri="{FF2B5EF4-FFF2-40B4-BE49-F238E27FC236}">
                <a16:creationId xmlns:a16="http://schemas.microsoft.com/office/drawing/2014/main" id="{2ED54ADA-BA6A-FBE1-EBD9-2574208A2F01}"/>
              </a:ext>
            </a:extLst>
          </p:cNvPr>
          <p:cNvPicPr>
            <a:picLocks noChangeAspect="1"/>
          </p:cNvPicPr>
          <p:nvPr/>
        </p:nvPicPr>
        <p:blipFill>
          <a:blip r:embed="rId2"/>
          <a:stretch>
            <a:fillRect/>
          </a:stretch>
        </p:blipFill>
        <p:spPr>
          <a:xfrm>
            <a:off x="3647717" y="318406"/>
            <a:ext cx="3089538" cy="44005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id="{F9E80668-ABD9-CEF8-2E0B-0C7E183A028F}"/>
              </a:ext>
            </a:extLst>
          </p:cNvPr>
          <p:cNvSpPr txBox="1"/>
          <p:nvPr/>
        </p:nvSpPr>
        <p:spPr>
          <a:xfrm>
            <a:off x="479511" y="919879"/>
            <a:ext cx="8092542"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500" b="1" dirty="0">
                <a:ea typeface="+mn-lt"/>
                <a:cs typeface="+mn-lt"/>
              </a:rPr>
              <a:t>Python:</a:t>
            </a:r>
            <a:r>
              <a:rPr lang="en-US" sz="1500" dirty="0">
                <a:ea typeface="+mn-lt"/>
                <a:cs typeface="+mn-lt"/>
              </a:rPr>
              <a:t> Used as the primary programming language for backend logic, data processing, and integration with various libraries and frameworks.</a:t>
            </a:r>
            <a:endParaRPr lang="en-US" sz="1500" dirty="0">
              <a:ea typeface="Calibri"/>
              <a:cs typeface="Calibri"/>
            </a:endParaRPr>
          </a:p>
          <a:p>
            <a:pPr>
              <a:buFont typeface="Arial"/>
              <a:buChar char="•"/>
            </a:pPr>
            <a:r>
              <a:rPr lang="en-US" sz="1500" b="1" dirty="0" err="1">
                <a:ea typeface="+mn-lt"/>
                <a:cs typeface="+mn-lt"/>
              </a:rPr>
              <a:t>Streamlit</a:t>
            </a:r>
            <a:r>
              <a:rPr lang="en-US" sz="1500" b="1" dirty="0">
                <a:ea typeface="+mn-lt"/>
                <a:cs typeface="+mn-lt"/>
              </a:rPr>
              <a:t>:</a:t>
            </a:r>
            <a:r>
              <a:rPr lang="en-US" sz="1500" dirty="0">
                <a:ea typeface="+mn-lt"/>
                <a:cs typeface="+mn-lt"/>
              </a:rPr>
              <a:t> Employed for developing the user interface (UI) with interactive components, allowing users to interactively select routes, view toll details, and visualize data.</a:t>
            </a:r>
            <a:endParaRPr lang="en-US" sz="1500" dirty="0">
              <a:ea typeface="Calibri"/>
              <a:cs typeface="Calibri"/>
            </a:endParaRPr>
          </a:p>
          <a:p>
            <a:pPr>
              <a:buFont typeface="Arial"/>
              <a:buChar char="•"/>
            </a:pPr>
            <a:r>
              <a:rPr lang="en-US" sz="1500" b="1" dirty="0">
                <a:ea typeface="+mn-lt"/>
                <a:cs typeface="+mn-lt"/>
              </a:rPr>
              <a:t>Shapely:</a:t>
            </a:r>
            <a:r>
              <a:rPr lang="en-US" sz="1500" dirty="0">
                <a:ea typeface="+mn-lt"/>
                <a:cs typeface="+mn-lt"/>
              </a:rPr>
              <a:t> Used for geometric calculations, such as determining intersections between route lines and toll zone boundaries.</a:t>
            </a:r>
            <a:endParaRPr lang="en-US" sz="1500" dirty="0">
              <a:ea typeface="Calibri"/>
              <a:cs typeface="Calibri"/>
            </a:endParaRPr>
          </a:p>
          <a:p>
            <a:pPr>
              <a:buFont typeface="Arial"/>
              <a:buChar char="•"/>
            </a:pPr>
            <a:r>
              <a:rPr lang="en-US" sz="1500" b="1" dirty="0">
                <a:ea typeface="+mn-lt"/>
                <a:cs typeface="+mn-lt"/>
              </a:rPr>
              <a:t>Folium:</a:t>
            </a:r>
            <a:r>
              <a:rPr lang="en-US" sz="1500" dirty="0">
                <a:ea typeface="+mn-lt"/>
                <a:cs typeface="+mn-lt"/>
              </a:rPr>
              <a:t> Utilized for interactive map visualizations within the </a:t>
            </a:r>
            <a:r>
              <a:rPr lang="en-US" sz="1500" err="1">
                <a:ea typeface="+mn-lt"/>
                <a:cs typeface="+mn-lt"/>
              </a:rPr>
              <a:t>Streamlit</a:t>
            </a:r>
            <a:r>
              <a:rPr lang="en-US" sz="1500" dirty="0">
                <a:ea typeface="+mn-lt"/>
                <a:cs typeface="+mn-lt"/>
              </a:rPr>
              <a:t> application, displaying routes, toll zones, and real-time traffic data overlays.</a:t>
            </a:r>
            <a:endParaRPr lang="en-US" sz="1500" dirty="0">
              <a:ea typeface="Calibri"/>
              <a:cs typeface="Calibri"/>
            </a:endParaRPr>
          </a:p>
          <a:p>
            <a:pPr>
              <a:buFont typeface="Arial"/>
              <a:buChar char="•"/>
            </a:pPr>
            <a:r>
              <a:rPr lang="en-US" sz="1500" b="1" dirty="0">
                <a:ea typeface="+mn-lt"/>
                <a:cs typeface="+mn-lt"/>
              </a:rPr>
              <a:t>Math:</a:t>
            </a:r>
            <a:r>
              <a:rPr lang="en-US" sz="1500" dirty="0">
                <a:ea typeface="+mn-lt"/>
                <a:cs typeface="+mn-lt"/>
              </a:rPr>
              <a:t> Python's math module is used for performing mathematical calculations, including distance calculations based on latitude and longitude coordinates.</a:t>
            </a:r>
            <a:endParaRPr lang="en-US" sz="1500" dirty="0">
              <a:ea typeface="Calibri"/>
              <a:cs typeface="Calibri"/>
            </a:endParaRPr>
          </a:p>
          <a:p>
            <a:pPr>
              <a:buFont typeface="Arial"/>
              <a:buChar char="•"/>
            </a:pPr>
            <a:r>
              <a:rPr lang="en-US" sz="1500" b="1" dirty="0">
                <a:ea typeface="+mn-lt"/>
                <a:cs typeface="+mn-lt"/>
              </a:rPr>
              <a:t>Random:</a:t>
            </a:r>
            <a:r>
              <a:rPr lang="en-US" sz="1500" dirty="0">
                <a:ea typeface="+mn-lt"/>
                <a:cs typeface="+mn-lt"/>
              </a:rPr>
              <a:t> Python's random module is used for generating random values, such as simulating congestion levels and vehicle speeds for dynamic pricing and penalty calculations.</a:t>
            </a:r>
            <a:endParaRPr lang="en-US" sz="1500" dirty="0">
              <a:ea typeface="Calibri"/>
              <a:cs typeface="Calibri"/>
            </a:endParaRPr>
          </a:p>
          <a:p>
            <a:pPr>
              <a:buFont typeface="Arial"/>
              <a:buChar char="•"/>
            </a:pPr>
            <a:r>
              <a:rPr lang="en-US" sz="1500" b="1" dirty="0">
                <a:ea typeface="+mn-lt"/>
                <a:cs typeface="+mn-lt"/>
              </a:rPr>
              <a:t>HTML/CSS:</a:t>
            </a:r>
            <a:r>
              <a:rPr lang="en-US" sz="1500" dirty="0">
                <a:ea typeface="+mn-lt"/>
                <a:cs typeface="+mn-lt"/>
              </a:rPr>
              <a:t> Custom HTML and CSS are used for styling the </a:t>
            </a:r>
            <a:r>
              <a:rPr lang="en-US" sz="1500" err="1">
                <a:ea typeface="+mn-lt"/>
                <a:cs typeface="+mn-lt"/>
              </a:rPr>
              <a:t>Streamlit</a:t>
            </a:r>
            <a:r>
              <a:rPr lang="en-US" sz="1500" dirty="0">
                <a:ea typeface="+mn-lt"/>
                <a:cs typeface="+mn-lt"/>
              </a:rPr>
              <a:t> application, enhancing visual appeal and user experience.</a:t>
            </a:r>
            <a:endParaRPr lang="en-US" sz="1500" dirty="0">
              <a:ea typeface="Calibri"/>
              <a:cs typeface="Calibri"/>
            </a:endParaRPr>
          </a:p>
          <a:p>
            <a:pPr marL="285750" indent="-285750">
              <a:buFont typeface="Arial"/>
              <a:buChar char="•"/>
            </a:pPr>
            <a:endParaRPr lang="en-US" sz="1500" dirty="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4" name="TextBox 3">
            <a:extLst>
              <a:ext uri="{FF2B5EF4-FFF2-40B4-BE49-F238E27FC236}">
                <a16:creationId xmlns:a16="http://schemas.microsoft.com/office/drawing/2014/main" id="{F52B8D47-9A8A-1910-ECC2-E1A457570380}"/>
              </a:ext>
            </a:extLst>
          </p:cNvPr>
          <p:cNvSpPr txBox="1"/>
          <p:nvPr/>
        </p:nvSpPr>
        <p:spPr>
          <a:xfrm>
            <a:off x="479511" y="919879"/>
            <a:ext cx="3788207"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Yash </a:t>
            </a:r>
            <a:r>
              <a:rPr lang="en-US" sz="1500" b="1" dirty="0" err="1">
                <a:ea typeface="+mn-lt"/>
                <a:cs typeface="+mn-lt"/>
              </a:rPr>
              <a:t>Rohilla</a:t>
            </a:r>
            <a:r>
              <a:rPr lang="en-US" sz="1500" b="1" dirty="0">
                <a:ea typeface="+mn-lt"/>
                <a:cs typeface="+mn-lt"/>
              </a:rPr>
              <a:t> [RA2211003010121]</a:t>
            </a:r>
            <a:endParaRPr lang="en-US" sz="1500" dirty="0">
              <a:ea typeface="Calibri"/>
              <a:cs typeface="Calibri"/>
            </a:endParaRPr>
          </a:p>
          <a:p>
            <a:pPr>
              <a:buFont typeface="Arial"/>
              <a:buChar char="•"/>
            </a:pPr>
            <a:r>
              <a:rPr lang="en-US" sz="1500" b="1" dirty="0">
                <a:ea typeface="+mn-lt"/>
                <a:cs typeface="+mn-lt"/>
              </a:rPr>
              <a:t>Backend Development:</a:t>
            </a:r>
            <a:r>
              <a:rPr lang="en-US" sz="1500" dirty="0">
                <a:ea typeface="+mn-lt"/>
                <a:cs typeface="+mn-lt"/>
              </a:rPr>
              <a:t> Responsible for implementing the backend logic using Python.</a:t>
            </a:r>
          </a:p>
          <a:p>
            <a:pPr>
              <a:buFont typeface="Arial"/>
              <a:buChar char="•"/>
            </a:pPr>
            <a:r>
              <a:rPr lang="en-US" sz="1500" b="1" dirty="0">
                <a:ea typeface="+mn-lt"/>
                <a:cs typeface="+mn-lt"/>
              </a:rPr>
              <a:t>Geospatial Calculations:</a:t>
            </a:r>
            <a:r>
              <a:rPr lang="en-US" sz="1500" dirty="0">
                <a:ea typeface="+mn-lt"/>
                <a:cs typeface="+mn-lt"/>
              </a:rPr>
              <a:t> Implemented algorithms for geospatial calculations using libraries like Shapely.</a:t>
            </a:r>
          </a:p>
          <a:p>
            <a:pPr>
              <a:buFont typeface="Arial"/>
              <a:buChar char="•"/>
            </a:pPr>
            <a:r>
              <a:rPr lang="en-US" sz="1500" b="1" dirty="0">
                <a:ea typeface="+mn-lt"/>
                <a:cs typeface="+mn-lt"/>
              </a:rPr>
              <a:t>Toll Calculation:</a:t>
            </a:r>
            <a:r>
              <a:rPr lang="en-US" sz="1500" dirty="0">
                <a:ea typeface="+mn-lt"/>
                <a:cs typeface="+mn-lt"/>
              </a:rPr>
              <a:t> Contributed to the development of toll calculation algorithms based on vehicle type and route intersections.</a:t>
            </a:r>
          </a:p>
          <a:p>
            <a:pPr>
              <a:buFont typeface="Arial"/>
              <a:buChar char="•"/>
            </a:pPr>
            <a:r>
              <a:rPr lang="en-US" sz="1500" b="1" dirty="0">
                <a:ea typeface="+mn-lt"/>
                <a:cs typeface="+mn-lt"/>
              </a:rPr>
              <a:t>Integration and Testing:</a:t>
            </a:r>
            <a:r>
              <a:rPr lang="en-US" sz="1500" dirty="0">
                <a:ea typeface="+mn-lt"/>
                <a:cs typeface="+mn-lt"/>
              </a:rPr>
              <a:t> Ensured seamless integration of backend functionalities and conducted testing to validate system behavior.</a:t>
            </a:r>
          </a:p>
          <a:p>
            <a:pPr marL="285750" indent="-285750">
              <a:buFont typeface="Arial"/>
              <a:buChar char="•"/>
            </a:pPr>
            <a:endParaRPr lang="en-US" sz="1500" dirty="0">
              <a:ea typeface="Calibri"/>
              <a:cs typeface="Calibri"/>
            </a:endParaRPr>
          </a:p>
        </p:txBody>
      </p:sp>
      <p:sp>
        <p:nvSpPr>
          <p:cNvPr id="7" name="TextBox 6">
            <a:extLst>
              <a:ext uri="{FF2B5EF4-FFF2-40B4-BE49-F238E27FC236}">
                <a16:creationId xmlns:a16="http://schemas.microsoft.com/office/drawing/2014/main" id="{55CB218E-6B87-2240-2FFB-CD27C5F8CA93}"/>
              </a:ext>
            </a:extLst>
          </p:cNvPr>
          <p:cNvSpPr txBox="1"/>
          <p:nvPr/>
        </p:nvSpPr>
        <p:spPr>
          <a:xfrm>
            <a:off x="4480010" y="919878"/>
            <a:ext cx="378820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ea typeface="+mn-lt"/>
                <a:cs typeface="+mn-lt"/>
              </a:rPr>
              <a:t>Rahul Mathur [RA2211003010116]</a:t>
            </a:r>
            <a:endParaRPr lang="en-US" dirty="0"/>
          </a:p>
          <a:p>
            <a:pPr marL="285750" indent="-285750">
              <a:buFont typeface="Arial"/>
              <a:buChar char="•"/>
            </a:pPr>
            <a:r>
              <a:rPr lang="en-US" sz="1500" b="1" dirty="0">
                <a:ea typeface="+mn-lt"/>
                <a:cs typeface="+mn-lt"/>
              </a:rPr>
              <a:t>User Interface (UI) Development:</a:t>
            </a:r>
            <a:r>
              <a:rPr lang="en-US" sz="1500" dirty="0">
                <a:ea typeface="+mn-lt"/>
                <a:cs typeface="+mn-lt"/>
              </a:rPr>
              <a:t> Designed and developed the </a:t>
            </a:r>
            <a:r>
              <a:rPr lang="en-US" sz="1500" dirty="0" err="1">
                <a:ea typeface="+mn-lt"/>
                <a:cs typeface="+mn-lt"/>
              </a:rPr>
              <a:t>Streamlit</a:t>
            </a:r>
            <a:r>
              <a:rPr lang="en-US" sz="1500" dirty="0">
                <a:ea typeface="+mn-lt"/>
                <a:cs typeface="+mn-lt"/>
              </a:rPr>
              <a:t>-based user interface.</a:t>
            </a:r>
            <a:endParaRPr lang="en-US" dirty="0"/>
          </a:p>
          <a:p>
            <a:pPr marL="285750" indent="-285750">
              <a:buFont typeface="Arial"/>
              <a:buChar char="•"/>
            </a:pPr>
            <a:r>
              <a:rPr lang="en-US" sz="1500" b="1" dirty="0">
                <a:ea typeface="+mn-lt"/>
                <a:cs typeface="+mn-lt"/>
              </a:rPr>
              <a:t>Interactive Map Integration:</a:t>
            </a:r>
            <a:r>
              <a:rPr lang="en-US" sz="1500" dirty="0">
                <a:ea typeface="+mn-lt"/>
                <a:cs typeface="+mn-lt"/>
              </a:rPr>
              <a:t> Integrated Folium for interactive map visualizations within the </a:t>
            </a:r>
            <a:r>
              <a:rPr lang="en-US" sz="1500" dirty="0" err="1">
                <a:ea typeface="+mn-lt"/>
                <a:cs typeface="+mn-lt"/>
              </a:rPr>
              <a:t>Streamlit</a:t>
            </a:r>
            <a:r>
              <a:rPr lang="en-US" sz="1500" dirty="0">
                <a:ea typeface="+mn-lt"/>
                <a:cs typeface="+mn-lt"/>
              </a:rPr>
              <a:t> application.</a:t>
            </a:r>
            <a:endParaRPr lang="en-US" dirty="0"/>
          </a:p>
          <a:p>
            <a:pPr marL="285750" indent="-285750">
              <a:buFont typeface="Arial"/>
              <a:buChar char="•"/>
            </a:pPr>
            <a:r>
              <a:rPr lang="en-US" sz="1500" b="1" dirty="0">
                <a:ea typeface="+mn-lt"/>
                <a:cs typeface="+mn-lt"/>
              </a:rPr>
              <a:t>Dynamic Pricing Implementation:</a:t>
            </a:r>
            <a:r>
              <a:rPr lang="en-US" sz="1500" dirty="0">
                <a:ea typeface="+mn-lt"/>
                <a:cs typeface="+mn-lt"/>
              </a:rPr>
              <a:t> Implemented dynamic pricing algorithms based on real-time traffic data and vehicle types.</a:t>
            </a:r>
            <a:endParaRPr lang="en-US" dirty="0"/>
          </a:p>
          <a:p>
            <a:pPr marL="285750" indent="-285750">
              <a:buFont typeface="Arial"/>
              <a:buChar char="•"/>
            </a:pPr>
            <a:r>
              <a:rPr lang="en-US" sz="1500" b="1" dirty="0">
                <a:ea typeface="+mn-lt"/>
                <a:cs typeface="+mn-lt"/>
              </a:rPr>
              <a:t>Frontend Styling:</a:t>
            </a:r>
            <a:r>
              <a:rPr lang="en-US" sz="1500" dirty="0">
                <a:ea typeface="+mn-lt"/>
                <a:cs typeface="+mn-lt"/>
              </a:rPr>
              <a:t> Applied custom HTML/CSS for styling the UI components, ensuring a cohesive and user-friendly interface design.</a:t>
            </a:r>
            <a:endParaRPr lang="en-US" dirty="0"/>
          </a:p>
          <a:p>
            <a:endParaRPr lang="en-US" sz="1500" b="1"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C9D95616-6723-B071-268B-F4D05C00FC59}"/>
              </a:ext>
            </a:extLst>
          </p:cNvPr>
          <p:cNvSpPr txBox="1"/>
          <p:nvPr/>
        </p:nvSpPr>
        <p:spPr>
          <a:xfrm>
            <a:off x="274007" y="900308"/>
            <a:ext cx="8435496" cy="38067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The GPS Toll System Simulation project represents a significant advancement in modernizing toll infrastructure through innovative technology and data-driven solutions. By leveraging Python, Streamlit, and geospatial libraries like Shapely and Folium, our team has developed a robust system capable of real-time vehicle tracking, dynamic toll pricing, and interactive route optimization. Yash Rohilla's expertise in backend development and geospatial calculations, alongside Rahul Mathur's proficiency in UI/UX design and dynamic pricing algorithms, enabled the seamless integration of backend logic with a user-friendly interface. This simulation not only enhances user experience with intuitive map visualizations and personalized route suggestions but also contributes to traffic management efficiency and promotes sustainable mobility practices. Moving forward, our project aims to expand scalability, incorporate machine learning for predictive analytics, and continue refining features to meet evolving urban transportation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Problem Statement</vt:lpstr>
      <vt:lpstr>Unique Idea Brief (Solution)</vt:lpstr>
      <vt:lpstr>Features Offered</vt:lpstr>
      <vt:lpstr>Process flow</vt:lpstr>
      <vt:lpstr>Architecture Diagram  </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revision>55</cp:revision>
  <dcterms:created xsi:type="dcterms:W3CDTF">2024-07-15T13:38:27Z</dcterms:created>
  <dcterms:modified xsi:type="dcterms:W3CDTF">2024-07-15T17:58:06Z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