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3" r:id="rId8"/>
    <p:sldId id="264" r:id="rId9"/>
    <p:sldId id="260" r:id="rId10"/>
    <p:sldId id="26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han Gama" initials="RG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>
        <p:scale>
          <a:sx n="70" d="100"/>
          <a:sy n="70" d="100"/>
        </p:scale>
        <p:origin x="-1829" y="-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ERSONAL DATA\DSP_Group Project\Python\1200px-Imarticus-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56000" cy="66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8077200" cy="914400"/>
          </a:xfrm>
        </p:spPr>
        <p:txBody>
          <a:bodyPr/>
          <a:lstStyle/>
          <a:p>
            <a:pPr algn="ctr"/>
            <a:r>
              <a:rPr lang="en-IN" dirty="0" smtClean="0">
                <a:latin typeface="Footlight MT Light" pitchFamily="18" charset="0"/>
              </a:rPr>
              <a:t>PYTHON</a:t>
            </a:r>
            <a:endParaRPr lang="en-IN" dirty="0">
              <a:latin typeface="Footlight MT Light" pitchFamily="18" charset="0"/>
            </a:endParaRPr>
          </a:p>
          <a:p>
            <a:r>
              <a:rPr lang="en-IN" dirty="0">
                <a:latin typeface="Footlight MT Light" pitchFamily="18" charset="0"/>
              </a:rPr>
              <a:t>Project title: Build a data model to predict the probability of default.</a:t>
            </a:r>
          </a:p>
          <a:p>
            <a:endParaRPr lang="en-IN" dirty="0">
              <a:latin typeface="Footlight MT Light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28800"/>
            <a:ext cx="6553200" cy="1524000"/>
          </a:xfrm>
        </p:spPr>
        <p:txBody>
          <a:bodyPr>
            <a:normAutofit/>
          </a:bodyPr>
          <a:lstStyle/>
          <a:p>
            <a:pPr marL="182880" indent="0" algn="ctr">
              <a:lnSpc>
                <a:spcPts val="5000"/>
              </a:lnSpc>
              <a:buNone/>
            </a:pPr>
            <a:r>
              <a:rPr lang="en-IN" sz="4800" b="1" dirty="0">
                <a:latin typeface="Footlight MT Light" pitchFamily="18" charset="0"/>
              </a:rPr>
              <a:t>CREDIT </a:t>
            </a:r>
            <a:r>
              <a:rPr lang="en-IN" sz="4800" b="1" dirty="0" smtClean="0">
                <a:latin typeface="Footlight MT Light" pitchFamily="18" charset="0"/>
              </a:rPr>
              <a:t>RISK</a:t>
            </a:r>
            <a:r>
              <a:rPr lang="en-IN" sz="4800" dirty="0">
                <a:latin typeface="Footlight MT Light" pitchFamily="18" charset="0"/>
              </a:rPr>
              <a:t> </a:t>
            </a:r>
            <a:r>
              <a:rPr lang="en-IN" sz="4800" dirty="0" smtClean="0">
                <a:latin typeface="Footlight MT Light" pitchFamily="18" charset="0"/>
              </a:rPr>
              <a:t/>
            </a:r>
            <a:br>
              <a:rPr lang="en-IN" sz="4800" dirty="0" smtClean="0">
                <a:latin typeface="Footlight MT Light" pitchFamily="18" charset="0"/>
              </a:rPr>
            </a:br>
            <a:r>
              <a:rPr lang="en-IN" sz="4800" b="1" dirty="0" smtClean="0">
                <a:latin typeface="Footlight MT Light" pitchFamily="18" charset="0"/>
              </a:rPr>
              <a:t>PROJECT</a:t>
            </a:r>
            <a:endParaRPr lang="en-IN" sz="4800" dirty="0">
              <a:latin typeface="Footlight MT Light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20964182">
            <a:off x="7875803" y="193871"/>
            <a:ext cx="1080000" cy="39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iner Hand ITC" pitchFamily="66" charset="0"/>
              </a:rPr>
              <a:t>Python</a:t>
            </a:r>
            <a:endParaRPr lang="en-IN" dirty="0">
              <a:latin typeface="Viner Hand ITC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807400" y="156600"/>
            <a:ext cx="72000" cy="7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7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20964182">
            <a:off x="7875803" y="193871"/>
            <a:ext cx="1080000" cy="39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iner Hand ITC" pitchFamily="66" charset="0"/>
              </a:rPr>
              <a:t>Python</a:t>
            </a:r>
            <a:endParaRPr lang="en-IN" dirty="0">
              <a:latin typeface="Viner Hand ITC" pitchFamily="66" charset="0"/>
            </a:endParaRPr>
          </a:p>
        </p:txBody>
      </p:sp>
      <p:pic>
        <p:nvPicPr>
          <p:cNvPr id="6" name="Picture 2" descr="E:\PERSONAL DATA\DSP_Group Project\Python\1200px-Imarticus-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56000" cy="66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609600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 smtClean="0">
                <a:latin typeface="Footlight MT Light" pitchFamily="18" charset="0"/>
              </a:rPr>
              <a:t>RECOMMENDATION AND CONCLUSION</a:t>
            </a:r>
            <a:endParaRPr lang="en-IN" sz="3200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077200" cy="3276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dirty="0" smtClean="0">
                <a:latin typeface="Footlight MT Light" pitchFamily="18" charset="0"/>
              </a:rPr>
              <a:t>Model would help the bank to revisit the default indicator based  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    on the confusion matrix.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ootlight MT Light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dirty="0" smtClean="0">
                <a:latin typeface="Footlight MT Light" pitchFamily="18" charset="0"/>
              </a:rPr>
              <a:t>Cut-off: If we use the threshold as .4 the type 1 and type 2 errors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ootlight MT Light" pitchFamily="18" charset="0"/>
              </a:rPr>
              <a:t> </a:t>
            </a:r>
            <a:r>
              <a:rPr lang="en-IN" dirty="0" smtClean="0">
                <a:latin typeface="Footlight MT Light" pitchFamily="18" charset="0"/>
              </a:rPr>
              <a:t>    turn out to be the best.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ootlight MT Light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dirty="0" smtClean="0">
                <a:latin typeface="Footlight MT Light" pitchFamily="18" charset="0"/>
              </a:rPr>
              <a:t>Stats based on the test data of Final Model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dirty="0" smtClean="0">
                <a:latin typeface="Footlight MT Light" pitchFamily="18" charset="0"/>
              </a:rPr>
              <a:t> Loss to the bank based on type 1: $</a:t>
            </a:r>
            <a:r>
              <a:rPr lang="en-IN" dirty="0">
                <a:latin typeface="Footlight MT Light" pitchFamily="18" charset="0"/>
              </a:rPr>
              <a:t>843,250</a:t>
            </a:r>
            <a:endParaRPr lang="en-IN" dirty="0" smtClean="0">
              <a:latin typeface="Footlight MT Light" pitchFamily="18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dirty="0">
                <a:latin typeface="Footlight MT Light" pitchFamily="18" charset="0"/>
              </a:rPr>
              <a:t> </a:t>
            </a:r>
            <a:r>
              <a:rPr lang="en-IN" dirty="0" smtClean="0">
                <a:latin typeface="Footlight MT Light" pitchFamily="18" charset="0"/>
              </a:rPr>
              <a:t>Loss to the bank based on type 2: </a:t>
            </a:r>
            <a:r>
              <a:rPr lang="en-IN" dirty="0">
                <a:latin typeface="Footlight MT Light" pitchFamily="18" charset="0"/>
              </a:rPr>
              <a:t>$958,925</a:t>
            </a:r>
            <a:endParaRPr lang="en-IN" dirty="0" smtClean="0">
              <a:latin typeface="Footlight MT Light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07400" y="156600"/>
            <a:ext cx="72000" cy="7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3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20964182">
            <a:off x="7875803" y="193871"/>
            <a:ext cx="1080000" cy="39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iner Hand ITC" pitchFamily="66" charset="0"/>
              </a:rPr>
              <a:t>Python</a:t>
            </a:r>
            <a:endParaRPr lang="en-IN" dirty="0">
              <a:latin typeface="Viner Hand ITC" pitchFamily="66" charset="0"/>
            </a:endParaRPr>
          </a:p>
        </p:txBody>
      </p:sp>
      <p:pic>
        <p:nvPicPr>
          <p:cNvPr id="6" name="Picture 2" descr="E:\PERSONAL DATA\DSP_Group Project\Python\1200px-Imarticus-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56000" cy="66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2200"/>
            <a:ext cx="6705599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dirty="0" smtClean="0">
                <a:latin typeface="Footlight MT Light" pitchFamily="18" charset="0"/>
              </a:rPr>
              <a:t>THANK YOU !!!</a:t>
            </a:r>
            <a:endParaRPr lang="en-IN" sz="6600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52194" y="5257800"/>
            <a:ext cx="3191806" cy="1524000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u="sng" dirty="0" smtClean="0">
                <a:latin typeface="Footlight MT Light" pitchFamily="18" charset="0"/>
              </a:rPr>
              <a:t>PRESENTED BY:</a:t>
            </a:r>
          </a:p>
          <a:p>
            <a:pPr marL="9144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Footlight MT Light" pitchFamily="18" charset="0"/>
              </a:rPr>
              <a:t>- </a:t>
            </a:r>
            <a:r>
              <a:rPr lang="en-IN" sz="1800" dirty="0" err="1" smtClean="0">
                <a:latin typeface="Footlight MT Light" pitchFamily="18" charset="0"/>
              </a:rPr>
              <a:t>Kalyani</a:t>
            </a:r>
            <a:r>
              <a:rPr lang="en-IN" sz="1800" dirty="0" smtClean="0">
                <a:latin typeface="Footlight MT Light" pitchFamily="18" charset="0"/>
              </a:rPr>
              <a:t> </a:t>
            </a:r>
            <a:r>
              <a:rPr lang="en-IN" sz="1800" dirty="0" err="1" smtClean="0">
                <a:latin typeface="Footlight MT Light" pitchFamily="18" charset="0"/>
              </a:rPr>
              <a:t>Dhamankar</a:t>
            </a:r>
            <a:endParaRPr lang="en-IN" sz="1800" dirty="0" smtClean="0">
              <a:latin typeface="Footlight MT Light" pitchFamily="18" charset="0"/>
            </a:endParaRPr>
          </a:p>
          <a:p>
            <a:pPr marL="9144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Footlight MT Light" pitchFamily="18" charset="0"/>
              </a:rPr>
              <a:t>- </a:t>
            </a:r>
            <a:r>
              <a:rPr lang="en-IN" sz="1800" dirty="0" err="1" smtClean="0">
                <a:latin typeface="Footlight MT Light" pitchFamily="18" charset="0"/>
              </a:rPr>
              <a:t>Shraddha</a:t>
            </a:r>
            <a:r>
              <a:rPr lang="en-IN" sz="1800" dirty="0" smtClean="0">
                <a:latin typeface="Footlight MT Light" pitchFamily="18" charset="0"/>
              </a:rPr>
              <a:t> </a:t>
            </a:r>
            <a:r>
              <a:rPr lang="en-IN" sz="1800" dirty="0" err="1" smtClean="0">
                <a:latin typeface="Footlight MT Light" pitchFamily="18" charset="0"/>
              </a:rPr>
              <a:t>Wala</a:t>
            </a:r>
            <a:endParaRPr lang="en-IN" sz="1800" dirty="0" smtClean="0">
              <a:latin typeface="Footlight MT Light" pitchFamily="18" charset="0"/>
            </a:endParaRPr>
          </a:p>
          <a:p>
            <a:pPr marL="9144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Footlight MT Light" pitchFamily="18" charset="0"/>
              </a:rPr>
              <a:t>- Rahul </a:t>
            </a:r>
            <a:r>
              <a:rPr lang="en-IN" sz="1800" dirty="0" err="1" smtClean="0">
                <a:latin typeface="Footlight MT Light" pitchFamily="18" charset="0"/>
              </a:rPr>
              <a:t>Mahadik</a:t>
            </a:r>
            <a:r>
              <a:rPr lang="en-IN" sz="1800" dirty="0" smtClean="0">
                <a:latin typeface="Footlight MT Light" pitchFamily="18" charset="0"/>
              </a:rPr>
              <a:t> </a:t>
            </a:r>
          </a:p>
          <a:p>
            <a:pPr marL="9144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Footlight MT Light" pitchFamily="18" charset="0"/>
              </a:rPr>
              <a:t>- Rohan Gama</a:t>
            </a:r>
            <a:endParaRPr lang="en-IN" sz="1800" dirty="0">
              <a:latin typeface="Footlight MT Light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07400" y="156600"/>
            <a:ext cx="72000" cy="7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8" y="156600"/>
            <a:ext cx="2068580" cy="79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4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20964182">
            <a:off x="7875803" y="193871"/>
            <a:ext cx="1080000" cy="39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iner Hand ITC" pitchFamily="66" charset="0"/>
              </a:rPr>
              <a:t>Python</a:t>
            </a:r>
            <a:endParaRPr lang="en-IN" dirty="0">
              <a:latin typeface="Viner Hand ITC" pitchFamily="66" charset="0"/>
            </a:endParaRPr>
          </a:p>
        </p:txBody>
      </p:sp>
      <p:pic>
        <p:nvPicPr>
          <p:cNvPr id="6" name="Picture 2" descr="E:\PERSONAL DATA\DSP_Group Project\Python\1200px-Imarticus-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56000" cy="66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85800"/>
            <a:ext cx="2743200" cy="609600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 smtClean="0">
                <a:latin typeface="Footlight MT Light" pitchFamily="18" charset="0"/>
              </a:rPr>
              <a:t>CONTENT</a:t>
            </a:r>
            <a:endParaRPr lang="en-IN" sz="3200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077200" cy="4343400"/>
          </a:xfrm>
        </p:spPr>
        <p:txBody>
          <a:bodyPr>
            <a:noAutofit/>
          </a:bodyPr>
          <a:lstStyle/>
          <a:p>
            <a:pPr marL="502920" indent="-457200">
              <a:buAutoNum type="arabicPeriod"/>
            </a:pPr>
            <a:r>
              <a:rPr lang="en-US" dirty="0" smtClean="0">
                <a:latin typeface="Footlight MT Light" pitchFamily="18" charset="0"/>
              </a:rPr>
              <a:t>Introduction</a:t>
            </a:r>
          </a:p>
          <a:p>
            <a:pPr marL="502920" indent="-457200">
              <a:buAutoNum type="arabicPeriod"/>
            </a:pPr>
            <a:r>
              <a:rPr lang="en-US" dirty="0" smtClean="0">
                <a:latin typeface="Footlight MT Light" pitchFamily="18" charset="0"/>
              </a:rPr>
              <a:t>Objective</a:t>
            </a:r>
          </a:p>
          <a:p>
            <a:pPr marL="502920" indent="-457200">
              <a:buAutoNum type="arabicPeriod"/>
            </a:pPr>
            <a:r>
              <a:rPr lang="en-US" dirty="0" smtClean="0">
                <a:latin typeface="Footlight MT Light" pitchFamily="18" charset="0"/>
              </a:rPr>
              <a:t>Problem Statement</a:t>
            </a:r>
          </a:p>
          <a:p>
            <a:pPr marL="502920" indent="-457200">
              <a:buAutoNum type="arabicPeriod"/>
            </a:pPr>
            <a:r>
              <a:rPr lang="en-US" dirty="0" smtClean="0">
                <a:latin typeface="Footlight MT Light" pitchFamily="18" charset="0"/>
              </a:rPr>
              <a:t>Informative (Data &amp; Business Sense).</a:t>
            </a:r>
          </a:p>
          <a:p>
            <a:pPr marL="502920" indent="-457200">
              <a:buAutoNum type="arabicPeriod"/>
            </a:pPr>
            <a:r>
              <a:rPr lang="en-US" dirty="0" smtClean="0">
                <a:latin typeface="Footlight MT Light" pitchFamily="18" charset="0"/>
              </a:rPr>
              <a:t>Data Transformation.</a:t>
            </a:r>
          </a:p>
          <a:p>
            <a:pPr marL="502920" indent="-457200">
              <a:buAutoNum type="arabicPeriod"/>
            </a:pPr>
            <a:r>
              <a:rPr lang="en-US" dirty="0" smtClean="0">
                <a:latin typeface="Footlight MT Light" pitchFamily="18" charset="0"/>
              </a:rPr>
              <a:t>Steps Performed.</a:t>
            </a:r>
          </a:p>
          <a:p>
            <a:pPr marL="502920" indent="-457200">
              <a:buAutoNum type="arabicPeriod"/>
            </a:pPr>
            <a:r>
              <a:rPr lang="en-IN" dirty="0">
                <a:latin typeface="Footlight MT Light" pitchFamily="18" charset="0"/>
              </a:rPr>
              <a:t>Data Visualization</a:t>
            </a:r>
            <a:endParaRPr lang="en-US" dirty="0" smtClean="0">
              <a:latin typeface="Footlight MT Light" pitchFamily="18" charset="0"/>
            </a:endParaRPr>
          </a:p>
          <a:p>
            <a:pPr marL="502920" indent="-457200">
              <a:buAutoNum type="arabicPeriod"/>
            </a:pPr>
            <a:r>
              <a:rPr lang="en-IN" dirty="0">
                <a:latin typeface="Footlight MT Light" pitchFamily="18" charset="0"/>
              </a:rPr>
              <a:t>Key </a:t>
            </a:r>
            <a:r>
              <a:rPr lang="en-IN" dirty="0" smtClean="0">
                <a:latin typeface="Footlight MT Light" pitchFamily="18" charset="0"/>
              </a:rPr>
              <a:t>Findings</a:t>
            </a:r>
          </a:p>
          <a:p>
            <a:pPr marL="502920" indent="-457200">
              <a:buAutoNum type="arabicPeriod"/>
            </a:pPr>
            <a:r>
              <a:rPr lang="en-IN" dirty="0">
                <a:latin typeface="Footlight MT Light" pitchFamily="18" charset="0"/>
              </a:rPr>
              <a:t>Recommendation and Conclusion</a:t>
            </a:r>
            <a:endParaRPr lang="en-IN" dirty="0" smtClean="0">
              <a:latin typeface="Footlight MT Light" pitchFamily="18" charset="0"/>
            </a:endParaRPr>
          </a:p>
          <a:p>
            <a:pPr marL="502920" indent="-457200">
              <a:buAutoNum type="arabicPeriod"/>
            </a:pPr>
            <a:endParaRPr lang="en-US" dirty="0" smtClean="0">
              <a:latin typeface="Footlight MT Light" pitchFamily="18" charset="0"/>
            </a:endParaRPr>
          </a:p>
          <a:p>
            <a:pPr marL="502920" indent="-457200">
              <a:buAutoNum type="arabicPeriod"/>
            </a:pPr>
            <a:endParaRPr lang="en-IN" dirty="0">
              <a:latin typeface="Footlight MT Light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07400" y="156600"/>
            <a:ext cx="72000" cy="7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9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20964182">
            <a:off x="7875803" y="193871"/>
            <a:ext cx="1080000" cy="39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iner Hand ITC" pitchFamily="66" charset="0"/>
              </a:rPr>
              <a:t>Python</a:t>
            </a:r>
            <a:endParaRPr lang="en-IN" dirty="0">
              <a:latin typeface="Viner Hand ITC" pitchFamily="66" charset="0"/>
            </a:endParaRPr>
          </a:p>
        </p:txBody>
      </p:sp>
      <p:pic>
        <p:nvPicPr>
          <p:cNvPr id="6" name="Picture 2" descr="E:\PERSONAL DATA\DSP_Group Project\Python\1200px-Imarticus-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56000" cy="66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428999" cy="609600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 smtClean="0">
                <a:latin typeface="Footlight MT Light" pitchFamily="18" charset="0"/>
              </a:rPr>
              <a:t>INTRODUCTION</a:t>
            </a:r>
            <a:endParaRPr lang="en-IN" sz="3200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077200" cy="16002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 smtClean="0">
                <a:latin typeface="Footlight MT Light" pitchFamily="18" charset="0"/>
              </a:rPr>
              <a:t>We have to strive towards the solution and achieve the objective, this would help us understand </a:t>
            </a:r>
            <a:r>
              <a:rPr lang="en-US" dirty="0">
                <a:latin typeface="Footlight MT Light" pitchFamily="18" charset="0"/>
              </a:rPr>
              <a:t>the </a:t>
            </a:r>
            <a:r>
              <a:rPr lang="en-US" dirty="0" smtClean="0">
                <a:latin typeface="Footlight MT Light" pitchFamily="18" charset="0"/>
              </a:rPr>
              <a:t>nitty-gritties of credit </a:t>
            </a:r>
            <a:r>
              <a:rPr lang="en-US" dirty="0">
                <a:latin typeface="Footlight MT Light" pitchFamily="18" charset="0"/>
              </a:rPr>
              <a:t>industry </a:t>
            </a:r>
            <a:r>
              <a:rPr lang="en-US" dirty="0" smtClean="0">
                <a:latin typeface="Footlight MT Light" pitchFamily="18" charset="0"/>
              </a:rPr>
              <a:t>and the analytics </a:t>
            </a:r>
            <a:r>
              <a:rPr lang="en-US" dirty="0">
                <a:latin typeface="Footlight MT Light" pitchFamily="18" charset="0"/>
              </a:rPr>
              <a:t>and data </a:t>
            </a:r>
            <a:r>
              <a:rPr lang="en-US" dirty="0" smtClean="0">
                <a:latin typeface="Footlight MT Light" pitchFamily="18" charset="0"/>
              </a:rPr>
              <a:t>science applications that would be applied on the same.</a:t>
            </a:r>
            <a:endParaRPr lang="en-IN" dirty="0">
              <a:latin typeface="Footlight MT Light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76600"/>
            <a:ext cx="2133600" cy="6096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IN" sz="3200" dirty="0" smtClean="0">
                <a:latin typeface="Footlight MT Light" pitchFamily="18" charset="0"/>
              </a:rPr>
              <a:t>OBJECTIVE</a:t>
            </a:r>
            <a:endParaRPr lang="en-IN" sz="3200" dirty="0">
              <a:latin typeface="Footlight MT Light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86200"/>
            <a:ext cx="8077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IN" dirty="0">
                <a:latin typeface="Footlight MT Light" pitchFamily="18" charset="0"/>
              </a:rPr>
              <a:t>T</a:t>
            </a:r>
            <a:r>
              <a:rPr lang="en-IN" dirty="0" smtClean="0">
                <a:latin typeface="Footlight MT Light" pitchFamily="18" charset="0"/>
              </a:rPr>
              <a:t>o </a:t>
            </a:r>
            <a:r>
              <a:rPr lang="en-IN" dirty="0">
                <a:latin typeface="Footlight MT Light" pitchFamily="18" charset="0"/>
              </a:rPr>
              <a:t>build a data model </a:t>
            </a:r>
            <a:r>
              <a:rPr lang="en-IN" dirty="0" smtClean="0">
                <a:latin typeface="Footlight MT Light" pitchFamily="18" charset="0"/>
              </a:rPr>
              <a:t>which will </a:t>
            </a:r>
            <a:r>
              <a:rPr lang="en-IN" dirty="0">
                <a:latin typeface="Footlight MT Light" pitchFamily="18" charset="0"/>
              </a:rPr>
              <a:t>predict the probability of default, and choose a cut-off based </a:t>
            </a:r>
            <a:r>
              <a:rPr lang="en-IN" dirty="0" smtClean="0">
                <a:latin typeface="Footlight MT Light" pitchFamily="18" charset="0"/>
              </a:rPr>
              <a:t>on suitability. </a:t>
            </a:r>
            <a:endParaRPr lang="en-IN" dirty="0">
              <a:latin typeface="Footlight MT Light" pitchFamily="18" charset="0"/>
            </a:endParaRPr>
          </a:p>
          <a:p>
            <a:pPr marL="45720" indent="0">
              <a:buNone/>
            </a:pPr>
            <a:r>
              <a:rPr lang="en-IN" dirty="0">
                <a:latin typeface="Footlight MT Light" pitchFamily="18" charset="0"/>
              </a:rPr>
              <a:t>Alternatively </a:t>
            </a:r>
            <a:r>
              <a:rPr lang="en-IN" dirty="0" smtClean="0">
                <a:latin typeface="Footlight MT Light" pitchFamily="18" charset="0"/>
              </a:rPr>
              <a:t>a </a:t>
            </a:r>
            <a:r>
              <a:rPr lang="en-IN" dirty="0">
                <a:latin typeface="Footlight MT Light" pitchFamily="18" charset="0"/>
              </a:rPr>
              <a:t>modelling </a:t>
            </a:r>
            <a:r>
              <a:rPr lang="en-IN" dirty="0" smtClean="0">
                <a:latin typeface="Footlight MT Light" pitchFamily="18" charset="0"/>
              </a:rPr>
              <a:t>technique can be used </a:t>
            </a:r>
            <a:r>
              <a:rPr lang="en-IN" dirty="0">
                <a:latin typeface="Footlight MT Light" pitchFamily="18" charset="0"/>
              </a:rPr>
              <a:t>which gives binary output.</a:t>
            </a:r>
            <a:endParaRPr lang="en-IN" dirty="0">
              <a:latin typeface="Footlight MT Light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07400" y="156600"/>
            <a:ext cx="72000" cy="7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5638800"/>
            <a:ext cx="2743200" cy="6096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IN" sz="3200" dirty="0" smtClean="0">
                <a:latin typeface="Footlight MT Light" pitchFamily="18" charset="0"/>
              </a:rPr>
              <a:t>Why Python??</a:t>
            </a:r>
            <a:endParaRPr lang="en-IN" sz="3200" dirty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20964182">
            <a:off x="7875803" y="193871"/>
            <a:ext cx="1080000" cy="39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iner Hand ITC" pitchFamily="66" charset="0"/>
              </a:rPr>
              <a:t>Python</a:t>
            </a:r>
            <a:endParaRPr lang="en-IN" dirty="0">
              <a:latin typeface="Viner Hand ITC" pitchFamily="66" charset="0"/>
            </a:endParaRPr>
          </a:p>
        </p:txBody>
      </p:sp>
      <p:pic>
        <p:nvPicPr>
          <p:cNvPr id="6" name="Picture 2" descr="E:\PERSONAL DATA\DSP_Group Project\Python\1200px-Imarticus-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56000" cy="66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4267200" cy="609600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 smtClean="0">
                <a:latin typeface="Footlight MT Light" pitchFamily="18" charset="0"/>
              </a:rPr>
              <a:t>PROBLEM STATEMENT</a:t>
            </a:r>
            <a:endParaRPr lang="en-IN" sz="3200" dirty="0">
              <a:latin typeface="Footlight MT Light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52400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 smtClean="0">
                <a:latin typeface="Footlight MT Light" pitchFamily="18" charset="0"/>
              </a:rPr>
              <a:t>In this project we have to put ourselves in the shoes of a loan issuer and manage credit risk by using the </a:t>
            </a:r>
            <a:r>
              <a:rPr lang="en-US" b="1" dirty="0" smtClean="0">
                <a:latin typeface="Footlight MT Light" pitchFamily="18" charset="0"/>
              </a:rPr>
              <a:t>past data and deciding whom to give the loan to in the future.</a:t>
            </a:r>
            <a:endParaRPr lang="en-IN" dirty="0">
              <a:latin typeface="Footlight MT Light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07400" y="156600"/>
            <a:ext cx="72000" cy="7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9960" y="3680460"/>
            <a:ext cx="8289240" cy="249174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>
                <a:latin typeface="Footlight MT Light" pitchFamily="18" charset="0"/>
              </a:rPr>
              <a:t>Data Summary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ootlight MT Light" pitchFamily="18" charset="0"/>
              </a:rPr>
              <a:t>Variables - 73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ootlight MT Light" pitchFamily="18" charset="0"/>
              </a:rPr>
              <a:t>Observations - 855,969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ootlight MT Light" pitchFamily="18" charset="0"/>
              </a:rPr>
              <a:t>Critical Attributes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Footlight MT Light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Footlight MT Light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Footlight MT Light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Footlight MT Light" pitchFamily="18" charset="0"/>
              </a:rPr>
              <a:t>Business Sense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ootlight MT Light" pitchFamily="18" charset="0"/>
              </a:rPr>
              <a:t>Data Dictionary would help us understand the dataset.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Footlight MT Light" pitchFamily="18" charset="0"/>
              </a:rPr>
              <a:t>The column ‘Default Indicator’ is the target variable, </a:t>
            </a:r>
            <a:r>
              <a:rPr lang="en-IN" dirty="0">
                <a:latin typeface="Footlight MT Light" pitchFamily="18" charset="0"/>
              </a:rPr>
              <a:t>which stands for the customers’ loan behaviours.</a:t>
            </a:r>
            <a:endParaRPr lang="en-US" dirty="0" smtClean="0">
              <a:latin typeface="Footlight MT Light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3124200"/>
            <a:ext cx="3047999" cy="6096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IN" sz="3200" dirty="0" smtClean="0">
                <a:latin typeface="Footlight MT Light" pitchFamily="18" charset="0"/>
              </a:rPr>
              <a:t>INFORMATIVE</a:t>
            </a:r>
            <a:endParaRPr lang="en-IN" sz="3200" dirty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5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20964182">
            <a:off x="7875803" y="193871"/>
            <a:ext cx="1080000" cy="39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iner Hand ITC" pitchFamily="66" charset="0"/>
              </a:rPr>
              <a:t>Python</a:t>
            </a:r>
            <a:endParaRPr lang="en-IN" dirty="0">
              <a:latin typeface="Viner Hand ITC" pitchFamily="66" charset="0"/>
            </a:endParaRPr>
          </a:p>
        </p:txBody>
      </p:sp>
      <p:pic>
        <p:nvPicPr>
          <p:cNvPr id="6" name="Picture 2" descr="E:\PERSONAL DATA\DSP_Group Project\Python\1200px-Imarticus-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56000" cy="66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648200" cy="609600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 smtClean="0">
                <a:latin typeface="Footlight MT Light" pitchFamily="18" charset="0"/>
              </a:rPr>
              <a:t>DATA TRANSFORMATION</a:t>
            </a:r>
            <a:endParaRPr lang="en-IN" sz="3200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3200400" cy="762000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Data Interpretation.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Import dataset on Python.</a:t>
            </a:r>
            <a:endParaRPr lang="en-IN" sz="1800" dirty="0">
              <a:latin typeface="Footlight MT Light" pitchFamily="18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>
              <a:latin typeface="Footlight MT Light" pitchFamily="18" charset="0"/>
            </a:endParaRPr>
          </a:p>
          <a:p>
            <a:pPr marL="1207008" lvl="4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 smtClean="0">
              <a:latin typeface="Footlight MT Light" pitchFamily="18" charset="0"/>
            </a:endParaRPr>
          </a:p>
          <a:p>
            <a:pPr marL="1207008" lvl="4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 smtClean="0">
              <a:latin typeface="Footlight MT Light" pitchFamily="18" charset="0"/>
            </a:endParaRPr>
          </a:p>
          <a:p>
            <a:pPr lvl="4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IN" sz="1800" dirty="0">
              <a:latin typeface="Footlight MT Light" pitchFamily="18" charset="0"/>
            </a:endParaRPr>
          </a:p>
          <a:p>
            <a:pPr lvl="4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IN" sz="1800" dirty="0" smtClean="0">
              <a:latin typeface="Footlight MT Light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07400" y="156600"/>
            <a:ext cx="72000" cy="7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3124200"/>
            <a:ext cx="8703600" cy="3124200"/>
          </a:xfrm>
          <a:prstGeom prst="rect">
            <a:avLst/>
          </a:prstGeom>
        </p:spPr>
        <p:txBody>
          <a:bodyPr vert="horz" lIns="91440" tIns="45720" rIns="91440" bIns="45720" numCol="2" spcCol="18000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IN" b="1" dirty="0" smtClean="0">
                <a:latin typeface="Footlight MT Light" pitchFamily="18" charset="0"/>
              </a:rPr>
              <a:t>Data Pre-Processing </a:t>
            </a:r>
            <a:r>
              <a:rPr lang="en-IN" dirty="0" smtClean="0">
                <a:latin typeface="Footlight MT Light" pitchFamily="18" charset="0"/>
              </a:rPr>
              <a:t>	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 smtClean="0">
                <a:latin typeface="Footlight MT Light" pitchFamily="18" charset="0"/>
              </a:rPr>
              <a:t>Missing Values.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 smtClean="0">
                <a:latin typeface="Footlight MT Light" pitchFamily="18" charset="0"/>
              </a:rPr>
              <a:t>Handling Outliers.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 smtClean="0">
                <a:latin typeface="Footlight MT Light" pitchFamily="18" charset="0"/>
              </a:rPr>
              <a:t>Irrelevance and Redundancy.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200" dirty="0" smtClean="0">
                <a:latin typeface="Footlight MT Light" pitchFamily="18" charset="0"/>
              </a:rPr>
              <a:t>Conversion of Categorical     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latin typeface="Footlight MT Light" pitchFamily="18" charset="0"/>
              </a:rPr>
              <a:t> </a:t>
            </a:r>
            <a:r>
              <a:rPr lang="en-IN" sz="2200" dirty="0" smtClean="0">
                <a:latin typeface="Footlight MT Light" pitchFamily="18" charset="0"/>
              </a:rPr>
              <a:t>   data to Numerical.</a:t>
            </a:r>
          </a:p>
          <a:p>
            <a:pPr lvl="1">
              <a:buFont typeface="Wingdings" pitchFamily="2" charset="2"/>
              <a:buChar char="ü"/>
            </a:pPr>
            <a:r>
              <a:rPr lang="en-IN" sz="2200" dirty="0" smtClean="0">
                <a:latin typeface="Footlight MT Light" pitchFamily="18" charset="0"/>
              </a:rPr>
              <a:t>Exploratory Data analysis.</a:t>
            </a:r>
          </a:p>
          <a:p>
            <a:pPr marL="45720" lvl="1" indent="0">
              <a:buNone/>
            </a:pPr>
            <a:r>
              <a:rPr lang="en-IN" sz="2200" b="1" dirty="0" smtClean="0">
                <a:latin typeface="Footlight MT Light" pitchFamily="18" charset="0"/>
              </a:rPr>
              <a:t>- </a:t>
            </a:r>
            <a:r>
              <a:rPr lang="en-IN" sz="2200" b="1" dirty="0">
                <a:latin typeface="Footlight MT Light" pitchFamily="18" charset="0"/>
              </a:rPr>
              <a:t>Data </a:t>
            </a:r>
            <a:r>
              <a:rPr lang="en-IN" sz="2200" b="1" dirty="0" smtClean="0">
                <a:latin typeface="Footlight MT Light" pitchFamily="18" charset="0"/>
              </a:rPr>
              <a:t>Post-Processing</a:t>
            </a:r>
            <a:endParaRPr lang="en-IN" sz="2200" b="1" dirty="0">
              <a:latin typeface="Footlight MT Light" pitchFamily="18" charset="0"/>
            </a:endParaRPr>
          </a:p>
          <a:p>
            <a:pPr marL="662940" lvl="2" indent="-342900">
              <a:buFont typeface="Wingdings" pitchFamily="2" charset="2"/>
              <a:buChar char="ü"/>
            </a:pPr>
            <a:r>
              <a:rPr lang="en-IN" sz="2200" dirty="0">
                <a:latin typeface="Footlight MT Light" pitchFamily="18" charset="0"/>
              </a:rPr>
              <a:t>Split the data in train and test</a:t>
            </a:r>
            <a:r>
              <a:rPr lang="en-IN" sz="2200" dirty="0" smtClean="0">
                <a:latin typeface="Footlight MT Light" pitchFamily="18" charset="0"/>
              </a:rPr>
              <a:t>.</a:t>
            </a:r>
          </a:p>
          <a:p>
            <a:pPr marL="662940" lvl="2" indent="-342900">
              <a:buFont typeface="Wingdings" pitchFamily="2" charset="2"/>
              <a:buChar char="ü"/>
            </a:pPr>
            <a:r>
              <a:rPr lang="en-IN" sz="2200" dirty="0" smtClean="0">
                <a:latin typeface="Footlight MT Light" pitchFamily="18" charset="0"/>
              </a:rPr>
              <a:t>Fitting </a:t>
            </a:r>
            <a:r>
              <a:rPr lang="en-IN" sz="2200" dirty="0">
                <a:latin typeface="Footlight MT Light" pitchFamily="18" charset="0"/>
              </a:rPr>
              <a:t>Model to Data.</a:t>
            </a:r>
          </a:p>
          <a:p>
            <a:pPr marL="662940" lvl="2" indent="-342900">
              <a:buFont typeface="Wingdings" pitchFamily="2" charset="2"/>
              <a:buChar char="ü"/>
            </a:pPr>
            <a:r>
              <a:rPr lang="en-IN" sz="2200" dirty="0">
                <a:latin typeface="Footlight MT Light" pitchFamily="18" charset="0"/>
              </a:rPr>
              <a:t>Logistic Regression.</a:t>
            </a:r>
          </a:p>
          <a:p>
            <a:pPr marL="662940" lvl="2" indent="-342900">
              <a:buFont typeface="Wingdings" pitchFamily="2" charset="2"/>
              <a:buChar char="ü"/>
            </a:pPr>
            <a:r>
              <a:rPr lang="en-IN" sz="2200" dirty="0" smtClean="0">
                <a:latin typeface="Footlight MT Light" pitchFamily="18" charset="0"/>
              </a:rPr>
              <a:t>Model </a:t>
            </a:r>
            <a:r>
              <a:rPr lang="en-IN" sz="2200" dirty="0">
                <a:latin typeface="Footlight MT Light" pitchFamily="18" charset="0"/>
              </a:rPr>
              <a:t>validation.</a:t>
            </a:r>
          </a:p>
          <a:p>
            <a:pPr marL="662940" lvl="2" indent="-342900">
              <a:buFont typeface="Wingdings" pitchFamily="2" charset="2"/>
              <a:buChar char="ü"/>
            </a:pPr>
            <a:r>
              <a:rPr lang="en-IN" sz="2200" dirty="0">
                <a:latin typeface="Footlight MT Light" pitchFamily="18" charset="0"/>
              </a:rPr>
              <a:t>Predicting new data</a:t>
            </a:r>
            <a:r>
              <a:rPr lang="en-IN" sz="2200" dirty="0" smtClean="0">
                <a:latin typeface="Footlight MT Light" pitchFamily="18" charset="0"/>
              </a:rPr>
              <a:t>.</a:t>
            </a:r>
            <a:endParaRPr lang="en-IN" sz="2200" dirty="0">
              <a:latin typeface="Footlight MT Light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1" y="2438400"/>
            <a:ext cx="3505200" cy="6096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IN" sz="3200" dirty="0" smtClean="0">
                <a:latin typeface="Footlight MT Light" pitchFamily="18" charset="0"/>
              </a:rPr>
              <a:t>STEPS PERFORMED</a:t>
            </a:r>
            <a:endParaRPr lang="en-IN" sz="3200" dirty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20964182">
            <a:off x="7875803" y="193871"/>
            <a:ext cx="1080000" cy="39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iner Hand ITC" pitchFamily="66" charset="0"/>
              </a:rPr>
              <a:t>Python</a:t>
            </a:r>
            <a:endParaRPr lang="en-IN" dirty="0">
              <a:latin typeface="Viner Hand ITC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4343400" cy="609600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 smtClean="0">
                <a:latin typeface="Footlight MT Light" pitchFamily="18" charset="0"/>
              </a:rPr>
              <a:t>DATA VISUALIZATION</a:t>
            </a:r>
            <a:endParaRPr lang="en-IN" sz="3200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3733800" cy="2895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Footlight MT Light" pitchFamily="18" charset="0"/>
              </a:rPr>
              <a:t>Stacked bars: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This basically depicts the sum of amount that is funded for each class.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ootlight MT Light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ootlight MT Light" pitchFamily="18" charset="0"/>
              </a:rPr>
              <a:t>Most of the defaulters were verified, </a:t>
            </a:r>
            <a:r>
              <a:rPr lang="en-IN" dirty="0" smtClean="0">
                <a:latin typeface="Footlight MT Light" pitchFamily="18" charset="0"/>
              </a:rPr>
              <a:t> which </a:t>
            </a:r>
            <a:r>
              <a:rPr lang="en-IN" dirty="0">
                <a:latin typeface="Footlight MT Light" pitchFamily="18" charset="0"/>
              </a:rPr>
              <a:t>contributed approx. </a:t>
            </a:r>
            <a:r>
              <a:rPr lang="en-IN" dirty="0" smtClean="0">
                <a:latin typeface="Footlight MT Light" pitchFamily="18" charset="0"/>
              </a:rPr>
              <a:t>34 </a:t>
            </a:r>
            <a:r>
              <a:rPr lang="en-IN" dirty="0" err="1">
                <a:latin typeface="Footlight MT Light" pitchFamily="18" charset="0"/>
              </a:rPr>
              <a:t>Crs</a:t>
            </a:r>
            <a:r>
              <a:rPr lang="en-IN" dirty="0">
                <a:latin typeface="Footlight MT Light" pitchFamily="18" charset="0"/>
              </a:rPr>
              <a:t> to the loss.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ootlight MT Light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97" y="914400"/>
            <a:ext cx="4072403" cy="541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8807400" y="156600"/>
            <a:ext cx="72000" cy="7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3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20964182">
            <a:off x="7875803" y="193871"/>
            <a:ext cx="1080000" cy="39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iner Hand ITC" pitchFamily="66" charset="0"/>
              </a:rPr>
              <a:t>Python</a:t>
            </a:r>
            <a:endParaRPr lang="en-IN" dirty="0">
              <a:latin typeface="Viner Hand ITC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657599" cy="609600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 smtClean="0">
                <a:latin typeface="Footlight MT Light" pitchFamily="18" charset="0"/>
              </a:rPr>
              <a:t>Contd..</a:t>
            </a:r>
            <a:endParaRPr lang="en-IN" sz="3200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3733800" cy="2590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Footlight MT Light" pitchFamily="18" charset="0"/>
              </a:rPr>
              <a:t>Text tables: </a:t>
            </a:r>
          </a:p>
          <a:p>
            <a:pPr marL="45720" indent="0">
              <a:buNone/>
            </a:pPr>
            <a:r>
              <a:rPr lang="en-IN" dirty="0" smtClean="0">
                <a:latin typeface="Footlight MT Light" pitchFamily="18" charset="0"/>
              </a:rPr>
              <a:t>We </a:t>
            </a:r>
            <a:r>
              <a:rPr lang="en-IN" dirty="0">
                <a:latin typeface="Footlight MT Light" pitchFamily="18" charset="0"/>
              </a:rPr>
              <a:t>can see that almost half of the applicants have </a:t>
            </a:r>
            <a:r>
              <a:rPr lang="en-IN" dirty="0" smtClean="0">
                <a:latin typeface="Footlight MT Light" pitchFamily="18" charset="0"/>
              </a:rPr>
              <a:t>taken </a:t>
            </a:r>
            <a:r>
              <a:rPr lang="en-IN" dirty="0">
                <a:latin typeface="Footlight MT Light" pitchFamily="18" charset="0"/>
              </a:rPr>
              <a:t>the loan for debt consolidation and 28k </a:t>
            </a:r>
            <a:r>
              <a:rPr lang="en-IN" dirty="0" smtClean="0">
                <a:latin typeface="Footlight MT Light" pitchFamily="18" charset="0"/>
              </a:rPr>
              <a:t>defaulters - which </a:t>
            </a:r>
            <a:r>
              <a:rPr lang="en-IN" dirty="0">
                <a:latin typeface="Footlight MT Light" pitchFamily="18" charset="0"/>
              </a:rPr>
              <a:t>is a major chunk of </a:t>
            </a:r>
            <a:r>
              <a:rPr lang="en-IN" dirty="0" smtClean="0">
                <a:latin typeface="Footlight MT Light" pitchFamily="18" charset="0"/>
              </a:rPr>
              <a:t>this </a:t>
            </a:r>
            <a:r>
              <a:rPr lang="en-IN" dirty="0">
                <a:latin typeface="Footlight MT Light" pitchFamily="18" charset="0"/>
              </a:rPr>
              <a:t>category belongs to it.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ootlight MT Light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07400" y="156600"/>
            <a:ext cx="72000" cy="7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14400"/>
            <a:ext cx="3886200" cy="556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4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20964182">
            <a:off x="7875803" y="193871"/>
            <a:ext cx="1080000" cy="39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iner Hand ITC" pitchFamily="66" charset="0"/>
              </a:rPr>
              <a:t>Python</a:t>
            </a:r>
            <a:endParaRPr lang="en-IN" dirty="0">
              <a:latin typeface="Viner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3733800" cy="3657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Footlight MT Light" pitchFamily="18" charset="0"/>
              </a:rPr>
              <a:t>Symbol Map: </a:t>
            </a:r>
          </a:p>
          <a:p>
            <a:pPr marL="45720" indent="0">
              <a:buNone/>
            </a:pPr>
            <a:r>
              <a:rPr lang="en-IN" dirty="0" smtClean="0">
                <a:latin typeface="Footlight MT Light" pitchFamily="18" charset="0"/>
              </a:rPr>
              <a:t>This symbol map tells us about the loan </a:t>
            </a:r>
            <a:r>
              <a:rPr lang="en-IN" dirty="0">
                <a:latin typeface="Footlight MT Light" pitchFamily="18" charset="0"/>
              </a:rPr>
              <a:t>amount and </a:t>
            </a:r>
            <a:r>
              <a:rPr lang="en-IN" dirty="0" smtClean="0">
                <a:latin typeface="Footlight MT Light" pitchFamily="18" charset="0"/>
              </a:rPr>
              <a:t>the </a:t>
            </a:r>
            <a:r>
              <a:rPr lang="en-IN" dirty="0">
                <a:latin typeface="Footlight MT Light" pitchFamily="18" charset="0"/>
              </a:rPr>
              <a:t>applicants that </a:t>
            </a:r>
            <a:r>
              <a:rPr lang="en-IN" dirty="0" smtClean="0">
                <a:latin typeface="Footlight MT Light" pitchFamily="18" charset="0"/>
              </a:rPr>
              <a:t>are </a:t>
            </a:r>
            <a:r>
              <a:rPr lang="en-IN" dirty="0">
                <a:latin typeface="Footlight MT Light" pitchFamily="18" charset="0"/>
              </a:rPr>
              <a:t>located in </a:t>
            </a:r>
            <a:r>
              <a:rPr lang="en-IN" dirty="0" smtClean="0">
                <a:latin typeface="Footlight MT Light" pitchFamily="18" charset="0"/>
              </a:rPr>
              <a:t>different States</a:t>
            </a:r>
            <a:r>
              <a:rPr lang="en-IN" dirty="0">
                <a:latin typeface="Footlight MT Light" pitchFamily="18" charset="0"/>
              </a:rPr>
              <a:t> </a:t>
            </a:r>
            <a:r>
              <a:rPr lang="en-IN" dirty="0" smtClean="0">
                <a:latin typeface="Footlight MT Light" pitchFamily="18" charset="0"/>
              </a:rPr>
              <a:t>of US.</a:t>
            </a:r>
          </a:p>
          <a:p>
            <a:pPr marL="45720" indent="0">
              <a:buNone/>
            </a:pPr>
            <a:endParaRPr lang="en-IN" dirty="0">
              <a:latin typeface="Footlight MT Light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Max. Loan Amt. &amp; Applicants: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CA: California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Min. </a:t>
            </a:r>
            <a:r>
              <a:rPr lang="en-IN" dirty="0">
                <a:latin typeface="Footlight MT Light" pitchFamily="18" charset="0"/>
              </a:rPr>
              <a:t>Loan Amt. &amp; Applicants:</a:t>
            </a:r>
            <a:endParaRPr lang="en-IN" dirty="0" smtClean="0">
              <a:latin typeface="Footlight MT Light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IA: Iowa</a:t>
            </a:r>
          </a:p>
          <a:p>
            <a:pPr marL="45720" indent="0">
              <a:buNone/>
            </a:pPr>
            <a:endParaRPr lang="en-IN" dirty="0">
              <a:latin typeface="Footlight MT Light" pitchFamily="18" charset="0"/>
            </a:endParaRPr>
          </a:p>
          <a:p>
            <a:pPr marL="45720" indent="0">
              <a:buNone/>
            </a:pPr>
            <a:r>
              <a:rPr lang="en-IN" dirty="0" smtClean="0">
                <a:latin typeface="Footlight MT Light" pitchFamily="18" charset="0"/>
              </a:rPr>
              <a:t> </a:t>
            </a:r>
            <a:endParaRPr lang="en-IN" dirty="0">
              <a:latin typeface="Footlight MT Light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Footlight MT Light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07400" y="156600"/>
            <a:ext cx="72000" cy="7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4814520" cy="480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657600" cy="609600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 smtClean="0">
                <a:latin typeface="Footlight MT Light" pitchFamily="18" charset="0"/>
              </a:rPr>
              <a:t>Contd..</a:t>
            </a:r>
            <a:endParaRPr lang="en-IN" sz="3200" dirty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20964182">
            <a:off x="7875803" y="193871"/>
            <a:ext cx="1080000" cy="39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iner Hand ITC" pitchFamily="66" charset="0"/>
              </a:rPr>
              <a:t>Python</a:t>
            </a:r>
            <a:endParaRPr lang="en-IN" dirty="0">
              <a:latin typeface="Viner Hand ITC" pitchFamily="66" charset="0"/>
            </a:endParaRPr>
          </a:p>
        </p:txBody>
      </p:sp>
      <p:pic>
        <p:nvPicPr>
          <p:cNvPr id="6" name="Picture 2" descr="E:\PERSONAL DATA\DSP_Group Project\Python\1200px-Imarticus-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56000" cy="66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85800"/>
            <a:ext cx="2743200" cy="609600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dirty="0" smtClean="0">
                <a:latin typeface="Footlight MT Light" pitchFamily="18" charset="0"/>
              </a:rPr>
              <a:t>KEY FINDINGS</a:t>
            </a:r>
            <a:endParaRPr lang="en-IN" sz="3200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386200" cy="3962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Accuracy - 99.96%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>
              <a:latin typeface="Footlight MT Light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Confusion Matrix: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ootlight MT Light" pitchFamily="18" charset="0"/>
              </a:rPr>
              <a:t>	</a:t>
            </a:r>
            <a:r>
              <a:rPr lang="en-IN" dirty="0" smtClean="0">
                <a:latin typeface="Footlight MT Light" pitchFamily="18" charset="0"/>
              </a:rPr>
              <a:t>Type 1 Error: 33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Footlight MT Light" pitchFamily="18" charset="0"/>
              </a:rPr>
              <a:t>	Type </a:t>
            </a:r>
            <a:r>
              <a:rPr lang="en-IN" dirty="0" smtClean="0">
                <a:latin typeface="Footlight MT Light" pitchFamily="18" charset="0"/>
              </a:rPr>
              <a:t>2 </a:t>
            </a:r>
            <a:r>
              <a:rPr lang="en-IN" dirty="0">
                <a:latin typeface="Footlight MT Light" pitchFamily="18" charset="0"/>
              </a:rPr>
              <a:t>Error</a:t>
            </a:r>
            <a:r>
              <a:rPr lang="en-IN" dirty="0" smtClean="0">
                <a:latin typeface="Footlight MT Light" pitchFamily="18" charset="0"/>
              </a:rPr>
              <a:t>: 63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>
              <a:latin typeface="Footlight MT Light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Classification: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Precision, Recall, F1-scroe and support.</a:t>
            </a:r>
            <a:endParaRPr lang="en-IN" dirty="0">
              <a:latin typeface="Footlight MT Light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AUC - We have plotted only 1 Model and this would work when we have Multiple Models in Place.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Footlight MT Light" pitchFamily="18" charset="0"/>
              </a:rPr>
              <a:t>ROC - This would basically depict the area that the data has covered. 	  </a:t>
            </a:r>
            <a:endParaRPr lang="en-IN" dirty="0">
              <a:latin typeface="Footlight MT Light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807400" y="156600"/>
            <a:ext cx="72000" cy="72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6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2559</TotalTime>
  <Words>449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Theme1</vt:lpstr>
      <vt:lpstr>CREDIT RISK  PROJECT</vt:lpstr>
      <vt:lpstr>CONTENT</vt:lpstr>
      <vt:lpstr>INTRODUCTION</vt:lpstr>
      <vt:lpstr>PROBLEM STATEMENT</vt:lpstr>
      <vt:lpstr>DATA TRANSFORMATION</vt:lpstr>
      <vt:lpstr>DATA VISUALIZATION</vt:lpstr>
      <vt:lpstr>Contd..</vt:lpstr>
      <vt:lpstr>Contd..</vt:lpstr>
      <vt:lpstr>KEY FINDINGS</vt:lpstr>
      <vt:lpstr>RECOMMENDATION AND CONCLUSION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PROJECT</dc:title>
  <dc:creator>Rohan Gama</dc:creator>
  <cp:lastModifiedBy>Rohan Gama</cp:lastModifiedBy>
  <cp:revision>186</cp:revision>
  <dcterms:created xsi:type="dcterms:W3CDTF">2006-08-16T00:00:00Z</dcterms:created>
  <dcterms:modified xsi:type="dcterms:W3CDTF">2018-09-11T00:59:56Z</dcterms:modified>
</cp:coreProperties>
</file>