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9144000" cy="5143500" type="screen16x9"/>
  <p:notesSz cx="6858000" cy="9144000"/>
  <p:embeddedFontLst>
    <p:embeddedFont>
      <p:font typeface="Agency FB" panose="020B0503020202020204" pitchFamily="34" charset="0"/>
      <p:regular r:id="rId48"/>
      <p:bold r:id="rId49"/>
    </p:embeddedFont>
    <p:embeddedFont>
      <p:font typeface="Arial Black" panose="020B0A04020102020204" pitchFamily="34" charset="0"/>
      <p:bold r:id="rId50"/>
    </p:embeddedFont>
    <p:embeddedFont>
      <p:font typeface="Arial Narrow" panose="020B0606020202030204" pitchFamily="34" charset="0"/>
      <p:regular r:id="rId51"/>
      <p:bold r:id="rId52"/>
      <p:italic r:id="rId53"/>
      <p:boldItalic r:id="rId54"/>
    </p:embeddedFont>
    <p:embeddedFont>
      <p:font typeface="Bradley Hand ITC" panose="03070402050302030203" pitchFamily="66" charset="0"/>
      <p:regular r:id="rId55"/>
    </p:embeddedFont>
    <p:embeddedFont>
      <p:font typeface="Caesar Dressing" panose="020B0604020202020204" charset="0"/>
      <p:regular r:id="rId56"/>
    </p:embeddedFont>
    <p:embeddedFont>
      <p:font typeface="Lucida Sans Unicode" panose="020B0602030504020204" pitchFamily="34" charset="0"/>
      <p:regular r:id="rId57"/>
    </p:embeddedFont>
    <p:embeddedFont>
      <p:font typeface="Verdana" panose="020B0604030504040204" pitchFamily="34" charset="0"/>
      <p:regular r:id="rId58"/>
      <p:bold r:id="rId59"/>
      <p:italic r:id="rId60"/>
      <p:boldItalic r:id="rId61"/>
    </p:embeddedFont>
    <p:embeddedFont>
      <p:font typeface="Wingdings 2" panose="05020102010507070707" pitchFamily="18" charset="2"/>
      <p:regular r:id="rId62"/>
    </p:embeddedFont>
    <p:embeddedFont>
      <p:font typeface="Wingdings 3" panose="05040102010807070707" pitchFamily="18" charset="2"/>
      <p:regular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60" y="60"/>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63" Type="http://schemas.openxmlformats.org/officeDocument/2006/relationships/font" Target="fonts/font1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font" Target="fonts/font11.fntdata"/><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1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2.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62"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font" Target="fonts/font13.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76df101a_1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76df101a_1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538bd6643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538bd6643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538bd66432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538bd6643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38bd66432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38bd66432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538bd66432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538bd66432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538bd66432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538bd66432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538bd66432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538bd66432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538bd66432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538bd66432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538bd66432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538bd66432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538bd6643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538bd6643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538bd66432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538bd66432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fe76df101a_1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fe76df101a_1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38bd66432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538bd66432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538bd66432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538bd66432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38bd66432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38bd66432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538bd66432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538bd66432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538bd66432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538bd66432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538bd66432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538bd66432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538bd66432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538bd66432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4b51f7eb2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4b51f7eb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4b51f7eb2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4b51f7eb2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4b51f7eb25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4b51f7eb2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fe76df101a_1_1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fe76df101a_1_1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4b51f7eb25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4b51f7eb2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4b51f7eb25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4b51f7eb2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4b51f7eb25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4b51f7eb25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4b51f7eb25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4b51f7eb2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4b51f7eb25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4b51f7eb25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4b51f7eb25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4b51f7eb25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4b51f7eb25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4b51f7eb25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4b51f7eb25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4b51f7eb25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4b51f7eb25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4b51f7eb2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4b51f7eb25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4b51f7eb25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e76df101a_1_1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e76df101a_1_1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4b51f7eb2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4b51f7eb2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4b51f7eb25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4b51f7eb25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4b51f7eb25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4b51f7eb25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4b51f7eb25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4b51f7eb25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14b51f7eb25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14b51f7eb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4b51f7eb25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14b51f7eb2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fe76df101a_1_14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fe76df101a_1_1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fe76df101a_1_1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fe76df101a_1_1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538bd6643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538bd6643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538bd6643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538bd6643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538bd66432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538bd66432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3498110"/>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314451"/>
            <a:ext cx="7772400" cy="137232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2708705"/>
            <a:ext cx="7772400" cy="899778"/>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3714750"/>
            <a:ext cx="9147765" cy="1434066"/>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44213AF-26F6-41FA-8D85-E2C5388D6E58}" type="datetimeFigureOut">
              <a:rPr lang="en-US" smtClean="0"/>
              <a:pPr/>
              <a:t>10/7/2022</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110997"/>
            <a:ext cx="8229600" cy="328955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10/7/2022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05980"/>
            <a:ext cx="1777470" cy="419457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05981"/>
            <a:ext cx="6324600" cy="419457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10/7/2022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50"/>
        <p:cNvGrpSpPr/>
        <p:nvPr/>
      </p:nvGrpSpPr>
      <p:grpSpPr>
        <a:xfrm>
          <a:off x="0" y="0"/>
          <a:ext cx="0" cy="0"/>
          <a:chOff x="0" y="0"/>
          <a:chExt cx="0" cy="0"/>
        </a:xfrm>
      </p:grpSpPr>
      <p:sp>
        <p:nvSpPr>
          <p:cNvPr id="58" name="Google Shape;58;p13"/>
          <p:cNvSpPr txBox="1">
            <a:spLocks noGrp="1"/>
          </p:cNvSpPr>
          <p:nvPr>
            <p:ph type="title"/>
          </p:nvPr>
        </p:nvSpPr>
        <p:spPr>
          <a:xfrm>
            <a:off x="505475" y="1375100"/>
            <a:ext cx="8043000" cy="1086900"/>
          </a:xfrm>
          <a:prstGeom prst="rect">
            <a:avLst/>
          </a:prstGeom>
          <a:noFill/>
        </p:spPr>
        <p:txBody>
          <a:bodyPr spcFirstLastPara="1" wrap="square" lIns="91425" tIns="91425" rIns="91425" bIns="91425" anchor="b" anchorCtr="0">
            <a:normAutofit/>
          </a:bodyPr>
          <a:lstStyle>
            <a:lvl1pPr lvl="0" algn="l">
              <a:lnSpc>
                <a:spcPct val="100000"/>
              </a:lnSpc>
              <a:spcBef>
                <a:spcPts val="0"/>
              </a:spcBef>
              <a:spcAft>
                <a:spcPts val="0"/>
              </a:spcAft>
              <a:buNone/>
              <a:defRPr sz="2400">
                <a:solidFill>
                  <a:srgbClr val="434343"/>
                </a:solidFill>
              </a:defRPr>
            </a:lvl1pPr>
            <a:lvl2pPr lvl="1" algn="l">
              <a:lnSpc>
                <a:spcPct val="100000"/>
              </a:lnSpc>
              <a:spcBef>
                <a:spcPts val="0"/>
              </a:spcBef>
              <a:spcAft>
                <a:spcPts val="0"/>
              </a:spcAft>
              <a:buNone/>
              <a:defRPr sz="2400">
                <a:solidFill>
                  <a:srgbClr val="434343"/>
                </a:solidFill>
              </a:defRPr>
            </a:lvl2pPr>
            <a:lvl3pPr lvl="2" algn="l">
              <a:lnSpc>
                <a:spcPct val="100000"/>
              </a:lnSpc>
              <a:spcBef>
                <a:spcPts val="0"/>
              </a:spcBef>
              <a:spcAft>
                <a:spcPts val="0"/>
              </a:spcAft>
              <a:buNone/>
              <a:defRPr sz="2400">
                <a:solidFill>
                  <a:srgbClr val="434343"/>
                </a:solidFill>
              </a:defRPr>
            </a:lvl3pPr>
            <a:lvl4pPr lvl="3" algn="l">
              <a:lnSpc>
                <a:spcPct val="100000"/>
              </a:lnSpc>
              <a:spcBef>
                <a:spcPts val="0"/>
              </a:spcBef>
              <a:spcAft>
                <a:spcPts val="0"/>
              </a:spcAft>
              <a:buNone/>
              <a:defRPr sz="2400">
                <a:solidFill>
                  <a:srgbClr val="434343"/>
                </a:solidFill>
              </a:defRPr>
            </a:lvl4pPr>
            <a:lvl5pPr lvl="4" algn="l">
              <a:lnSpc>
                <a:spcPct val="100000"/>
              </a:lnSpc>
              <a:spcBef>
                <a:spcPts val="0"/>
              </a:spcBef>
              <a:spcAft>
                <a:spcPts val="0"/>
              </a:spcAft>
              <a:buNone/>
              <a:defRPr sz="2400">
                <a:solidFill>
                  <a:srgbClr val="434343"/>
                </a:solidFill>
              </a:defRPr>
            </a:lvl5pPr>
            <a:lvl6pPr lvl="5" algn="l">
              <a:lnSpc>
                <a:spcPct val="100000"/>
              </a:lnSpc>
              <a:spcBef>
                <a:spcPts val="0"/>
              </a:spcBef>
              <a:spcAft>
                <a:spcPts val="0"/>
              </a:spcAft>
              <a:buNone/>
              <a:defRPr sz="2400">
                <a:solidFill>
                  <a:srgbClr val="434343"/>
                </a:solidFill>
              </a:defRPr>
            </a:lvl6pPr>
            <a:lvl7pPr lvl="6" algn="l">
              <a:lnSpc>
                <a:spcPct val="100000"/>
              </a:lnSpc>
              <a:spcBef>
                <a:spcPts val="0"/>
              </a:spcBef>
              <a:spcAft>
                <a:spcPts val="0"/>
              </a:spcAft>
              <a:buNone/>
              <a:defRPr sz="2400">
                <a:solidFill>
                  <a:srgbClr val="434343"/>
                </a:solidFill>
              </a:defRPr>
            </a:lvl7pPr>
            <a:lvl8pPr lvl="7" algn="l">
              <a:lnSpc>
                <a:spcPct val="100000"/>
              </a:lnSpc>
              <a:spcBef>
                <a:spcPts val="0"/>
              </a:spcBef>
              <a:spcAft>
                <a:spcPts val="0"/>
              </a:spcAft>
              <a:buNone/>
              <a:defRPr sz="2400">
                <a:solidFill>
                  <a:srgbClr val="434343"/>
                </a:solidFill>
              </a:defRPr>
            </a:lvl8pPr>
            <a:lvl9pPr lvl="8" algn="l">
              <a:lnSpc>
                <a:spcPct val="100000"/>
              </a:lnSpc>
              <a:spcBef>
                <a:spcPts val="0"/>
              </a:spcBef>
              <a:spcAft>
                <a:spcPts val="0"/>
              </a:spcAft>
              <a:buNone/>
              <a:defRPr sz="2400">
                <a:solidFill>
                  <a:srgbClr val="434343"/>
                </a:solidFill>
              </a:defRPr>
            </a:lvl9pPr>
          </a:lstStyle>
          <a:p>
            <a:endParaRPr/>
          </a:p>
        </p:txBody>
      </p:sp>
      <p:sp>
        <p:nvSpPr>
          <p:cNvPr id="59" name="Google Shape;59;p13"/>
          <p:cNvSpPr txBox="1">
            <a:spLocks noGrp="1"/>
          </p:cNvSpPr>
          <p:nvPr>
            <p:ph type="subTitle" idx="1"/>
          </p:nvPr>
        </p:nvSpPr>
        <p:spPr>
          <a:xfrm>
            <a:off x="505475" y="2759992"/>
            <a:ext cx="4862400" cy="362400"/>
          </a:xfrm>
          <a:prstGeom prst="rect">
            <a:avLst/>
          </a:prstGeom>
          <a:noFill/>
        </p:spPr>
        <p:txBody>
          <a:bodyPr spcFirstLastPara="1" wrap="square" lIns="91425" tIns="91425" rIns="91425" bIns="91425" anchor="t" anchorCtr="0">
            <a:normAutofit/>
          </a:bodyPr>
          <a:lstStyle>
            <a:lvl1pPr lvl="0" algn="l">
              <a:lnSpc>
                <a:spcPct val="100000"/>
              </a:lnSpc>
              <a:spcBef>
                <a:spcPts val="0"/>
              </a:spcBef>
              <a:spcAft>
                <a:spcPts val="0"/>
              </a:spcAft>
              <a:buClr>
                <a:srgbClr val="666666"/>
              </a:buClr>
              <a:buSzPts val="1200"/>
              <a:buNone/>
              <a:defRPr sz="1200">
                <a:solidFill>
                  <a:srgbClr val="666666"/>
                </a:solidFill>
              </a:defRPr>
            </a:lvl1pPr>
            <a:lvl2pPr lvl="1" algn="l">
              <a:lnSpc>
                <a:spcPct val="100000"/>
              </a:lnSpc>
              <a:spcBef>
                <a:spcPts val="0"/>
              </a:spcBef>
              <a:spcAft>
                <a:spcPts val="0"/>
              </a:spcAft>
              <a:buClr>
                <a:srgbClr val="666666"/>
              </a:buClr>
              <a:buSzPts val="1200"/>
              <a:buNone/>
              <a:defRPr sz="1200">
                <a:solidFill>
                  <a:srgbClr val="666666"/>
                </a:solidFill>
              </a:defRPr>
            </a:lvl2pPr>
            <a:lvl3pPr lvl="2" algn="l">
              <a:lnSpc>
                <a:spcPct val="100000"/>
              </a:lnSpc>
              <a:spcBef>
                <a:spcPts val="0"/>
              </a:spcBef>
              <a:spcAft>
                <a:spcPts val="0"/>
              </a:spcAft>
              <a:buClr>
                <a:srgbClr val="666666"/>
              </a:buClr>
              <a:buSzPts val="1200"/>
              <a:buNone/>
              <a:defRPr sz="1200">
                <a:solidFill>
                  <a:srgbClr val="666666"/>
                </a:solidFill>
              </a:defRPr>
            </a:lvl3pPr>
            <a:lvl4pPr lvl="3" algn="l">
              <a:lnSpc>
                <a:spcPct val="100000"/>
              </a:lnSpc>
              <a:spcBef>
                <a:spcPts val="0"/>
              </a:spcBef>
              <a:spcAft>
                <a:spcPts val="0"/>
              </a:spcAft>
              <a:buClr>
                <a:srgbClr val="666666"/>
              </a:buClr>
              <a:buSzPts val="1200"/>
              <a:buNone/>
              <a:defRPr sz="1200">
                <a:solidFill>
                  <a:srgbClr val="666666"/>
                </a:solidFill>
              </a:defRPr>
            </a:lvl4pPr>
            <a:lvl5pPr lvl="4" algn="l">
              <a:lnSpc>
                <a:spcPct val="100000"/>
              </a:lnSpc>
              <a:spcBef>
                <a:spcPts val="0"/>
              </a:spcBef>
              <a:spcAft>
                <a:spcPts val="0"/>
              </a:spcAft>
              <a:buClr>
                <a:srgbClr val="666666"/>
              </a:buClr>
              <a:buSzPts val="1200"/>
              <a:buNone/>
              <a:defRPr sz="1200">
                <a:solidFill>
                  <a:srgbClr val="666666"/>
                </a:solidFill>
              </a:defRPr>
            </a:lvl5pPr>
            <a:lvl6pPr lvl="5" algn="l">
              <a:lnSpc>
                <a:spcPct val="100000"/>
              </a:lnSpc>
              <a:spcBef>
                <a:spcPts val="0"/>
              </a:spcBef>
              <a:spcAft>
                <a:spcPts val="0"/>
              </a:spcAft>
              <a:buClr>
                <a:srgbClr val="666666"/>
              </a:buClr>
              <a:buSzPts val="1200"/>
              <a:buNone/>
              <a:defRPr sz="1200">
                <a:solidFill>
                  <a:srgbClr val="666666"/>
                </a:solidFill>
              </a:defRPr>
            </a:lvl6pPr>
            <a:lvl7pPr lvl="6" algn="l">
              <a:lnSpc>
                <a:spcPct val="100000"/>
              </a:lnSpc>
              <a:spcBef>
                <a:spcPts val="0"/>
              </a:spcBef>
              <a:spcAft>
                <a:spcPts val="0"/>
              </a:spcAft>
              <a:buClr>
                <a:srgbClr val="666666"/>
              </a:buClr>
              <a:buSzPts val="1200"/>
              <a:buNone/>
              <a:defRPr sz="1200">
                <a:solidFill>
                  <a:srgbClr val="666666"/>
                </a:solidFill>
              </a:defRPr>
            </a:lvl7pPr>
            <a:lvl8pPr lvl="7" algn="l">
              <a:lnSpc>
                <a:spcPct val="100000"/>
              </a:lnSpc>
              <a:spcBef>
                <a:spcPts val="0"/>
              </a:spcBef>
              <a:spcAft>
                <a:spcPts val="0"/>
              </a:spcAft>
              <a:buClr>
                <a:srgbClr val="666666"/>
              </a:buClr>
              <a:buSzPts val="1200"/>
              <a:buNone/>
              <a:defRPr sz="1200">
                <a:solidFill>
                  <a:srgbClr val="666666"/>
                </a:solidFill>
              </a:defRPr>
            </a:lvl8pPr>
            <a:lvl9pPr lvl="8" algn="l">
              <a:lnSpc>
                <a:spcPct val="100000"/>
              </a:lnSpc>
              <a:spcBef>
                <a:spcPts val="0"/>
              </a:spcBef>
              <a:spcAft>
                <a:spcPts val="0"/>
              </a:spcAft>
              <a:buClr>
                <a:srgbClr val="666666"/>
              </a:buClr>
              <a:buSzPts val="1200"/>
              <a:buNone/>
              <a:defRPr sz="1200">
                <a:solidFill>
                  <a:srgbClr val="666666"/>
                </a:solidFill>
              </a:defRPr>
            </a:lvl9pPr>
          </a:lstStyle>
          <a:p>
            <a:endParaRPr/>
          </a:p>
        </p:txBody>
      </p:sp>
      <p:sp>
        <p:nvSpPr>
          <p:cNvPr id="60" name="Google Shape;60;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10/7/2022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794784"/>
            <a:ext cx="7772400" cy="13716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198784"/>
            <a:ext cx="4572000" cy="1091166"/>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44213AF-26F6-41FA-8D85-E2C5388D6E58}" type="datetimeFigureOut">
              <a:rPr lang="en-US" smtClean="0"/>
              <a:pPr/>
              <a:t>10/7/2022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7" name="Chevron 6"/>
          <p:cNvSpPr/>
          <p:nvPr/>
        </p:nvSpPr>
        <p:spPr>
          <a:xfrm>
            <a:off x="3636680"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44213AF-26F6-41FA-8D85-E2C5388D6E58}" type="datetimeFigureOut">
              <a:rPr lang="en-US" smtClean="0"/>
              <a:pPr/>
              <a:t>10/7/2022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85725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4057650"/>
            <a:ext cx="4040188"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7" y="4057650"/>
            <a:ext cx="4041775"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083221"/>
            <a:ext cx="4040188" cy="2956322"/>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6" y="1083221"/>
            <a:ext cx="4041775" cy="2956322"/>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44213AF-26F6-41FA-8D85-E2C5388D6E58}" type="datetimeFigureOut">
              <a:rPr lang="en-US" smtClean="0"/>
              <a:pPr/>
              <a:t>10/7/2022</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44213AF-26F6-41FA-8D85-E2C5388D6E58}" type="datetimeFigureOut">
              <a:rPr lang="en-US" smtClean="0"/>
              <a:pPr/>
              <a:t>10/7/2022</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4213AF-26F6-41FA-8D85-E2C5388D6E58}" type="datetimeFigureOut">
              <a:rPr lang="en-US" smtClean="0"/>
              <a:pPr/>
              <a:t>10/7/2022</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3657600"/>
            <a:ext cx="7481776" cy="3429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4016327"/>
            <a:ext cx="3974592" cy="6858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05740"/>
            <a:ext cx="7479792" cy="3429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4805958"/>
            <a:ext cx="1920240" cy="274320"/>
          </a:xfrm>
        </p:spPr>
        <p:txBody>
          <a:bodyPr/>
          <a:lstStyle/>
          <a:p>
            <a:fld id="{544213AF-26F6-41FA-8D85-E2C5388D6E58}" type="datetimeFigureOut">
              <a:rPr lang="en-US" smtClean="0"/>
              <a:pPr/>
              <a:t>10/7/2022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4082552"/>
            <a:ext cx="7162800" cy="486174"/>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42476"/>
            <a:ext cx="8686800" cy="329184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44213AF-26F6-41FA-8D85-E2C5388D6E58}" type="datetimeFigureOut">
              <a:rPr lang="en-US" smtClean="0"/>
              <a:pPr/>
              <a:t>10/7/2022</a:t>
            </a:fld>
            <a:endParaRPr lang="en-US">
              <a:solidFill>
                <a:schemeClr val="tx1"/>
              </a:solidFill>
            </a:endParaRPr>
          </a:p>
        </p:txBody>
      </p:sp>
      <p:sp>
        <p:nvSpPr>
          <p:cNvPr id="6" name="Footer Placeholder 5"/>
          <p:cNvSpPr>
            <a:spLocks noGrp="1"/>
          </p:cNvSpPr>
          <p:nvPr>
            <p:ph type="ftr" sz="quarter" idx="11"/>
          </p:nvPr>
        </p:nvSpPr>
        <p:spPr>
          <a:xfrm>
            <a:off x="4380073" y="4805958"/>
            <a:ext cx="2350681" cy="273844"/>
          </a:xfrm>
        </p:spPr>
        <p:txBody>
          <a:bodyPr/>
          <a:lstStyle>
            <a:lvl1pPr>
              <a:defRPr>
                <a:solidFill>
                  <a:schemeClr val="tx1"/>
                </a:solidFill>
              </a:defRPr>
            </a:lvl1pPr>
            <a:extLst/>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2" name="Title 1"/>
          <p:cNvSpPr>
            <a:spLocks noGrp="1"/>
          </p:cNvSpPr>
          <p:nvPr>
            <p:ph type="title"/>
          </p:nvPr>
        </p:nvSpPr>
        <p:spPr>
          <a:xfrm>
            <a:off x="228600" y="3648842"/>
            <a:ext cx="8075432" cy="422004"/>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4458702"/>
            <a:ext cx="4940624" cy="69080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4454258"/>
            <a:ext cx="3690451" cy="70008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4343440"/>
            <a:ext cx="3402314" cy="810651"/>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4458702"/>
            <a:ext cx="4940624" cy="69080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4454258"/>
            <a:ext cx="3690451" cy="70008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4343440"/>
            <a:ext cx="3402314" cy="810651"/>
          </a:xfrm>
          <a:prstGeom prst="rtTriangle">
            <a:avLst/>
          </a:prstGeom>
          <a:blipFill>
            <a:blip r:embed="rId15">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05979"/>
            <a:ext cx="8229600" cy="85725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110997"/>
            <a:ext cx="8229600" cy="339447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4805958"/>
            <a:ext cx="1920240" cy="274320"/>
          </a:xfrm>
          <a:prstGeom prst="rect">
            <a:avLst/>
          </a:prstGeom>
        </p:spPr>
        <p:txBody>
          <a:bodyPr vert="horz" anchor="b"/>
          <a:lstStyle>
            <a:lvl1pPr algn="l" eaLnBrk="1" latinLnBrk="0" hangingPunct="1">
              <a:defRPr kumimoji="0" sz="1000">
                <a:solidFill>
                  <a:schemeClr val="tx1"/>
                </a:solidFill>
              </a:defRPr>
            </a:lvl1pPr>
            <a:extLst/>
          </a:lstStyle>
          <a:p>
            <a:fld id="{544213AF-26F6-41FA-8D85-E2C5388D6E58}" type="datetimeFigureOut">
              <a:rPr lang="en-US" smtClean="0"/>
              <a:pPr/>
              <a:t>10/7/2022</a:t>
            </a:fld>
            <a:endParaRPr lang="en-US" sz="1000" dirty="0">
              <a:solidFill>
                <a:schemeClr val="tx1"/>
              </a:solidFill>
            </a:endParaRPr>
          </a:p>
        </p:txBody>
      </p:sp>
      <p:sp>
        <p:nvSpPr>
          <p:cNvPr id="22" name="Footer Placeholder 21"/>
          <p:cNvSpPr>
            <a:spLocks noGrp="1"/>
          </p:cNvSpPr>
          <p:nvPr>
            <p:ph type="ftr" sz="quarter" idx="3"/>
          </p:nvPr>
        </p:nvSpPr>
        <p:spPr>
          <a:xfrm>
            <a:off x="4380073" y="4805958"/>
            <a:ext cx="2350681" cy="273844"/>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8647272" y="4805958"/>
            <a:ext cx="365760" cy="273844"/>
          </a:xfrm>
          <a:prstGeom prst="rect">
            <a:avLst/>
          </a:prstGeom>
        </p:spPr>
        <p:txBody>
          <a:bodyPr vert="horz" anchor="b"/>
          <a:lstStyle>
            <a:lvl1pPr algn="r" eaLnBrk="1" latinLnBrk="0" hangingPunct="1">
              <a:defRPr kumimoji="0" sz="1000" b="0">
                <a:solidFill>
                  <a:schemeClr val="tx1"/>
                </a:solidFill>
              </a:defRPr>
            </a:lvl1pPr>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592200" y="928925"/>
            <a:ext cx="7959600" cy="1569900"/>
          </a:xfrm>
          <a:prstGeom prst="rect">
            <a:avLst/>
          </a:prstGeom>
        </p:spPr>
        <p:txBody>
          <a:bodyPr spcFirstLastPara="1" wrap="square" lIns="91425" tIns="91425" rIns="91425" bIns="91425" anchor="b" anchorCtr="0">
            <a:spAutoFit/>
          </a:bodyPr>
          <a:lstStyle/>
          <a:p>
            <a:pPr marL="0" lvl="0" indent="0" algn="ctr" rtl="0">
              <a:spcBef>
                <a:spcPts val="0"/>
              </a:spcBef>
              <a:spcAft>
                <a:spcPts val="0"/>
              </a:spcAft>
              <a:buClr>
                <a:schemeClr val="dk1"/>
              </a:buClr>
              <a:buSzPts val="1100"/>
              <a:buFont typeface="Arial"/>
              <a:buNone/>
            </a:pPr>
            <a:r>
              <a:rPr lang="en-GB" sz="4500" b="1" u="sng" dirty="0">
                <a:solidFill>
                  <a:srgbClr val="0D47A1"/>
                </a:solidFill>
                <a:latin typeface="Arial Black" panose="020B0A04020102020204" pitchFamily="34" charset="0"/>
                <a:ea typeface="Caesar Dressing"/>
                <a:cs typeface="Caesar Dressing"/>
                <a:sym typeface="Caesar Dressing"/>
              </a:rPr>
              <a:t>Malignant Comments Classifier Project.</a:t>
            </a:r>
            <a:endParaRPr sz="4500" b="1" u="sng" dirty="0">
              <a:solidFill>
                <a:srgbClr val="0D47A1"/>
              </a:solidFill>
              <a:latin typeface="Arial Black" panose="020B0A04020102020204" pitchFamily="34" charset="0"/>
              <a:ea typeface="Caesar Dressing"/>
              <a:cs typeface="Caesar Dressing"/>
              <a:sym typeface="Caesar Dressing"/>
            </a:endParaRPr>
          </a:p>
        </p:txBody>
      </p:sp>
      <p:sp>
        <p:nvSpPr>
          <p:cNvPr id="66" name="Google Shape;66;p14"/>
          <p:cNvSpPr txBox="1">
            <a:spLocks noGrp="1"/>
          </p:cNvSpPr>
          <p:nvPr>
            <p:ph type="subTitle" idx="1"/>
          </p:nvPr>
        </p:nvSpPr>
        <p:spPr>
          <a:xfrm>
            <a:off x="592200" y="2772400"/>
            <a:ext cx="7959600" cy="362400"/>
          </a:xfrm>
          <a:prstGeom prst="rect">
            <a:avLst/>
          </a:prstGeom>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GB" sz="1600" dirty="0">
                <a:solidFill>
                  <a:srgbClr val="D62828"/>
                </a:solidFill>
                <a:latin typeface="Arial Black" panose="020B0A04020102020204" pitchFamily="34" charset="0"/>
                <a:ea typeface="Caesar Dressing"/>
                <a:cs typeface="Caesar Dressing"/>
                <a:sym typeface="Caesar Dressing"/>
              </a:rPr>
              <a:t>Presentation By :GAURAV KUMAR</a:t>
            </a:r>
          </a:p>
          <a:p>
            <a:pPr marL="0" lvl="0" indent="0" algn="r" rtl="0">
              <a:lnSpc>
                <a:spcPct val="90000"/>
              </a:lnSpc>
              <a:spcBef>
                <a:spcPts val="0"/>
              </a:spcBef>
              <a:spcAft>
                <a:spcPts val="0"/>
              </a:spcAft>
              <a:buNone/>
            </a:pPr>
            <a:endParaRPr lang="en-GB" sz="1600" dirty="0">
              <a:solidFill>
                <a:srgbClr val="D62828"/>
              </a:solidFill>
              <a:latin typeface="Arial Black" panose="020B0A04020102020204" pitchFamily="34" charset="0"/>
              <a:ea typeface="Caesar Dressing"/>
              <a:cs typeface="Caesar Dressing"/>
              <a:sym typeface="Caesar Dressing"/>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FCBF49"/>
                </a:solidFill>
                <a:latin typeface="Arial Black" panose="020B0A04020102020204" pitchFamily="34" charset="0"/>
                <a:ea typeface="Caesar Dressing"/>
                <a:cs typeface="Caesar Dressing"/>
                <a:sym typeface="Caesar Dressing"/>
              </a:rPr>
              <a:t>VISUALIZATIONS.</a:t>
            </a:r>
            <a:endParaRPr sz="3020" dirty="0">
              <a:solidFill>
                <a:srgbClr val="FCBF49"/>
              </a:solidFill>
              <a:latin typeface="Arial Black" panose="020B0A04020102020204" pitchFamily="34" charset="0"/>
              <a:ea typeface="Caesar Dressing"/>
              <a:cs typeface="Caesar Dressing"/>
              <a:sym typeface="Caesar Dressing"/>
            </a:endParaRPr>
          </a:p>
        </p:txBody>
      </p:sp>
      <p:sp>
        <p:nvSpPr>
          <p:cNvPr id="121" name="Google Shape;121;p23"/>
          <p:cNvSpPr txBox="1">
            <a:spLocks noGrp="1"/>
          </p:cNvSpPr>
          <p:nvPr>
            <p:ph type="body" idx="1"/>
          </p:nvPr>
        </p:nvSpPr>
        <p:spPr>
          <a:xfrm>
            <a:off x="6190593" y="456125"/>
            <a:ext cx="2554013" cy="2646848"/>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dirty="0">
                <a:solidFill>
                  <a:schemeClr val="dk1"/>
                </a:solidFill>
                <a:latin typeface="Arial Narrow" panose="020B0606020202030204" pitchFamily="34" charset="0"/>
                <a:ea typeface="Caesar Dressing"/>
                <a:cs typeface="Caesar Dressing"/>
                <a:sym typeface="Caesar Dressing"/>
              </a:rPr>
              <a:t>OBSERVATIONS</a:t>
            </a:r>
            <a:r>
              <a:rPr lang="en-GB" sz="1400" dirty="0">
                <a:solidFill>
                  <a:schemeClr val="dk1"/>
                </a:solidFill>
                <a:latin typeface="Arial Narrow" panose="020B0606020202030204" pitchFamily="34" charset="0"/>
                <a:ea typeface="Caesar Dressing"/>
                <a:cs typeface="Caesar Dressing"/>
                <a:sym typeface="Caesar Dressing"/>
              </a:rPr>
              <a:t>:</a:t>
            </a:r>
            <a:endParaRPr sz="1400" dirty="0">
              <a:solidFill>
                <a:schemeClr val="dk1"/>
              </a:solidFill>
              <a:latin typeface="Arial Narrow" panose="020B0606020202030204" pitchFamily="34" charset="0"/>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Arial Narrow" panose="020B0606020202030204" pitchFamily="34" charset="0"/>
                <a:ea typeface="Caesar Dressing"/>
                <a:cs typeface="Caesar Dressing"/>
                <a:sym typeface="Caesar Dressing"/>
              </a:rPr>
              <a:t>From the pie chart we can notice approximately 43.58 % of the comments are malignant, 24.07 % of the comments are rude and 22.44 % are abuse. The count of malignant comments are high compared to other type of comments and the count of threat comments are very less.</a:t>
            </a:r>
            <a:endParaRPr sz="1400" dirty="0">
              <a:solidFill>
                <a:srgbClr val="434343"/>
              </a:solidFill>
              <a:latin typeface="Arial Narrow" panose="020B0606020202030204" pitchFamily="34" charset="0"/>
              <a:ea typeface="Caesar Dressing"/>
              <a:cs typeface="Caesar Dressing"/>
              <a:sym typeface="Caesar Dressing"/>
            </a:endParaRPr>
          </a:p>
        </p:txBody>
      </p:sp>
      <p:pic>
        <p:nvPicPr>
          <p:cNvPr id="122" name="Google Shape;122;p23"/>
          <p:cNvPicPr preferRelativeResize="0"/>
          <p:nvPr/>
        </p:nvPicPr>
        <p:blipFill>
          <a:blip r:embed="rId3">
            <a:alphaModFix/>
          </a:blip>
          <a:stretch>
            <a:fillRect/>
          </a:stretch>
        </p:blipFill>
        <p:spPr>
          <a:xfrm>
            <a:off x="311700" y="1198500"/>
            <a:ext cx="5718676" cy="360716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6"/>
        <p:cNvGrpSpPr/>
        <p:nvPr/>
      </p:nvGrpSpPr>
      <p:grpSpPr>
        <a:xfrm>
          <a:off x="0" y="0"/>
          <a:ext cx="0" cy="0"/>
          <a:chOff x="0" y="0"/>
          <a:chExt cx="0" cy="0"/>
        </a:xfrm>
      </p:grpSpPr>
      <p:sp>
        <p:nvSpPr>
          <p:cNvPr id="127" name="Google Shape;127;p24"/>
          <p:cNvSpPr txBox="1">
            <a:spLocks noGrp="1"/>
          </p:cNvSpPr>
          <p:nvPr>
            <p:ph type="title"/>
          </p:nvPr>
        </p:nvSpPr>
        <p:spPr>
          <a:xfrm>
            <a:off x="408220" y="21210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FCBF49"/>
                </a:solidFill>
                <a:latin typeface="Arial Black" panose="020B0A04020102020204" pitchFamily="34" charset="0"/>
                <a:ea typeface="Caesar Dressing"/>
                <a:cs typeface="Caesar Dressing"/>
                <a:sym typeface="Caesar Dressing"/>
              </a:rPr>
              <a:t>VISUALIZATIONS.</a:t>
            </a:r>
            <a:endParaRPr sz="3020" dirty="0">
              <a:solidFill>
                <a:srgbClr val="FCBF49"/>
              </a:solidFill>
              <a:latin typeface="Arial Black" panose="020B0A04020102020204" pitchFamily="34" charset="0"/>
              <a:ea typeface="Caesar Dressing"/>
              <a:cs typeface="Caesar Dressing"/>
              <a:sym typeface="Caesar Dressing"/>
            </a:endParaRPr>
          </a:p>
        </p:txBody>
      </p:sp>
      <p:sp>
        <p:nvSpPr>
          <p:cNvPr id="128" name="Google Shape;128;p24"/>
          <p:cNvSpPr txBox="1">
            <a:spLocks noGrp="1"/>
          </p:cNvSpPr>
          <p:nvPr>
            <p:ph type="body" idx="1"/>
          </p:nvPr>
        </p:nvSpPr>
        <p:spPr>
          <a:xfrm>
            <a:off x="260275" y="3544675"/>
            <a:ext cx="8572200" cy="1200298"/>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GB" sz="1400" b="1" u="sng" dirty="0">
                <a:solidFill>
                  <a:schemeClr val="dk1"/>
                </a:solidFill>
                <a:latin typeface="Arial Narrow" panose="020B0606020202030204" pitchFamily="34" charset="0"/>
                <a:ea typeface="Caesar Dressing"/>
                <a:cs typeface="Caesar Dressing"/>
                <a:sym typeface="Caesar Dressing"/>
              </a:rPr>
              <a:t>OBSERVATIONS</a:t>
            </a:r>
            <a:r>
              <a:rPr lang="en-GB" sz="1400" b="1" dirty="0">
                <a:solidFill>
                  <a:schemeClr val="dk1"/>
                </a:solidFill>
                <a:latin typeface="Arial Narrow" panose="020B0606020202030204" pitchFamily="34" charset="0"/>
                <a:ea typeface="Caesar Dressing"/>
                <a:cs typeface="Caesar Dressing"/>
                <a:sym typeface="Caesar Dressing"/>
              </a:rPr>
              <a:t>: </a:t>
            </a:r>
            <a:r>
              <a:rPr lang="en-GB" sz="1400" b="1" dirty="0">
                <a:solidFill>
                  <a:srgbClr val="434343"/>
                </a:solidFill>
                <a:latin typeface="Arial Narrow" panose="020B0606020202030204" pitchFamily="34" charset="0"/>
                <a:ea typeface="Caesar Dressing"/>
                <a:cs typeface="Caesar Dressing"/>
                <a:sym typeface="Caesar Dressing"/>
              </a:rPr>
              <a:t>From the above plots we can observe the count of negative comments are high compared to the non negative comments. Here around 89.8% of the comments are turned out to be negative comments and only 10.2 % of them are considered to be positive or neutral comments. We can also observe the data imbalance issue here, we need to balance the data.</a:t>
            </a:r>
            <a:endParaRPr sz="1400" b="1" dirty="0">
              <a:solidFill>
                <a:srgbClr val="434343"/>
              </a:solidFill>
              <a:latin typeface="Arial Narrow" panose="020B0606020202030204" pitchFamily="34" charset="0"/>
              <a:ea typeface="Caesar Dressing"/>
              <a:cs typeface="Caesar Dressing"/>
              <a:sym typeface="Caesar Dressing"/>
            </a:endParaRPr>
          </a:p>
        </p:txBody>
      </p:sp>
      <p:pic>
        <p:nvPicPr>
          <p:cNvPr id="129" name="Google Shape;129;p24"/>
          <p:cNvPicPr preferRelativeResize="0"/>
          <p:nvPr/>
        </p:nvPicPr>
        <p:blipFill>
          <a:blip r:embed="rId3">
            <a:alphaModFix/>
          </a:blip>
          <a:stretch>
            <a:fillRect/>
          </a:stretch>
        </p:blipFill>
        <p:spPr>
          <a:xfrm>
            <a:off x="1541763" y="1008925"/>
            <a:ext cx="6009224" cy="246741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3"/>
        <p:cNvGrpSpPr/>
        <p:nvPr/>
      </p:nvGrpSpPr>
      <p:grpSpPr>
        <a:xfrm>
          <a:off x="0" y="0"/>
          <a:ext cx="0" cy="0"/>
          <a:chOff x="0" y="0"/>
          <a:chExt cx="0" cy="0"/>
        </a:xfrm>
      </p:grpSpPr>
      <p:sp>
        <p:nvSpPr>
          <p:cNvPr id="134" name="Google Shape;134;p25"/>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FCBF49"/>
                </a:solidFill>
                <a:latin typeface="Arial Black" panose="020B0A04020102020204" pitchFamily="34" charset="0"/>
                <a:ea typeface="Caesar Dressing"/>
                <a:cs typeface="Caesar Dressing"/>
                <a:sym typeface="Caesar Dressing"/>
              </a:rPr>
              <a:t>VISUALIZATIONS.</a:t>
            </a:r>
            <a:endParaRPr sz="3020" dirty="0">
              <a:solidFill>
                <a:srgbClr val="FCBF49"/>
              </a:solidFill>
              <a:latin typeface="Arial Black" panose="020B0A04020102020204" pitchFamily="34" charset="0"/>
              <a:ea typeface="Caesar Dressing"/>
              <a:cs typeface="Caesar Dressing"/>
              <a:sym typeface="Caesar Dressing"/>
            </a:endParaRPr>
          </a:p>
        </p:txBody>
      </p:sp>
      <p:sp>
        <p:nvSpPr>
          <p:cNvPr id="135" name="Google Shape;135;p25"/>
          <p:cNvSpPr txBox="1">
            <a:spLocks noGrp="1"/>
          </p:cNvSpPr>
          <p:nvPr>
            <p:ph type="body" idx="1"/>
          </p:nvPr>
        </p:nvSpPr>
        <p:spPr>
          <a:xfrm>
            <a:off x="260275" y="3544675"/>
            <a:ext cx="8572200" cy="1138743"/>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dirty="0">
                <a:solidFill>
                  <a:schemeClr val="dk1"/>
                </a:solidFill>
                <a:latin typeface="Arial Narrow" panose="020B0606020202030204" pitchFamily="34" charset="0"/>
                <a:ea typeface="Caesar Dressing"/>
                <a:cs typeface="Caesar Dressing"/>
                <a:sym typeface="Caesar Dressing"/>
              </a:rPr>
              <a:t>OBSERVATIONS</a:t>
            </a:r>
            <a:r>
              <a:rPr lang="en-GB" sz="1400" dirty="0">
                <a:solidFill>
                  <a:schemeClr val="dk1"/>
                </a:solidFill>
                <a:latin typeface="Arial Narrow" panose="020B0606020202030204" pitchFamily="34" charset="0"/>
                <a:ea typeface="Caesar Dressing"/>
                <a:cs typeface="Caesar Dressing"/>
                <a:sym typeface="Caesar Dressing"/>
              </a:rPr>
              <a:t>: </a:t>
            </a:r>
            <a:endParaRPr sz="1400" dirty="0">
              <a:solidFill>
                <a:schemeClr val="dk1"/>
              </a:solidFill>
              <a:latin typeface="Arial Narrow" panose="020B0606020202030204" pitchFamily="34" charset="0"/>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Arial Narrow" panose="020B0606020202030204" pitchFamily="34" charset="0"/>
                <a:ea typeface="Caesar Dressing"/>
                <a:cs typeface="Caesar Dressing"/>
                <a:sym typeface="Caesar Dressing"/>
              </a:rPr>
              <a:t>From the above plots we can observe the count of malignant comments is high compared to non malignant comments. That is around 90.4 % of the comments are malignant and only 9.6 % of the comments are good.</a:t>
            </a:r>
            <a:endParaRPr sz="1400" dirty="0">
              <a:solidFill>
                <a:srgbClr val="434343"/>
              </a:solidFill>
              <a:latin typeface="Arial Narrow" panose="020B0606020202030204" pitchFamily="34" charset="0"/>
              <a:ea typeface="Caesar Dressing"/>
              <a:cs typeface="Caesar Dressing"/>
              <a:sym typeface="Caesar Dressing"/>
            </a:endParaRPr>
          </a:p>
        </p:txBody>
      </p:sp>
      <p:pic>
        <p:nvPicPr>
          <p:cNvPr id="136" name="Google Shape;136;p25"/>
          <p:cNvPicPr preferRelativeResize="0"/>
          <p:nvPr/>
        </p:nvPicPr>
        <p:blipFill>
          <a:blip r:embed="rId3">
            <a:alphaModFix/>
          </a:blip>
          <a:stretch>
            <a:fillRect/>
          </a:stretch>
        </p:blipFill>
        <p:spPr>
          <a:xfrm>
            <a:off x="1292675" y="1052300"/>
            <a:ext cx="6069376" cy="2449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FCBF49"/>
                </a:solidFill>
                <a:latin typeface="Arial Black" panose="020B0A04020102020204" pitchFamily="34" charset="0"/>
                <a:ea typeface="Caesar Dressing"/>
                <a:cs typeface="Caesar Dressing"/>
                <a:sym typeface="Caesar Dressing"/>
              </a:rPr>
              <a:t>VISUALIZATIONS.</a:t>
            </a:r>
            <a:endParaRPr sz="3020" dirty="0">
              <a:solidFill>
                <a:srgbClr val="FCBF49"/>
              </a:solidFill>
              <a:latin typeface="Arial Black" panose="020B0A04020102020204" pitchFamily="34" charset="0"/>
              <a:ea typeface="Caesar Dressing"/>
              <a:cs typeface="Caesar Dressing"/>
              <a:sym typeface="Caesar Dressing"/>
            </a:endParaRPr>
          </a:p>
        </p:txBody>
      </p:sp>
      <p:sp>
        <p:nvSpPr>
          <p:cNvPr id="142" name="Google Shape;142;p26"/>
          <p:cNvSpPr txBox="1">
            <a:spLocks noGrp="1"/>
          </p:cNvSpPr>
          <p:nvPr>
            <p:ph type="body" idx="1"/>
          </p:nvPr>
        </p:nvSpPr>
        <p:spPr>
          <a:xfrm>
            <a:off x="260275" y="3544675"/>
            <a:ext cx="8572200" cy="1138743"/>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dirty="0">
                <a:solidFill>
                  <a:schemeClr val="dk1"/>
                </a:solidFill>
                <a:latin typeface="Arial Narrow" panose="020B0606020202030204" pitchFamily="34" charset="0"/>
                <a:ea typeface="Caesar Dressing"/>
                <a:cs typeface="Caesar Dressing"/>
                <a:sym typeface="Caesar Dressing"/>
              </a:rPr>
              <a:t>OBSERVATIONS</a:t>
            </a:r>
            <a:r>
              <a:rPr lang="en-GB" sz="1400" dirty="0">
                <a:solidFill>
                  <a:schemeClr val="dk1"/>
                </a:solidFill>
                <a:latin typeface="Arial Narrow" panose="020B0606020202030204" pitchFamily="34" charset="0"/>
                <a:ea typeface="Caesar Dressing"/>
                <a:cs typeface="Caesar Dressing"/>
                <a:sym typeface="Caesar Dressing"/>
              </a:rPr>
              <a:t>: </a:t>
            </a:r>
            <a:endParaRPr sz="1400" dirty="0">
              <a:solidFill>
                <a:schemeClr val="dk1"/>
              </a:solidFill>
              <a:latin typeface="Arial Narrow" panose="020B0606020202030204" pitchFamily="34" charset="0"/>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Arial Narrow" panose="020B0606020202030204" pitchFamily="34" charset="0"/>
                <a:ea typeface="Caesar Dressing"/>
                <a:cs typeface="Caesar Dressing"/>
                <a:sym typeface="Caesar Dressing"/>
              </a:rPr>
              <a:t>From the plot we can observe that the count of highly malignant comments is very high, which is about 99 % and only 1 % of the comments are normal.</a:t>
            </a:r>
            <a:endParaRPr sz="1400" dirty="0">
              <a:solidFill>
                <a:srgbClr val="434343"/>
              </a:solidFill>
              <a:latin typeface="Arial Narrow" panose="020B0606020202030204" pitchFamily="34" charset="0"/>
              <a:ea typeface="Caesar Dressing"/>
              <a:cs typeface="Caesar Dressing"/>
              <a:sym typeface="Caesar Dressing"/>
            </a:endParaRPr>
          </a:p>
        </p:txBody>
      </p:sp>
      <p:pic>
        <p:nvPicPr>
          <p:cNvPr id="143" name="Google Shape;143;p26"/>
          <p:cNvPicPr preferRelativeResize="0"/>
          <p:nvPr/>
        </p:nvPicPr>
        <p:blipFill>
          <a:blip r:embed="rId3">
            <a:alphaModFix/>
          </a:blip>
          <a:stretch>
            <a:fillRect/>
          </a:stretch>
        </p:blipFill>
        <p:spPr>
          <a:xfrm>
            <a:off x="1617038" y="1136525"/>
            <a:ext cx="5858674" cy="2470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357420" y="1562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FCBF49"/>
                </a:solidFill>
                <a:latin typeface="Arial Black" panose="020B0A04020102020204" pitchFamily="34" charset="0"/>
                <a:ea typeface="Caesar Dressing"/>
                <a:cs typeface="Caesar Dressing"/>
                <a:sym typeface="Caesar Dressing"/>
              </a:rPr>
              <a:t>VISUALIZATIONS.</a:t>
            </a:r>
            <a:endParaRPr sz="3020" dirty="0">
              <a:solidFill>
                <a:srgbClr val="FCBF49"/>
              </a:solidFill>
              <a:latin typeface="Arial Black" panose="020B0A04020102020204" pitchFamily="34" charset="0"/>
              <a:ea typeface="Caesar Dressing"/>
              <a:cs typeface="Caesar Dressing"/>
              <a:sym typeface="Caesar Dressing"/>
            </a:endParaRPr>
          </a:p>
        </p:txBody>
      </p:sp>
      <p:sp>
        <p:nvSpPr>
          <p:cNvPr id="149" name="Google Shape;149;p27"/>
          <p:cNvSpPr txBox="1">
            <a:spLocks noGrp="1"/>
          </p:cNvSpPr>
          <p:nvPr>
            <p:ph type="body" idx="1"/>
          </p:nvPr>
        </p:nvSpPr>
        <p:spPr>
          <a:xfrm>
            <a:off x="260275" y="3544675"/>
            <a:ext cx="8572200" cy="1138743"/>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dirty="0">
                <a:solidFill>
                  <a:schemeClr val="dk1"/>
                </a:solidFill>
                <a:latin typeface="Arial Narrow" panose="020B0606020202030204" pitchFamily="34" charset="0"/>
                <a:ea typeface="Caesar Dressing"/>
                <a:cs typeface="Caesar Dressing"/>
                <a:sym typeface="Caesar Dressing"/>
              </a:rPr>
              <a:t>OBSERVATIONS</a:t>
            </a:r>
            <a:r>
              <a:rPr lang="en-GB" sz="1400" dirty="0">
                <a:solidFill>
                  <a:schemeClr val="dk1"/>
                </a:solidFill>
                <a:latin typeface="Arial Narrow" panose="020B0606020202030204" pitchFamily="34" charset="0"/>
                <a:ea typeface="Caesar Dressing"/>
                <a:cs typeface="Caesar Dressing"/>
                <a:sym typeface="Caesar Dressing"/>
              </a:rPr>
              <a:t>: </a:t>
            </a:r>
            <a:endParaRPr sz="1400" dirty="0">
              <a:solidFill>
                <a:schemeClr val="dk1"/>
              </a:solidFill>
              <a:latin typeface="Arial Narrow" panose="020B0606020202030204" pitchFamily="34" charset="0"/>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Arial Narrow" panose="020B0606020202030204" pitchFamily="34" charset="0"/>
                <a:ea typeface="Caesar Dressing"/>
                <a:cs typeface="Caesar Dressing"/>
                <a:sym typeface="Caesar Dressing"/>
              </a:rPr>
              <a:t>The number of rude comments are high compared to normal comments. Around 94.7 % of the comments fall into rude and remaining comments are considered to be normal comments.</a:t>
            </a:r>
            <a:endParaRPr sz="1400" dirty="0">
              <a:solidFill>
                <a:srgbClr val="434343"/>
              </a:solidFill>
              <a:latin typeface="Arial Narrow" panose="020B0606020202030204" pitchFamily="34" charset="0"/>
              <a:ea typeface="Caesar Dressing"/>
              <a:cs typeface="Caesar Dressing"/>
              <a:sym typeface="Caesar Dressing"/>
            </a:endParaRPr>
          </a:p>
        </p:txBody>
      </p:sp>
      <p:pic>
        <p:nvPicPr>
          <p:cNvPr id="150" name="Google Shape;150;p27"/>
          <p:cNvPicPr preferRelativeResize="0"/>
          <p:nvPr/>
        </p:nvPicPr>
        <p:blipFill>
          <a:blip r:embed="rId3">
            <a:alphaModFix/>
          </a:blip>
          <a:stretch>
            <a:fillRect/>
          </a:stretch>
        </p:blipFill>
        <p:spPr>
          <a:xfrm>
            <a:off x="1400525" y="1008925"/>
            <a:ext cx="5812776" cy="2461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4"/>
        <p:cNvGrpSpPr/>
        <p:nvPr/>
      </p:nvGrpSpPr>
      <p:grpSpPr>
        <a:xfrm>
          <a:off x="0" y="0"/>
          <a:ext cx="0" cy="0"/>
          <a:chOff x="0" y="0"/>
          <a:chExt cx="0" cy="0"/>
        </a:xfrm>
      </p:grpSpPr>
      <p:sp>
        <p:nvSpPr>
          <p:cNvPr id="155" name="Google Shape;155;p28"/>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FCBF49"/>
                </a:solidFill>
                <a:latin typeface="Arial Black" panose="020B0A04020102020204" pitchFamily="34" charset="0"/>
                <a:ea typeface="Caesar Dressing"/>
                <a:cs typeface="Caesar Dressing"/>
                <a:sym typeface="Caesar Dressing"/>
              </a:rPr>
              <a:t>VISUALIZATIONS.</a:t>
            </a:r>
            <a:endParaRPr sz="3020" dirty="0">
              <a:solidFill>
                <a:srgbClr val="FCBF49"/>
              </a:solidFill>
              <a:latin typeface="Arial Black" panose="020B0A04020102020204" pitchFamily="34" charset="0"/>
              <a:ea typeface="Caesar Dressing"/>
              <a:cs typeface="Caesar Dressing"/>
              <a:sym typeface="Caesar Dressing"/>
            </a:endParaRPr>
          </a:p>
        </p:txBody>
      </p:sp>
      <p:sp>
        <p:nvSpPr>
          <p:cNvPr id="156" name="Google Shape;156;p28"/>
          <p:cNvSpPr txBox="1">
            <a:spLocks noGrp="1"/>
          </p:cNvSpPr>
          <p:nvPr>
            <p:ph type="body" idx="1"/>
          </p:nvPr>
        </p:nvSpPr>
        <p:spPr>
          <a:xfrm>
            <a:off x="260275" y="3544675"/>
            <a:ext cx="8572200" cy="923299"/>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dirty="0">
                <a:solidFill>
                  <a:schemeClr val="dk1"/>
                </a:solidFill>
                <a:latin typeface="Arial Narrow" panose="020B0606020202030204" pitchFamily="34" charset="0"/>
                <a:ea typeface="Caesar Dressing"/>
                <a:cs typeface="Caesar Dressing"/>
                <a:sym typeface="Caesar Dressing"/>
              </a:rPr>
              <a:t>OBSERVATIONS</a:t>
            </a:r>
            <a:r>
              <a:rPr lang="en-GB" sz="1400" dirty="0">
                <a:solidFill>
                  <a:schemeClr val="dk1"/>
                </a:solidFill>
                <a:latin typeface="Arial Narrow" panose="020B0606020202030204" pitchFamily="34" charset="0"/>
                <a:ea typeface="Caesar Dressing"/>
                <a:cs typeface="Caesar Dressing"/>
                <a:sym typeface="Caesar Dressing"/>
              </a:rPr>
              <a:t>: </a:t>
            </a:r>
            <a:endParaRPr sz="1400" dirty="0">
              <a:solidFill>
                <a:schemeClr val="dk1"/>
              </a:solidFill>
              <a:latin typeface="Arial Narrow" panose="020B0606020202030204" pitchFamily="34" charset="0"/>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Arial Narrow" panose="020B0606020202030204" pitchFamily="34" charset="0"/>
                <a:ea typeface="Caesar Dressing"/>
                <a:cs typeface="Caesar Dressing"/>
                <a:sym typeface="Caesar Dressing"/>
              </a:rPr>
              <a:t>In the above visualization also, 99.7 % of the comments are threatening and only 0.3 % of the comments look normal.</a:t>
            </a:r>
            <a:endParaRPr sz="1400" dirty="0">
              <a:solidFill>
                <a:srgbClr val="434343"/>
              </a:solidFill>
              <a:latin typeface="Arial Narrow" panose="020B0606020202030204" pitchFamily="34" charset="0"/>
              <a:ea typeface="Caesar Dressing"/>
              <a:cs typeface="Caesar Dressing"/>
              <a:sym typeface="Caesar Dressing"/>
            </a:endParaRPr>
          </a:p>
        </p:txBody>
      </p:sp>
      <p:pic>
        <p:nvPicPr>
          <p:cNvPr id="157" name="Google Shape;157;p28"/>
          <p:cNvPicPr preferRelativeResize="0"/>
          <p:nvPr/>
        </p:nvPicPr>
        <p:blipFill>
          <a:blip r:embed="rId3">
            <a:alphaModFix/>
          </a:blip>
          <a:stretch>
            <a:fillRect/>
          </a:stretch>
        </p:blipFill>
        <p:spPr>
          <a:xfrm>
            <a:off x="1443525" y="1037400"/>
            <a:ext cx="6205699" cy="2478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1"/>
        <p:cNvGrpSpPr/>
        <p:nvPr/>
      </p:nvGrpSpPr>
      <p:grpSpPr>
        <a:xfrm>
          <a:off x="0" y="0"/>
          <a:ext cx="0" cy="0"/>
          <a:chOff x="0" y="0"/>
          <a:chExt cx="0" cy="0"/>
        </a:xfrm>
      </p:grpSpPr>
      <p:sp>
        <p:nvSpPr>
          <p:cNvPr id="162" name="Google Shape;162;p29"/>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FCBF49"/>
                </a:solidFill>
                <a:latin typeface="Arial Black" panose="020B0A04020102020204" pitchFamily="34" charset="0"/>
                <a:ea typeface="Caesar Dressing"/>
                <a:cs typeface="Caesar Dressing"/>
                <a:sym typeface="Caesar Dressing"/>
              </a:rPr>
              <a:t>VISUALIZATIONS.</a:t>
            </a:r>
            <a:endParaRPr sz="3020" dirty="0">
              <a:solidFill>
                <a:srgbClr val="FCBF49"/>
              </a:solidFill>
              <a:latin typeface="Arial Black" panose="020B0A04020102020204" pitchFamily="34" charset="0"/>
              <a:ea typeface="Caesar Dressing"/>
              <a:cs typeface="Caesar Dressing"/>
              <a:sym typeface="Caesar Dressing"/>
            </a:endParaRPr>
          </a:p>
        </p:txBody>
      </p:sp>
      <p:sp>
        <p:nvSpPr>
          <p:cNvPr id="163" name="Google Shape;163;p29"/>
          <p:cNvSpPr txBox="1">
            <a:spLocks noGrp="1"/>
          </p:cNvSpPr>
          <p:nvPr>
            <p:ph type="body" idx="1"/>
          </p:nvPr>
        </p:nvSpPr>
        <p:spPr>
          <a:xfrm>
            <a:off x="260275" y="3544675"/>
            <a:ext cx="8572200" cy="923299"/>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dirty="0">
                <a:solidFill>
                  <a:schemeClr val="dk1"/>
                </a:solidFill>
                <a:latin typeface="Arial Narrow" panose="020B0606020202030204" pitchFamily="34" charset="0"/>
                <a:ea typeface="Caesar Dressing"/>
                <a:cs typeface="Caesar Dressing"/>
                <a:sym typeface="Caesar Dressing"/>
              </a:rPr>
              <a:t>OBSERVATIONS</a:t>
            </a:r>
            <a:r>
              <a:rPr lang="en-GB" sz="1400" dirty="0">
                <a:solidFill>
                  <a:schemeClr val="dk1"/>
                </a:solidFill>
                <a:latin typeface="Arial Narrow" panose="020B0606020202030204" pitchFamily="34" charset="0"/>
                <a:ea typeface="Caesar Dressing"/>
                <a:cs typeface="Caesar Dressing"/>
                <a:sym typeface="Caesar Dressing"/>
              </a:rPr>
              <a:t>: </a:t>
            </a:r>
            <a:endParaRPr sz="1400" dirty="0">
              <a:solidFill>
                <a:schemeClr val="dk1"/>
              </a:solidFill>
              <a:latin typeface="Arial Narrow" panose="020B0606020202030204" pitchFamily="34" charset="0"/>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Arial Narrow" panose="020B0606020202030204" pitchFamily="34" charset="0"/>
                <a:ea typeface="Caesar Dressing"/>
                <a:cs typeface="Caesar Dressing"/>
                <a:sym typeface="Caesar Dressing"/>
              </a:rPr>
              <a:t>The count of abusing type comments is high which is 95.1 % and only 4.9 % of the comments are normal.</a:t>
            </a:r>
            <a:endParaRPr sz="1400" dirty="0">
              <a:solidFill>
                <a:srgbClr val="434343"/>
              </a:solidFill>
              <a:latin typeface="Arial Narrow" panose="020B0606020202030204" pitchFamily="34" charset="0"/>
              <a:ea typeface="Caesar Dressing"/>
              <a:cs typeface="Caesar Dressing"/>
              <a:sym typeface="Caesar Dressing"/>
            </a:endParaRPr>
          </a:p>
        </p:txBody>
      </p:sp>
      <p:pic>
        <p:nvPicPr>
          <p:cNvPr id="164" name="Google Shape;164;p29"/>
          <p:cNvPicPr preferRelativeResize="0"/>
          <p:nvPr/>
        </p:nvPicPr>
        <p:blipFill>
          <a:blip r:embed="rId3">
            <a:alphaModFix/>
          </a:blip>
          <a:stretch>
            <a:fillRect/>
          </a:stretch>
        </p:blipFill>
        <p:spPr>
          <a:xfrm>
            <a:off x="1586425" y="1008925"/>
            <a:ext cx="6011075" cy="2535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8"/>
        <p:cNvGrpSpPr/>
        <p:nvPr/>
      </p:nvGrpSpPr>
      <p:grpSpPr>
        <a:xfrm>
          <a:off x="0" y="0"/>
          <a:ext cx="0" cy="0"/>
          <a:chOff x="0" y="0"/>
          <a:chExt cx="0" cy="0"/>
        </a:xfrm>
      </p:grpSpPr>
      <p:sp>
        <p:nvSpPr>
          <p:cNvPr id="169" name="Google Shape;169;p30"/>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FCBF49"/>
                </a:solidFill>
                <a:latin typeface="Arial Black" panose="020B0A04020102020204" pitchFamily="34" charset="0"/>
                <a:ea typeface="Caesar Dressing"/>
                <a:cs typeface="Caesar Dressing"/>
                <a:sym typeface="Caesar Dressing"/>
              </a:rPr>
              <a:t>VISUALIZATIONS.</a:t>
            </a:r>
            <a:endParaRPr sz="3020" dirty="0">
              <a:solidFill>
                <a:srgbClr val="FCBF49"/>
              </a:solidFill>
              <a:latin typeface="Arial Black" panose="020B0A04020102020204" pitchFamily="34" charset="0"/>
              <a:ea typeface="Caesar Dressing"/>
              <a:cs typeface="Caesar Dressing"/>
              <a:sym typeface="Caesar Dressing"/>
            </a:endParaRPr>
          </a:p>
        </p:txBody>
      </p:sp>
      <p:sp>
        <p:nvSpPr>
          <p:cNvPr id="170" name="Google Shape;170;p30"/>
          <p:cNvSpPr txBox="1">
            <a:spLocks noGrp="1"/>
          </p:cNvSpPr>
          <p:nvPr>
            <p:ph type="body" idx="1"/>
          </p:nvPr>
        </p:nvSpPr>
        <p:spPr>
          <a:xfrm>
            <a:off x="260275" y="3544675"/>
            <a:ext cx="8572200" cy="923299"/>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dirty="0">
                <a:solidFill>
                  <a:schemeClr val="dk1"/>
                </a:solidFill>
                <a:latin typeface="Arial Narrow" panose="020B0606020202030204" pitchFamily="34" charset="0"/>
                <a:ea typeface="Caesar Dressing"/>
                <a:cs typeface="Caesar Dressing"/>
                <a:sym typeface="Caesar Dressing"/>
              </a:rPr>
              <a:t>OBSERVATIONS</a:t>
            </a:r>
            <a:r>
              <a:rPr lang="en-GB" sz="1400" dirty="0">
                <a:solidFill>
                  <a:schemeClr val="dk1"/>
                </a:solidFill>
                <a:latin typeface="Arial Narrow" panose="020B0606020202030204" pitchFamily="34" charset="0"/>
                <a:ea typeface="Caesar Dressing"/>
                <a:cs typeface="Caesar Dressing"/>
                <a:sym typeface="Caesar Dressing"/>
              </a:rPr>
              <a:t>: </a:t>
            </a:r>
            <a:endParaRPr sz="1400" dirty="0">
              <a:solidFill>
                <a:schemeClr val="dk1"/>
              </a:solidFill>
              <a:latin typeface="Arial Narrow" panose="020B0606020202030204" pitchFamily="34" charset="0"/>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Arial Narrow" panose="020B0606020202030204" pitchFamily="34" charset="0"/>
                <a:ea typeface="Caesar Dressing"/>
                <a:cs typeface="Caesar Dressing"/>
                <a:sym typeface="Caesar Dressing"/>
              </a:rPr>
              <a:t>The count of loathe is high (99.1 %) compared to normal (0.9 %) text comments.</a:t>
            </a:r>
            <a:endParaRPr sz="1400" dirty="0">
              <a:solidFill>
                <a:srgbClr val="434343"/>
              </a:solidFill>
              <a:latin typeface="Arial Narrow" panose="020B0606020202030204" pitchFamily="34" charset="0"/>
              <a:ea typeface="Caesar Dressing"/>
              <a:cs typeface="Caesar Dressing"/>
              <a:sym typeface="Caesar Dressing"/>
            </a:endParaRPr>
          </a:p>
        </p:txBody>
      </p:sp>
      <p:pic>
        <p:nvPicPr>
          <p:cNvPr id="171" name="Google Shape;171;p30"/>
          <p:cNvPicPr preferRelativeResize="0"/>
          <p:nvPr/>
        </p:nvPicPr>
        <p:blipFill>
          <a:blip r:embed="rId3">
            <a:alphaModFix/>
          </a:blip>
          <a:stretch>
            <a:fillRect/>
          </a:stretch>
        </p:blipFill>
        <p:spPr>
          <a:xfrm>
            <a:off x="1412925" y="1005263"/>
            <a:ext cx="6184574" cy="253941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5"/>
        <p:cNvGrpSpPr/>
        <p:nvPr/>
      </p:nvGrpSpPr>
      <p:grpSpPr>
        <a:xfrm>
          <a:off x="0" y="0"/>
          <a:ext cx="0" cy="0"/>
          <a:chOff x="0" y="0"/>
          <a:chExt cx="0" cy="0"/>
        </a:xfrm>
      </p:grpSpPr>
      <p:sp>
        <p:nvSpPr>
          <p:cNvPr id="176" name="Google Shape;176;p31"/>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FCBF49"/>
                </a:solidFill>
                <a:latin typeface="Arial Black" panose="020B0A04020102020204" pitchFamily="34" charset="0"/>
                <a:ea typeface="Caesar Dressing"/>
                <a:cs typeface="Caesar Dressing"/>
                <a:sym typeface="Caesar Dressing"/>
              </a:rPr>
              <a:t>VISUALIZATIONS.</a:t>
            </a:r>
            <a:endParaRPr sz="3020" dirty="0">
              <a:solidFill>
                <a:srgbClr val="FCBF49"/>
              </a:solidFill>
              <a:latin typeface="Arial Black" panose="020B0A04020102020204" pitchFamily="34" charset="0"/>
              <a:ea typeface="Caesar Dressing"/>
              <a:cs typeface="Caesar Dressing"/>
              <a:sym typeface="Caesar Dressing"/>
            </a:endParaRPr>
          </a:p>
        </p:txBody>
      </p:sp>
      <p:sp>
        <p:nvSpPr>
          <p:cNvPr id="177" name="Google Shape;177;p31"/>
          <p:cNvSpPr txBox="1">
            <a:spLocks noGrp="1"/>
          </p:cNvSpPr>
          <p:nvPr>
            <p:ph type="body" idx="1"/>
          </p:nvPr>
        </p:nvSpPr>
        <p:spPr>
          <a:xfrm>
            <a:off x="6229500" y="1065725"/>
            <a:ext cx="2602800" cy="2462182"/>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u="sng" dirty="0">
                <a:solidFill>
                  <a:schemeClr val="dk1"/>
                </a:solidFill>
                <a:latin typeface="Arial Narrow" panose="020B0606020202030204" pitchFamily="34" charset="0"/>
                <a:ea typeface="Caesar Dressing"/>
                <a:cs typeface="Caesar Dressing"/>
                <a:sym typeface="Caesar Dressing"/>
              </a:rPr>
              <a:t>OBSERVATIONS</a:t>
            </a:r>
            <a:r>
              <a:rPr lang="en-GB" sz="1600" dirty="0">
                <a:solidFill>
                  <a:schemeClr val="dk1"/>
                </a:solidFill>
                <a:latin typeface="Arial Narrow" panose="020B0606020202030204" pitchFamily="34" charset="0"/>
                <a:ea typeface="Caesar Dressing"/>
                <a:cs typeface="Caesar Dressing"/>
                <a:sym typeface="Caesar Dressing"/>
              </a:rPr>
              <a:t>:</a:t>
            </a:r>
            <a:endParaRPr sz="1600" dirty="0">
              <a:solidFill>
                <a:schemeClr val="dk1"/>
              </a:solidFill>
              <a:latin typeface="Arial Narrow" panose="020B0606020202030204" pitchFamily="34" charset="0"/>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Arial Narrow" panose="020B0606020202030204" pitchFamily="34" charset="0"/>
                <a:ea typeface="Caesar Dressing"/>
                <a:cs typeface="Caesar Dressing"/>
                <a:sym typeface="Caesar Dressing"/>
              </a:rPr>
              <a:t>From the distribution plots we can notice that all the columns are skewed to the right except the </a:t>
            </a:r>
            <a:r>
              <a:rPr lang="en-GB" sz="1400" dirty="0" err="1">
                <a:solidFill>
                  <a:srgbClr val="434343"/>
                </a:solidFill>
                <a:latin typeface="Arial Narrow" panose="020B0606020202030204" pitchFamily="34" charset="0"/>
                <a:ea typeface="Caesar Dressing"/>
                <a:cs typeface="Caesar Dressing"/>
                <a:sym typeface="Caesar Dressing"/>
              </a:rPr>
              <a:t>comment_label</a:t>
            </a:r>
            <a:r>
              <a:rPr lang="en-GB" sz="1400" dirty="0">
                <a:solidFill>
                  <a:srgbClr val="434343"/>
                </a:solidFill>
                <a:latin typeface="Arial Narrow" panose="020B0606020202030204" pitchFamily="34" charset="0"/>
                <a:ea typeface="Caesar Dressing"/>
                <a:cs typeface="Caesar Dressing"/>
                <a:sym typeface="Caesar Dressing"/>
              </a:rPr>
              <a:t> column. Since all the columns are categorical in nature there is no need to remove </a:t>
            </a:r>
            <a:r>
              <a:rPr lang="en-GB" sz="1400" dirty="0" err="1">
                <a:solidFill>
                  <a:srgbClr val="434343"/>
                </a:solidFill>
                <a:latin typeface="Arial Narrow" panose="020B0606020202030204" pitchFamily="34" charset="0"/>
                <a:ea typeface="Caesar Dressing"/>
                <a:cs typeface="Caesar Dressing"/>
                <a:sym typeface="Caesar Dressing"/>
              </a:rPr>
              <a:t>skewness</a:t>
            </a:r>
            <a:r>
              <a:rPr lang="en-GB" sz="1400" dirty="0">
                <a:solidFill>
                  <a:srgbClr val="434343"/>
                </a:solidFill>
                <a:latin typeface="Arial Narrow" panose="020B0606020202030204" pitchFamily="34" charset="0"/>
                <a:ea typeface="Caesar Dressing"/>
                <a:cs typeface="Caesar Dressing"/>
                <a:sym typeface="Caesar Dressing"/>
              </a:rPr>
              <a:t> and outliers in any of the columns.</a:t>
            </a:r>
            <a:endParaRPr sz="1400" dirty="0">
              <a:solidFill>
                <a:srgbClr val="434343"/>
              </a:solidFill>
              <a:latin typeface="Arial Narrow" panose="020B0606020202030204" pitchFamily="34" charset="0"/>
              <a:ea typeface="Caesar Dressing"/>
              <a:cs typeface="Caesar Dressing"/>
              <a:sym typeface="Caesar Dressing"/>
            </a:endParaRPr>
          </a:p>
        </p:txBody>
      </p:sp>
      <p:pic>
        <p:nvPicPr>
          <p:cNvPr id="178" name="Google Shape;178;p31"/>
          <p:cNvPicPr preferRelativeResize="0"/>
          <p:nvPr/>
        </p:nvPicPr>
        <p:blipFill>
          <a:blip r:embed="rId3">
            <a:alphaModFix/>
          </a:blip>
          <a:stretch>
            <a:fillRect/>
          </a:stretch>
        </p:blipFill>
        <p:spPr>
          <a:xfrm>
            <a:off x="462250" y="1076235"/>
            <a:ext cx="5201800" cy="38297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2"/>
        <p:cNvGrpSpPr/>
        <p:nvPr/>
      </p:nvGrpSpPr>
      <p:grpSpPr>
        <a:xfrm>
          <a:off x="0" y="0"/>
          <a:ext cx="0" cy="0"/>
          <a:chOff x="0" y="0"/>
          <a:chExt cx="0" cy="0"/>
        </a:xfrm>
      </p:grpSpPr>
      <p:sp>
        <p:nvSpPr>
          <p:cNvPr id="183" name="Google Shape;183;p32"/>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0D47A1"/>
                </a:solidFill>
                <a:latin typeface="Arial Black" panose="020B0A04020102020204" pitchFamily="34" charset="0"/>
                <a:ea typeface="Caesar Dressing"/>
                <a:cs typeface="Caesar Dressing"/>
                <a:sym typeface="Caesar Dressing"/>
              </a:rPr>
              <a:t>Word Clouds.</a:t>
            </a:r>
            <a:endParaRPr sz="3020" dirty="0">
              <a:solidFill>
                <a:srgbClr val="0D47A1"/>
              </a:solidFill>
              <a:latin typeface="Arial Black" panose="020B0A04020102020204" pitchFamily="34" charset="0"/>
              <a:ea typeface="Caesar Dressing"/>
              <a:cs typeface="Caesar Dressing"/>
              <a:sym typeface="Caesar Dressing"/>
            </a:endParaRPr>
          </a:p>
        </p:txBody>
      </p:sp>
      <p:sp>
        <p:nvSpPr>
          <p:cNvPr id="184" name="Google Shape;184;p32"/>
          <p:cNvSpPr txBox="1">
            <a:spLocks noGrp="1"/>
          </p:cNvSpPr>
          <p:nvPr>
            <p:ph type="body" idx="1"/>
          </p:nvPr>
        </p:nvSpPr>
        <p:spPr>
          <a:xfrm>
            <a:off x="5292225" y="2051567"/>
            <a:ext cx="2912700" cy="1384964"/>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Arial Narrow" panose="020B0606020202030204" pitchFamily="34" charset="0"/>
                <a:ea typeface="Caesar Dressing"/>
                <a:cs typeface="Caesar Dressing"/>
                <a:sym typeface="Caesar Dressing"/>
              </a:rPr>
              <a:t>OBSERVATIONS</a:t>
            </a:r>
            <a:r>
              <a:rPr lang="en-GB" sz="1600" dirty="0">
                <a:solidFill>
                  <a:schemeClr val="dk1"/>
                </a:solidFill>
                <a:latin typeface="Arial Narrow" panose="020B0606020202030204" pitchFamily="34" charset="0"/>
                <a:ea typeface="Caesar Dressing"/>
                <a:cs typeface="Caesar Dressing"/>
                <a:sym typeface="Caesar Dressing"/>
              </a:rPr>
              <a:t>:</a:t>
            </a:r>
            <a:endParaRPr sz="1600" dirty="0">
              <a:solidFill>
                <a:schemeClr val="dk1"/>
              </a:solidFill>
              <a:latin typeface="Arial Narrow" panose="020B0606020202030204" pitchFamily="34" charset="0"/>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Arial Narrow" panose="020B0606020202030204" pitchFamily="34" charset="0"/>
                <a:ea typeface="Caesar Dressing"/>
                <a:cs typeface="Caesar Dressing"/>
                <a:sym typeface="Caesar Dressing"/>
              </a:rPr>
              <a:t>These are the toxic words which frequently appear in the Malignant column.</a:t>
            </a:r>
            <a:endParaRPr sz="1400" dirty="0">
              <a:solidFill>
                <a:srgbClr val="434343"/>
              </a:solidFill>
              <a:latin typeface="Arial Narrow" panose="020B0606020202030204" pitchFamily="34" charset="0"/>
              <a:ea typeface="Caesar Dressing"/>
              <a:cs typeface="Caesar Dressing"/>
              <a:sym typeface="Caesar Dressing"/>
            </a:endParaRPr>
          </a:p>
        </p:txBody>
      </p:sp>
      <p:pic>
        <p:nvPicPr>
          <p:cNvPr id="185" name="Google Shape;185;p32"/>
          <p:cNvPicPr preferRelativeResize="0"/>
          <p:nvPr/>
        </p:nvPicPr>
        <p:blipFill>
          <a:blip r:embed="rId3">
            <a:alphaModFix/>
          </a:blip>
          <a:stretch>
            <a:fillRect/>
          </a:stretch>
        </p:blipFill>
        <p:spPr>
          <a:xfrm>
            <a:off x="311700" y="1124150"/>
            <a:ext cx="4248150" cy="3590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dirty="0">
                <a:solidFill>
                  <a:srgbClr val="D62828"/>
                </a:solidFill>
                <a:latin typeface="Arial Black" panose="020B0A04020102020204" pitchFamily="34" charset="0"/>
                <a:ea typeface="Caesar Dressing"/>
                <a:cs typeface="Caesar Dressing"/>
                <a:sym typeface="Caesar Dressing"/>
              </a:rPr>
              <a:t>AGENDA</a:t>
            </a:r>
            <a:r>
              <a:rPr lang="en-GB" sz="3020" dirty="0">
                <a:solidFill>
                  <a:srgbClr val="D62828"/>
                </a:solidFill>
                <a:latin typeface="Caesar Dressing"/>
                <a:ea typeface="Caesar Dressing"/>
                <a:cs typeface="Caesar Dressing"/>
                <a:sym typeface="Caesar Dressing"/>
              </a:rPr>
              <a:t>.</a:t>
            </a:r>
            <a:endParaRPr sz="3020" dirty="0">
              <a:solidFill>
                <a:srgbClr val="D62828"/>
              </a:solidFill>
              <a:latin typeface="Caesar Dressing"/>
              <a:ea typeface="Caesar Dressing"/>
              <a:cs typeface="Caesar Dressing"/>
              <a:sym typeface="Caesar Dressing"/>
            </a:endParaRPr>
          </a:p>
        </p:txBody>
      </p:sp>
      <p:sp>
        <p:nvSpPr>
          <p:cNvPr id="72" name="Google Shape;72;p15"/>
          <p:cNvSpPr txBox="1">
            <a:spLocks noGrp="1"/>
          </p:cNvSpPr>
          <p:nvPr>
            <p:ph type="body" idx="1"/>
          </p:nvPr>
        </p:nvSpPr>
        <p:spPr>
          <a:xfrm>
            <a:off x="311700" y="1152475"/>
            <a:ext cx="3877500" cy="3416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Arial Black" panose="020B0A04020102020204" pitchFamily="34" charset="0"/>
                <a:ea typeface="Caesar Dressing"/>
                <a:cs typeface="Caesar Dressing"/>
                <a:sym typeface="Caesar Dressing"/>
              </a:rPr>
              <a:t>Overview</a:t>
            </a:r>
            <a:endParaRPr sz="1600" dirty="0">
              <a:solidFill>
                <a:srgbClr val="434343"/>
              </a:solidFill>
              <a:latin typeface="Arial Black" panose="020B0A04020102020204" pitchFamily="34"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Arial Black" panose="020B0A04020102020204" pitchFamily="34" charset="0"/>
                <a:ea typeface="Caesar Dressing"/>
                <a:cs typeface="Caesar Dressing"/>
                <a:sym typeface="Caesar Dressing"/>
              </a:rPr>
              <a:t>Problem Statement.</a:t>
            </a:r>
            <a:endParaRPr sz="1600" dirty="0">
              <a:solidFill>
                <a:srgbClr val="434343"/>
              </a:solidFill>
              <a:latin typeface="Arial Black" panose="020B0A04020102020204" pitchFamily="34"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Arial Black" panose="020B0A04020102020204" pitchFamily="34" charset="0"/>
                <a:ea typeface="Caesar Dressing"/>
                <a:cs typeface="Caesar Dressing"/>
                <a:sym typeface="Caesar Dressing"/>
              </a:rPr>
              <a:t>Problem Understanding.</a:t>
            </a:r>
            <a:endParaRPr sz="1600" dirty="0">
              <a:solidFill>
                <a:srgbClr val="434343"/>
              </a:solidFill>
              <a:latin typeface="Arial Black" panose="020B0A04020102020204" pitchFamily="34"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Arial Black" panose="020B0A04020102020204" pitchFamily="34" charset="0"/>
                <a:ea typeface="Caesar Dressing"/>
                <a:cs typeface="Caesar Dressing"/>
                <a:sym typeface="Caesar Dressing"/>
              </a:rPr>
              <a:t>Importance of Malignant Comments Classification.</a:t>
            </a:r>
            <a:endParaRPr sz="1600" dirty="0">
              <a:solidFill>
                <a:srgbClr val="434343"/>
              </a:solidFill>
              <a:latin typeface="Arial Black" panose="020B0A04020102020204" pitchFamily="34"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Arial Black" panose="020B0A04020102020204" pitchFamily="34" charset="0"/>
                <a:ea typeface="Caesar Dressing"/>
                <a:cs typeface="Caesar Dressing"/>
                <a:sym typeface="Caesar Dressing"/>
              </a:rPr>
              <a:t>Exploratory Data Analysis (Steps).</a:t>
            </a:r>
            <a:endParaRPr sz="1600" dirty="0">
              <a:solidFill>
                <a:srgbClr val="434343"/>
              </a:solidFill>
              <a:latin typeface="Arial Black" panose="020B0A04020102020204" pitchFamily="34"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Arial Black" panose="020B0A04020102020204" pitchFamily="34" charset="0"/>
                <a:ea typeface="Caesar Dressing"/>
                <a:cs typeface="Caesar Dressing"/>
                <a:sym typeface="Caesar Dressing"/>
              </a:rPr>
              <a:t>Visualizations.</a:t>
            </a:r>
            <a:endParaRPr sz="1600" dirty="0">
              <a:solidFill>
                <a:srgbClr val="434343"/>
              </a:solidFill>
              <a:latin typeface="Arial Black" panose="020B0A04020102020204" pitchFamily="34"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Arial Black" panose="020B0A04020102020204" pitchFamily="34" charset="0"/>
                <a:ea typeface="Caesar Dressing"/>
                <a:cs typeface="Caesar Dressing"/>
                <a:sym typeface="Caesar Dressing"/>
              </a:rPr>
              <a:t>Word Clouds.</a:t>
            </a:r>
            <a:endParaRPr sz="1600" dirty="0">
              <a:solidFill>
                <a:srgbClr val="434343"/>
              </a:solidFill>
              <a:latin typeface="Arial Black" panose="020B0A04020102020204" pitchFamily="34"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Arial Black" panose="020B0A04020102020204" pitchFamily="34" charset="0"/>
                <a:ea typeface="Caesar Dressing"/>
                <a:cs typeface="Caesar Dressing"/>
                <a:sym typeface="Caesar Dressing"/>
              </a:rPr>
              <a:t>Data Analysis Steps.</a:t>
            </a:r>
            <a:endParaRPr sz="1600" dirty="0">
              <a:solidFill>
                <a:srgbClr val="434343"/>
              </a:solidFill>
              <a:latin typeface="Arial Black" panose="020B0A04020102020204" pitchFamily="34"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Arial Black" panose="020B0A04020102020204" pitchFamily="34" charset="0"/>
                <a:ea typeface="Caesar Dressing"/>
                <a:cs typeface="Caesar Dressing"/>
                <a:sym typeface="Caesar Dressing"/>
              </a:rPr>
              <a:t>Model Building.</a:t>
            </a:r>
            <a:endParaRPr sz="1600" dirty="0">
              <a:solidFill>
                <a:srgbClr val="434343"/>
              </a:solidFill>
              <a:latin typeface="Arial Black" panose="020B0A04020102020204" pitchFamily="34" charset="0"/>
              <a:ea typeface="Caesar Dressing"/>
              <a:cs typeface="Caesar Dressing"/>
              <a:sym typeface="Caesar Dressing"/>
            </a:endParaRPr>
          </a:p>
        </p:txBody>
      </p:sp>
      <p:sp>
        <p:nvSpPr>
          <p:cNvPr id="73" name="Google Shape;73;p15"/>
          <p:cNvSpPr txBox="1"/>
          <p:nvPr/>
        </p:nvSpPr>
        <p:spPr>
          <a:xfrm>
            <a:off x="4846050" y="1177425"/>
            <a:ext cx="3532200" cy="2400627"/>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Arial Black" panose="020B0A04020102020204" pitchFamily="34" charset="0"/>
                <a:ea typeface="Caesar Dressing"/>
                <a:cs typeface="Caesar Dressing"/>
                <a:sym typeface="Caesar Dressing"/>
              </a:rPr>
              <a:t>Analysis of Models.</a:t>
            </a:r>
            <a:endParaRPr sz="1600" dirty="0">
              <a:solidFill>
                <a:srgbClr val="434343"/>
              </a:solidFill>
              <a:latin typeface="Arial Black" panose="020B0A04020102020204" pitchFamily="34"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Arial Black" panose="020B0A04020102020204" pitchFamily="34" charset="0"/>
                <a:ea typeface="Caesar Dressing"/>
                <a:cs typeface="Caesar Dressing"/>
                <a:sym typeface="Caesar Dressing"/>
              </a:rPr>
              <a:t>Cross Validation Scores.</a:t>
            </a:r>
            <a:endParaRPr sz="1600" dirty="0">
              <a:solidFill>
                <a:srgbClr val="434343"/>
              </a:solidFill>
              <a:latin typeface="Arial Black" panose="020B0A04020102020204" pitchFamily="34"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Arial Black" panose="020B0A04020102020204" pitchFamily="34" charset="0"/>
                <a:ea typeface="Caesar Dressing"/>
                <a:cs typeface="Caesar Dressing"/>
                <a:sym typeface="Caesar Dressing"/>
              </a:rPr>
              <a:t>Hyper Parameter Tuning and Creating the Final Model.</a:t>
            </a:r>
            <a:endParaRPr sz="1600" dirty="0">
              <a:solidFill>
                <a:srgbClr val="434343"/>
              </a:solidFill>
              <a:latin typeface="Arial Black" panose="020B0A04020102020204" pitchFamily="34"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Arial Black" panose="020B0A04020102020204" pitchFamily="34" charset="0"/>
                <a:ea typeface="Caesar Dressing"/>
                <a:cs typeface="Caesar Dressing"/>
                <a:sym typeface="Caesar Dressing"/>
              </a:rPr>
              <a:t>ROC-AUC Curve.</a:t>
            </a:r>
            <a:endParaRPr sz="1600" dirty="0">
              <a:solidFill>
                <a:srgbClr val="434343"/>
              </a:solidFill>
              <a:latin typeface="Arial Black" panose="020B0A04020102020204" pitchFamily="34"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Arial Black" panose="020B0A04020102020204" pitchFamily="34" charset="0"/>
                <a:ea typeface="Caesar Dressing"/>
                <a:cs typeface="Caesar Dressing"/>
                <a:sym typeface="Caesar Dressing"/>
              </a:rPr>
              <a:t>Saving the model and predicting the results.</a:t>
            </a:r>
            <a:endParaRPr sz="1600" dirty="0">
              <a:solidFill>
                <a:srgbClr val="434343"/>
              </a:solidFill>
              <a:latin typeface="Arial Black" panose="020B0A04020102020204" pitchFamily="34"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Arial Black" panose="020B0A04020102020204" pitchFamily="34" charset="0"/>
                <a:ea typeface="Caesar Dressing"/>
                <a:cs typeface="Caesar Dressing"/>
                <a:sym typeface="Caesar Dressing"/>
              </a:rPr>
              <a:t>Conclusion.</a:t>
            </a:r>
            <a:endParaRPr sz="1600" dirty="0">
              <a:solidFill>
                <a:srgbClr val="434343"/>
              </a:solidFill>
              <a:latin typeface="Arial Black" panose="020B0A04020102020204" pitchFamily="34" charset="0"/>
              <a:ea typeface="Caesar Dressing"/>
              <a:cs typeface="Caesar Dressing"/>
              <a:sym typeface="Caesar Dressing"/>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9"/>
        <p:cNvGrpSpPr/>
        <p:nvPr/>
      </p:nvGrpSpPr>
      <p:grpSpPr>
        <a:xfrm>
          <a:off x="0" y="0"/>
          <a:ext cx="0" cy="0"/>
          <a:chOff x="0" y="0"/>
          <a:chExt cx="0" cy="0"/>
        </a:xfrm>
      </p:grpSpPr>
      <p:sp>
        <p:nvSpPr>
          <p:cNvPr id="190" name="Google Shape;190;p33"/>
          <p:cNvSpPr txBox="1">
            <a:spLocks noGrp="1"/>
          </p:cNvSpPr>
          <p:nvPr>
            <p:ph type="title"/>
          </p:nvPr>
        </p:nvSpPr>
        <p:spPr>
          <a:xfrm>
            <a:off x="779060" y="26798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0D47A1"/>
                </a:solidFill>
                <a:latin typeface="Arial Black" panose="020B0A04020102020204" pitchFamily="34" charset="0"/>
                <a:ea typeface="Caesar Dressing"/>
                <a:cs typeface="Caesar Dressing"/>
                <a:sym typeface="Caesar Dressing"/>
              </a:rPr>
              <a:t>Word Clouds.</a:t>
            </a:r>
            <a:endParaRPr sz="3020" dirty="0">
              <a:solidFill>
                <a:srgbClr val="0D47A1"/>
              </a:solidFill>
              <a:latin typeface="Arial Black" panose="020B0A04020102020204" pitchFamily="34" charset="0"/>
              <a:ea typeface="Caesar Dressing"/>
              <a:cs typeface="Caesar Dressing"/>
              <a:sym typeface="Caesar Dressing"/>
            </a:endParaRPr>
          </a:p>
        </p:txBody>
      </p:sp>
      <p:sp>
        <p:nvSpPr>
          <p:cNvPr id="191" name="Google Shape;191;p33"/>
          <p:cNvSpPr txBox="1">
            <a:spLocks noGrp="1"/>
          </p:cNvSpPr>
          <p:nvPr>
            <p:ph type="body" idx="1"/>
          </p:nvPr>
        </p:nvSpPr>
        <p:spPr>
          <a:xfrm>
            <a:off x="5292225" y="2135518"/>
            <a:ext cx="2912700" cy="1384964"/>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Arial Narrow" panose="020B0606020202030204" pitchFamily="34" charset="0"/>
                <a:ea typeface="Caesar Dressing"/>
                <a:cs typeface="Caesar Dressing"/>
                <a:sym typeface="Caesar Dressing"/>
              </a:rPr>
              <a:t>OBSERVATIONS</a:t>
            </a:r>
            <a:r>
              <a:rPr lang="en-GB" sz="1600" dirty="0">
                <a:solidFill>
                  <a:schemeClr val="dk1"/>
                </a:solidFill>
                <a:latin typeface="Arial Narrow" panose="020B0606020202030204" pitchFamily="34" charset="0"/>
                <a:ea typeface="Caesar Dressing"/>
                <a:cs typeface="Caesar Dressing"/>
                <a:sym typeface="Caesar Dressing"/>
              </a:rPr>
              <a:t>:</a:t>
            </a:r>
            <a:endParaRPr sz="1600" dirty="0">
              <a:solidFill>
                <a:schemeClr val="dk1"/>
              </a:solidFill>
              <a:latin typeface="Arial Narrow" panose="020B0606020202030204" pitchFamily="34" charset="0"/>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Arial Narrow" panose="020B0606020202030204" pitchFamily="34" charset="0"/>
                <a:ea typeface="Caesar Dressing"/>
                <a:cs typeface="Caesar Dressing"/>
                <a:sym typeface="Caesar Dressing"/>
              </a:rPr>
              <a:t>These are the toxic words which frequently appear in the Highly Malignant column.</a:t>
            </a:r>
            <a:endParaRPr sz="1400" dirty="0">
              <a:solidFill>
                <a:srgbClr val="434343"/>
              </a:solidFill>
              <a:latin typeface="Arial Narrow" panose="020B0606020202030204" pitchFamily="34" charset="0"/>
              <a:ea typeface="Caesar Dressing"/>
              <a:cs typeface="Caesar Dressing"/>
              <a:sym typeface="Caesar Dressing"/>
            </a:endParaRPr>
          </a:p>
        </p:txBody>
      </p:sp>
      <p:pic>
        <p:nvPicPr>
          <p:cNvPr id="192" name="Google Shape;192;p33"/>
          <p:cNvPicPr preferRelativeResize="0"/>
          <p:nvPr/>
        </p:nvPicPr>
        <p:blipFill>
          <a:blip r:embed="rId3">
            <a:alphaModFix/>
          </a:blip>
          <a:stretch>
            <a:fillRect/>
          </a:stretch>
        </p:blipFill>
        <p:spPr>
          <a:xfrm>
            <a:off x="311700" y="1086950"/>
            <a:ext cx="4248150" cy="3590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6"/>
        <p:cNvGrpSpPr/>
        <p:nvPr/>
      </p:nvGrpSpPr>
      <p:grpSpPr>
        <a:xfrm>
          <a:off x="0" y="0"/>
          <a:ext cx="0" cy="0"/>
          <a:chOff x="0" y="0"/>
          <a:chExt cx="0" cy="0"/>
        </a:xfrm>
      </p:grpSpPr>
      <p:sp>
        <p:nvSpPr>
          <p:cNvPr id="197" name="Google Shape;197;p34"/>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0D47A1"/>
                </a:solidFill>
                <a:latin typeface="Arial Black" panose="020B0A04020102020204" pitchFamily="34" charset="0"/>
                <a:ea typeface="Caesar Dressing"/>
                <a:cs typeface="Caesar Dressing"/>
                <a:sym typeface="Caesar Dressing"/>
              </a:rPr>
              <a:t>Word Clouds.</a:t>
            </a:r>
            <a:endParaRPr sz="3020" dirty="0">
              <a:solidFill>
                <a:srgbClr val="0D47A1"/>
              </a:solidFill>
              <a:latin typeface="Arial Black" panose="020B0A04020102020204" pitchFamily="34" charset="0"/>
              <a:ea typeface="Caesar Dressing"/>
              <a:cs typeface="Caesar Dressing"/>
              <a:sym typeface="Caesar Dressing"/>
            </a:endParaRPr>
          </a:p>
        </p:txBody>
      </p:sp>
      <p:sp>
        <p:nvSpPr>
          <p:cNvPr id="198" name="Google Shape;198;p34"/>
          <p:cNvSpPr txBox="1">
            <a:spLocks noGrp="1"/>
          </p:cNvSpPr>
          <p:nvPr>
            <p:ph type="body" idx="1"/>
          </p:nvPr>
        </p:nvSpPr>
        <p:spPr>
          <a:xfrm>
            <a:off x="5292225" y="2243240"/>
            <a:ext cx="2912700" cy="1169521"/>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Arial Narrow" panose="020B0606020202030204" pitchFamily="34" charset="0"/>
                <a:ea typeface="Caesar Dressing"/>
                <a:cs typeface="Caesar Dressing"/>
                <a:sym typeface="Caesar Dressing"/>
              </a:rPr>
              <a:t>OBSERVATIONS</a:t>
            </a:r>
            <a:r>
              <a:rPr lang="en-GB" sz="1600" dirty="0">
                <a:solidFill>
                  <a:schemeClr val="dk1"/>
                </a:solidFill>
                <a:latin typeface="Arial Narrow" panose="020B0606020202030204" pitchFamily="34" charset="0"/>
                <a:ea typeface="Caesar Dressing"/>
                <a:cs typeface="Caesar Dressing"/>
                <a:sym typeface="Caesar Dressing"/>
              </a:rPr>
              <a:t>:</a:t>
            </a:r>
            <a:endParaRPr sz="1600" dirty="0">
              <a:solidFill>
                <a:schemeClr val="dk1"/>
              </a:solidFill>
              <a:latin typeface="Arial Narrow" panose="020B0606020202030204" pitchFamily="34" charset="0"/>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Arial Narrow" panose="020B0606020202030204" pitchFamily="34" charset="0"/>
                <a:ea typeface="Caesar Dressing"/>
                <a:cs typeface="Caesar Dressing"/>
                <a:sym typeface="Caesar Dressing"/>
              </a:rPr>
              <a:t>These are the toxic words which frequently appear in the rude column.</a:t>
            </a:r>
            <a:endParaRPr sz="1400" dirty="0">
              <a:solidFill>
                <a:srgbClr val="434343"/>
              </a:solidFill>
              <a:latin typeface="Arial Narrow" panose="020B0606020202030204" pitchFamily="34" charset="0"/>
              <a:ea typeface="Caesar Dressing"/>
              <a:cs typeface="Caesar Dressing"/>
              <a:sym typeface="Caesar Dressing"/>
            </a:endParaRPr>
          </a:p>
        </p:txBody>
      </p:sp>
      <p:pic>
        <p:nvPicPr>
          <p:cNvPr id="199" name="Google Shape;199;p34"/>
          <p:cNvPicPr preferRelativeResize="0"/>
          <p:nvPr/>
        </p:nvPicPr>
        <p:blipFill>
          <a:blip r:embed="rId3">
            <a:alphaModFix/>
          </a:blip>
          <a:stretch>
            <a:fillRect/>
          </a:stretch>
        </p:blipFill>
        <p:spPr>
          <a:xfrm>
            <a:off x="311700" y="1161325"/>
            <a:ext cx="4248150" cy="3590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3"/>
        <p:cNvGrpSpPr/>
        <p:nvPr/>
      </p:nvGrpSpPr>
      <p:grpSpPr>
        <a:xfrm>
          <a:off x="0" y="0"/>
          <a:ext cx="0" cy="0"/>
          <a:chOff x="0" y="0"/>
          <a:chExt cx="0" cy="0"/>
        </a:xfrm>
      </p:grpSpPr>
      <p:sp>
        <p:nvSpPr>
          <p:cNvPr id="204" name="Google Shape;204;p35"/>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0D47A1"/>
                </a:solidFill>
                <a:latin typeface="Arial Black" panose="020B0A04020102020204" pitchFamily="34" charset="0"/>
                <a:ea typeface="Caesar Dressing"/>
                <a:cs typeface="Caesar Dressing"/>
                <a:sym typeface="Caesar Dressing"/>
              </a:rPr>
              <a:t>Word Clouds.</a:t>
            </a:r>
            <a:endParaRPr sz="3020" dirty="0">
              <a:solidFill>
                <a:srgbClr val="0D47A1"/>
              </a:solidFill>
              <a:latin typeface="Arial Black" panose="020B0A04020102020204" pitchFamily="34" charset="0"/>
              <a:ea typeface="Caesar Dressing"/>
              <a:cs typeface="Caesar Dressing"/>
              <a:sym typeface="Caesar Dressing"/>
            </a:endParaRPr>
          </a:p>
        </p:txBody>
      </p:sp>
      <p:sp>
        <p:nvSpPr>
          <p:cNvPr id="205" name="Google Shape;205;p35"/>
          <p:cNvSpPr txBox="1">
            <a:spLocks noGrp="1"/>
          </p:cNvSpPr>
          <p:nvPr>
            <p:ph type="body" idx="1"/>
          </p:nvPr>
        </p:nvSpPr>
        <p:spPr>
          <a:xfrm>
            <a:off x="5292225" y="2243239"/>
            <a:ext cx="2912700" cy="1169521"/>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Arial Narrow" panose="020B0606020202030204" pitchFamily="34" charset="0"/>
                <a:ea typeface="Caesar Dressing"/>
                <a:cs typeface="Caesar Dressing"/>
                <a:sym typeface="Caesar Dressing"/>
              </a:rPr>
              <a:t>OBSERVATIONS</a:t>
            </a:r>
            <a:r>
              <a:rPr lang="en-GB" sz="1600" dirty="0">
                <a:solidFill>
                  <a:schemeClr val="dk1"/>
                </a:solidFill>
                <a:latin typeface="Arial Narrow" panose="020B0606020202030204" pitchFamily="34" charset="0"/>
                <a:ea typeface="Caesar Dressing"/>
                <a:cs typeface="Caesar Dressing"/>
                <a:sym typeface="Caesar Dressing"/>
              </a:rPr>
              <a:t>:</a:t>
            </a:r>
            <a:endParaRPr sz="1600" dirty="0">
              <a:solidFill>
                <a:schemeClr val="dk1"/>
              </a:solidFill>
              <a:latin typeface="Arial Narrow" panose="020B0606020202030204" pitchFamily="34" charset="0"/>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Arial Narrow" panose="020B0606020202030204" pitchFamily="34" charset="0"/>
                <a:ea typeface="Caesar Dressing"/>
                <a:cs typeface="Caesar Dressing"/>
                <a:sym typeface="Caesar Dressing"/>
              </a:rPr>
              <a:t>These are the toxic words which frequently appear in the threat column.</a:t>
            </a:r>
            <a:endParaRPr sz="1400" dirty="0">
              <a:solidFill>
                <a:srgbClr val="434343"/>
              </a:solidFill>
              <a:latin typeface="Arial Narrow" panose="020B0606020202030204" pitchFamily="34" charset="0"/>
              <a:ea typeface="Caesar Dressing"/>
              <a:cs typeface="Caesar Dressing"/>
              <a:sym typeface="Caesar Dressing"/>
            </a:endParaRPr>
          </a:p>
        </p:txBody>
      </p:sp>
      <p:pic>
        <p:nvPicPr>
          <p:cNvPr id="206" name="Google Shape;206;p35"/>
          <p:cNvPicPr preferRelativeResize="0"/>
          <p:nvPr/>
        </p:nvPicPr>
        <p:blipFill>
          <a:blip r:embed="rId3">
            <a:alphaModFix/>
          </a:blip>
          <a:stretch>
            <a:fillRect/>
          </a:stretch>
        </p:blipFill>
        <p:spPr>
          <a:xfrm>
            <a:off x="311700" y="1148925"/>
            <a:ext cx="4248150" cy="3590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0"/>
        <p:cNvGrpSpPr/>
        <p:nvPr/>
      </p:nvGrpSpPr>
      <p:grpSpPr>
        <a:xfrm>
          <a:off x="0" y="0"/>
          <a:ext cx="0" cy="0"/>
          <a:chOff x="0" y="0"/>
          <a:chExt cx="0" cy="0"/>
        </a:xfrm>
      </p:grpSpPr>
      <p:sp>
        <p:nvSpPr>
          <p:cNvPr id="211" name="Google Shape;211;p36"/>
          <p:cNvSpPr txBox="1">
            <a:spLocks noGrp="1"/>
          </p:cNvSpPr>
          <p:nvPr>
            <p:ph type="title"/>
          </p:nvPr>
        </p:nvSpPr>
        <p:spPr>
          <a:xfrm>
            <a:off x="438700" y="232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0D47A1"/>
                </a:solidFill>
                <a:latin typeface="Arial Black" panose="020B0A04020102020204" pitchFamily="34" charset="0"/>
                <a:ea typeface="Caesar Dressing"/>
                <a:cs typeface="Caesar Dressing"/>
                <a:sym typeface="Caesar Dressing"/>
              </a:rPr>
              <a:t>Word Clouds.</a:t>
            </a:r>
            <a:endParaRPr sz="3020" dirty="0">
              <a:solidFill>
                <a:srgbClr val="0D47A1"/>
              </a:solidFill>
              <a:latin typeface="Arial Black" panose="020B0A04020102020204" pitchFamily="34" charset="0"/>
              <a:ea typeface="Caesar Dressing"/>
              <a:cs typeface="Caesar Dressing"/>
              <a:sym typeface="Caesar Dressing"/>
            </a:endParaRPr>
          </a:p>
        </p:txBody>
      </p:sp>
      <p:sp>
        <p:nvSpPr>
          <p:cNvPr id="212" name="Google Shape;212;p36"/>
          <p:cNvSpPr txBox="1">
            <a:spLocks noGrp="1"/>
          </p:cNvSpPr>
          <p:nvPr>
            <p:ph type="body" idx="1"/>
          </p:nvPr>
        </p:nvSpPr>
        <p:spPr>
          <a:xfrm>
            <a:off x="5292225" y="2243239"/>
            <a:ext cx="2912700" cy="1169521"/>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Arial Narrow" panose="020B0606020202030204" pitchFamily="34" charset="0"/>
                <a:ea typeface="Caesar Dressing"/>
                <a:cs typeface="Caesar Dressing"/>
                <a:sym typeface="Caesar Dressing"/>
              </a:rPr>
              <a:t>OBSERVATIONS</a:t>
            </a:r>
            <a:r>
              <a:rPr lang="en-GB" sz="1600" dirty="0">
                <a:solidFill>
                  <a:schemeClr val="dk1"/>
                </a:solidFill>
                <a:latin typeface="Arial Narrow" panose="020B0606020202030204" pitchFamily="34" charset="0"/>
                <a:ea typeface="Caesar Dressing"/>
                <a:cs typeface="Caesar Dressing"/>
                <a:sym typeface="Caesar Dressing"/>
              </a:rPr>
              <a:t>:</a:t>
            </a:r>
            <a:endParaRPr sz="1600" dirty="0">
              <a:solidFill>
                <a:schemeClr val="dk1"/>
              </a:solidFill>
              <a:latin typeface="Arial Narrow" panose="020B0606020202030204" pitchFamily="34" charset="0"/>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Arial Narrow" panose="020B0606020202030204" pitchFamily="34" charset="0"/>
                <a:ea typeface="Caesar Dressing"/>
                <a:cs typeface="Caesar Dressing"/>
                <a:sym typeface="Caesar Dressing"/>
              </a:rPr>
              <a:t>These are the toxic words which frequently appear in the abuse column.</a:t>
            </a:r>
            <a:endParaRPr sz="1400" dirty="0">
              <a:solidFill>
                <a:srgbClr val="434343"/>
              </a:solidFill>
              <a:latin typeface="Arial Narrow" panose="020B0606020202030204" pitchFamily="34" charset="0"/>
              <a:ea typeface="Caesar Dressing"/>
              <a:cs typeface="Caesar Dressing"/>
              <a:sym typeface="Caesar Dressing"/>
            </a:endParaRPr>
          </a:p>
        </p:txBody>
      </p:sp>
      <p:pic>
        <p:nvPicPr>
          <p:cNvPr id="213" name="Google Shape;213;p36"/>
          <p:cNvPicPr preferRelativeResize="0"/>
          <p:nvPr/>
        </p:nvPicPr>
        <p:blipFill>
          <a:blip r:embed="rId3">
            <a:alphaModFix/>
          </a:blip>
          <a:stretch>
            <a:fillRect/>
          </a:stretch>
        </p:blipFill>
        <p:spPr>
          <a:xfrm>
            <a:off x="311700" y="1161325"/>
            <a:ext cx="4248150" cy="3590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7"/>
        <p:cNvGrpSpPr/>
        <p:nvPr/>
      </p:nvGrpSpPr>
      <p:grpSpPr>
        <a:xfrm>
          <a:off x="0" y="0"/>
          <a:ext cx="0" cy="0"/>
          <a:chOff x="0" y="0"/>
          <a:chExt cx="0" cy="0"/>
        </a:xfrm>
      </p:grpSpPr>
      <p:sp>
        <p:nvSpPr>
          <p:cNvPr id="218" name="Google Shape;218;p37"/>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0D47A1"/>
                </a:solidFill>
                <a:latin typeface="Arial Black" panose="020B0A04020102020204" pitchFamily="34" charset="0"/>
                <a:ea typeface="Caesar Dressing"/>
                <a:cs typeface="Caesar Dressing"/>
                <a:sym typeface="Caesar Dressing"/>
              </a:rPr>
              <a:t>Word Clouds.</a:t>
            </a:r>
            <a:endParaRPr sz="3020" dirty="0">
              <a:solidFill>
                <a:srgbClr val="0D47A1"/>
              </a:solidFill>
              <a:latin typeface="Arial Black" panose="020B0A04020102020204" pitchFamily="34" charset="0"/>
              <a:ea typeface="Caesar Dressing"/>
              <a:cs typeface="Caesar Dressing"/>
              <a:sym typeface="Caesar Dressing"/>
            </a:endParaRPr>
          </a:p>
        </p:txBody>
      </p:sp>
      <p:sp>
        <p:nvSpPr>
          <p:cNvPr id="219" name="Google Shape;219;p37"/>
          <p:cNvSpPr txBox="1">
            <a:spLocks noGrp="1"/>
          </p:cNvSpPr>
          <p:nvPr>
            <p:ph type="body" idx="1"/>
          </p:nvPr>
        </p:nvSpPr>
        <p:spPr>
          <a:xfrm>
            <a:off x="5292225" y="2243239"/>
            <a:ext cx="2912700" cy="1169521"/>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Arial Narrow" panose="020B0606020202030204" pitchFamily="34" charset="0"/>
                <a:ea typeface="Caesar Dressing"/>
                <a:cs typeface="Caesar Dressing"/>
                <a:sym typeface="Caesar Dressing"/>
              </a:rPr>
              <a:t>OBSERVATIONS</a:t>
            </a:r>
            <a:r>
              <a:rPr lang="en-GB" sz="1600" dirty="0">
                <a:solidFill>
                  <a:schemeClr val="dk1"/>
                </a:solidFill>
                <a:latin typeface="Arial Narrow" panose="020B0606020202030204" pitchFamily="34" charset="0"/>
                <a:ea typeface="Caesar Dressing"/>
                <a:cs typeface="Caesar Dressing"/>
                <a:sym typeface="Caesar Dressing"/>
              </a:rPr>
              <a:t>:</a:t>
            </a:r>
            <a:endParaRPr sz="1600" dirty="0">
              <a:solidFill>
                <a:schemeClr val="dk1"/>
              </a:solidFill>
              <a:latin typeface="Arial Narrow" panose="020B0606020202030204" pitchFamily="34" charset="0"/>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Arial Narrow" panose="020B0606020202030204" pitchFamily="34" charset="0"/>
                <a:ea typeface="Caesar Dressing"/>
                <a:cs typeface="Caesar Dressing"/>
                <a:sym typeface="Caesar Dressing"/>
              </a:rPr>
              <a:t>These are the toxic words which frequently appear in the loathe column.</a:t>
            </a:r>
            <a:endParaRPr sz="1400" dirty="0">
              <a:solidFill>
                <a:srgbClr val="434343"/>
              </a:solidFill>
              <a:latin typeface="Arial Narrow" panose="020B0606020202030204" pitchFamily="34" charset="0"/>
              <a:ea typeface="Caesar Dressing"/>
              <a:cs typeface="Caesar Dressing"/>
              <a:sym typeface="Caesar Dressing"/>
            </a:endParaRPr>
          </a:p>
        </p:txBody>
      </p:sp>
      <p:pic>
        <p:nvPicPr>
          <p:cNvPr id="220" name="Google Shape;220;p37"/>
          <p:cNvPicPr preferRelativeResize="0"/>
          <p:nvPr/>
        </p:nvPicPr>
        <p:blipFill>
          <a:blip r:embed="rId3">
            <a:alphaModFix/>
          </a:blip>
          <a:stretch>
            <a:fillRect/>
          </a:stretch>
        </p:blipFill>
        <p:spPr>
          <a:xfrm>
            <a:off x="311700" y="1148925"/>
            <a:ext cx="4248150" cy="35909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4"/>
        <p:cNvGrpSpPr/>
        <p:nvPr/>
      </p:nvGrpSpPr>
      <p:grpSpPr>
        <a:xfrm>
          <a:off x="0" y="0"/>
          <a:ext cx="0" cy="0"/>
          <a:chOff x="0" y="0"/>
          <a:chExt cx="0" cy="0"/>
        </a:xfrm>
      </p:grpSpPr>
      <p:sp>
        <p:nvSpPr>
          <p:cNvPr id="225" name="Google Shape;225;p3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D62828"/>
                </a:solidFill>
                <a:latin typeface="Arial Black" panose="020B0A04020102020204" pitchFamily="34" charset="0"/>
                <a:ea typeface="Caesar Dressing"/>
                <a:cs typeface="Caesar Dressing"/>
                <a:sym typeface="Caesar Dressing"/>
              </a:rPr>
              <a:t>DATA ANALYSIS STEPS.</a:t>
            </a:r>
            <a:endParaRPr sz="3011" dirty="0">
              <a:solidFill>
                <a:srgbClr val="D62828"/>
              </a:solidFill>
              <a:latin typeface="Arial Black" panose="020B0A04020102020204" pitchFamily="34" charset="0"/>
              <a:ea typeface="Caesar Dressing"/>
              <a:cs typeface="Caesar Dressing"/>
              <a:sym typeface="Caesar Dressing"/>
            </a:endParaRPr>
          </a:p>
        </p:txBody>
      </p:sp>
      <p:sp>
        <p:nvSpPr>
          <p:cNvPr id="226" name="Google Shape;226;p38"/>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30200" algn="l" rtl="0">
              <a:lnSpc>
                <a:spcPct val="115000"/>
              </a:lnSpc>
              <a:spcBef>
                <a:spcPts val="0"/>
              </a:spcBef>
              <a:spcAft>
                <a:spcPts val="0"/>
              </a:spcAft>
              <a:buClr>
                <a:srgbClr val="434343"/>
              </a:buClr>
              <a:buSzPts val="1600"/>
              <a:buFont typeface="Caesar Dressing"/>
              <a:buChar char="●"/>
            </a:pPr>
            <a:r>
              <a:rPr lang="en-GB" sz="1600" dirty="0">
                <a:solidFill>
                  <a:srgbClr val="434343"/>
                </a:solidFill>
                <a:latin typeface="Arial Narrow" panose="020B0606020202030204" pitchFamily="34" charset="0"/>
                <a:ea typeface="Caesar Dressing"/>
                <a:cs typeface="Caesar Dressing"/>
                <a:sym typeface="Caesar Dressing"/>
              </a:rPr>
              <a:t>and heat map to check the correlation.</a:t>
            </a:r>
            <a:r>
              <a:rPr lang="en-US" sz="1600" dirty="0">
                <a:solidFill>
                  <a:srgbClr val="434343"/>
                </a:solidFill>
                <a:latin typeface="Arial Narrow" panose="020B0606020202030204" pitchFamily="34" charset="0"/>
                <a:ea typeface="Caesar Dressing"/>
                <a:cs typeface="Caesar Dressing"/>
                <a:sym typeface="Caesar Dressing"/>
              </a:rPr>
              <a:t> I have extracted some features and removed the feature “Id” to improve data normality and linearity.</a:t>
            </a:r>
          </a:p>
          <a:p>
            <a:pPr lvl="0" indent="-330200">
              <a:lnSpc>
                <a:spcPct val="115000"/>
              </a:lnSpc>
              <a:buClr>
                <a:srgbClr val="434343"/>
              </a:buClr>
              <a:buSzPts val="1600"/>
              <a:buFont typeface="Caesar Dressing"/>
              <a:buChar char="●"/>
            </a:pPr>
            <a:r>
              <a:rPr lang="en-US" sz="1600" dirty="0">
                <a:solidFill>
                  <a:srgbClr val="434343"/>
                </a:solidFill>
                <a:latin typeface="Arial Narrow" panose="020B0606020202030204" pitchFamily="34" charset="0"/>
                <a:ea typeface="Caesar Dressing"/>
                <a:cs typeface="Caesar Dressing"/>
                <a:sym typeface="Caesar Dressing"/>
              </a:rPr>
              <a:t>Done text pre-processing techniques like: Removing Punctuations and other special characters, Splitting the comments into individual words, Removing Stop Words, Stemming and Lemmatization. </a:t>
            </a:r>
          </a:p>
          <a:p>
            <a:pPr lvl="0" indent="-330200">
              <a:lnSpc>
                <a:spcPct val="115000"/>
              </a:lnSpc>
              <a:buClr>
                <a:srgbClr val="434343"/>
              </a:buClr>
              <a:buSzPts val="1600"/>
              <a:buFont typeface="Caesar Dressing"/>
              <a:buChar char="●"/>
            </a:pPr>
            <a:r>
              <a:rPr lang="en-US" sz="1600" dirty="0">
                <a:solidFill>
                  <a:srgbClr val="434343"/>
                </a:solidFill>
                <a:latin typeface="Arial Narrow" panose="020B0606020202030204" pitchFamily="34" charset="0"/>
                <a:ea typeface="Caesar Dressing"/>
                <a:cs typeface="Caesar Dressing"/>
                <a:sym typeface="Caesar Dressing"/>
              </a:rPr>
              <a:t>Then created new column as </a:t>
            </a:r>
            <a:r>
              <a:rPr lang="en-US" sz="1600" dirty="0" err="1">
                <a:solidFill>
                  <a:srgbClr val="434343"/>
                </a:solidFill>
                <a:latin typeface="Arial Narrow" panose="020B0606020202030204" pitchFamily="34" charset="0"/>
                <a:ea typeface="Caesar Dressing"/>
                <a:cs typeface="Caesar Dressing"/>
                <a:sym typeface="Caesar Dressing"/>
              </a:rPr>
              <a:t>clean_length</a:t>
            </a:r>
            <a:r>
              <a:rPr lang="en-US" sz="1600" dirty="0">
                <a:solidFill>
                  <a:srgbClr val="434343"/>
                </a:solidFill>
                <a:latin typeface="Arial Narrow" panose="020B0606020202030204" pitchFamily="34" charset="0"/>
                <a:ea typeface="Caesar Dressing"/>
                <a:cs typeface="Caesar Dressing"/>
                <a:sym typeface="Caesar Dressing"/>
              </a:rPr>
              <a:t> after cleaning the data. </a:t>
            </a:r>
          </a:p>
          <a:p>
            <a:pPr lvl="0" indent="-330200">
              <a:lnSpc>
                <a:spcPct val="115000"/>
              </a:lnSpc>
              <a:buClr>
                <a:srgbClr val="434343"/>
              </a:buClr>
              <a:buSzPts val="1600"/>
              <a:buFont typeface="Caesar Dressing"/>
              <a:buChar char="●"/>
            </a:pPr>
            <a:r>
              <a:rPr lang="en-US" sz="1600" dirty="0">
                <a:solidFill>
                  <a:srgbClr val="434343"/>
                </a:solidFill>
                <a:latin typeface="Arial Narrow" panose="020B0606020202030204" pitchFamily="34" charset="0"/>
                <a:ea typeface="Caesar Dressing"/>
                <a:cs typeface="Caesar Dressing"/>
                <a:sym typeface="Caesar Dressing"/>
              </a:rPr>
              <a:t>All these steps were done on both train and test datasets. </a:t>
            </a:r>
          </a:p>
          <a:p>
            <a:pPr lvl="0" indent="-330200">
              <a:lnSpc>
                <a:spcPct val="115000"/>
              </a:lnSpc>
              <a:buClr>
                <a:srgbClr val="434343"/>
              </a:buClr>
              <a:buSzPts val="1600"/>
              <a:buFont typeface="Caesar Dressing"/>
              <a:buChar char="●"/>
            </a:pPr>
            <a:r>
              <a:rPr lang="en-US" sz="1600" dirty="0">
                <a:solidFill>
                  <a:srgbClr val="434343"/>
                </a:solidFill>
                <a:latin typeface="Arial Narrow" panose="020B0606020202030204" pitchFamily="34" charset="0"/>
                <a:ea typeface="Caesar Dressing"/>
                <a:cs typeface="Caesar Dressing"/>
                <a:sym typeface="Caesar Dressing"/>
              </a:rPr>
              <a:t>Used Pearson’s correlation coefficient </a:t>
            </a:r>
            <a:r>
              <a:rPr lang="en-GB" sz="1600" dirty="0">
                <a:solidFill>
                  <a:srgbClr val="434343"/>
                </a:solidFill>
                <a:latin typeface="Arial Narrow" panose="020B0606020202030204" pitchFamily="34" charset="0"/>
                <a:ea typeface="Caesar Dressing"/>
                <a:cs typeface="Caesar Dressing"/>
                <a:sym typeface="Caesar Dressing"/>
              </a:rPr>
              <a:t> </a:t>
            </a:r>
            <a:endParaRPr sz="1600" dirty="0">
              <a:solidFill>
                <a:srgbClr val="434343"/>
              </a:solidFill>
              <a:latin typeface="Arial Narrow" panose="020B0606020202030204" pitchFamily="34" charset="0"/>
              <a:ea typeface="Caesar Dressing"/>
              <a:cs typeface="Caesar Dressing"/>
              <a:sym typeface="Caesar Dressing"/>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0"/>
        <p:cNvGrpSpPr/>
        <p:nvPr/>
      </p:nvGrpSpPr>
      <p:grpSpPr>
        <a:xfrm>
          <a:off x="0" y="0"/>
          <a:ext cx="0" cy="0"/>
          <a:chOff x="0" y="0"/>
          <a:chExt cx="0" cy="0"/>
        </a:xfrm>
      </p:grpSpPr>
      <p:sp>
        <p:nvSpPr>
          <p:cNvPr id="231" name="Google Shape;231;p39"/>
          <p:cNvSpPr txBox="1">
            <a:spLocks noGrp="1"/>
          </p:cNvSpPr>
          <p:nvPr>
            <p:ph type="title"/>
          </p:nvPr>
        </p:nvSpPr>
        <p:spPr>
          <a:xfrm>
            <a:off x="623400" y="2882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D62828"/>
                </a:solidFill>
                <a:latin typeface="Arial Black" panose="020B0A04020102020204" pitchFamily="34" charset="0"/>
                <a:ea typeface="Caesar Dressing"/>
                <a:cs typeface="Caesar Dressing"/>
                <a:sym typeface="Caesar Dressing"/>
              </a:rPr>
              <a:t>DATA ANALYSIS STEPS.</a:t>
            </a:r>
            <a:endParaRPr sz="3011" dirty="0">
              <a:solidFill>
                <a:srgbClr val="D62828"/>
              </a:solidFill>
              <a:latin typeface="Arial Black" panose="020B0A04020102020204" pitchFamily="34" charset="0"/>
              <a:ea typeface="Caesar Dressing"/>
              <a:cs typeface="Caesar Dressing"/>
              <a:sym typeface="Caesar Dressing"/>
            </a:endParaRPr>
          </a:p>
        </p:txBody>
      </p:sp>
      <p:sp>
        <p:nvSpPr>
          <p:cNvPr id="232" name="Google Shape;232;p39"/>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Arial Narrow" panose="020B0606020202030204" pitchFamily="34" charset="0"/>
                <a:ea typeface="Caesar Dressing"/>
                <a:cs typeface="Caesar Dressing"/>
                <a:sym typeface="Caesar Dressing"/>
              </a:rPr>
              <a:t>After getting a cleaned data used TF-IDF </a:t>
            </a:r>
            <a:r>
              <a:rPr lang="en-GB" sz="1600" dirty="0" err="1">
                <a:solidFill>
                  <a:srgbClr val="434343"/>
                </a:solidFill>
                <a:latin typeface="Arial Narrow" panose="020B0606020202030204" pitchFamily="34" charset="0"/>
                <a:ea typeface="Caesar Dressing"/>
                <a:cs typeface="Caesar Dressing"/>
                <a:sym typeface="Caesar Dressing"/>
              </a:rPr>
              <a:t>vectorizer</a:t>
            </a:r>
            <a:r>
              <a:rPr lang="en-GB" sz="1600" dirty="0">
                <a:solidFill>
                  <a:srgbClr val="434343"/>
                </a:solidFill>
                <a:latin typeface="Arial Narrow" panose="020B0606020202030204" pitchFamily="34" charset="0"/>
                <a:ea typeface="Caesar Dressing"/>
                <a:cs typeface="Caesar Dressing"/>
                <a:sym typeface="Caesar Dressing"/>
              </a:rPr>
              <a:t>. It’ll help to transform the text data to feature vector which can be used as input in our modelling.</a:t>
            </a:r>
            <a:endParaRPr sz="1600" dirty="0">
              <a:solidFill>
                <a:srgbClr val="434343"/>
              </a:solidFill>
              <a:latin typeface="Arial Narrow" panose="020B0606020202030204" pitchFamily="34"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Arial Narrow" panose="020B0606020202030204" pitchFamily="34" charset="0"/>
                <a:ea typeface="Caesar Dressing"/>
                <a:cs typeface="Caesar Dressing"/>
                <a:sym typeface="Caesar Dressing"/>
              </a:rPr>
              <a:t>Balanced the data using Random-</a:t>
            </a:r>
            <a:r>
              <a:rPr lang="en-GB" sz="1600" dirty="0" err="1">
                <a:solidFill>
                  <a:srgbClr val="434343"/>
                </a:solidFill>
                <a:latin typeface="Arial Narrow" panose="020B0606020202030204" pitchFamily="34" charset="0"/>
                <a:ea typeface="Caesar Dressing"/>
                <a:cs typeface="Caesar Dressing"/>
                <a:sym typeface="Caesar Dressing"/>
              </a:rPr>
              <a:t>oversampler</a:t>
            </a:r>
            <a:r>
              <a:rPr lang="en-GB" sz="1600" dirty="0">
                <a:solidFill>
                  <a:srgbClr val="434343"/>
                </a:solidFill>
                <a:latin typeface="Arial Narrow" panose="020B0606020202030204" pitchFamily="34" charset="0"/>
                <a:ea typeface="Caesar Dressing"/>
                <a:cs typeface="Caesar Dressing"/>
                <a:sym typeface="Caesar Dressing"/>
              </a:rPr>
              <a:t> mechanism.</a:t>
            </a:r>
            <a:endParaRPr sz="1600" dirty="0">
              <a:solidFill>
                <a:srgbClr val="434343"/>
              </a:solidFill>
              <a:latin typeface="Arial Narrow" panose="020B0606020202030204" pitchFamily="34"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Arial Narrow" panose="020B0606020202030204" pitchFamily="34" charset="0"/>
                <a:ea typeface="Caesar Dressing"/>
                <a:cs typeface="Caesar Dressing"/>
                <a:sym typeface="Caesar Dressing"/>
              </a:rPr>
              <a:t>Split train and test to build machine learning models. </a:t>
            </a:r>
            <a:endParaRPr sz="1600" dirty="0">
              <a:solidFill>
                <a:srgbClr val="434343"/>
              </a:solidFill>
              <a:latin typeface="Arial Narrow" panose="020B0606020202030204" pitchFamily="34"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Arial Narrow" panose="020B0606020202030204" pitchFamily="34" charset="0"/>
                <a:ea typeface="Caesar Dressing"/>
                <a:cs typeface="Caesar Dressing"/>
                <a:sym typeface="Caesar Dressing"/>
              </a:rPr>
              <a:t>Model building process will be shown in the further steps.</a:t>
            </a:r>
            <a:endParaRPr sz="1600" dirty="0">
              <a:solidFill>
                <a:srgbClr val="434343"/>
              </a:solidFill>
              <a:latin typeface="Arial Narrow" panose="020B0606020202030204" pitchFamily="34" charset="0"/>
              <a:ea typeface="Caesar Dressing"/>
              <a:cs typeface="Caesar Dressing"/>
              <a:sym typeface="Caesar Dressing"/>
            </a:endParaRPr>
          </a:p>
          <a:p>
            <a:pPr marL="0" lvl="0" indent="0" algn="l" rtl="0">
              <a:spcBef>
                <a:spcPts val="1200"/>
              </a:spcBef>
              <a:spcAft>
                <a:spcPts val="1200"/>
              </a:spcAft>
              <a:buNone/>
            </a:pPr>
            <a:endParaRPr sz="1600" dirty="0">
              <a:solidFill>
                <a:srgbClr val="434343"/>
              </a:solidFill>
              <a:latin typeface="Caesar Dressing"/>
              <a:ea typeface="Caesar Dressing"/>
              <a:cs typeface="Caesar Dressing"/>
              <a:sym typeface="Caesar Dressing"/>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6"/>
        <p:cNvGrpSpPr/>
        <p:nvPr/>
      </p:nvGrpSpPr>
      <p:grpSpPr>
        <a:xfrm>
          <a:off x="0" y="0"/>
          <a:ext cx="0" cy="0"/>
          <a:chOff x="0" y="0"/>
          <a:chExt cx="0" cy="0"/>
        </a:xfrm>
      </p:grpSpPr>
      <p:sp>
        <p:nvSpPr>
          <p:cNvPr id="237" name="Google Shape;237;p40"/>
          <p:cNvSpPr txBox="1">
            <a:spLocks noGrp="1"/>
          </p:cNvSpPr>
          <p:nvPr>
            <p:ph type="title"/>
          </p:nvPr>
        </p:nvSpPr>
        <p:spPr>
          <a:xfrm>
            <a:off x="311700" y="2882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77F00"/>
                </a:solidFill>
                <a:latin typeface="Arial Black" panose="020B0A04020102020204" pitchFamily="34" charset="0"/>
                <a:ea typeface="Caesar Dressing"/>
                <a:cs typeface="Caesar Dressing"/>
                <a:sym typeface="Caesar Dressing"/>
              </a:rPr>
              <a:t>MODEL BUILDING.</a:t>
            </a:r>
            <a:endParaRPr sz="3011" dirty="0">
              <a:solidFill>
                <a:srgbClr val="F77F00"/>
              </a:solidFill>
              <a:latin typeface="Arial Black" panose="020B0A04020102020204" pitchFamily="34" charset="0"/>
              <a:ea typeface="Caesar Dressing"/>
              <a:cs typeface="Caesar Dressing"/>
              <a:sym typeface="Caesar Dressing"/>
            </a:endParaRPr>
          </a:p>
        </p:txBody>
      </p:sp>
      <p:sp>
        <p:nvSpPr>
          <p:cNvPr id="238" name="Google Shape;238;p4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457200" algn="l" rtl="0">
              <a:spcBef>
                <a:spcPts val="0"/>
              </a:spcBef>
              <a:spcAft>
                <a:spcPts val="0"/>
              </a:spcAft>
              <a:buNone/>
            </a:pPr>
            <a:r>
              <a:rPr lang="en-GB" sz="1600" dirty="0">
                <a:solidFill>
                  <a:srgbClr val="434343"/>
                </a:solidFill>
                <a:latin typeface="Arial Narrow" panose="020B0606020202030204" pitchFamily="34" charset="0"/>
                <a:ea typeface="Caesar Dressing"/>
                <a:cs typeface="Caesar Dressing"/>
                <a:sym typeface="Caesar Dressing"/>
              </a:rPr>
              <a:t>In this project there were 6 features which defines the type of comment like malignant, hate, abuse, threat, loathe but we created another feature named as “label” which is combined of all the above features and contains the </a:t>
            </a:r>
            <a:r>
              <a:rPr lang="en-GB" sz="1600" dirty="0" err="1">
                <a:solidFill>
                  <a:srgbClr val="434343"/>
                </a:solidFill>
                <a:latin typeface="Arial Narrow" panose="020B0606020202030204" pitchFamily="34" charset="0"/>
                <a:ea typeface="Caesar Dressing"/>
                <a:cs typeface="Caesar Dressing"/>
                <a:sym typeface="Caesar Dressing"/>
              </a:rPr>
              <a:t>labeled</a:t>
            </a:r>
            <a:r>
              <a:rPr lang="en-GB" sz="1600" dirty="0">
                <a:solidFill>
                  <a:srgbClr val="434343"/>
                </a:solidFill>
                <a:latin typeface="Arial Narrow" panose="020B0606020202030204" pitchFamily="34" charset="0"/>
                <a:ea typeface="Caesar Dressing"/>
                <a:cs typeface="Caesar Dressing"/>
                <a:sym typeface="Caesar Dressing"/>
              </a:rPr>
              <a:t> data into the format of 0 and 1 where 0 represents “NO” and 1 represents “Yes”. </a:t>
            </a:r>
            <a:endParaRPr sz="1600" dirty="0">
              <a:solidFill>
                <a:srgbClr val="434343"/>
              </a:solidFill>
              <a:latin typeface="Arial Narrow" panose="020B0606020202030204" pitchFamily="34" charset="0"/>
              <a:ea typeface="Caesar Dressing"/>
              <a:cs typeface="Caesar Dressing"/>
              <a:sym typeface="Caesar Dressing"/>
            </a:endParaRPr>
          </a:p>
          <a:p>
            <a:pPr marL="0" lvl="0" indent="457200" algn="l" rtl="0">
              <a:spcBef>
                <a:spcPts val="1200"/>
              </a:spcBef>
              <a:spcAft>
                <a:spcPts val="0"/>
              </a:spcAft>
              <a:buNone/>
            </a:pPr>
            <a:r>
              <a:rPr lang="en-GB" sz="1600" dirty="0">
                <a:solidFill>
                  <a:srgbClr val="434343"/>
                </a:solidFill>
                <a:latin typeface="Arial Narrow" panose="020B0606020202030204" pitchFamily="34" charset="0"/>
                <a:ea typeface="Caesar Dressing"/>
                <a:cs typeface="Caesar Dressing"/>
                <a:sym typeface="Caesar Dressing"/>
              </a:rPr>
              <a:t>In this NLP based project we need to predict the multiple labels which are binary. I have converted text into feature vectors using TF-IDF </a:t>
            </a:r>
            <a:r>
              <a:rPr lang="en-GB" sz="1600" dirty="0" err="1">
                <a:solidFill>
                  <a:srgbClr val="434343"/>
                </a:solidFill>
                <a:latin typeface="Arial Narrow" panose="020B0606020202030204" pitchFamily="34" charset="0"/>
                <a:ea typeface="Caesar Dressing"/>
                <a:cs typeface="Caesar Dressing"/>
                <a:sym typeface="Caesar Dressing"/>
              </a:rPr>
              <a:t>vectorizer</a:t>
            </a:r>
            <a:r>
              <a:rPr lang="en-GB" sz="1600" dirty="0">
                <a:solidFill>
                  <a:srgbClr val="434343"/>
                </a:solidFill>
                <a:latin typeface="Arial Narrow" panose="020B0606020202030204" pitchFamily="34" charset="0"/>
                <a:ea typeface="Caesar Dressing"/>
                <a:cs typeface="Caesar Dressing"/>
                <a:sym typeface="Caesar Dressing"/>
              </a:rPr>
              <a:t> and separated our features and labels. Also, before building the model, I made sure that the input data was cleaned and scaled before it was fed into the machine learning models.</a:t>
            </a:r>
            <a:endParaRPr sz="1600" dirty="0">
              <a:solidFill>
                <a:srgbClr val="434343"/>
              </a:solidFill>
              <a:latin typeface="Arial Narrow" panose="020B0606020202030204" pitchFamily="34" charset="0"/>
              <a:ea typeface="Caesar Dressing"/>
              <a:cs typeface="Caesar Dressing"/>
              <a:sym typeface="Caesar Dressing"/>
            </a:endParaRPr>
          </a:p>
          <a:p>
            <a:pPr marL="0" lvl="0" indent="0" algn="l" rtl="0">
              <a:spcBef>
                <a:spcPts val="1200"/>
              </a:spcBef>
              <a:spcAft>
                <a:spcPts val="1200"/>
              </a:spcAft>
              <a:buNone/>
            </a:pPr>
            <a:r>
              <a:rPr lang="en-GB" sz="1600" dirty="0">
                <a:solidFill>
                  <a:srgbClr val="434343"/>
                </a:solidFill>
                <a:latin typeface="Arial Narrow" panose="020B0606020202030204" pitchFamily="34" charset="0"/>
                <a:ea typeface="Caesar Dressing"/>
                <a:cs typeface="Caesar Dressing"/>
                <a:sym typeface="Caesar Dressing"/>
              </a:rPr>
              <a:t>	After the pre-processing and data cleaning I used remaining independent features for model building and prediction.</a:t>
            </a:r>
            <a:endParaRPr sz="1600" dirty="0">
              <a:solidFill>
                <a:srgbClr val="434343"/>
              </a:solidFill>
              <a:latin typeface="Arial Narrow" panose="020B0606020202030204" pitchFamily="34" charset="0"/>
              <a:ea typeface="Caesar Dressing"/>
              <a:cs typeface="Caesar Dressing"/>
              <a:sym typeface="Caesar Dressing"/>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2"/>
        <p:cNvGrpSpPr/>
        <p:nvPr/>
      </p:nvGrpSpPr>
      <p:grpSpPr>
        <a:xfrm>
          <a:off x="0" y="0"/>
          <a:ext cx="0" cy="0"/>
          <a:chOff x="0" y="0"/>
          <a:chExt cx="0" cy="0"/>
        </a:xfrm>
      </p:grpSpPr>
      <p:sp>
        <p:nvSpPr>
          <p:cNvPr id="243" name="Google Shape;243;p4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77F00"/>
                </a:solidFill>
                <a:latin typeface="Arial Black" panose="020B0A04020102020204" pitchFamily="34" charset="0"/>
                <a:ea typeface="Caesar Dressing"/>
                <a:cs typeface="Caesar Dressing"/>
                <a:sym typeface="Caesar Dressing"/>
              </a:rPr>
              <a:t>MODEL BUILDING.</a:t>
            </a:r>
            <a:endParaRPr sz="3011" dirty="0">
              <a:solidFill>
                <a:srgbClr val="F77F00"/>
              </a:solidFill>
              <a:latin typeface="Arial Black" panose="020B0A04020102020204" pitchFamily="34" charset="0"/>
              <a:ea typeface="Caesar Dressing"/>
              <a:cs typeface="Caesar Dressing"/>
              <a:sym typeface="Caesar Dressing"/>
            </a:endParaRPr>
          </a:p>
        </p:txBody>
      </p:sp>
      <p:sp>
        <p:nvSpPr>
          <p:cNvPr id="244" name="Google Shape;244;p41"/>
          <p:cNvSpPr txBox="1">
            <a:spLocks noGrp="1"/>
          </p:cNvSpPr>
          <p:nvPr>
            <p:ph type="body" idx="1"/>
          </p:nvPr>
        </p:nvSpPr>
        <p:spPr>
          <a:xfrm>
            <a:off x="311700" y="1362682"/>
            <a:ext cx="8520600" cy="2477571"/>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Arial Narrow" panose="020B0606020202030204" pitchFamily="34" charset="0"/>
                <a:ea typeface="Caesar Dressing"/>
                <a:cs typeface="Caesar Dressing"/>
                <a:sym typeface="Caesar Dressing"/>
              </a:rPr>
              <a:t>The classification algorithms used on training the data are as follows:</a:t>
            </a:r>
            <a:endParaRPr sz="1600" dirty="0">
              <a:solidFill>
                <a:srgbClr val="434343"/>
              </a:solidFill>
              <a:latin typeface="Arial Narrow" panose="020B0606020202030204" pitchFamily="34" charset="0"/>
              <a:ea typeface="Caesar Dressing"/>
              <a:cs typeface="Caesar Dressing"/>
              <a:sym typeface="Caesar Dressing"/>
            </a:endParaRPr>
          </a:p>
          <a:p>
            <a:pPr marL="457200" lvl="0" indent="-330200" algn="l" rtl="0">
              <a:spcBef>
                <a:spcPts val="1200"/>
              </a:spcBef>
              <a:spcAft>
                <a:spcPts val="0"/>
              </a:spcAft>
              <a:buClr>
                <a:srgbClr val="434343"/>
              </a:buClr>
              <a:buSzPts val="1600"/>
              <a:buFont typeface="Caesar Dressing"/>
              <a:buChar char="●"/>
            </a:pPr>
            <a:r>
              <a:rPr lang="en-GB" sz="1600" dirty="0">
                <a:solidFill>
                  <a:srgbClr val="434343"/>
                </a:solidFill>
                <a:latin typeface="Arial Narrow" panose="020B0606020202030204" pitchFamily="34" charset="0"/>
                <a:ea typeface="Caesar Dressing"/>
                <a:cs typeface="Caesar Dressing"/>
                <a:sym typeface="Caesar Dressing"/>
              </a:rPr>
              <a:t>Logistic Regression Model</a:t>
            </a:r>
            <a:endParaRPr sz="1600" dirty="0">
              <a:solidFill>
                <a:srgbClr val="434343"/>
              </a:solidFill>
              <a:latin typeface="Arial Narrow" panose="020B0606020202030204" pitchFamily="34"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Arial Narrow" panose="020B0606020202030204" pitchFamily="34" charset="0"/>
                <a:ea typeface="Caesar Dressing"/>
                <a:cs typeface="Caesar Dressing"/>
                <a:sym typeface="Caesar Dressing"/>
              </a:rPr>
              <a:t>Decision Tree Classifier Model</a:t>
            </a:r>
            <a:endParaRPr sz="1600" dirty="0">
              <a:solidFill>
                <a:srgbClr val="434343"/>
              </a:solidFill>
              <a:latin typeface="Arial Narrow" panose="020B0606020202030204" pitchFamily="34"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Arial Narrow" panose="020B0606020202030204" pitchFamily="34" charset="0"/>
                <a:ea typeface="Caesar Dressing"/>
                <a:cs typeface="Caesar Dressing"/>
                <a:sym typeface="Caesar Dressing"/>
              </a:rPr>
              <a:t>Linear SVC Model</a:t>
            </a:r>
            <a:endParaRPr sz="1600" dirty="0">
              <a:solidFill>
                <a:srgbClr val="434343"/>
              </a:solidFill>
              <a:latin typeface="Arial Narrow" panose="020B0606020202030204" pitchFamily="34"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Arial Narrow" panose="020B0606020202030204" pitchFamily="34" charset="0"/>
                <a:ea typeface="Caesar Dressing"/>
                <a:cs typeface="Caesar Dressing"/>
                <a:sym typeface="Caesar Dressing"/>
              </a:rPr>
              <a:t>Multinomial NB Classifier Model</a:t>
            </a:r>
            <a:endParaRPr sz="1600" dirty="0">
              <a:solidFill>
                <a:srgbClr val="434343"/>
              </a:solidFill>
              <a:latin typeface="Arial Narrow" panose="020B0606020202030204" pitchFamily="34"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err="1">
                <a:solidFill>
                  <a:srgbClr val="434343"/>
                </a:solidFill>
                <a:latin typeface="Arial Narrow" panose="020B0606020202030204" pitchFamily="34" charset="0"/>
                <a:ea typeface="Caesar Dressing"/>
                <a:cs typeface="Caesar Dressing"/>
                <a:sym typeface="Caesar Dressing"/>
              </a:rPr>
              <a:t>Ada</a:t>
            </a:r>
            <a:r>
              <a:rPr lang="en-GB" sz="1600" dirty="0">
                <a:solidFill>
                  <a:srgbClr val="434343"/>
                </a:solidFill>
                <a:latin typeface="Arial Narrow" panose="020B0606020202030204" pitchFamily="34" charset="0"/>
                <a:ea typeface="Caesar Dressing"/>
                <a:cs typeface="Caesar Dressing"/>
                <a:sym typeface="Caesar Dressing"/>
              </a:rPr>
              <a:t> Boost Classifier Model</a:t>
            </a:r>
            <a:endParaRPr sz="1600" dirty="0">
              <a:solidFill>
                <a:srgbClr val="434343"/>
              </a:solidFill>
              <a:latin typeface="Arial Narrow" panose="020B0606020202030204" pitchFamily="34"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Arial Narrow" panose="020B0606020202030204" pitchFamily="34" charset="0"/>
                <a:ea typeface="Caesar Dressing"/>
                <a:cs typeface="Caesar Dressing"/>
                <a:sym typeface="Caesar Dressing"/>
              </a:rPr>
              <a:t>Extreme Gradient Boosting Classifier (XGB) Model</a:t>
            </a:r>
            <a:endParaRPr sz="1600" dirty="0">
              <a:solidFill>
                <a:srgbClr val="434343"/>
              </a:solidFill>
              <a:latin typeface="Arial Narrow" panose="020B0606020202030204" pitchFamily="34"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Arial Narrow" panose="020B0606020202030204" pitchFamily="34" charset="0"/>
                <a:ea typeface="Caesar Dressing"/>
                <a:cs typeface="Caesar Dressing"/>
                <a:sym typeface="Caesar Dressing"/>
              </a:rPr>
              <a:t>Extra Trees Classifier</a:t>
            </a:r>
            <a:r>
              <a:rPr lang="en-GB" dirty="0">
                <a:latin typeface="Arial Narrow" panose="020B0606020202030204" pitchFamily="34" charset="0"/>
              </a:rPr>
              <a:t> </a:t>
            </a:r>
            <a:r>
              <a:rPr lang="en-GB" sz="1600" dirty="0">
                <a:solidFill>
                  <a:srgbClr val="434343"/>
                </a:solidFill>
                <a:latin typeface="Arial Narrow" panose="020B0606020202030204" pitchFamily="34" charset="0"/>
                <a:ea typeface="Caesar Dressing"/>
                <a:cs typeface="Caesar Dressing"/>
                <a:sym typeface="Caesar Dressing"/>
              </a:rPr>
              <a:t>Model</a:t>
            </a:r>
            <a:endParaRPr sz="1600" dirty="0">
              <a:solidFill>
                <a:srgbClr val="434343"/>
              </a:solidFill>
              <a:latin typeface="Arial Narrow" panose="020B0606020202030204" pitchFamily="34" charset="0"/>
              <a:ea typeface="Caesar Dressing"/>
              <a:cs typeface="Caesar Dressing"/>
              <a:sym typeface="Caesar Dressing"/>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8"/>
        <p:cNvGrpSpPr/>
        <p:nvPr/>
      </p:nvGrpSpPr>
      <p:grpSpPr>
        <a:xfrm>
          <a:off x="0" y="0"/>
          <a:ext cx="0" cy="0"/>
          <a:chOff x="0" y="0"/>
          <a:chExt cx="0" cy="0"/>
        </a:xfrm>
      </p:grpSpPr>
      <p:sp>
        <p:nvSpPr>
          <p:cNvPr id="249" name="Google Shape;249;p42"/>
          <p:cNvSpPr txBox="1">
            <a:spLocks noGrp="1"/>
          </p:cNvSpPr>
          <p:nvPr>
            <p:ph type="title"/>
          </p:nvPr>
        </p:nvSpPr>
        <p:spPr>
          <a:xfrm>
            <a:off x="311700" y="445025"/>
            <a:ext cx="36915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CBF49"/>
                </a:solidFill>
                <a:latin typeface="Caesar Dressing"/>
                <a:ea typeface="Caesar Dressing"/>
                <a:cs typeface="Caesar Dressing"/>
                <a:sym typeface="Caesar Dressing"/>
              </a:rPr>
              <a:t>LOGISTIC REGRESSION MODEL.</a:t>
            </a:r>
            <a:endParaRPr sz="3011">
              <a:solidFill>
                <a:srgbClr val="FCBF49"/>
              </a:solidFill>
              <a:latin typeface="Caesar Dressing"/>
              <a:ea typeface="Caesar Dressing"/>
              <a:cs typeface="Caesar Dressing"/>
              <a:sym typeface="Caesar Dressing"/>
            </a:endParaRPr>
          </a:p>
        </p:txBody>
      </p:sp>
      <p:sp>
        <p:nvSpPr>
          <p:cNvPr id="250" name="Google Shape;250;p42"/>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Bradley Hand ITC" pitchFamily="66" charset="0"/>
                <a:ea typeface="Caesar Dressing"/>
                <a:cs typeface="Caesar Dressing"/>
                <a:sym typeface="Caesar Dressing"/>
              </a:rPr>
              <a:t>The Logistic Regression Model gave us an accuracy score of 94.46 %.</a:t>
            </a:r>
            <a:endParaRPr sz="1600" dirty="0">
              <a:latin typeface="Bradley Hand ITC" pitchFamily="66" charset="0"/>
              <a:ea typeface="Caesar Dressing"/>
              <a:cs typeface="Caesar Dressing"/>
              <a:sym typeface="Caesar Dressing"/>
            </a:endParaRPr>
          </a:p>
        </p:txBody>
      </p:sp>
      <p:pic>
        <p:nvPicPr>
          <p:cNvPr id="251" name="Google Shape;251;p42"/>
          <p:cNvPicPr preferRelativeResize="0"/>
          <p:nvPr/>
        </p:nvPicPr>
        <p:blipFill>
          <a:blip r:embed="rId3">
            <a:alphaModFix/>
          </a:blip>
          <a:stretch>
            <a:fillRect/>
          </a:stretch>
        </p:blipFill>
        <p:spPr>
          <a:xfrm>
            <a:off x="4067475" y="600000"/>
            <a:ext cx="4727646" cy="382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410977" y="322849"/>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dirty="0">
                <a:solidFill>
                  <a:srgbClr val="F77F00"/>
                </a:solidFill>
                <a:latin typeface="Arial Black" panose="020B0A04020102020204" pitchFamily="34" charset="0"/>
                <a:ea typeface="Caesar Dressing"/>
                <a:cs typeface="Caesar Dressing"/>
                <a:sym typeface="Caesar Dressing"/>
              </a:rPr>
              <a:t>OVERVIEW.</a:t>
            </a:r>
            <a:endParaRPr sz="3020" dirty="0">
              <a:solidFill>
                <a:srgbClr val="F77F00"/>
              </a:solidFill>
              <a:latin typeface="Arial Black" panose="020B0A04020102020204" pitchFamily="34" charset="0"/>
              <a:ea typeface="Caesar Dressing"/>
              <a:cs typeface="Caesar Dressing"/>
              <a:sym typeface="Caesar Dressing"/>
            </a:endParaRPr>
          </a:p>
        </p:txBody>
      </p:sp>
      <p:sp>
        <p:nvSpPr>
          <p:cNvPr id="79" name="Google Shape;79;p16"/>
          <p:cNvSpPr txBox="1">
            <a:spLocks noGrp="1"/>
          </p:cNvSpPr>
          <p:nvPr>
            <p:ph type="body" idx="1"/>
          </p:nvPr>
        </p:nvSpPr>
        <p:spPr>
          <a:xfrm>
            <a:off x="311700" y="1152475"/>
            <a:ext cx="8314500" cy="2468338"/>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1600" dirty="0">
                <a:solidFill>
                  <a:srgbClr val="434343"/>
                </a:solidFill>
                <a:latin typeface="Arial Narrow" panose="020B0606020202030204" pitchFamily="34" charset="0"/>
                <a:ea typeface="Caesar Dressing"/>
                <a:cs typeface="Caesar Dressing"/>
                <a:sym typeface="Caesar Dressing"/>
              </a:rPr>
              <a:t>In this particular presentation we will be looking at:</a:t>
            </a:r>
            <a:endParaRPr sz="1600" dirty="0">
              <a:solidFill>
                <a:srgbClr val="434343"/>
              </a:solidFill>
              <a:latin typeface="Arial Narrow" panose="020B0606020202030204" pitchFamily="34" charset="0"/>
              <a:ea typeface="Caesar Dressing"/>
              <a:cs typeface="Caesar Dressing"/>
              <a:sym typeface="Caesar Dressing"/>
            </a:endParaRPr>
          </a:p>
          <a:p>
            <a:pPr marL="457200" lvl="0" indent="-330200" algn="l" rtl="0">
              <a:lnSpc>
                <a:spcPct val="150000"/>
              </a:lnSpc>
              <a:spcBef>
                <a:spcPts val="1200"/>
              </a:spcBef>
              <a:spcAft>
                <a:spcPts val="0"/>
              </a:spcAft>
              <a:buClr>
                <a:srgbClr val="434343"/>
              </a:buClr>
              <a:buSzPts val="1600"/>
              <a:buFont typeface="Caesar Dressing"/>
              <a:buChar char="●"/>
            </a:pPr>
            <a:r>
              <a:rPr lang="en-GB" sz="1600" dirty="0">
                <a:solidFill>
                  <a:srgbClr val="434343"/>
                </a:solidFill>
                <a:latin typeface="Arial Narrow" panose="020B0606020202030204" pitchFamily="34" charset="0"/>
                <a:ea typeface="Caesar Dressing"/>
                <a:cs typeface="Caesar Dressing"/>
                <a:sym typeface="Caesar Dressing"/>
              </a:rPr>
              <a:t>How to analyze the dataset of Malignant Comment Classifier.</a:t>
            </a:r>
            <a:endParaRPr sz="1600" dirty="0">
              <a:solidFill>
                <a:srgbClr val="434343"/>
              </a:solidFill>
              <a:latin typeface="Arial Narrow" panose="020B0606020202030204" pitchFamily="34" charset="0"/>
              <a:ea typeface="Caesar Dressing"/>
              <a:cs typeface="Caesar Dressing"/>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dirty="0">
                <a:solidFill>
                  <a:srgbClr val="434343"/>
                </a:solidFill>
                <a:latin typeface="Arial Narrow" panose="020B0606020202030204" pitchFamily="34" charset="0"/>
                <a:ea typeface="Caesar Dressing"/>
                <a:cs typeface="Caesar Dressing"/>
                <a:sym typeface="Caesar Dressing"/>
              </a:rPr>
              <a:t>What are the EDA steps in cleaning the dataset.</a:t>
            </a:r>
            <a:endParaRPr sz="1600" dirty="0">
              <a:solidFill>
                <a:srgbClr val="434343"/>
              </a:solidFill>
              <a:latin typeface="Arial Narrow" panose="020B0606020202030204" pitchFamily="34" charset="0"/>
              <a:ea typeface="Caesar Dressing"/>
              <a:cs typeface="Caesar Dressing"/>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dirty="0">
                <a:solidFill>
                  <a:srgbClr val="434343"/>
                </a:solidFill>
                <a:latin typeface="Arial Narrow" panose="020B0606020202030204" pitchFamily="34" charset="0"/>
                <a:ea typeface="Caesar Dressing"/>
                <a:cs typeface="Caesar Dressing"/>
                <a:sym typeface="Caesar Dressing"/>
              </a:rPr>
              <a:t>Overall analysis on the problem.</a:t>
            </a:r>
            <a:endParaRPr sz="1600" dirty="0">
              <a:solidFill>
                <a:srgbClr val="434343"/>
              </a:solidFill>
              <a:latin typeface="Arial Narrow" panose="020B0606020202030204" pitchFamily="34" charset="0"/>
              <a:ea typeface="Caesar Dressing"/>
              <a:cs typeface="Caesar Dressing"/>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dirty="0">
                <a:solidFill>
                  <a:srgbClr val="434343"/>
                </a:solidFill>
                <a:latin typeface="Arial Narrow" panose="020B0606020202030204" pitchFamily="34" charset="0"/>
                <a:ea typeface="Caesar Dressing"/>
                <a:cs typeface="Caesar Dressing"/>
                <a:sym typeface="Caesar Dressing"/>
              </a:rPr>
              <a:t>Model building from the cleaned dataset.</a:t>
            </a:r>
            <a:endParaRPr sz="1600" dirty="0">
              <a:solidFill>
                <a:srgbClr val="434343"/>
              </a:solidFill>
              <a:latin typeface="Arial Narrow" panose="020B0606020202030204" pitchFamily="34" charset="0"/>
              <a:ea typeface="Caesar Dressing"/>
              <a:cs typeface="Caesar Dressing"/>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dirty="0">
                <a:solidFill>
                  <a:srgbClr val="434343"/>
                </a:solidFill>
                <a:latin typeface="Arial Narrow" panose="020B0606020202030204" pitchFamily="34" charset="0"/>
                <a:ea typeface="Caesar Dressing"/>
                <a:cs typeface="Caesar Dressing"/>
                <a:sym typeface="Caesar Dressing"/>
              </a:rPr>
              <a:t>Predictions for test dataset from saved model</a:t>
            </a:r>
            <a:r>
              <a:rPr lang="en-GB" sz="1600" dirty="0">
                <a:solidFill>
                  <a:srgbClr val="434343"/>
                </a:solidFill>
                <a:latin typeface="Bradley Hand ITC" pitchFamily="66" charset="0"/>
                <a:ea typeface="Caesar Dressing"/>
                <a:cs typeface="Caesar Dressing"/>
                <a:sym typeface="Caesar Dressing"/>
              </a:rPr>
              <a:t>.</a:t>
            </a:r>
            <a:endParaRPr sz="1600" dirty="0">
              <a:solidFill>
                <a:srgbClr val="434343"/>
              </a:solidFill>
              <a:latin typeface="Bradley Hand ITC" pitchFamily="66" charset="0"/>
              <a:ea typeface="Caesar Dressing"/>
              <a:cs typeface="Caesar Dressing"/>
              <a:sym typeface="Caesar Dressing"/>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5"/>
        <p:cNvGrpSpPr/>
        <p:nvPr/>
      </p:nvGrpSpPr>
      <p:grpSpPr>
        <a:xfrm>
          <a:off x="0" y="0"/>
          <a:ext cx="0" cy="0"/>
          <a:chOff x="0" y="0"/>
          <a:chExt cx="0" cy="0"/>
        </a:xfrm>
      </p:grpSpPr>
      <p:sp>
        <p:nvSpPr>
          <p:cNvPr id="256" name="Google Shape;256;p43"/>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CBF49"/>
                </a:solidFill>
                <a:latin typeface="Caesar Dressing"/>
                <a:ea typeface="Caesar Dressing"/>
                <a:cs typeface="Caesar Dressing"/>
                <a:sym typeface="Caesar Dressing"/>
              </a:rPr>
              <a:t>DECISION TREE CLASSIFIER MODEL.</a:t>
            </a:r>
            <a:endParaRPr sz="3011">
              <a:solidFill>
                <a:srgbClr val="FCBF49"/>
              </a:solidFill>
              <a:latin typeface="Caesar Dressing"/>
              <a:ea typeface="Caesar Dressing"/>
              <a:cs typeface="Caesar Dressing"/>
              <a:sym typeface="Caesar Dressing"/>
            </a:endParaRPr>
          </a:p>
        </p:txBody>
      </p:sp>
      <p:sp>
        <p:nvSpPr>
          <p:cNvPr id="257" name="Google Shape;257;p43"/>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Bradley Hand ITC" pitchFamily="66" charset="0"/>
                <a:ea typeface="Caesar Dressing"/>
                <a:cs typeface="Caesar Dressing"/>
                <a:sym typeface="Caesar Dressing"/>
              </a:rPr>
              <a:t>The Decision Tree Classifier Model gave us an accuracy score of 92.92 %.</a:t>
            </a:r>
            <a:endParaRPr sz="1600" dirty="0">
              <a:latin typeface="Bradley Hand ITC" pitchFamily="66" charset="0"/>
              <a:ea typeface="Caesar Dressing"/>
              <a:cs typeface="Caesar Dressing"/>
              <a:sym typeface="Caesar Dressing"/>
            </a:endParaRPr>
          </a:p>
        </p:txBody>
      </p:sp>
      <p:pic>
        <p:nvPicPr>
          <p:cNvPr id="258" name="Google Shape;258;p43"/>
          <p:cNvPicPr preferRelativeResize="0"/>
          <p:nvPr/>
        </p:nvPicPr>
        <p:blipFill>
          <a:blip r:embed="rId3">
            <a:alphaModFix/>
          </a:blip>
          <a:stretch>
            <a:fillRect/>
          </a:stretch>
        </p:blipFill>
        <p:spPr>
          <a:xfrm>
            <a:off x="3867000" y="581175"/>
            <a:ext cx="4972200" cy="398114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2"/>
        <p:cNvGrpSpPr/>
        <p:nvPr/>
      </p:nvGrpSpPr>
      <p:grpSpPr>
        <a:xfrm>
          <a:off x="0" y="0"/>
          <a:ext cx="0" cy="0"/>
          <a:chOff x="0" y="0"/>
          <a:chExt cx="0" cy="0"/>
        </a:xfrm>
      </p:grpSpPr>
      <p:sp>
        <p:nvSpPr>
          <p:cNvPr id="263" name="Google Shape;263;p44"/>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CBF49"/>
                </a:solidFill>
                <a:latin typeface="Caesar Dressing"/>
                <a:ea typeface="Caesar Dressing"/>
                <a:cs typeface="Caesar Dressing"/>
                <a:sym typeface="Caesar Dressing"/>
              </a:rPr>
              <a:t>LINEAR SVC MODEL.</a:t>
            </a:r>
            <a:endParaRPr sz="3011">
              <a:solidFill>
                <a:srgbClr val="FCBF49"/>
              </a:solidFill>
              <a:latin typeface="Caesar Dressing"/>
              <a:ea typeface="Caesar Dressing"/>
              <a:cs typeface="Caesar Dressing"/>
              <a:sym typeface="Caesar Dressing"/>
            </a:endParaRPr>
          </a:p>
        </p:txBody>
      </p:sp>
      <p:sp>
        <p:nvSpPr>
          <p:cNvPr id="264" name="Google Shape;264;p44"/>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Bradley Hand ITC" pitchFamily="66" charset="0"/>
                <a:ea typeface="Caesar Dressing"/>
                <a:cs typeface="Caesar Dressing"/>
                <a:sym typeface="Caesar Dressing"/>
              </a:rPr>
              <a:t>The Linear SVC Model gave us an accuracy score of 93.92 %.</a:t>
            </a:r>
            <a:endParaRPr sz="1600" dirty="0">
              <a:latin typeface="Bradley Hand ITC" pitchFamily="66" charset="0"/>
              <a:ea typeface="Caesar Dressing"/>
              <a:cs typeface="Caesar Dressing"/>
              <a:sym typeface="Caesar Dressing"/>
            </a:endParaRPr>
          </a:p>
        </p:txBody>
      </p:sp>
      <p:pic>
        <p:nvPicPr>
          <p:cNvPr id="265" name="Google Shape;265;p44"/>
          <p:cNvPicPr preferRelativeResize="0"/>
          <p:nvPr/>
        </p:nvPicPr>
        <p:blipFill>
          <a:blip r:embed="rId3">
            <a:alphaModFix/>
          </a:blip>
          <a:stretch>
            <a:fillRect/>
          </a:stretch>
        </p:blipFill>
        <p:spPr>
          <a:xfrm>
            <a:off x="3796325" y="602175"/>
            <a:ext cx="4972201" cy="39391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9"/>
        <p:cNvGrpSpPr/>
        <p:nvPr/>
      </p:nvGrpSpPr>
      <p:grpSpPr>
        <a:xfrm>
          <a:off x="0" y="0"/>
          <a:ext cx="0" cy="0"/>
          <a:chOff x="0" y="0"/>
          <a:chExt cx="0" cy="0"/>
        </a:xfrm>
      </p:grpSpPr>
      <p:sp>
        <p:nvSpPr>
          <p:cNvPr id="270" name="Google Shape;270;p45"/>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CBF49"/>
                </a:solidFill>
                <a:latin typeface="Caesar Dressing"/>
                <a:ea typeface="Caesar Dressing"/>
                <a:cs typeface="Caesar Dressing"/>
                <a:sym typeface="Caesar Dressing"/>
              </a:rPr>
              <a:t>MULTINOMIALNB CLASSIFIER MODEL.</a:t>
            </a:r>
            <a:endParaRPr sz="3011">
              <a:solidFill>
                <a:srgbClr val="FCBF49"/>
              </a:solidFill>
              <a:latin typeface="Caesar Dressing"/>
              <a:ea typeface="Caesar Dressing"/>
              <a:cs typeface="Caesar Dressing"/>
              <a:sym typeface="Caesar Dressing"/>
            </a:endParaRPr>
          </a:p>
        </p:txBody>
      </p:sp>
      <p:sp>
        <p:nvSpPr>
          <p:cNvPr id="271" name="Google Shape;271;p45"/>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Bradley Hand ITC" pitchFamily="66" charset="0"/>
                <a:ea typeface="Caesar Dressing"/>
                <a:cs typeface="Caesar Dressing"/>
                <a:sym typeface="Caesar Dressing"/>
              </a:rPr>
              <a:t>The MULTINOMIALNB CLASSIFIER Model gave us an accuracy score of 91.07 %.</a:t>
            </a:r>
            <a:endParaRPr sz="1600" dirty="0">
              <a:latin typeface="Bradley Hand ITC" pitchFamily="66" charset="0"/>
              <a:ea typeface="Caesar Dressing"/>
              <a:cs typeface="Caesar Dressing"/>
              <a:sym typeface="Caesar Dressing"/>
            </a:endParaRPr>
          </a:p>
        </p:txBody>
      </p:sp>
      <p:pic>
        <p:nvPicPr>
          <p:cNvPr id="272" name="Google Shape;272;p45"/>
          <p:cNvPicPr preferRelativeResize="0"/>
          <p:nvPr/>
        </p:nvPicPr>
        <p:blipFill>
          <a:blip r:embed="rId3">
            <a:alphaModFix/>
          </a:blip>
          <a:stretch>
            <a:fillRect/>
          </a:stretch>
        </p:blipFill>
        <p:spPr>
          <a:xfrm>
            <a:off x="3734325" y="546988"/>
            <a:ext cx="4972201" cy="404952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6"/>
        <p:cNvGrpSpPr/>
        <p:nvPr/>
      </p:nvGrpSpPr>
      <p:grpSpPr>
        <a:xfrm>
          <a:off x="0" y="0"/>
          <a:ext cx="0" cy="0"/>
          <a:chOff x="0" y="0"/>
          <a:chExt cx="0" cy="0"/>
        </a:xfrm>
      </p:grpSpPr>
      <p:sp>
        <p:nvSpPr>
          <p:cNvPr id="277" name="Google Shape;277;p46"/>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CBF49"/>
                </a:solidFill>
                <a:latin typeface="Caesar Dressing"/>
                <a:ea typeface="Caesar Dressing"/>
                <a:cs typeface="Caesar Dressing"/>
                <a:sym typeface="Caesar Dressing"/>
              </a:rPr>
              <a:t>ADABOOST CLASSIFIER MODEL.</a:t>
            </a:r>
            <a:endParaRPr sz="3011">
              <a:solidFill>
                <a:srgbClr val="FCBF49"/>
              </a:solidFill>
              <a:latin typeface="Caesar Dressing"/>
              <a:ea typeface="Caesar Dressing"/>
              <a:cs typeface="Caesar Dressing"/>
              <a:sym typeface="Caesar Dressing"/>
            </a:endParaRPr>
          </a:p>
        </p:txBody>
      </p:sp>
      <p:sp>
        <p:nvSpPr>
          <p:cNvPr id="278" name="Google Shape;278;p46"/>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Bradley Hand ITC" pitchFamily="66" charset="0"/>
                <a:ea typeface="Caesar Dressing"/>
                <a:cs typeface="Caesar Dressing"/>
                <a:sym typeface="Caesar Dressing"/>
              </a:rPr>
              <a:t>The ADA Boost CLASSIFIER Model gave us an accuracy score of 92.68 %.</a:t>
            </a:r>
            <a:endParaRPr sz="1600" dirty="0">
              <a:latin typeface="Bradley Hand ITC" pitchFamily="66" charset="0"/>
              <a:ea typeface="Caesar Dressing"/>
              <a:cs typeface="Caesar Dressing"/>
              <a:sym typeface="Caesar Dressing"/>
            </a:endParaRPr>
          </a:p>
        </p:txBody>
      </p:sp>
      <p:pic>
        <p:nvPicPr>
          <p:cNvPr id="279" name="Google Shape;279;p46"/>
          <p:cNvPicPr preferRelativeResize="0"/>
          <p:nvPr/>
        </p:nvPicPr>
        <p:blipFill>
          <a:blip r:embed="rId3">
            <a:alphaModFix/>
          </a:blip>
          <a:stretch>
            <a:fillRect/>
          </a:stretch>
        </p:blipFill>
        <p:spPr>
          <a:xfrm>
            <a:off x="3796300" y="576888"/>
            <a:ext cx="4972201" cy="398972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3"/>
        <p:cNvGrpSpPr/>
        <p:nvPr/>
      </p:nvGrpSpPr>
      <p:grpSpPr>
        <a:xfrm>
          <a:off x="0" y="0"/>
          <a:ext cx="0" cy="0"/>
          <a:chOff x="0" y="0"/>
          <a:chExt cx="0" cy="0"/>
        </a:xfrm>
      </p:grpSpPr>
      <p:sp>
        <p:nvSpPr>
          <p:cNvPr id="284" name="Google Shape;284;p47"/>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CBF49"/>
                </a:solidFill>
                <a:latin typeface="Caesar Dressing"/>
                <a:ea typeface="Caesar Dressing"/>
                <a:cs typeface="Caesar Dressing"/>
                <a:sym typeface="Caesar Dressing"/>
              </a:rPr>
              <a:t>XGBoost CLASSIFIER MODEL.</a:t>
            </a:r>
            <a:endParaRPr sz="3011">
              <a:solidFill>
                <a:srgbClr val="FCBF49"/>
              </a:solidFill>
              <a:latin typeface="Caesar Dressing"/>
              <a:ea typeface="Caesar Dressing"/>
              <a:cs typeface="Caesar Dressing"/>
              <a:sym typeface="Caesar Dressing"/>
            </a:endParaRPr>
          </a:p>
        </p:txBody>
      </p:sp>
      <p:sp>
        <p:nvSpPr>
          <p:cNvPr id="285" name="Google Shape;285;p47"/>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Bradley Hand ITC" pitchFamily="66" charset="0"/>
                <a:ea typeface="Caesar Dressing"/>
                <a:cs typeface="Caesar Dressing"/>
                <a:sym typeface="Caesar Dressing"/>
              </a:rPr>
              <a:t>The XG Boost CLASSIFIER Model gave us an accuracy score of 94.89 %.</a:t>
            </a:r>
            <a:endParaRPr sz="1600" dirty="0">
              <a:latin typeface="Bradley Hand ITC" pitchFamily="66" charset="0"/>
              <a:ea typeface="Caesar Dressing"/>
              <a:cs typeface="Caesar Dressing"/>
              <a:sym typeface="Caesar Dressing"/>
            </a:endParaRPr>
          </a:p>
        </p:txBody>
      </p:sp>
      <p:pic>
        <p:nvPicPr>
          <p:cNvPr id="286" name="Google Shape;286;p47"/>
          <p:cNvPicPr preferRelativeResize="0"/>
          <p:nvPr/>
        </p:nvPicPr>
        <p:blipFill>
          <a:blip r:embed="rId3">
            <a:alphaModFix/>
          </a:blip>
          <a:stretch>
            <a:fillRect/>
          </a:stretch>
        </p:blipFill>
        <p:spPr>
          <a:xfrm>
            <a:off x="3867000" y="565350"/>
            <a:ext cx="4972200" cy="401279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0"/>
        <p:cNvGrpSpPr/>
        <p:nvPr/>
      </p:nvGrpSpPr>
      <p:grpSpPr>
        <a:xfrm>
          <a:off x="0" y="0"/>
          <a:ext cx="0" cy="0"/>
          <a:chOff x="0" y="0"/>
          <a:chExt cx="0" cy="0"/>
        </a:xfrm>
      </p:grpSpPr>
      <p:sp>
        <p:nvSpPr>
          <p:cNvPr id="291" name="Google Shape;291;p48"/>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CBF49"/>
                </a:solidFill>
                <a:latin typeface="Caesar Dressing"/>
                <a:ea typeface="Caesar Dressing"/>
                <a:cs typeface="Caesar Dressing"/>
                <a:sym typeface="Caesar Dressing"/>
              </a:rPr>
              <a:t>EXTRA TREES CLASSIFIER MODEL.</a:t>
            </a:r>
            <a:endParaRPr sz="3011">
              <a:solidFill>
                <a:srgbClr val="FCBF49"/>
              </a:solidFill>
              <a:latin typeface="Caesar Dressing"/>
              <a:ea typeface="Caesar Dressing"/>
              <a:cs typeface="Caesar Dressing"/>
              <a:sym typeface="Caesar Dressing"/>
            </a:endParaRPr>
          </a:p>
        </p:txBody>
      </p:sp>
      <p:sp>
        <p:nvSpPr>
          <p:cNvPr id="292" name="Google Shape;292;p48"/>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Bradley Hand ITC" pitchFamily="66" charset="0"/>
                <a:ea typeface="Caesar Dressing"/>
                <a:cs typeface="Caesar Dressing"/>
                <a:sym typeface="Caesar Dressing"/>
              </a:rPr>
              <a:t>The Extra Trees CLASSIFIER Model gave us an accuracy score of 95.30 %.</a:t>
            </a:r>
            <a:endParaRPr sz="1600" dirty="0">
              <a:latin typeface="Bradley Hand ITC" pitchFamily="66" charset="0"/>
              <a:ea typeface="Caesar Dressing"/>
              <a:cs typeface="Caesar Dressing"/>
              <a:sym typeface="Caesar Dressing"/>
            </a:endParaRPr>
          </a:p>
        </p:txBody>
      </p:sp>
      <p:pic>
        <p:nvPicPr>
          <p:cNvPr id="293" name="Google Shape;293;p48"/>
          <p:cNvPicPr preferRelativeResize="0"/>
          <p:nvPr/>
        </p:nvPicPr>
        <p:blipFill>
          <a:blip r:embed="rId3">
            <a:alphaModFix/>
          </a:blip>
          <a:stretch>
            <a:fillRect/>
          </a:stretch>
        </p:blipFill>
        <p:spPr>
          <a:xfrm>
            <a:off x="3867000" y="524225"/>
            <a:ext cx="4972200" cy="3952262"/>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7"/>
        <p:cNvGrpSpPr/>
        <p:nvPr/>
      </p:nvGrpSpPr>
      <p:grpSpPr>
        <a:xfrm>
          <a:off x="0" y="0"/>
          <a:ext cx="0" cy="0"/>
          <a:chOff x="0" y="0"/>
          <a:chExt cx="0" cy="0"/>
        </a:xfrm>
      </p:grpSpPr>
      <p:sp>
        <p:nvSpPr>
          <p:cNvPr id="298" name="Google Shape;298;p4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0D47A1"/>
                </a:solidFill>
                <a:latin typeface="Caesar Dressing"/>
                <a:ea typeface="Caesar Dressing"/>
                <a:cs typeface="Caesar Dressing"/>
                <a:sym typeface="Caesar Dressing"/>
              </a:rPr>
              <a:t>Analysis of Models.</a:t>
            </a:r>
            <a:endParaRPr sz="3011">
              <a:solidFill>
                <a:srgbClr val="0D47A1"/>
              </a:solidFill>
              <a:latin typeface="Caesar Dressing"/>
              <a:ea typeface="Caesar Dressing"/>
              <a:cs typeface="Caesar Dressing"/>
              <a:sym typeface="Caesar Dressing"/>
            </a:endParaRPr>
          </a:p>
        </p:txBody>
      </p:sp>
      <p:sp>
        <p:nvSpPr>
          <p:cNvPr id="299" name="Google Shape;299;p49"/>
          <p:cNvSpPr txBox="1">
            <a:spLocks noGrp="1"/>
          </p:cNvSpPr>
          <p:nvPr>
            <p:ph type="body" idx="1"/>
          </p:nvPr>
        </p:nvSpPr>
        <p:spPr>
          <a:xfrm>
            <a:off x="196087" y="1194516"/>
            <a:ext cx="8520600" cy="1778918"/>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Bradley Hand ITC" pitchFamily="66" charset="0"/>
                <a:ea typeface="Caesar Dressing"/>
                <a:cs typeface="Caesar Dressing"/>
                <a:sym typeface="Caesar Dressing"/>
              </a:rPr>
              <a:t>From the above Classification Models, the highest accuracy score belongs to the Extra Trees Classifier, followed by the XG Boost Classifier and Logistic Regression Model.</a:t>
            </a:r>
            <a:endParaRPr sz="1600" dirty="0">
              <a:solidFill>
                <a:srgbClr val="434343"/>
              </a:solidFill>
              <a:latin typeface="Bradley Hand ITC" pitchFamily="66" charset="0"/>
              <a:ea typeface="Caesar Dressing"/>
              <a:cs typeface="Caesar Dressing"/>
              <a:sym typeface="Caesar Dressing"/>
            </a:endParaRPr>
          </a:p>
          <a:p>
            <a:pPr marL="0" lvl="0" indent="0" algn="l" rtl="0">
              <a:spcBef>
                <a:spcPts val="1200"/>
              </a:spcBef>
              <a:spcAft>
                <a:spcPts val="0"/>
              </a:spcAft>
              <a:buNone/>
            </a:pPr>
            <a:r>
              <a:rPr lang="en-GB" sz="1600" dirty="0">
                <a:solidFill>
                  <a:srgbClr val="434343"/>
                </a:solidFill>
                <a:latin typeface="Bradley Hand ITC" pitchFamily="66" charset="0"/>
                <a:ea typeface="Caesar Dressing"/>
                <a:cs typeface="Caesar Dressing"/>
                <a:sym typeface="Caesar Dressing"/>
              </a:rPr>
              <a:t>Next, the Linear SVC Model followed by the </a:t>
            </a:r>
            <a:r>
              <a:rPr lang="en-GB" sz="1600" dirty="0" err="1">
                <a:solidFill>
                  <a:srgbClr val="434343"/>
                </a:solidFill>
                <a:latin typeface="Bradley Hand ITC" pitchFamily="66" charset="0"/>
                <a:ea typeface="Caesar Dressing"/>
                <a:cs typeface="Caesar Dressing"/>
                <a:sym typeface="Caesar Dressing"/>
              </a:rPr>
              <a:t>Ada</a:t>
            </a:r>
            <a:r>
              <a:rPr lang="en-GB" sz="1600" dirty="0">
                <a:solidFill>
                  <a:srgbClr val="434343"/>
                </a:solidFill>
                <a:latin typeface="Bradley Hand ITC" pitchFamily="66" charset="0"/>
                <a:ea typeface="Caesar Dressing"/>
                <a:cs typeface="Caesar Dressing"/>
                <a:sym typeface="Caesar Dressing"/>
              </a:rPr>
              <a:t> Boost Classifier and the Decision Tree Classifier.</a:t>
            </a:r>
            <a:endParaRPr sz="1600" dirty="0">
              <a:solidFill>
                <a:srgbClr val="434343"/>
              </a:solidFill>
              <a:latin typeface="Bradley Hand ITC" pitchFamily="66" charset="0"/>
              <a:ea typeface="Caesar Dressing"/>
              <a:cs typeface="Caesar Dressing"/>
              <a:sym typeface="Caesar Dressing"/>
            </a:endParaRPr>
          </a:p>
          <a:p>
            <a:pPr marL="0" lvl="0" indent="0" algn="l" rtl="0">
              <a:spcBef>
                <a:spcPts val="1200"/>
              </a:spcBef>
              <a:spcAft>
                <a:spcPts val="1200"/>
              </a:spcAft>
              <a:buNone/>
            </a:pPr>
            <a:r>
              <a:rPr lang="en-GB" sz="1600" dirty="0">
                <a:solidFill>
                  <a:srgbClr val="434343"/>
                </a:solidFill>
                <a:latin typeface="Bradley Hand ITC" pitchFamily="66" charset="0"/>
                <a:ea typeface="Caesar Dressing"/>
                <a:cs typeface="Caesar Dressing"/>
                <a:sym typeface="Caesar Dressing"/>
              </a:rPr>
              <a:t>Lastly the Multinomial NB Classifier Model.</a:t>
            </a:r>
            <a:endParaRPr sz="1600" dirty="0">
              <a:solidFill>
                <a:srgbClr val="434343"/>
              </a:solidFill>
              <a:latin typeface="Bradley Hand ITC" pitchFamily="66" charset="0"/>
              <a:ea typeface="Caesar Dressing"/>
              <a:cs typeface="Caesar Dressing"/>
              <a:sym typeface="Caesar Dressing"/>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3"/>
        <p:cNvGrpSpPr/>
        <p:nvPr/>
      </p:nvGrpSpPr>
      <p:grpSpPr>
        <a:xfrm>
          <a:off x="0" y="0"/>
          <a:ext cx="0" cy="0"/>
          <a:chOff x="0" y="0"/>
          <a:chExt cx="0" cy="0"/>
        </a:xfrm>
      </p:grpSpPr>
      <p:sp>
        <p:nvSpPr>
          <p:cNvPr id="304" name="Google Shape;304;p5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D62828"/>
                </a:solidFill>
                <a:latin typeface="Caesar Dressing"/>
                <a:ea typeface="Caesar Dressing"/>
                <a:cs typeface="Caesar Dressing"/>
                <a:sym typeface="Caesar Dressing"/>
              </a:rPr>
              <a:t>Cross </a:t>
            </a:r>
            <a:r>
              <a:rPr lang="en-GB" sz="3011" dirty="0" err="1">
                <a:solidFill>
                  <a:srgbClr val="D62828"/>
                </a:solidFill>
                <a:latin typeface="Caesar Dressing"/>
                <a:ea typeface="Caesar Dressing"/>
                <a:cs typeface="Caesar Dressing"/>
                <a:sym typeface="Caesar Dressing"/>
              </a:rPr>
              <a:t>ValIdatIon</a:t>
            </a:r>
            <a:r>
              <a:rPr lang="en-GB" sz="3011" dirty="0">
                <a:solidFill>
                  <a:srgbClr val="D62828"/>
                </a:solidFill>
                <a:latin typeface="Caesar Dressing"/>
                <a:ea typeface="Caesar Dressing"/>
                <a:cs typeface="Caesar Dressing"/>
                <a:sym typeface="Caesar Dressing"/>
              </a:rPr>
              <a:t> Scores.</a:t>
            </a:r>
            <a:endParaRPr sz="3011" dirty="0">
              <a:solidFill>
                <a:srgbClr val="D62828"/>
              </a:solidFill>
              <a:latin typeface="Caesar Dressing"/>
              <a:ea typeface="Caesar Dressing"/>
              <a:cs typeface="Caesar Dressing"/>
              <a:sym typeface="Caesar Dressing"/>
            </a:endParaRPr>
          </a:p>
        </p:txBody>
      </p:sp>
      <p:sp>
        <p:nvSpPr>
          <p:cNvPr id="305" name="Google Shape;305;p50"/>
          <p:cNvSpPr txBox="1">
            <a:spLocks noGrp="1"/>
          </p:cNvSpPr>
          <p:nvPr>
            <p:ph type="body" idx="1"/>
          </p:nvPr>
        </p:nvSpPr>
        <p:spPr>
          <a:xfrm>
            <a:off x="311700" y="1152475"/>
            <a:ext cx="8520600" cy="3607111"/>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The cross validation score of the Logistic Regression Model is 95.59 %.</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The cross validation score of the Decision Tree Classifier Model is 94.04 %.</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The cross validation score of the Linear SVC Model is 95.92 %.</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The cross validation score of the Multinomial NB Classifier Model is 94.63 %.</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The cross validation score of the </a:t>
            </a:r>
            <a:r>
              <a:rPr lang="en-GB" sz="1600" dirty="0" err="1">
                <a:solidFill>
                  <a:srgbClr val="434343"/>
                </a:solidFill>
                <a:latin typeface="Bradley Hand ITC" pitchFamily="66" charset="0"/>
                <a:ea typeface="Caesar Dressing"/>
                <a:cs typeface="Caesar Dressing"/>
                <a:sym typeface="Caesar Dressing"/>
              </a:rPr>
              <a:t>Ada</a:t>
            </a:r>
            <a:r>
              <a:rPr lang="en-GB" sz="1600" dirty="0">
                <a:solidFill>
                  <a:srgbClr val="434343"/>
                </a:solidFill>
                <a:latin typeface="Bradley Hand ITC" pitchFamily="66" charset="0"/>
                <a:ea typeface="Caesar Dressing"/>
                <a:cs typeface="Caesar Dressing"/>
                <a:sym typeface="Caesar Dressing"/>
              </a:rPr>
              <a:t> boost classifier Model is 94.57 %.</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The cross validation score of the XG Boost Classifier Model is 95.36 %.</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The cross validation score of the Extra Trees Classifier Model is 95.62 %.</a:t>
            </a:r>
            <a:endParaRPr sz="1600" dirty="0">
              <a:solidFill>
                <a:srgbClr val="434343"/>
              </a:solidFill>
              <a:latin typeface="Bradley Hand ITC" pitchFamily="66" charset="0"/>
              <a:ea typeface="Caesar Dressing"/>
              <a:cs typeface="Caesar Dressing"/>
              <a:sym typeface="Caesar Dressing"/>
            </a:endParaRPr>
          </a:p>
          <a:p>
            <a:pPr marL="0" lvl="0" indent="0" algn="l" rtl="0">
              <a:spcBef>
                <a:spcPts val="1200"/>
              </a:spcBef>
              <a:spcAft>
                <a:spcPts val="1200"/>
              </a:spcAft>
              <a:buNone/>
            </a:pPr>
            <a:r>
              <a:rPr lang="en-GB" sz="1600" dirty="0">
                <a:solidFill>
                  <a:srgbClr val="434343"/>
                </a:solidFill>
                <a:latin typeface="Bradley Hand ITC" pitchFamily="66" charset="0"/>
                <a:ea typeface="Caesar Dressing"/>
                <a:cs typeface="Caesar Dressing"/>
                <a:sym typeface="Caesar Dressing"/>
              </a:rPr>
              <a:t>From the above Cross Validation Scores, the highest CV score belongs to the Linear SVC model, followed by the Extra Trees Classifier &amp; Logistic Regression Model. Next the XG Boost Classifier model , the Multinomial NB Classifier and the </a:t>
            </a:r>
            <a:r>
              <a:rPr lang="en-GB" sz="1600" dirty="0" err="1">
                <a:solidFill>
                  <a:srgbClr val="434343"/>
                </a:solidFill>
                <a:latin typeface="Bradley Hand ITC" pitchFamily="66" charset="0"/>
                <a:ea typeface="Caesar Dressing"/>
                <a:cs typeface="Caesar Dressing"/>
                <a:sym typeface="Caesar Dressing"/>
              </a:rPr>
              <a:t>Ada</a:t>
            </a:r>
            <a:r>
              <a:rPr lang="en-GB" sz="1600" dirty="0">
                <a:solidFill>
                  <a:srgbClr val="434343"/>
                </a:solidFill>
                <a:latin typeface="Bradley Hand ITC" pitchFamily="66" charset="0"/>
                <a:ea typeface="Caesar Dressing"/>
                <a:cs typeface="Caesar Dressing"/>
                <a:sym typeface="Caesar Dressing"/>
              </a:rPr>
              <a:t> Boost Classifier Model. Lastly, the Decision Tree Classifier.</a:t>
            </a:r>
            <a:endParaRPr sz="1600" dirty="0">
              <a:solidFill>
                <a:srgbClr val="434343"/>
              </a:solidFill>
              <a:latin typeface="Bradley Hand ITC" pitchFamily="66" charset="0"/>
              <a:ea typeface="Caesar Dressing"/>
              <a:cs typeface="Caesar Dressing"/>
              <a:sym typeface="Caesar Dressing"/>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9"/>
        <p:cNvGrpSpPr/>
        <p:nvPr/>
      </p:nvGrpSpPr>
      <p:grpSpPr>
        <a:xfrm>
          <a:off x="0" y="0"/>
          <a:ext cx="0" cy="0"/>
          <a:chOff x="0" y="0"/>
          <a:chExt cx="0" cy="0"/>
        </a:xfrm>
      </p:grpSpPr>
      <p:sp>
        <p:nvSpPr>
          <p:cNvPr id="310" name="Google Shape;310;p5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77F00"/>
                </a:solidFill>
                <a:latin typeface="Caesar Dressing"/>
                <a:ea typeface="Caesar Dressing"/>
                <a:cs typeface="Caesar Dressing"/>
                <a:sym typeface="Caesar Dressing"/>
              </a:rPr>
              <a:t>HYPER PARAMETER TUNING.</a:t>
            </a:r>
            <a:endParaRPr sz="3011">
              <a:solidFill>
                <a:srgbClr val="F77F00"/>
              </a:solidFill>
              <a:latin typeface="Caesar Dressing"/>
              <a:ea typeface="Caesar Dressing"/>
              <a:cs typeface="Caesar Dressing"/>
              <a:sym typeface="Caesar Dressing"/>
            </a:endParaRPr>
          </a:p>
        </p:txBody>
      </p:sp>
      <p:sp>
        <p:nvSpPr>
          <p:cNvPr id="311" name="Google Shape;311;p51"/>
          <p:cNvSpPr txBox="1">
            <a:spLocks noGrp="1"/>
          </p:cNvSpPr>
          <p:nvPr>
            <p:ph type="body" idx="1"/>
          </p:nvPr>
        </p:nvSpPr>
        <p:spPr>
          <a:xfrm>
            <a:off x="311700" y="1152475"/>
            <a:ext cx="8520600" cy="2345227"/>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Bradley Hand ITC" pitchFamily="66" charset="0"/>
                <a:ea typeface="Caesar Dressing"/>
                <a:cs typeface="Caesar Dressing"/>
                <a:sym typeface="Caesar Dressing"/>
              </a:rPr>
              <a:t>Since the Accuracy Score and the cross validation score of the </a:t>
            </a:r>
            <a:r>
              <a:rPr lang="en-GB" sz="1600" dirty="0">
                <a:solidFill>
                  <a:srgbClr val="F77F00"/>
                </a:solidFill>
                <a:latin typeface="Bradley Hand ITC" pitchFamily="66" charset="0"/>
                <a:ea typeface="Caesar Dressing"/>
                <a:cs typeface="Caesar Dressing"/>
                <a:sym typeface="Caesar Dressing"/>
              </a:rPr>
              <a:t>Logistic Regression</a:t>
            </a:r>
            <a:r>
              <a:rPr lang="en-GB" sz="1600" dirty="0">
                <a:solidFill>
                  <a:srgbClr val="434343"/>
                </a:solidFill>
                <a:latin typeface="Bradley Hand ITC" pitchFamily="66" charset="0"/>
                <a:ea typeface="Caesar Dressing"/>
                <a:cs typeface="Caesar Dressing"/>
                <a:sym typeface="Caesar Dressing"/>
              </a:rPr>
              <a:t> Model are good and the AUC score is the highest among others we shall consider this model for hyper parameter tuning.</a:t>
            </a:r>
            <a:endParaRPr sz="1600" dirty="0">
              <a:solidFill>
                <a:srgbClr val="434343"/>
              </a:solidFill>
              <a:latin typeface="Bradley Hand ITC" pitchFamily="66" charset="0"/>
              <a:ea typeface="Caesar Dressing"/>
              <a:cs typeface="Caesar Dressing"/>
              <a:sym typeface="Caesar Dressing"/>
            </a:endParaRPr>
          </a:p>
          <a:p>
            <a:pPr marL="0" lvl="0" indent="0" algn="l" rtl="0">
              <a:spcBef>
                <a:spcPts val="1200"/>
              </a:spcBef>
              <a:spcAft>
                <a:spcPts val="0"/>
              </a:spcAft>
              <a:buNone/>
            </a:pPr>
            <a:r>
              <a:rPr lang="en-GB" sz="1600" dirty="0">
                <a:solidFill>
                  <a:srgbClr val="434343"/>
                </a:solidFill>
                <a:latin typeface="Bradley Hand ITC" pitchFamily="66" charset="0"/>
                <a:ea typeface="Caesar Dressing"/>
                <a:cs typeface="Caesar Dressing"/>
                <a:sym typeface="Caesar Dressing"/>
              </a:rPr>
              <a:t>We shall use Grid </a:t>
            </a:r>
            <a:r>
              <a:rPr lang="en-GB" sz="1600" dirty="0" err="1">
                <a:solidFill>
                  <a:srgbClr val="434343"/>
                </a:solidFill>
                <a:latin typeface="Bradley Hand ITC" pitchFamily="66" charset="0"/>
                <a:ea typeface="Caesar Dressing"/>
                <a:cs typeface="Caesar Dressing"/>
                <a:sym typeface="Caesar Dressing"/>
              </a:rPr>
              <a:t>SearchCV</a:t>
            </a:r>
            <a:r>
              <a:rPr lang="en-GB" sz="1600" dirty="0">
                <a:solidFill>
                  <a:srgbClr val="434343"/>
                </a:solidFill>
                <a:latin typeface="Bradley Hand ITC" pitchFamily="66" charset="0"/>
                <a:ea typeface="Caesar Dressing"/>
                <a:cs typeface="Caesar Dressing"/>
                <a:sym typeface="Caesar Dressing"/>
              </a:rPr>
              <a:t> for hyper parameter tuning.</a:t>
            </a:r>
            <a:endParaRPr sz="1600" dirty="0">
              <a:solidFill>
                <a:srgbClr val="434343"/>
              </a:solidFill>
              <a:latin typeface="Bradley Hand ITC" pitchFamily="66" charset="0"/>
              <a:ea typeface="Caesar Dressing"/>
              <a:cs typeface="Caesar Dressing"/>
              <a:sym typeface="Caesar Dressing"/>
            </a:endParaRPr>
          </a:p>
          <a:p>
            <a:pPr marL="0" lvl="0" indent="0" algn="l" rtl="0">
              <a:spcBef>
                <a:spcPts val="1200"/>
              </a:spcBef>
              <a:spcAft>
                <a:spcPts val="1200"/>
              </a:spcAft>
              <a:buNone/>
            </a:pPr>
            <a:r>
              <a:rPr lang="en-GB" sz="1600" dirty="0">
                <a:solidFill>
                  <a:srgbClr val="434343"/>
                </a:solidFill>
                <a:latin typeface="Bradley Hand ITC" pitchFamily="66" charset="0"/>
                <a:ea typeface="Caesar Dressing"/>
                <a:cs typeface="Caesar Dressing"/>
                <a:sym typeface="Caesar Dressing"/>
              </a:rPr>
              <a:t>After multiple tries with hyper parameter tuning, the highest accuracy score obtained was </a:t>
            </a:r>
            <a:r>
              <a:rPr lang="en-GB" sz="1600" dirty="0">
                <a:solidFill>
                  <a:srgbClr val="F77F00"/>
                </a:solidFill>
                <a:latin typeface="Bradley Hand ITC" pitchFamily="66" charset="0"/>
                <a:ea typeface="Caesar Dressing"/>
                <a:cs typeface="Caesar Dressing"/>
                <a:sym typeface="Caesar Dressing"/>
              </a:rPr>
              <a:t>94.49 %</a:t>
            </a:r>
            <a:r>
              <a:rPr lang="en-GB" sz="1600" dirty="0">
                <a:solidFill>
                  <a:srgbClr val="434343"/>
                </a:solidFill>
                <a:latin typeface="Bradley Hand ITC" pitchFamily="66" charset="0"/>
                <a:ea typeface="Caesar Dressing"/>
                <a:cs typeface="Caesar Dressing"/>
                <a:sym typeface="Caesar Dressing"/>
              </a:rPr>
              <a:t>.</a:t>
            </a:r>
            <a:endParaRPr sz="1600" dirty="0">
              <a:solidFill>
                <a:srgbClr val="434343"/>
              </a:solidFill>
              <a:latin typeface="Bradley Hand ITC" pitchFamily="66" charset="0"/>
              <a:ea typeface="Caesar Dressing"/>
              <a:cs typeface="Caesar Dressing"/>
              <a:sym typeface="Caesar Dressing"/>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5"/>
        <p:cNvGrpSpPr/>
        <p:nvPr/>
      </p:nvGrpSpPr>
      <p:grpSpPr>
        <a:xfrm>
          <a:off x="0" y="0"/>
          <a:ext cx="0" cy="0"/>
          <a:chOff x="0" y="0"/>
          <a:chExt cx="0" cy="0"/>
        </a:xfrm>
      </p:grpSpPr>
      <p:sp>
        <p:nvSpPr>
          <p:cNvPr id="316" name="Google Shape;316;p5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77F00"/>
                </a:solidFill>
                <a:latin typeface="Caesar Dressing"/>
                <a:ea typeface="Caesar Dressing"/>
                <a:cs typeface="Caesar Dressing"/>
                <a:sym typeface="Caesar Dressing"/>
              </a:rPr>
              <a:t>HYPER PARAMETER TUNING.</a:t>
            </a:r>
            <a:endParaRPr sz="3011">
              <a:solidFill>
                <a:srgbClr val="F77F00"/>
              </a:solidFill>
              <a:latin typeface="Caesar Dressing"/>
              <a:ea typeface="Caesar Dressing"/>
              <a:cs typeface="Caesar Dressing"/>
              <a:sym typeface="Caesar Dressing"/>
            </a:endParaRPr>
          </a:p>
        </p:txBody>
      </p:sp>
      <p:pic>
        <p:nvPicPr>
          <p:cNvPr id="317" name="Google Shape;317;p52"/>
          <p:cNvPicPr preferRelativeResize="0"/>
          <p:nvPr/>
        </p:nvPicPr>
        <p:blipFill>
          <a:blip r:embed="rId3">
            <a:alphaModFix/>
          </a:blip>
          <a:stretch>
            <a:fillRect/>
          </a:stretch>
        </p:blipFill>
        <p:spPr>
          <a:xfrm>
            <a:off x="1519238" y="1194925"/>
            <a:ext cx="6105525" cy="3276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a:solidFill>
                  <a:srgbClr val="FCBF49"/>
                </a:solidFill>
                <a:latin typeface="Agency FB" pitchFamily="34" charset="0"/>
                <a:ea typeface="Caesar Dressing"/>
                <a:cs typeface="Caesar Dressing"/>
                <a:sym typeface="Caesar Dressing"/>
              </a:rPr>
              <a:t>Problem STATEMENT.</a:t>
            </a:r>
            <a:endParaRPr sz="3020">
              <a:solidFill>
                <a:srgbClr val="FCBF49"/>
              </a:solidFill>
              <a:latin typeface="Agency FB" pitchFamily="34" charset="0"/>
              <a:ea typeface="Caesar Dressing"/>
              <a:cs typeface="Caesar Dressing"/>
              <a:sym typeface="Caesar Dressing"/>
            </a:endParaRPr>
          </a:p>
        </p:txBody>
      </p:sp>
      <p:sp>
        <p:nvSpPr>
          <p:cNvPr id="85" name="Google Shape;85;p17"/>
          <p:cNvSpPr txBox="1">
            <a:spLocks noGrp="1"/>
          </p:cNvSpPr>
          <p:nvPr>
            <p:ph type="body" idx="1"/>
          </p:nvPr>
        </p:nvSpPr>
        <p:spPr>
          <a:xfrm>
            <a:off x="311700" y="1040925"/>
            <a:ext cx="8314500" cy="2954625"/>
          </a:xfrm>
          <a:prstGeom prst="rect">
            <a:avLst/>
          </a:prstGeom>
        </p:spPr>
        <p:txBody>
          <a:bodyPr spcFirstLastPara="1" wrap="square" lIns="91425" tIns="91425" rIns="91425" bIns="91425" anchor="t" anchorCtr="0">
            <a:spAutoFit/>
          </a:bodyPr>
          <a:lstStyle/>
          <a:p>
            <a:pPr marL="0" lvl="0" indent="457200" algn="l" rtl="0">
              <a:spcBef>
                <a:spcPts val="0"/>
              </a:spcBef>
              <a:spcAft>
                <a:spcPts val="0"/>
              </a:spcAft>
              <a:buNone/>
            </a:pPr>
            <a:r>
              <a:rPr lang="en-GB" sz="1600" dirty="0">
                <a:solidFill>
                  <a:srgbClr val="434343"/>
                </a:solidFill>
                <a:latin typeface="Arial Narrow" panose="020B0606020202030204" pitchFamily="34" charset="0"/>
                <a:ea typeface="Caesar Dressing"/>
                <a:cs typeface="Caesar Dressing"/>
                <a:sym typeface="Caesar Dressing"/>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a:t>
            </a:r>
            <a:endParaRPr sz="1600" dirty="0">
              <a:solidFill>
                <a:srgbClr val="434343"/>
              </a:solidFill>
              <a:latin typeface="Arial Narrow" panose="020B0606020202030204" pitchFamily="34" charset="0"/>
              <a:ea typeface="Caesar Dressing"/>
              <a:cs typeface="Caesar Dressing"/>
              <a:sym typeface="Caesar Dressing"/>
            </a:endParaRPr>
          </a:p>
          <a:p>
            <a:pPr marL="0" lvl="0" indent="457200" algn="l" rtl="0">
              <a:spcBef>
                <a:spcPts val="1200"/>
              </a:spcBef>
              <a:spcAft>
                <a:spcPts val="1200"/>
              </a:spcAft>
              <a:buNone/>
            </a:pPr>
            <a:r>
              <a:rPr lang="en-GB" sz="1600" dirty="0">
                <a:solidFill>
                  <a:srgbClr val="434343"/>
                </a:solidFill>
                <a:latin typeface="Arial Narrow" panose="020B0606020202030204" pitchFamily="34" charset="0"/>
                <a:ea typeface="Caesar Dressing"/>
                <a:cs typeface="Caesar Dressing"/>
                <a:sym typeface="Caesar Dressing"/>
              </a:rPr>
              <a:t>Online hate, described as abusive language, aggression, cyber bullying, hatefulness and many others has been identified as a major threat on online social media platforms. Social media platforms are the most prominent grounds for such toxic behaviour. There has been a remarkable increase in the cases of cyber 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endParaRPr sz="1600" dirty="0">
              <a:solidFill>
                <a:srgbClr val="434343"/>
              </a:solidFill>
              <a:latin typeface="Arial Narrow" panose="020B0606020202030204" pitchFamily="34" charset="0"/>
              <a:ea typeface="Caesar Dressing"/>
              <a:cs typeface="Caesar Dressing"/>
              <a:sym typeface="Caesar Dressing"/>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1"/>
        <p:cNvGrpSpPr/>
        <p:nvPr/>
      </p:nvGrpSpPr>
      <p:grpSpPr>
        <a:xfrm>
          <a:off x="0" y="0"/>
          <a:ext cx="0" cy="0"/>
          <a:chOff x="0" y="0"/>
          <a:chExt cx="0" cy="0"/>
        </a:xfrm>
      </p:grpSpPr>
      <p:sp>
        <p:nvSpPr>
          <p:cNvPr id="322" name="Google Shape;322;p5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77F00"/>
                </a:solidFill>
                <a:latin typeface="Caesar Dressing"/>
                <a:ea typeface="Caesar Dressing"/>
                <a:cs typeface="Caesar Dressing"/>
                <a:sym typeface="Caesar Dressing"/>
              </a:rPr>
              <a:t>HYPER PARAMETER TUNING [FINAL MODEL].</a:t>
            </a:r>
            <a:endParaRPr sz="3011">
              <a:solidFill>
                <a:srgbClr val="F77F00"/>
              </a:solidFill>
              <a:latin typeface="Caesar Dressing"/>
              <a:ea typeface="Caesar Dressing"/>
              <a:cs typeface="Caesar Dressing"/>
              <a:sym typeface="Caesar Dressing"/>
            </a:endParaRPr>
          </a:p>
        </p:txBody>
      </p:sp>
      <p:pic>
        <p:nvPicPr>
          <p:cNvPr id="323" name="Google Shape;323;p53"/>
          <p:cNvPicPr preferRelativeResize="0"/>
          <p:nvPr/>
        </p:nvPicPr>
        <p:blipFill>
          <a:blip r:embed="rId3">
            <a:alphaModFix/>
          </a:blip>
          <a:stretch>
            <a:fillRect/>
          </a:stretch>
        </p:blipFill>
        <p:spPr>
          <a:xfrm>
            <a:off x="2656000" y="1017725"/>
            <a:ext cx="6056375" cy="3820975"/>
          </a:xfrm>
          <a:prstGeom prst="rect">
            <a:avLst/>
          </a:prstGeom>
          <a:noFill/>
          <a:ln>
            <a:noFill/>
          </a:ln>
        </p:spPr>
      </p:pic>
      <p:sp>
        <p:nvSpPr>
          <p:cNvPr id="324" name="Google Shape;324;p53"/>
          <p:cNvSpPr txBox="1"/>
          <p:nvPr/>
        </p:nvSpPr>
        <p:spPr>
          <a:xfrm>
            <a:off x="384225" y="1152650"/>
            <a:ext cx="2169000" cy="289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Bradley Hand ITC" pitchFamily="66" charset="0"/>
                <a:ea typeface="Caesar Dressing"/>
                <a:cs typeface="Caesar Dressing"/>
                <a:sym typeface="Caesar Dressing"/>
              </a:rPr>
              <a:t>I have successfully incorporated hyper parameter tuning using best parameters of Logistic Regression and the accuracy of the model has been increased, We received the accuracy score as 94.49%, which is very good.</a:t>
            </a:r>
            <a:endParaRPr sz="1600" dirty="0">
              <a:solidFill>
                <a:srgbClr val="434343"/>
              </a:solidFill>
              <a:latin typeface="Bradley Hand ITC" pitchFamily="66" charset="0"/>
              <a:ea typeface="Caesar Dressing"/>
              <a:cs typeface="Caesar Dressing"/>
              <a:sym typeface="Caesar Dressing"/>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8"/>
        <p:cNvGrpSpPr/>
        <p:nvPr/>
      </p:nvGrpSpPr>
      <p:grpSpPr>
        <a:xfrm>
          <a:off x="0" y="0"/>
          <a:ext cx="0" cy="0"/>
          <a:chOff x="0" y="0"/>
          <a:chExt cx="0" cy="0"/>
        </a:xfrm>
      </p:grpSpPr>
      <p:sp>
        <p:nvSpPr>
          <p:cNvPr id="329" name="Google Shape;329;p5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CBF49"/>
                </a:solidFill>
                <a:latin typeface="Caesar Dressing"/>
                <a:ea typeface="Caesar Dressing"/>
                <a:cs typeface="Caesar Dressing"/>
                <a:sym typeface="Caesar Dressing"/>
              </a:rPr>
              <a:t>ROC-AUC Curve.</a:t>
            </a:r>
            <a:endParaRPr sz="3011">
              <a:solidFill>
                <a:srgbClr val="FCBF49"/>
              </a:solidFill>
              <a:latin typeface="Caesar Dressing"/>
              <a:ea typeface="Caesar Dressing"/>
              <a:cs typeface="Caesar Dressing"/>
              <a:sym typeface="Caesar Dressing"/>
            </a:endParaRPr>
          </a:p>
        </p:txBody>
      </p:sp>
      <p:sp>
        <p:nvSpPr>
          <p:cNvPr id="330" name="Google Shape;330;p54"/>
          <p:cNvSpPr txBox="1"/>
          <p:nvPr/>
        </p:nvSpPr>
        <p:spPr>
          <a:xfrm>
            <a:off x="420900" y="3866925"/>
            <a:ext cx="83022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Bradley Hand ITC" pitchFamily="66" charset="0"/>
                <a:ea typeface="Caesar Dressing"/>
                <a:cs typeface="Caesar Dressing"/>
                <a:sym typeface="Caesar Dressing"/>
              </a:rPr>
              <a:t>I have generated the ROC Curve for all the models and for the best model and compared it with AUC. The AUC score for my final model was 97%.</a:t>
            </a:r>
            <a:endParaRPr sz="1600" dirty="0">
              <a:solidFill>
                <a:srgbClr val="434343"/>
              </a:solidFill>
              <a:latin typeface="Bradley Hand ITC" pitchFamily="66" charset="0"/>
              <a:ea typeface="Caesar Dressing"/>
              <a:cs typeface="Caesar Dressing"/>
              <a:sym typeface="Caesar Dressing"/>
            </a:endParaRPr>
          </a:p>
        </p:txBody>
      </p:sp>
      <p:pic>
        <p:nvPicPr>
          <p:cNvPr id="331" name="Google Shape;331;p54"/>
          <p:cNvPicPr preferRelativeResize="0"/>
          <p:nvPr/>
        </p:nvPicPr>
        <p:blipFill>
          <a:blip r:embed="rId3">
            <a:alphaModFix/>
          </a:blip>
          <a:stretch>
            <a:fillRect/>
          </a:stretch>
        </p:blipFill>
        <p:spPr>
          <a:xfrm>
            <a:off x="536625" y="1201655"/>
            <a:ext cx="3532872" cy="2544400"/>
          </a:xfrm>
          <a:prstGeom prst="rect">
            <a:avLst/>
          </a:prstGeom>
          <a:noFill/>
          <a:ln>
            <a:noFill/>
          </a:ln>
        </p:spPr>
      </p:pic>
      <p:pic>
        <p:nvPicPr>
          <p:cNvPr id="332" name="Google Shape;332;p54"/>
          <p:cNvPicPr preferRelativeResize="0"/>
          <p:nvPr/>
        </p:nvPicPr>
        <p:blipFill>
          <a:blip r:embed="rId4">
            <a:alphaModFix/>
          </a:blip>
          <a:stretch>
            <a:fillRect/>
          </a:stretch>
        </p:blipFill>
        <p:spPr>
          <a:xfrm>
            <a:off x="4891172" y="1170125"/>
            <a:ext cx="3532872" cy="25444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6"/>
        <p:cNvGrpSpPr/>
        <p:nvPr/>
      </p:nvGrpSpPr>
      <p:grpSpPr>
        <a:xfrm>
          <a:off x="0" y="0"/>
          <a:ext cx="0" cy="0"/>
          <a:chOff x="0" y="0"/>
          <a:chExt cx="0" cy="0"/>
        </a:xfrm>
      </p:grpSpPr>
      <p:sp>
        <p:nvSpPr>
          <p:cNvPr id="337" name="Google Shape;337;p5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0D47A1"/>
                </a:solidFill>
                <a:latin typeface="Caesar Dressing"/>
                <a:ea typeface="Caesar Dressing"/>
                <a:cs typeface="Caesar Dressing"/>
                <a:sym typeface="Caesar Dressing"/>
              </a:rPr>
              <a:t>Saving the model and predicting the results.</a:t>
            </a:r>
            <a:endParaRPr sz="3011">
              <a:solidFill>
                <a:srgbClr val="0D47A1"/>
              </a:solidFill>
              <a:latin typeface="Caesar Dressing"/>
              <a:ea typeface="Caesar Dressing"/>
              <a:cs typeface="Caesar Dressing"/>
              <a:sym typeface="Caesar Dressing"/>
            </a:endParaRPr>
          </a:p>
        </p:txBody>
      </p:sp>
      <p:sp>
        <p:nvSpPr>
          <p:cNvPr id="338" name="Google Shape;338;p55"/>
          <p:cNvSpPr txBox="1"/>
          <p:nvPr/>
        </p:nvSpPr>
        <p:spPr>
          <a:xfrm>
            <a:off x="420900" y="1227000"/>
            <a:ext cx="83022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a:solidFill>
                  <a:srgbClr val="434343"/>
                </a:solidFill>
                <a:latin typeface="Caesar Dressing"/>
                <a:ea typeface="Caesar Dressing"/>
                <a:cs typeface="Caesar Dressing"/>
                <a:sym typeface="Caesar Dressing"/>
              </a:rPr>
              <a:t>I have saved my final best model using joblib library in .pkl format, and loaded saved model for predictions for test data. Using classification model, we have got the predicted values for malignant comments classification. </a:t>
            </a:r>
            <a:endParaRPr sz="1600">
              <a:solidFill>
                <a:srgbClr val="434343"/>
              </a:solidFill>
              <a:latin typeface="Caesar Dressing"/>
              <a:ea typeface="Caesar Dressing"/>
              <a:cs typeface="Caesar Dressing"/>
              <a:sym typeface="Caesar Dressing"/>
            </a:endParaRPr>
          </a:p>
        </p:txBody>
      </p:sp>
      <p:pic>
        <p:nvPicPr>
          <p:cNvPr id="339" name="Google Shape;339;p55"/>
          <p:cNvPicPr preferRelativeResize="0"/>
          <p:nvPr/>
        </p:nvPicPr>
        <p:blipFill>
          <a:blip r:embed="rId3">
            <a:alphaModFix/>
          </a:blip>
          <a:stretch>
            <a:fillRect/>
          </a:stretch>
        </p:blipFill>
        <p:spPr>
          <a:xfrm>
            <a:off x="1751225" y="2571750"/>
            <a:ext cx="4876800" cy="14478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3"/>
        <p:cNvGrpSpPr/>
        <p:nvPr/>
      </p:nvGrpSpPr>
      <p:grpSpPr>
        <a:xfrm>
          <a:off x="0" y="0"/>
          <a:ext cx="0" cy="0"/>
          <a:chOff x="0" y="0"/>
          <a:chExt cx="0" cy="0"/>
        </a:xfrm>
      </p:grpSpPr>
      <p:sp>
        <p:nvSpPr>
          <p:cNvPr id="344" name="Google Shape;344;p5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0D47A1"/>
                </a:solidFill>
                <a:latin typeface="Caesar Dressing"/>
                <a:ea typeface="Caesar Dressing"/>
                <a:cs typeface="Caesar Dressing"/>
                <a:sym typeface="Caesar Dressing"/>
              </a:rPr>
              <a:t>Saving the model and predicting the results.</a:t>
            </a:r>
            <a:endParaRPr sz="3011">
              <a:solidFill>
                <a:srgbClr val="0D47A1"/>
              </a:solidFill>
              <a:latin typeface="Caesar Dressing"/>
              <a:ea typeface="Caesar Dressing"/>
              <a:cs typeface="Caesar Dressing"/>
              <a:sym typeface="Caesar Dressing"/>
            </a:endParaRPr>
          </a:p>
        </p:txBody>
      </p:sp>
      <p:pic>
        <p:nvPicPr>
          <p:cNvPr id="345" name="Google Shape;345;p56"/>
          <p:cNvPicPr preferRelativeResize="0"/>
          <p:nvPr/>
        </p:nvPicPr>
        <p:blipFill>
          <a:blip r:embed="rId3">
            <a:alphaModFix/>
          </a:blip>
          <a:stretch>
            <a:fillRect/>
          </a:stretch>
        </p:blipFill>
        <p:spPr>
          <a:xfrm>
            <a:off x="1470450" y="1120525"/>
            <a:ext cx="6203090" cy="38209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9"/>
        <p:cNvGrpSpPr/>
        <p:nvPr/>
      </p:nvGrpSpPr>
      <p:grpSpPr>
        <a:xfrm>
          <a:off x="0" y="0"/>
          <a:ext cx="0" cy="0"/>
          <a:chOff x="0" y="0"/>
          <a:chExt cx="0" cy="0"/>
        </a:xfrm>
      </p:grpSpPr>
      <p:sp>
        <p:nvSpPr>
          <p:cNvPr id="350" name="Google Shape;350;p5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D62828"/>
                </a:solidFill>
                <a:latin typeface="Caesar Dressing"/>
                <a:ea typeface="Caesar Dressing"/>
                <a:cs typeface="Caesar Dressing"/>
                <a:sym typeface="Caesar Dressing"/>
              </a:rPr>
              <a:t>CONCLUSION.</a:t>
            </a:r>
            <a:endParaRPr sz="3011">
              <a:solidFill>
                <a:srgbClr val="D62828"/>
              </a:solidFill>
              <a:latin typeface="Caesar Dressing"/>
              <a:ea typeface="Caesar Dressing"/>
              <a:cs typeface="Caesar Dressing"/>
              <a:sym typeface="Caesar Dressing"/>
            </a:endParaRPr>
          </a:p>
        </p:txBody>
      </p:sp>
      <p:sp>
        <p:nvSpPr>
          <p:cNvPr id="351" name="Google Shape;351;p57"/>
          <p:cNvSpPr txBox="1">
            <a:spLocks noGrp="1"/>
          </p:cNvSpPr>
          <p:nvPr>
            <p:ph type="body" idx="1"/>
          </p:nvPr>
        </p:nvSpPr>
        <p:spPr>
          <a:xfrm>
            <a:off x="311700" y="1152475"/>
            <a:ext cx="8520600" cy="3065424"/>
          </a:xfrm>
          <a:prstGeom prst="rect">
            <a:avLst/>
          </a:prstGeom>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sz="1600" dirty="0">
                <a:solidFill>
                  <a:srgbClr val="434343"/>
                </a:solidFill>
                <a:highlight>
                  <a:srgbClr val="FFFFFF"/>
                </a:highlight>
                <a:latin typeface="Bradley Hand ITC" pitchFamily="66" charset="0"/>
                <a:ea typeface="Caesar Dressing"/>
                <a:cs typeface="Caesar Dressing"/>
                <a:sym typeface="Caesar Dressing"/>
              </a:rPr>
              <a:t>This project gives an idea of NLP text processing in machine learning. Apart from applying the techniques that we have learnt in the EDA, we also classified hate and offensive comments so that it can be controlled and restricted from spreading hatred and cyber bullying.</a:t>
            </a:r>
            <a:endParaRPr sz="1600" dirty="0">
              <a:solidFill>
                <a:srgbClr val="434343"/>
              </a:solidFill>
              <a:highlight>
                <a:srgbClr val="FFFFFF"/>
              </a:highlight>
              <a:latin typeface="Bradley Hand ITC" pitchFamily="66" charset="0"/>
              <a:ea typeface="Caesar Dressing"/>
              <a:cs typeface="Caesar Dressing"/>
              <a:sym typeface="Caesar Dressing"/>
            </a:endParaRPr>
          </a:p>
          <a:p>
            <a:pPr marL="0" lvl="0" indent="0" algn="l" rtl="0">
              <a:lnSpc>
                <a:spcPct val="115000"/>
              </a:lnSpc>
              <a:spcBef>
                <a:spcPts val="1200"/>
              </a:spcBef>
              <a:spcAft>
                <a:spcPts val="0"/>
              </a:spcAft>
              <a:buNone/>
            </a:pPr>
            <a:r>
              <a:rPr lang="en-GB" sz="1600" dirty="0">
                <a:solidFill>
                  <a:srgbClr val="434343"/>
                </a:solidFill>
                <a:highlight>
                  <a:srgbClr val="FFFFFF"/>
                </a:highlight>
                <a:latin typeface="Bradley Hand ITC" pitchFamily="66" charset="0"/>
                <a:ea typeface="Caesar Dressing"/>
                <a:cs typeface="Caesar Dressing"/>
                <a:sym typeface="Caesar Dressing"/>
              </a:rPr>
              <a:t>From this dataset we were able to understand the idea of Natural Language Processing using machine learning models. This model helps us to understand whether the online comments are malignant or non malignant.</a:t>
            </a:r>
            <a:endParaRPr sz="1600" dirty="0">
              <a:solidFill>
                <a:srgbClr val="434343"/>
              </a:solidFill>
              <a:highlight>
                <a:srgbClr val="FFFFFF"/>
              </a:highlight>
              <a:latin typeface="Bradley Hand ITC" pitchFamily="66" charset="0"/>
              <a:ea typeface="Caesar Dressing"/>
              <a:cs typeface="Caesar Dressing"/>
              <a:sym typeface="Caesar Dressing"/>
            </a:endParaRPr>
          </a:p>
          <a:p>
            <a:pPr marL="0" lvl="0" indent="0" algn="l" rtl="0">
              <a:lnSpc>
                <a:spcPct val="115000"/>
              </a:lnSpc>
              <a:spcBef>
                <a:spcPts val="1200"/>
              </a:spcBef>
              <a:spcAft>
                <a:spcPts val="1200"/>
              </a:spcAft>
              <a:buNone/>
            </a:pPr>
            <a:r>
              <a:rPr lang="en-GB" sz="1600" dirty="0">
                <a:solidFill>
                  <a:srgbClr val="434343"/>
                </a:solidFill>
                <a:highlight>
                  <a:srgbClr val="FFFFFF"/>
                </a:highlight>
                <a:latin typeface="Bradley Hand ITC" pitchFamily="66" charset="0"/>
                <a:ea typeface="Caesar Dressing"/>
                <a:cs typeface="Caesar Dressing"/>
                <a:sym typeface="Caesar Dressing"/>
              </a:rPr>
              <a:t>We have mentioned step by step procedure to analyze the data and checked the correlation between label and feature.</a:t>
            </a:r>
            <a:endParaRPr sz="1600" dirty="0">
              <a:solidFill>
                <a:srgbClr val="434343"/>
              </a:solidFill>
              <a:latin typeface="Bradley Hand ITC" pitchFamily="66" charset="0"/>
              <a:ea typeface="Caesar Dressing"/>
              <a:cs typeface="Caesar Dressing"/>
              <a:sym typeface="Caesar Dressing"/>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5"/>
        <p:cNvGrpSpPr/>
        <p:nvPr/>
      </p:nvGrpSpPr>
      <p:grpSpPr>
        <a:xfrm>
          <a:off x="0" y="0"/>
          <a:ext cx="0" cy="0"/>
          <a:chOff x="0" y="0"/>
          <a:chExt cx="0" cy="0"/>
        </a:xfrm>
      </p:grpSpPr>
      <p:sp>
        <p:nvSpPr>
          <p:cNvPr id="356" name="Google Shape;356;p5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D62828"/>
                </a:solidFill>
                <a:latin typeface="Caesar Dressing"/>
                <a:ea typeface="Caesar Dressing"/>
                <a:cs typeface="Caesar Dressing"/>
                <a:sym typeface="Caesar Dressing"/>
              </a:rPr>
              <a:t>CONCLUSION.</a:t>
            </a:r>
            <a:endParaRPr sz="3011" dirty="0">
              <a:solidFill>
                <a:srgbClr val="D62828"/>
              </a:solidFill>
              <a:latin typeface="Caesar Dressing"/>
              <a:ea typeface="Caesar Dressing"/>
              <a:cs typeface="Caesar Dressing"/>
              <a:sym typeface="Caesar Dressing"/>
            </a:endParaRPr>
          </a:p>
        </p:txBody>
      </p:sp>
      <p:sp>
        <p:nvSpPr>
          <p:cNvPr id="357" name="Google Shape;357;p58"/>
          <p:cNvSpPr txBox="1">
            <a:spLocks noGrp="1"/>
          </p:cNvSpPr>
          <p:nvPr>
            <p:ph type="body" idx="1"/>
          </p:nvPr>
        </p:nvSpPr>
        <p:spPr>
          <a:xfrm>
            <a:off x="311700" y="1152475"/>
            <a:ext cx="8520600" cy="2191339"/>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Bradley Hand ITC" pitchFamily="66" charset="0"/>
                <a:ea typeface="Caesar Dressing"/>
                <a:cs typeface="Caesar Dressing"/>
                <a:sym typeface="Caesar Dressing"/>
              </a:rPr>
              <a:t>We got the Logistic Regression Model as the best model and performed hyper parameter tuning using the best parameters of Logistic Regression and plotted AUC-ROC score and the model accuracy and roc-</a:t>
            </a:r>
            <a:r>
              <a:rPr lang="en-GB" sz="1600" dirty="0" err="1">
                <a:solidFill>
                  <a:srgbClr val="434343"/>
                </a:solidFill>
                <a:latin typeface="Bradley Hand ITC" pitchFamily="66" charset="0"/>
                <a:ea typeface="Caesar Dressing"/>
                <a:cs typeface="Caesar Dressing"/>
                <a:sym typeface="Caesar Dressing"/>
              </a:rPr>
              <a:t>auc</a:t>
            </a:r>
            <a:r>
              <a:rPr lang="en-GB" sz="1600" dirty="0">
                <a:solidFill>
                  <a:srgbClr val="434343"/>
                </a:solidFill>
                <a:latin typeface="Bradley Hand ITC" pitchFamily="66" charset="0"/>
                <a:ea typeface="Caesar Dressing"/>
                <a:cs typeface="Caesar Dressing"/>
                <a:sym typeface="Caesar Dressing"/>
              </a:rPr>
              <a:t> score increased after tuning.</a:t>
            </a:r>
            <a:endParaRPr sz="1600" dirty="0">
              <a:solidFill>
                <a:srgbClr val="434343"/>
              </a:solidFill>
              <a:latin typeface="Bradley Hand ITC" pitchFamily="66" charset="0"/>
              <a:ea typeface="Caesar Dressing"/>
              <a:cs typeface="Caesar Dressing"/>
              <a:sym typeface="Caesar Dressing"/>
            </a:endParaRPr>
          </a:p>
          <a:p>
            <a:pPr marL="0" lvl="0" indent="0" algn="l" rtl="0">
              <a:spcBef>
                <a:spcPts val="1200"/>
              </a:spcBef>
              <a:spcAft>
                <a:spcPts val="1200"/>
              </a:spcAft>
              <a:buNone/>
            </a:pPr>
            <a:r>
              <a:rPr lang="en-GB" sz="1600" dirty="0">
                <a:solidFill>
                  <a:srgbClr val="434343"/>
                </a:solidFill>
                <a:latin typeface="Bradley Hand ITC" pitchFamily="66" charset="0"/>
                <a:ea typeface="Caesar Dressing"/>
                <a:cs typeface="Caesar Dressing"/>
                <a:sym typeface="Caesar Dressing"/>
              </a:rPr>
              <a:t>After that we saved the model in a pickle with a filename in order to use whenever we require. Then we loaded the saved file and predicted the values for test data. Further we saved the predicted values test data into a </a:t>
            </a:r>
            <a:r>
              <a:rPr lang="en-GB" sz="1600" dirty="0" err="1">
                <a:solidFill>
                  <a:srgbClr val="434343"/>
                </a:solidFill>
                <a:latin typeface="Bradley Hand ITC" pitchFamily="66" charset="0"/>
                <a:ea typeface="Caesar Dressing"/>
                <a:cs typeface="Caesar Dressing"/>
                <a:sym typeface="Caesar Dressing"/>
              </a:rPr>
              <a:t>csv</a:t>
            </a:r>
            <a:r>
              <a:rPr lang="en-GB" sz="1600" dirty="0">
                <a:solidFill>
                  <a:srgbClr val="434343"/>
                </a:solidFill>
                <a:latin typeface="Bradley Hand ITC" pitchFamily="66" charset="0"/>
                <a:ea typeface="Caesar Dressing"/>
                <a:cs typeface="Caesar Dressing"/>
                <a:sym typeface="Caesar Dressing"/>
              </a:rPr>
              <a:t> file.</a:t>
            </a:r>
            <a:endParaRPr sz="1600" dirty="0">
              <a:solidFill>
                <a:srgbClr val="434343"/>
              </a:solidFill>
              <a:latin typeface="Bradley Hand ITC" pitchFamily="66" charset="0"/>
              <a:ea typeface="Caesar Dressing"/>
              <a:cs typeface="Caesar Dressing"/>
              <a:sym typeface="Caesar Dressing"/>
            </a:endParaRPr>
          </a:p>
        </p:txBody>
      </p:sp>
      <p:sp>
        <p:nvSpPr>
          <p:cNvPr id="4" name="Rectangle 3"/>
          <p:cNvSpPr/>
          <p:nvPr/>
        </p:nvSpPr>
        <p:spPr>
          <a:xfrm>
            <a:off x="2017454" y="3605047"/>
            <a:ext cx="5109091" cy="923330"/>
          </a:xfrm>
          <a:prstGeom prst="rect">
            <a:avLst/>
          </a:prstGeom>
          <a:noFill/>
        </p:spPr>
        <p:txBody>
          <a:bodyPr wrap="square" lIns="91440" tIns="45720" rIns="91440" bIns="45720">
            <a:spAutoFit/>
          </a:bodyPr>
          <a:lstStyle/>
          <a:p>
            <a:pPr algn="ctr"/>
            <a:r>
              <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THANK YOU…</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dirty="0">
                <a:solidFill>
                  <a:srgbClr val="FCBF49"/>
                </a:solidFill>
                <a:latin typeface="Arial Black" panose="020B0A04020102020204" pitchFamily="34" charset="0"/>
                <a:ea typeface="Caesar Dressing"/>
                <a:cs typeface="Caesar Dressing"/>
                <a:sym typeface="Caesar Dressing"/>
              </a:rPr>
              <a:t>Problem</a:t>
            </a:r>
            <a:r>
              <a:rPr lang="en-GB" sz="3020" dirty="0">
                <a:solidFill>
                  <a:srgbClr val="FCBF49"/>
                </a:solidFill>
                <a:latin typeface="Caesar Dressing"/>
                <a:ea typeface="Caesar Dressing"/>
                <a:cs typeface="Caesar Dressing"/>
                <a:sym typeface="Caesar Dressing"/>
              </a:rPr>
              <a:t> </a:t>
            </a:r>
            <a:r>
              <a:rPr lang="en-GB" sz="3020" dirty="0">
                <a:solidFill>
                  <a:srgbClr val="FCBF49"/>
                </a:solidFill>
                <a:latin typeface="Arial Black" panose="020B0A04020102020204" pitchFamily="34" charset="0"/>
                <a:ea typeface="Caesar Dressing"/>
                <a:cs typeface="Caesar Dressing"/>
                <a:sym typeface="Caesar Dressing"/>
              </a:rPr>
              <a:t>STATEMENT</a:t>
            </a:r>
            <a:r>
              <a:rPr lang="en-GB" sz="3020" dirty="0">
                <a:solidFill>
                  <a:srgbClr val="FCBF49"/>
                </a:solidFill>
                <a:latin typeface="Caesar Dressing"/>
                <a:ea typeface="Caesar Dressing"/>
                <a:cs typeface="Caesar Dressing"/>
                <a:sym typeface="Caesar Dressing"/>
              </a:rPr>
              <a:t>.</a:t>
            </a:r>
            <a:endParaRPr sz="3020" dirty="0">
              <a:solidFill>
                <a:srgbClr val="FCBF49"/>
              </a:solidFill>
              <a:latin typeface="Caesar Dressing"/>
              <a:ea typeface="Caesar Dressing"/>
              <a:cs typeface="Caesar Dressing"/>
              <a:sym typeface="Caesar Dressing"/>
            </a:endParaRPr>
          </a:p>
        </p:txBody>
      </p:sp>
      <p:sp>
        <p:nvSpPr>
          <p:cNvPr id="91" name="Google Shape;91;p18"/>
          <p:cNvSpPr txBox="1">
            <a:spLocks noGrp="1"/>
          </p:cNvSpPr>
          <p:nvPr>
            <p:ph type="body" idx="1"/>
          </p:nvPr>
        </p:nvSpPr>
        <p:spPr>
          <a:xfrm>
            <a:off x="311700" y="1152475"/>
            <a:ext cx="8314500" cy="1323409"/>
          </a:xfrm>
          <a:prstGeom prst="rect">
            <a:avLst/>
          </a:prstGeom>
        </p:spPr>
        <p:txBody>
          <a:bodyPr spcFirstLastPara="1" wrap="square" lIns="91425" tIns="91425" rIns="91425" bIns="91425" anchor="t" anchorCtr="0">
            <a:spAutoFit/>
          </a:bodyPr>
          <a:lstStyle/>
          <a:p>
            <a:pPr marL="0" lvl="0" indent="457200" algn="l" rtl="0">
              <a:spcBef>
                <a:spcPts val="0"/>
              </a:spcBef>
              <a:spcAft>
                <a:spcPts val="1200"/>
              </a:spcAft>
              <a:buNone/>
            </a:pPr>
            <a:r>
              <a:rPr lang="en-GB" sz="1600" dirty="0">
                <a:solidFill>
                  <a:srgbClr val="434343"/>
                </a:solidFill>
                <a:latin typeface="Arial Narrow" panose="020B0606020202030204" pitchFamily="34" charset="0"/>
                <a:ea typeface="Caesar Dressing"/>
                <a:cs typeface="Caesar Dressing"/>
                <a:sym typeface="Caesar Dressing"/>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 offensive, but “u are an idiot” is clearly offensive.</a:t>
            </a:r>
            <a:endParaRPr sz="1600" dirty="0">
              <a:solidFill>
                <a:srgbClr val="434343"/>
              </a:solidFill>
              <a:latin typeface="Arial Narrow" panose="020B0606020202030204" pitchFamily="34" charset="0"/>
              <a:ea typeface="Caesar Dressing"/>
              <a:cs typeface="Caesar Dressing"/>
              <a:sym typeface="Caesar Dressing"/>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dirty="0">
                <a:solidFill>
                  <a:srgbClr val="0D47A1"/>
                </a:solidFill>
                <a:latin typeface="Arial Black" panose="020B0A04020102020204" pitchFamily="34" charset="0"/>
                <a:ea typeface="Caesar Dressing"/>
                <a:cs typeface="Caesar Dressing"/>
                <a:sym typeface="Caesar Dressing"/>
              </a:rPr>
              <a:t>Problem UNDERSTANDING.</a:t>
            </a:r>
            <a:endParaRPr sz="3020" dirty="0">
              <a:solidFill>
                <a:srgbClr val="0D47A1"/>
              </a:solidFill>
              <a:latin typeface="Arial Black" panose="020B0A04020102020204" pitchFamily="34" charset="0"/>
              <a:ea typeface="Caesar Dressing"/>
              <a:cs typeface="Caesar Dressing"/>
              <a:sym typeface="Caesar Dressing"/>
            </a:endParaRPr>
          </a:p>
        </p:txBody>
      </p:sp>
      <p:sp>
        <p:nvSpPr>
          <p:cNvPr id="97" name="Google Shape;97;p19"/>
          <p:cNvSpPr txBox="1">
            <a:spLocks noGrp="1"/>
          </p:cNvSpPr>
          <p:nvPr>
            <p:ph type="body" idx="1"/>
          </p:nvPr>
        </p:nvSpPr>
        <p:spPr>
          <a:xfrm>
            <a:off x="311700" y="954325"/>
            <a:ext cx="8314500" cy="2954625"/>
          </a:xfrm>
          <a:prstGeom prst="rect">
            <a:avLst/>
          </a:prstGeom>
        </p:spPr>
        <p:txBody>
          <a:bodyPr spcFirstLastPara="1" wrap="square" lIns="91425" tIns="91425" rIns="91425" bIns="91425" anchor="t" anchorCtr="0">
            <a:spAutoFit/>
          </a:bodyPr>
          <a:lstStyle/>
          <a:p>
            <a:pPr marL="0" lvl="0" indent="457200" algn="l" rtl="0">
              <a:spcBef>
                <a:spcPts val="0"/>
              </a:spcBef>
              <a:spcAft>
                <a:spcPts val="0"/>
              </a:spcAft>
              <a:buNone/>
            </a:pPr>
            <a:r>
              <a:rPr lang="en-GB" sz="1600" dirty="0">
                <a:solidFill>
                  <a:srgbClr val="434343"/>
                </a:solidFill>
                <a:latin typeface="Arial Narrow" panose="020B0606020202030204" pitchFamily="34" charset="0"/>
                <a:ea typeface="Caesar Dressing"/>
                <a:cs typeface="Caesar Dressing"/>
                <a:sym typeface="Caesar Dressing"/>
              </a:rPr>
              <a:t>In the past few years, it is seen that the cases related to social media hatred have increased exponentially. The social media is turning into a dark venomous pit for people now a days. Online hate is the result of difference in opinion, race, religion, occupation, nationality etc. In social media the people spreading or involved in such kind of activities uses filthy languages, aggression, images etc. to offend and gravely hurt the person on the other side. This is one of the major concerns now.</a:t>
            </a:r>
            <a:endParaRPr sz="1600" dirty="0">
              <a:solidFill>
                <a:srgbClr val="434343"/>
              </a:solidFill>
              <a:latin typeface="Arial Narrow" panose="020B0606020202030204" pitchFamily="34" charset="0"/>
              <a:ea typeface="Caesar Dressing"/>
              <a:cs typeface="Caesar Dressing"/>
              <a:sym typeface="Caesar Dressing"/>
            </a:endParaRPr>
          </a:p>
          <a:p>
            <a:pPr marL="0" lvl="0" indent="0" algn="l" rtl="0">
              <a:spcBef>
                <a:spcPts val="1200"/>
              </a:spcBef>
              <a:spcAft>
                <a:spcPts val="1200"/>
              </a:spcAft>
              <a:buClr>
                <a:schemeClr val="dk1"/>
              </a:buClr>
              <a:buSzPts val="1100"/>
              <a:buFont typeface="Arial"/>
              <a:buNone/>
            </a:pPr>
            <a:r>
              <a:rPr lang="en-GB" sz="1600" dirty="0">
                <a:solidFill>
                  <a:srgbClr val="434343"/>
                </a:solidFill>
                <a:latin typeface="Arial Narrow" panose="020B0606020202030204" pitchFamily="34" charset="0"/>
                <a:ea typeface="Caesar Dressing"/>
                <a:cs typeface="Caesar Dressing"/>
                <a:sym typeface="Caesar Dressing"/>
              </a:rPr>
              <a:t>The result of such activities can be dangerous. It gives mental trauma to the victims making their lives miserable. People who are not well aware of mental health online hate or cyber bullying become life threatening for them. Such cases are also at rise. It is also taking its toll on religions. Each and every day we can see an incident of fighting between people of different communities or religions due to offensive social media posts.</a:t>
            </a:r>
            <a:endParaRPr sz="1600" dirty="0">
              <a:solidFill>
                <a:srgbClr val="434343"/>
              </a:solidFill>
              <a:latin typeface="Arial Narrow" panose="020B0606020202030204" pitchFamily="34" charset="0"/>
              <a:ea typeface="Caesar Dressing"/>
              <a:cs typeface="Caesar Dressing"/>
              <a:sym typeface="Caesar Dressing"/>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89642" y="107425"/>
            <a:ext cx="8520600" cy="1114121"/>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D62828"/>
                </a:solidFill>
                <a:latin typeface="Arial Black" panose="020B0A04020102020204" pitchFamily="34" charset="0"/>
                <a:ea typeface="Caesar Dressing"/>
                <a:cs typeface="Caesar Dressing"/>
                <a:sym typeface="Caesar Dressing"/>
              </a:rPr>
              <a:t>Importance of Malignant Comments Classifier</a:t>
            </a:r>
            <a:r>
              <a:rPr lang="en-GB" sz="3020" dirty="0">
                <a:solidFill>
                  <a:srgbClr val="D62828"/>
                </a:solidFill>
                <a:latin typeface="Caesar Dressing"/>
                <a:ea typeface="Caesar Dressing"/>
                <a:cs typeface="Caesar Dressing"/>
                <a:sym typeface="Caesar Dressing"/>
              </a:rPr>
              <a:t>.</a:t>
            </a:r>
            <a:endParaRPr sz="3020" dirty="0">
              <a:solidFill>
                <a:srgbClr val="D62828"/>
              </a:solidFill>
              <a:latin typeface="Caesar Dressing"/>
              <a:ea typeface="Caesar Dressing"/>
              <a:cs typeface="Caesar Dressing"/>
              <a:sym typeface="Caesar Dressing"/>
            </a:endParaRPr>
          </a:p>
        </p:txBody>
      </p:sp>
      <p:sp>
        <p:nvSpPr>
          <p:cNvPr id="103" name="Google Shape;103;p20"/>
          <p:cNvSpPr txBox="1">
            <a:spLocks noGrp="1"/>
          </p:cNvSpPr>
          <p:nvPr>
            <p:ph type="body" idx="1"/>
          </p:nvPr>
        </p:nvSpPr>
        <p:spPr>
          <a:xfrm>
            <a:off x="311700" y="1065725"/>
            <a:ext cx="8314500" cy="2708403"/>
          </a:xfrm>
          <a:prstGeom prst="rect">
            <a:avLst/>
          </a:prstGeom>
        </p:spPr>
        <p:txBody>
          <a:bodyPr spcFirstLastPara="1" wrap="square" lIns="91425" tIns="91425" rIns="91425" bIns="91425" anchor="t" anchorCtr="0">
            <a:spAutoFit/>
          </a:bodyPr>
          <a:lstStyle/>
          <a:p>
            <a:pPr marL="0" lvl="0" indent="457200" algn="l" rtl="0">
              <a:spcBef>
                <a:spcPts val="0"/>
              </a:spcBef>
              <a:spcAft>
                <a:spcPts val="0"/>
              </a:spcAft>
              <a:buNone/>
            </a:pPr>
            <a:r>
              <a:rPr lang="en-GB" sz="1600" dirty="0">
                <a:solidFill>
                  <a:srgbClr val="434343"/>
                </a:solidFill>
                <a:latin typeface="Arial Narrow" panose="020B0606020202030204" pitchFamily="34" charset="0"/>
                <a:ea typeface="Caesar Dressing"/>
                <a:cs typeface="Caesar Dressing"/>
                <a:sym typeface="Caesar Dressing"/>
              </a:rPr>
              <a:t>Every day, we get a tremendous amount of short content data from the blast of online correspondence, web-based business and the utilization of advanced gadgets. This volume of data requires text mining apparatuses to carry out the various report tasks in an opportune and suitable way.  Detecting and controlling verbal abuse in an automated fashion is inherently an NLP task (Natural Language Processing). Text Classification is a great point for NLP. </a:t>
            </a:r>
            <a:endParaRPr sz="1600" dirty="0">
              <a:solidFill>
                <a:srgbClr val="434343"/>
              </a:solidFill>
              <a:latin typeface="Arial Narrow" panose="020B0606020202030204" pitchFamily="34" charset="0"/>
              <a:ea typeface="Caesar Dressing"/>
              <a:cs typeface="Caesar Dressing"/>
              <a:sym typeface="Caesar Dressing"/>
            </a:endParaRPr>
          </a:p>
          <a:p>
            <a:pPr marL="0" lvl="0" indent="457200" algn="l" rtl="0">
              <a:spcBef>
                <a:spcPts val="1200"/>
              </a:spcBef>
              <a:spcAft>
                <a:spcPts val="1200"/>
              </a:spcAft>
              <a:buNone/>
            </a:pPr>
            <a:r>
              <a:rPr lang="en-GB" sz="1600" dirty="0">
                <a:solidFill>
                  <a:srgbClr val="434343"/>
                </a:solidFill>
                <a:latin typeface="Arial Narrow" panose="020B0606020202030204" pitchFamily="34" charset="0"/>
                <a:ea typeface="Caesar Dressing"/>
                <a:cs typeface="Caesar Dressing"/>
                <a:sym typeface="Caesar Dressing"/>
              </a:rPr>
              <a:t>Nowadays, every social media site and applications use machine learning approach. Machine Learning has simplified the task that may take long duration to complete without it. Most of the approaches require text analysis and classification techniques. Classification of the comments is necessary before posting on online platforms. This classification model helps to prevent the online abuse and cyber bullying.</a:t>
            </a:r>
            <a:endParaRPr sz="1600" dirty="0">
              <a:solidFill>
                <a:srgbClr val="434343"/>
              </a:solidFill>
              <a:latin typeface="Arial Narrow" panose="020B0606020202030204" pitchFamily="34" charset="0"/>
              <a:ea typeface="Caesar Dressing"/>
              <a:cs typeface="Caesar Dressing"/>
              <a:sym typeface="Caesar Dressing"/>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748580" y="18670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F77F00"/>
                </a:solidFill>
                <a:latin typeface="Arial Black" panose="020B0A04020102020204" pitchFamily="34" charset="0"/>
                <a:ea typeface="Caesar Dressing"/>
                <a:cs typeface="Caesar Dressing"/>
                <a:sym typeface="Caesar Dressing"/>
              </a:rPr>
              <a:t>Exploratory Data Analysis.</a:t>
            </a:r>
            <a:endParaRPr sz="3020" dirty="0">
              <a:solidFill>
                <a:srgbClr val="F77F00"/>
              </a:solidFill>
              <a:latin typeface="Arial Black" panose="020B0A04020102020204" pitchFamily="34" charset="0"/>
              <a:ea typeface="Caesar Dressing"/>
              <a:cs typeface="Caesar Dressing"/>
              <a:sym typeface="Caesar Dressing"/>
            </a:endParaRPr>
          </a:p>
        </p:txBody>
      </p:sp>
      <p:sp>
        <p:nvSpPr>
          <p:cNvPr id="109" name="Google Shape;109;p21"/>
          <p:cNvSpPr txBox="1">
            <a:spLocks noGrp="1"/>
          </p:cNvSpPr>
          <p:nvPr>
            <p:ph type="body" idx="1"/>
          </p:nvPr>
        </p:nvSpPr>
        <p:spPr>
          <a:xfrm>
            <a:off x="311700" y="1065725"/>
            <a:ext cx="8314500" cy="2400627"/>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Arial Narrow" panose="020B0606020202030204" pitchFamily="34" charset="0"/>
                <a:ea typeface="Caesar Dressing"/>
                <a:cs typeface="Caesar Dressing"/>
                <a:sym typeface="Caesar Dressing"/>
              </a:rPr>
              <a:t>Importing necessary libraries and importing the Train &amp; Test datasets.</a:t>
            </a:r>
            <a:endParaRPr sz="1600" dirty="0">
              <a:solidFill>
                <a:srgbClr val="434343"/>
              </a:solidFill>
              <a:latin typeface="Arial Narrow" panose="020B0606020202030204" pitchFamily="34"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Arial Narrow" panose="020B0606020202030204" pitchFamily="34" charset="0"/>
                <a:ea typeface="Caesar Dressing"/>
                <a:cs typeface="Caesar Dressing"/>
                <a:sym typeface="Caesar Dressing"/>
              </a:rPr>
              <a:t>Checked some statistical information like shape, number of unique values present, info, finding zero values etc on both the datasets.</a:t>
            </a:r>
            <a:endParaRPr sz="1600" dirty="0">
              <a:solidFill>
                <a:srgbClr val="434343"/>
              </a:solidFill>
              <a:latin typeface="Arial Narrow" panose="020B0606020202030204" pitchFamily="34"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Arial Narrow" panose="020B0606020202030204" pitchFamily="34" charset="0"/>
                <a:ea typeface="Caesar Dressing"/>
                <a:cs typeface="Caesar Dressing"/>
                <a:sym typeface="Caesar Dressing"/>
              </a:rPr>
              <a:t>Checked for null values and did not find any null values In both datasets. And removed Id.</a:t>
            </a:r>
            <a:endParaRPr sz="1600" dirty="0">
              <a:solidFill>
                <a:srgbClr val="434343"/>
              </a:solidFill>
              <a:latin typeface="Arial Narrow" panose="020B0606020202030204" pitchFamily="34"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Arial Narrow" panose="020B0606020202030204" pitchFamily="34" charset="0"/>
                <a:ea typeface="Caesar Dressing"/>
                <a:cs typeface="Caesar Dressing"/>
                <a:sym typeface="Caesar Dressing"/>
              </a:rPr>
              <a:t>Conducted some feature engineering and created new columns via label: which contain both good and bad comments which is the sum of all the labels, comment length: which contains the length of comment text.</a:t>
            </a:r>
            <a:endParaRPr sz="1600" dirty="0">
              <a:solidFill>
                <a:srgbClr val="434343"/>
              </a:solidFill>
              <a:latin typeface="Arial Narrow" panose="020B0606020202030204" pitchFamily="34"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Arial Narrow" panose="020B0606020202030204" pitchFamily="34" charset="0"/>
                <a:ea typeface="Caesar Dressing"/>
                <a:cs typeface="Caesar Dressing"/>
                <a:sym typeface="Caesar Dressing"/>
              </a:rPr>
              <a:t>Visualized each feature using </a:t>
            </a:r>
            <a:r>
              <a:rPr lang="en-GB" sz="1600" dirty="0" err="1">
                <a:solidFill>
                  <a:srgbClr val="434343"/>
                </a:solidFill>
                <a:latin typeface="Arial Narrow" panose="020B0606020202030204" pitchFamily="34" charset="0"/>
                <a:ea typeface="Caesar Dressing"/>
                <a:cs typeface="Caesar Dressing"/>
                <a:sym typeface="Caesar Dressing"/>
              </a:rPr>
              <a:t>seaborn</a:t>
            </a:r>
            <a:r>
              <a:rPr lang="en-GB" sz="1600" dirty="0">
                <a:solidFill>
                  <a:srgbClr val="434343"/>
                </a:solidFill>
                <a:latin typeface="Arial Narrow" panose="020B0606020202030204" pitchFamily="34" charset="0"/>
                <a:ea typeface="Caesar Dressing"/>
                <a:cs typeface="Caesar Dressing"/>
                <a:sym typeface="Caesar Dressing"/>
              </a:rPr>
              <a:t> and </a:t>
            </a:r>
            <a:r>
              <a:rPr lang="en-GB" sz="1600" dirty="0" err="1">
                <a:solidFill>
                  <a:srgbClr val="434343"/>
                </a:solidFill>
                <a:latin typeface="Arial Narrow" panose="020B0606020202030204" pitchFamily="34" charset="0"/>
                <a:ea typeface="Caesar Dressing"/>
                <a:cs typeface="Caesar Dressing"/>
                <a:sym typeface="Caesar Dressing"/>
              </a:rPr>
              <a:t>matplotlib</a:t>
            </a:r>
            <a:r>
              <a:rPr lang="en-GB" sz="1600" dirty="0">
                <a:solidFill>
                  <a:srgbClr val="434343"/>
                </a:solidFill>
                <a:latin typeface="Arial Narrow" panose="020B0606020202030204" pitchFamily="34" charset="0"/>
                <a:ea typeface="Caesar Dressing"/>
                <a:cs typeface="Caesar Dressing"/>
                <a:sym typeface="Caesar Dressing"/>
              </a:rPr>
              <a:t> libraries by plotting categorical plots like pie plot, count plot, distribution plot and word cloud for each label</a:t>
            </a:r>
            <a:r>
              <a:rPr lang="en-GB" sz="1600" dirty="0">
                <a:solidFill>
                  <a:srgbClr val="434343"/>
                </a:solidFill>
                <a:latin typeface="Bradley Hand ITC" pitchFamily="66" charset="0"/>
                <a:ea typeface="Caesar Dressing"/>
                <a:cs typeface="Caesar Dressing"/>
                <a:sym typeface="Caesar Dressing"/>
              </a:rPr>
              <a:t>.</a:t>
            </a:r>
            <a:endParaRPr sz="1600" dirty="0">
              <a:solidFill>
                <a:srgbClr val="434343"/>
              </a:solidFill>
              <a:latin typeface="Bradley Hand ITC" pitchFamily="66" charset="0"/>
              <a:ea typeface="Caesar Dressing"/>
              <a:cs typeface="Caesar Dressing"/>
              <a:sym typeface="Caesar Dressing"/>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F77F00"/>
                </a:solidFill>
                <a:latin typeface="Arial Black" panose="020B0A04020102020204" pitchFamily="34" charset="0"/>
                <a:ea typeface="Caesar Dressing"/>
                <a:cs typeface="Caesar Dressing"/>
                <a:sym typeface="Caesar Dressing"/>
              </a:rPr>
              <a:t>Exploratory Data Analysis.</a:t>
            </a:r>
            <a:endParaRPr sz="3020" dirty="0">
              <a:solidFill>
                <a:srgbClr val="F77F00"/>
              </a:solidFill>
              <a:latin typeface="Arial Black" panose="020B0A04020102020204" pitchFamily="34" charset="0"/>
              <a:ea typeface="Caesar Dressing"/>
              <a:cs typeface="Caesar Dressing"/>
              <a:sym typeface="Caesar Dressing"/>
            </a:endParaRPr>
          </a:p>
        </p:txBody>
      </p:sp>
      <p:sp>
        <p:nvSpPr>
          <p:cNvPr id="115" name="Google Shape;115;p22"/>
          <p:cNvSpPr txBox="1">
            <a:spLocks noGrp="1"/>
          </p:cNvSpPr>
          <p:nvPr>
            <p:ph type="body" idx="1"/>
          </p:nvPr>
        </p:nvSpPr>
        <p:spPr>
          <a:xfrm>
            <a:off x="311700" y="1065725"/>
            <a:ext cx="8314500" cy="1908184"/>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Arial Narrow" panose="020B0606020202030204" pitchFamily="34" charset="0"/>
                <a:ea typeface="Caesar Dressing"/>
                <a:cs typeface="Caesar Dressing"/>
                <a:sym typeface="Caesar Dressing"/>
              </a:rPr>
              <a:t>Done text pre-processing techniques like Removing Punctuations and other special characters, Splitting the comments into individual words, Removing Stop Words, Stemming and Lemmatization. </a:t>
            </a:r>
            <a:endParaRPr sz="1600" dirty="0">
              <a:solidFill>
                <a:srgbClr val="434343"/>
              </a:solidFill>
              <a:latin typeface="Arial Narrow" panose="020B0606020202030204" pitchFamily="34"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Arial Narrow" panose="020B0606020202030204" pitchFamily="34" charset="0"/>
                <a:ea typeface="Caesar Dressing"/>
                <a:cs typeface="Caesar Dressing"/>
                <a:sym typeface="Caesar Dressing"/>
              </a:rPr>
              <a:t>Then created new column as </a:t>
            </a:r>
            <a:r>
              <a:rPr lang="en-GB" sz="1600" dirty="0" err="1">
                <a:solidFill>
                  <a:srgbClr val="434343"/>
                </a:solidFill>
                <a:latin typeface="Arial Narrow" panose="020B0606020202030204" pitchFamily="34" charset="0"/>
                <a:ea typeface="Caesar Dressing"/>
                <a:cs typeface="Caesar Dressing"/>
                <a:sym typeface="Caesar Dressing"/>
              </a:rPr>
              <a:t>clean_length</a:t>
            </a:r>
            <a:r>
              <a:rPr lang="en-GB" sz="1600" dirty="0">
                <a:solidFill>
                  <a:srgbClr val="434343"/>
                </a:solidFill>
                <a:latin typeface="Arial Narrow" panose="020B0606020202030204" pitchFamily="34" charset="0"/>
                <a:ea typeface="Caesar Dressing"/>
                <a:cs typeface="Caesar Dressing"/>
                <a:sym typeface="Caesar Dressing"/>
              </a:rPr>
              <a:t> after cleaning the data. </a:t>
            </a:r>
            <a:endParaRPr sz="1600" dirty="0">
              <a:solidFill>
                <a:srgbClr val="434343"/>
              </a:solidFill>
              <a:latin typeface="Arial Narrow" panose="020B0606020202030204" pitchFamily="34"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Arial Narrow" panose="020B0606020202030204" pitchFamily="34" charset="0"/>
                <a:ea typeface="Caesar Dressing"/>
                <a:cs typeface="Caesar Dressing"/>
                <a:sym typeface="Caesar Dressing"/>
              </a:rPr>
              <a:t>All these steps were done on both train and test datasets. </a:t>
            </a:r>
            <a:endParaRPr sz="1600" dirty="0">
              <a:solidFill>
                <a:srgbClr val="434343"/>
              </a:solidFill>
              <a:latin typeface="Arial Narrow" panose="020B0606020202030204" pitchFamily="34"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Arial Narrow" panose="020B0606020202030204" pitchFamily="34" charset="0"/>
                <a:ea typeface="Caesar Dressing"/>
                <a:cs typeface="Caesar Dressing"/>
                <a:sym typeface="Caesar Dressing"/>
              </a:rPr>
              <a:t>Checked correlation using </a:t>
            </a:r>
            <a:r>
              <a:rPr lang="en-GB" sz="1600" dirty="0" err="1">
                <a:solidFill>
                  <a:srgbClr val="434343"/>
                </a:solidFill>
                <a:latin typeface="Arial Narrow" panose="020B0606020202030204" pitchFamily="34" charset="0"/>
                <a:ea typeface="Caesar Dressing"/>
                <a:cs typeface="Caesar Dressing"/>
                <a:sym typeface="Caesar Dressing"/>
              </a:rPr>
              <a:t>heatmap</a:t>
            </a:r>
            <a:r>
              <a:rPr lang="en-GB" sz="1600" dirty="0">
                <a:solidFill>
                  <a:srgbClr val="434343"/>
                </a:solidFill>
                <a:latin typeface="Arial Narrow" panose="020B0606020202030204" pitchFamily="34" charset="0"/>
                <a:ea typeface="Caesar Dressing"/>
                <a:cs typeface="Caesar Dressing"/>
                <a:sym typeface="Caesar Dressing"/>
              </a:rPr>
              <a:t>. </a:t>
            </a:r>
            <a:endParaRPr sz="1600" dirty="0">
              <a:solidFill>
                <a:srgbClr val="434343"/>
              </a:solidFill>
              <a:latin typeface="Arial Narrow" panose="020B0606020202030204" pitchFamily="34"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Arial Narrow" panose="020B0606020202030204" pitchFamily="34" charset="0"/>
                <a:ea typeface="Caesar Dressing"/>
                <a:cs typeface="Caesar Dressing"/>
                <a:sym typeface="Caesar Dressing"/>
              </a:rPr>
              <a:t>After getting a cleaned data used TF-IDF </a:t>
            </a:r>
            <a:r>
              <a:rPr lang="en-GB" sz="1600" dirty="0" err="1">
                <a:solidFill>
                  <a:srgbClr val="434343"/>
                </a:solidFill>
                <a:latin typeface="Arial Narrow" panose="020B0606020202030204" pitchFamily="34" charset="0"/>
                <a:ea typeface="Caesar Dressing"/>
                <a:cs typeface="Caesar Dressing"/>
                <a:sym typeface="Caesar Dressing"/>
              </a:rPr>
              <a:t>vectorizer</a:t>
            </a:r>
            <a:r>
              <a:rPr lang="en-GB" sz="1600" dirty="0">
                <a:solidFill>
                  <a:srgbClr val="434343"/>
                </a:solidFill>
                <a:latin typeface="Arial Narrow" panose="020B0606020202030204" pitchFamily="34" charset="0"/>
                <a:ea typeface="Caesar Dressing"/>
                <a:cs typeface="Caesar Dressing"/>
                <a:sym typeface="Caesar Dressing"/>
              </a:rPr>
              <a:t>.</a:t>
            </a:r>
            <a:endParaRPr sz="1600" dirty="0">
              <a:solidFill>
                <a:srgbClr val="434343"/>
              </a:solidFill>
              <a:latin typeface="Arial Narrow" panose="020B0606020202030204" pitchFamily="34"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Arial Narrow" panose="020B0606020202030204" pitchFamily="34" charset="0"/>
                <a:ea typeface="Caesar Dressing"/>
                <a:cs typeface="Caesar Dressing"/>
                <a:sym typeface="Caesar Dressing"/>
              </a:rPr>
              <a:t>Lastly, proceeded with model building.</a:t>
            </a:r>
            <a:endParaRPr sz="1600" dirty="0">
              <a:solidFill>
                <a:srgbClr val="434343"/>
              </a:solidFill>
              <a:latin typeface="Arial Narrow" panose="020B0606020202030204" pitchFamily="34" charset="0"/>
              <a:ea typeface="Caesar Dressing"/>
              <a:cs typeface="Caesar Dressing"/>
              <a:sym typeface="Caesar Dressing"/>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26</TotalTime>
  <Words>2448</Words>
  <Application>Microsoft Office PowerPoint</Application>
  <PresentationFormat>On-screen Show (16:9)</PresentationFormat>
  <Paragraphs>164</Paragraphs>
  <Slides>45</Slides>
  <Notes>45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45</vt:i4>
      </vt:variant>
    </vt:vector>
  </HeadingPairs>
  <TitlesOfParts>
    <vt:vector size="56" baseType="lpstr">
      <vt:lpstr>Wingdings 2</vt:lpstr>
      <vt:lpstr>Wingdings 3</vt:lpstr>
      <vt:lpstr>Agency FB</vt:lpstr>
      <vt:lpstr>Arial Narrow</vt:lpstr>
      <vt:lpstr>Caesar Dressing</vt:lpstr>
      <vt:lpstr>Arial</vt:lpstr>
      <vt:lpstr>Arial Black</vt:lpstr>
      <vt:lpstr>Lucida Sans Unicode</vt:lpstr>
      <vt:lpstr>Bradley Hand ITC</vt:lpstr>
      <vt:lpstr>Verdana</vt:lpstr>
      <vt:lpstr>Concourse</vt:lpstr>
      <vt:lpstr>Malignant Comments Classifier Project.</vt:lpstr>
      <vt:lpstr>AGENDA.</vt:lpstr>
      <vt:lpstr>OVERVIEW.</vt:lpstr>
      <vt:lpstr>Problem STATEMENT.</vt:lpstr>
      <vt:lpstr>Problem STATEMENT.</vt:lpstr>
      <vt:lpstr>Problem UNDERSTANDING.</vt:lpstr>
      <vt:lpstr>Importance of Malignant Comments Classifier.</vt:lpstr>
      <vt:lpstr>Exploratory Data Analysis.</vt:lpstr>
      <vt:lpstr>Exploratory Data Analysis.</vt:lpstr>
      <vt:lpstr>VISUALIZATIONS.</vt:lpstr>
      <vt:lpstr>VISUALIZATIONS.</vt:lpstr>
      <vt:lpstr>VISUALIZATIONS.</vt:lpstr>
      <vt:lpstr>VISUALIZATIONS.</vt:lpstr>
      <vt:lpstr>VISUALIZATIONS.</vt:lpstr>
      <vt:lpstr>VISUALIZATIONS.</vt:lpstr>
      <vt:lpstr>VISUALIZATIONS.</vt:lpstr>
      <vt:lpstr>VISUALIZATIONS.</vt:lpstr>
      <vt:lpstr>VISUALIZATIONS.</vt:lpstr>
      <vt:lpstr>Word Clouds.</vt:lpstr>
      <vt:lpstr>Word Clouds.</vt:lpstr>
      <vt:lpstr>Word Clouds.</vt:lpstr>
      <vt:lpstr>Word Clouds.</vt:lpstr>
      <vt:lpstr>Word Clouds.</vt:lpstr>
      <vt:lpstr>Word Clouds.</vt:lpstr>
      <vt:lpstr>DATA ANALYSIS STEPS.</vt:lpstr>
      <vt:lpstr>DATA ANALYSIS STEPS.</vt:lpstr>
      <vt:lpstr>MODEL BUILDING.</vt:lpstr>
      <vt:lpstr>MODEL BUILDING.</vt:lpstr>
      <vt:lpstr>LOGISTIC REGRESSION MODEL.</vt:lpstr>
      <vt:lpstr>DECISION TREE CLASSIFIER MODEL.</vt:lpstr>
      <vt:lpstr>LINEAR SVC MODEL.</vt:lpstr>
      <vt:lpstr>MULTINOMIALNB CLASSIFIER MODEL.</vt:lpstr>
      <vt:lpstr>ADABOOST CLASSIFIER MODEL.</vt:lpstr>
      <vt:lpstr>XGBoost CLASSIFIER MODEL.</vt:lpstr>
      <vt:lpstr>EXTRA TREES CLASSIFIER MODEL.</vt:lpstr>
      <vt:lpstr>Analysis of Models.</vt:lpstr>
      <vt:lpstr>Cross ValIdatIon Scores.</vt:lpstr>
      <vt:lpstr>HYPER PARAMETER TUNING.</vt:lpstr>
      <vt:lpstr>HYPER PARAMETER TUNING.</vt:lpstr>
      <vt:lpstr>HYPER PARAMETER TUNING [FINAL MODEL].</vt:lpstr>
      <vt:lpstr>ROC-AUC Curve.</vt:lpstr>
      <vt:lpstr>Saving the model and predicting the results.</vt:lpstr>
      <vt:lpstr>Saving the model and predicting the results.</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 Project.</dc:title>
  <dc:creator>ABHISHEK KUMAR</dc:creator>
  <cp:lastModifiedBy>Gaurav Panwar</cp:lastModifiedBy>
  <cp:revision>3</cp:revision>
  <dcterms:modified xsi:type="dcterms:W3CDTF">2022-10-07T18:49:20Z</dcterms:modified>
</cp:coreProperties>
</file>