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5" r:id="rId9"/>
    <p:sldId id="266" r:id="rId10"/>
    <p:sldId id="267" r:id="rId11"/>
    <p:sldId id="268" r:id="rId12"/>
    <p:sldId id="280" r:id="rId13"/>
    <p:sldId id="269" r:id="rId14"/>
    <p:sldId id="286" r:id="rId15"/>
    <p:sldId id="270" r:id="rId16"/>
    <p:sldId id="282" r:id="rId17"/>
    <p:sldId id="283" r:id="rId18"/>
    <p:sldId id="284" r:id="rId19"/>
    <p:sldId id="278" r:id="rId20"/>
    <p:sldId id="271" r:id="rId21"/>
    <p:sldId id="279" r:id="rId22"/>
    <p:sldId id="272" r:id="rId23"/>
    <p:sldId id="273" r:id="rId24"/>
    <p:sldId id="274" r:id="rId25"/>
    <p:sldId id="275" r:id="rId26"/>
    <p:sldId id="281" r:id="rId27"/>
    <p:sldId id="276" r:id="rId28"/>
    <p:sldId id="277" r:id="rId29"/>
    <p:sldId id="287"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16" name="Slide Number Placeholder 15"/>
          <p:cNvSpPr>
            <a:spLocks noGrp="1"/>
          </p:cNvSpPr>
          <p:nvPr>
            <p:ph type="sldNum" sz="quarter" idx="11"/>
          </p:nvPr>
        </p:nvSpPr>
        <p:spPr/>
        <p:txBody>
          <a:bodyPr/>
          <a:lstStyle/>
          <a:p>
            <a:fld id="{0CEDEC96-1CEF-46CC-ACFE-E8A3DF8E40E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EC96-1CEF-46CC-ACFE-E8A3DF8E4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EC96-1CEF-46CC-ACFE-E8A3DF8E40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2F75754-FEDA-471A-9A6C-94B24EAC2E02}" type="datetimeFigureOut">
              <a:rPr lang="en-US" smtClean="0"/>
              <a:pPr/>
              <a:t>11/13/2018</a:t>
            </a:fld>
            <a:endParaRPr lang="en-US"/>
          </a:p>
        </p:txBody>
      </p:sp>
      <p:sp>
        <p:nvSpPr>
          <p:cNvPr id="15" name="Slide Number Placeholder 14"/>
          <p:cNvSpPr>
            <a:spLocks noGrp="1"/>
          </p:cNvSpPr>
          <p:nvPr>
            <p:ph type="sldNum" sz="quarter" idx="15"/>
          </p:nvPr>
        </p:nvSpPr>
        <p:spPr/>
        <p:txBody>
          <a:bodyPr/>
          <a:lstStyle>
            <a:lvl1pPr algn="ctr">
              <a:defRPr/>
            </a:lvl1pPr>
          </a:lstStyle>
          <a:p>
            <a:fld id="{0CEDEC96-1CEF-46CC-ACFE-E8A3DF8E40E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EC96-1CEF-46CC-ACFE-E8A3DF8E40E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DEC96-1CEF-46CC-ACFE-E8A3DF8E40E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CEDEC96-1CEF-46CC-ACFE-E8A3DF8E40E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DEC96-1CEF-46CC-ACFE-E8A3DF8E40E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DEC96-1CEF-46CC-ACFE-E8A3DF8E4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2F75754-FEDA-471A-9A6C-94B24EAC2E02}" type="datetimeFigureOut">
              <a:rPr lang="en-US" smtClean="0"/>
              <a:pPr/>
              <a:t>11/13/2018</a:t>
            </a:fld>
            <a:endParaRPr lang="en-US"/>
          </a:p>
        </p:txBody>
      </p:sp>
      <p:sp>
        <p:nvSpPr>
          <p:cNvPr id="9" name="Slide Number Placeholder 8"/>
          <p:cNvSpPr>
            <a:spLocks noGrp="1"/>
          </p:cNvSpPr>
          <p:nvPr>
            <p:ph type="sldNum" sz="quarter" idx="15"/>
          </p:nvPr>
        </p:nvSpPr>
        <p:spPr/>
        <p:txBody>
          <a:bodyPr/>
          <a:lstStyle/>
          <a:p>
            <a:fld id="{0CEDEC96-1CEF-46CC-ACFE-E8A3DF8E40E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2F75754-FEDA-471A-9A6C-94B24EAC2E02}" type="datetimeFigureOut">
              <a:rPr lang="en-US" smtClean="0"/>
              <a:pPr/>
              <a:t>11/13/2018</a:t>
            </a:fld>
            <a:endParaRPr lang="en-US"/>
          </a:p>
        </p:txBody>
      </p:sp>
      <p:sp>
        <p:nvSpPr>
          <p:cNvPr id="9" name="Slide Number Placeholder 8"/>
          <p:cNvSpPr>
            <a:spLocks noGrp="1"/>
          </p:cNvSpPr>
          <p:nvPr>
            <p:ph type="sldNum" sz="quarter" idx="11"/>
          </p:nvPr>
        </p:nvSpPr>
        <p:spPr/>
        <p:txBody>
          <a:bodyPr/>
          <a:lstStyle/>
          <a:p>
            <a:fld id="{0CEDEC96-1CEF-46CC-ACFE-E8A3DF8E40E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2F75754-FEDA-471A-9A6C-94B24EAC2E02}" type="datetimeFigureOut">
              <a:rPr lang="en-US" smtClean="0"/>
              <a:pPr/>
              <a:t>11/13/2018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EDEC96-1CEF-46CC-ACFE-E8A3DF8E40E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docsity.com/en/srs-for-job-portal-implementation-and-applications-in-computer-sciences-project-report/86567/" TargetMode="External"/><Relationship Id="rId3" Type="http://schemas.openxmlformats.org/officeDocument/2006/relationships/hyperlink" Target="https://www.slideshare.net/shahsmzh/online-job-portal-uml-diagrams" TargetMode="External"/><Relationship Id="rId7" Type="http://schemas.openxmlformats.org/officeDocument/2006/relationships/hyperlink" Target="https://play.google.com/store/apps/details?id=naukriApp.appModules.login&amp;amp;amp;amp;hl=en" TargetMode="External"/><Relationship Id="rId2" Type="http://schemas.openxmlformats.org/officeDocument/2006/relationships/hyperlink" Target="https://creately.com/diagram/example/hl6qam9i1/online%20job%20portal" TargetMode="External"/><Relationship Id="rId1" Type="http://schemas.openxmlformats.org/officeDocument/2006/relationships/slideLayout" Target="../slideLayouts/slideLayout2.xml"/><Relationship Id="rId6" Type="http://schemas.openxmlformats.org/officeDocument/2006/relationships/hyperlink" Target="https://play.google.com/store/search?q=naukri%20apps&amp;amp;amp;amp;hl=en" TargetMode="External"/><Relationship Id="rId5" Type="http://schemas.openxmlformats.org/officeDocument/2006/relationships/hyperlink" Target="https://play.google.com/store/apps/details?id=com.mycityjobsindia.app&amp;amp;amp;amp;hl=en" TargetMode="External"/><Relationship Id="rId4" Type="http://schemas.openxmlformats.org/officeDocument/2006/relationships/hyperlink" Target="https://www.freeprojectz.com/entity-relationship/job-portal-system-er-diagram" TargetMode="External"/><Relationship Id="rId9" Type="http://schemas.openxmlformats.org/officeDocument/2006/relationships/hyperlink" Target="http://www.guru.com/portfolio/portfolio-for-job-portal/2845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25781"/>
            <a:ext cx="8305800" cy="1510145"/>
          </a:xfrm>
        </p:spPr>
        <p:txBody>
          <a:bodyPr/>
          <a:lstStyle/>
          <a:p>
            <a:r>
              <a:rPr lang="en-US" dirty="0" smtClean="0"/>
              <a:t>Online Recruitment Portal</a:t>
            </a:r>
            <a:endParaRPr lang="en-US" dirty="0"/>
          </a:p>
        </p:txBody>
      </p:sp>
      <p:sp>
        <p:nvSpPr>
          <p:cNvPr id="4" name="Subtitle 3"/>
          <p:cNvSpPr>
            <a:spLocks noGrp="1"/>
          </p:cNvSpPr>
          <p:nvPr>
            <p:ph type="subTitle" idx="1"/>
          </p:nvPr>
        </p:nvSpPr>
        <p:spPr>
          <a:xfrm>
            <a:off x="3962400" y="4267200"/>
            <a:ext cx="4724400" cy="2438400"/>
          </a:xfrm>
        </p:spPr>
        <p:txBody>
          <a:bodyPr/>
          <a:lstStyle/>
          <a:p>
            <a:r>
              <a:rPr lang="en-US" i="1" dirty="0" err="1" smtClean="0"/>
              <a:t>Aditya</a:t>
            </a:r>
            <a:r>
              <a:rPr lang="en-US" i="1" dirty="0" smtClean="0"/>
              <a:t> Joshi(0827IT141007)</a:t>
            </a:r>
          </a:p>
          <a:p>
            <a:r>
              <a:rPr lang="en-US" i="1" dirty="0" err="1" smtClean="0"/>
              <a:t>Aman</a:t>
            </a:r>
            <a:r>
              <a:rPr lang="en-US" i="1" dirty="0" smtClean="0"/>
              <a:t> </a:t>
            </a:r>
            <a:r>
              <a:rPr lang="en-US" i="1" dirty="0" err="1" smtClean="0"/>
              <a:t>Mishra</a:t>
            </a:r>
            <a:r>
              <a:rPr lang="en-US" i="1" dirty="0" smtClean="0"/>
              <a:t>(0827IT141012)</a:t>
            </a:r>
          </a:p>
          <a:p>
            <a:r>
              <a:rPr lang="en-US" i="1" dirty="0" err="1" smtClean="0"/>
              <a:t>Faraz</a:t>
            </a:r>
            <a:r>
              <a:rPr lang="en-US" i="1" dirty="0" smtClean="0"/>
              <a:t> </a:t>
            </a:r>
            <a:r>
              <a:rPr lang="en-US" i="1" dirty="0" err="1" smtClean="0"/>
              <a:t>Shaikh</a:t>
            </a:r>
            <a:r>
              <a:rPr lang="en-US" i="1" dirty="0" smtClean="0"/>
              <a:t>(0827IT141038)  </a:t>
            </a:r>
          </a:p>
          <a:p>
            <a:r>
              <a:rPr lang="en-US" i="1" dirty="0" err="1" smtClean="0"/>
              <a:t>Rahul</a:t>
            </a:r>
            <a:r>
              <a:rPr lang="en-US" i="1" dirty="0" smtClean="0"/>
              <a:t> </a:t>
            </a:r>
            <a:r>
              <a:rPr lang="en-US" i="1" dirty="0" err="1" smtClean="0"/>
              <a:t>Patidar</a:t>
            </a:r>
            <a:r>
              <a:rPr lang="en-US" i="1" dirty="0" smtClean="0"/>
              <a:t>(0827IT141073)</a:t>
            </a:r>
            <a:endParaRPr lang="en-US" i="1" dirty="0"/>
          </a:p>
        </p:txBody>
      </p:sp>
      <p:sp>
        <p:nvSpPr>
          <p:cNvPr id="6" name="Rectangle 5"/>
          <p:cNvSpPr/>
          <p:nvPr/>
        </p:nvSpPr>
        <p:spPr>
          <a:xfrm>
            <a:off x="2743200" y="6172200"/>
            <a:ext cx="61722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Submitted to Department of  Information Technology</a:t>
            </a:r>
          </a:p>
        </p:txBody>
      </p:sp>
      <p:sp>
        <p:nvSpPr>
          <p:cNvPr id="7" name="Rectangle 6"/>
          <p:cNvSpPr/>
          <p:nvPr/>
        </p:nvSpPr>
        <p:spPr>
          <a:xfrm>
            <a:off x="304800" y="6172200"/>
            <a:ext cx="23622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334000"/>
          </a:xfrm>
          <a:ln>
            <a:solidFill>
              <a:srgbClr val="92D050"/>
            </a:solidFill>
          </a:ln>
        </p:spPr>
        <p:txBody>
          <a:bodyPr>
            <a:normAutofit lnSpcReduction="10000"/>
          </a:bodyPr>
          <a:lstStyle/>
          <a:p>
            <a:r>
              <a:rPr lang="en-US" sz="2800" b="1" dirty="0" smtClean="0"/>
              <a:t>Functional components of the project:</a:t>
            </a:r>
            <a:endParaRPr lang="en-US" sz="7200" dirty="0" smtClean="0"/>
          </a:p>
          <a:p>
            <a:r>
              <a:rPr lang="en-US" sz="2800" dirty="0" smtClean="0"/>
              <a:t>A person should be able to</a:t>
            </a:r>
            <a:endParaRPr lang="en-US" sz="7200" dirty="0" smtClean="0"/>
          </a:p>
          <a:p>
            <a:pPr lvl="1"/>
            <a:r>
              <a:rPr lang="en-US" dirty="0" smtClean="0"/>
              <a:t>Access/ Search CVs/information from the first page (only read access).</a:t>
            </a:r>
            <a:endParaRPr lang="en-US" sz="6000" dirty="0" smtClean="0"/>
          </a:p>
          <a:p>
            <a:pPr lvl="1"/>
            <a:r>
              <a:rPr lang="en-US" dirty="0" smtClean="0"/>
              <a:t>Login to the system through the first page of the application</a:t>
            </a:r>
            <a:endParaRPr lang="en-US" sz="6000" dirty="0" smtClean="0"/>
          </a:p>
          <a:p>
            <a:pPr lvl="1"/>
            <a:r>
              <a:rPr lang="en-US" dirty="0" smtClean="0"/>
              <a:t>Change the password after logging into the system</a:t>
            </a:r>
            <a:endParaRPr lang="en-US" sz="6000" dirty="0" smtClean="0"/>
          </a:p>
          <a:p>
            <a:pPr lvl="1"/>
            <a:r>
              <a:rPr lang="en-US" dirty="0" smtClean="0"/>
              <a:t>Upload his/her CV.</a:t>
            </a:r>
            <a:endParaRPr lang="en-US" sz="6000" dirty="0" smtClean="0"/>
          </a:p>
          <a:p>
            <a:pPr lvl="1"/>
            <a:r>
              <a:rPr lang="en-US" dirty="0" smtClean="0"/>
              <a:t>See/change his/her details.</a:t>
            </a:r>
            <a:endParaRPr lang="en-US" sz="6000" dirty="0" smtClean="0"/>
          </a:p>
          <a:p>
            <a:pPr lvl="1"/>
            <a:r>
              <a:rPr lang="en-US" dirty="0" smtClean="0"/>
              <a:t>Get help about the application on how to use the different features of the system.</a:t>
            </a:r>
          </a:p>
          <a:p>
            <a:pPr lvl="1"/>
            <a:r>
              <a:rPr lang="en-US" sz="2800" dirty="0" smtClean="0">
                <a:solidFill>
                  <a:schemeClr val="bg2">
                    <a:lumMod val="20000"/>
                    <a:lumOff val="80000"/>
                  </a:schemeClr>
                </a:solidFill>
              </a:rPr>
              <a:t>An admin login should be present who can read as well as remove any uploads.</a:t>
            </a:r>
          </a:p>
          <a:p>
            <a:pPr lvl="1"/>
            <a:endParaRPr lang="en-US" dirty="0" smtClean="0"/>
          </a:p>
          <a:p>
            <a:pPr lvl="1"/>
            <a:endParaRPr lang="en-US" sz="6000" dirty="0" smtClean="0"/>
          </a:p>
          <a:p>
            <a:endParaRPr lang="en-US" dirty="0"/>
          </a:p>
        </p:txBody>
      </p:sp>
      <p:sp>
        <p:nvSpPr>
          <p:cNvPr id="3" name="Title 2"/>
          <p:cNvSpPr>
            <a:spLocks noGrp="1"/>
          </p:cNvSpPr>
          <p:nvPr>
            <p:ph type="title"/>
          </p:nvPr>
        </p:nvSpPr>
        <p:spPr>
          <a:xfrm>
            <a:off x="457200" y="0"/>
            <a:ext cx="8229600" cy="1219200"/>
          </a:xfrm>
        </p:spPr>
        <p:txBody>
          <a:bodyPr/>
          <a:lstStyle/>
          <a:p>
            <a:r>
              <a:rPr lang="en-US" dirty="0" smtClean="0"/>
              <a:t>Requirement Analysis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29200"/>
          </a:xfrm>
        </p:spPr>
        <p:txBody>
          <a:bodyPr/>
          <a:lstStyle/>
          <a:p>
            <a:r>
              <a:rPr lang="en-US" b="1" dirty="0" smtClean="0"/>
              <a:t>Non-functional Requirements</a:t>
            </a:r>
            <a:endParaRPr lang="en-US" dirty="0" smtClean="0"/>
          </a:p>
          <a:p>
            <a:r>
              <a:rPr lang="en-US" dirty="0" smtClean="0"/>
              <a:t>Secure access of confidential data (user’s details) should be provided.</a:t>
            </a:r>
          </a:p>
          <a:p>
            <a:r>
              <a:rPr lang="en-US" dirty="0" smtClean="0"/>
              <a:t>24 X 7 availability of the application</a:t>
            </a:r>
          </a:p>
          <a:p>
            <a:r>
              <a:rPr lang="en-US" dirty="0" smtClean="0"/>
              <a:t>Application should be accessible over Internet.</a:t>
            </a:r>
          </a:p>
          <a:p>
            <a:r>
              <a:rPr lang="en-US" dirty="0" smtClean="0"/>
              <a:t>Better component design to get better performance at peak time</a:t>
            </a:r>
          </a:p>
          <a:p>
            <a:r>
              <a:rPr lang="en-US" dirty="0" smtClean="0"/>
              <a:t>Flexible service based architecture will be highly desirable for future extension.</a:t>
            </a:r>
          </a:p>
          <a:p>
            <a:endParaRPr lang="en-US" dirty="0"/>
          </a:p>
        </p:txBody>
      </p:sp>
      <p:sp>
        <p:nvSpPr>
          <p:cNvPr id="3" name="Title 2"/>
          <p:cNvSpPr>
            <a:spLocks noGrp="1"/>
          </p:cNvSpPr>
          <p:nvPr>
            <p:ph type="title"/>
          </p:nvPr>
        </p:nvSpPr>
        <p:spPr>
          <a:xfrm>
            <a:off x="457200" y="0"/>
            <a:ext cx="7924800" cy="762000"/>
          </a:xfrm>
        </p:spPr>
        <p:txBody>
          <a:bodyPr>
            <a:normAutofit/>
          </a:bodyPr>
          <a:lstStyle/>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92500" lnSpcReduction="20000"/>
          </a:bodyPr>
          <a:lstStyle/>
          <a:p>
            <a:pPr lvl="2"/>
            <a:r>
              <a:rPr lang="en-US" sz="2400" b="1" dirty="0" smtClean="0"/>
              <a:t>Hardware Specification :</a:t>
            </a:r>
          </a:p>
          <a:p>
            <a:pPr lvl="2"/>
            <a:endParaRPr lang="en-US" sz="2400" b="1" dirty="0" smtClean="0"/>
          </a:p>
          <a:p>
            <a:r>
              <a:rPr lang="en-US" sz="2800" dirty="0" smtClean="0"/>
              <a:t>CPU	                     :	   PENTIUM IV PROCESSOR   </a:t>
            </a:r>
          </a:p>
          <a:p>
            <a:r>
              <a:rPr lang="en-US" sz="2800" dirty="0" smtClean="0"/>
              <a:t>SPEE                               :	   2GHz TOTAL </a:t>
            </a:r>
          </a:p>
          <a:p>
            <a:r>
              <a:rPr lang="en-US" sz="2800" dirty="0" smtClean="0"/>
              <a:t>RAM	                     :	   128 MB</a:t>
            </a:r>
          </a:p>
          <a:p>
            <a:r>
              <a:rPr lang="en-US" sz="2800" dirty="0" smtClean="0"/>
              <a:t>HARD DISK                  :    40 GB </a:t>
            </a:r>
            <a:endParaRPr lang="en-US" sz="3600" dirty="0" smtClean="0"/>
          </a:p>
          <a:p>
            <a:r>
              <a:rPr lang="en-US" sz="2800" dirty="0" smtClean="0"/>
              <a:t>KEYBOARD                   :   105 KEYS </a:t>
            </a:r>
          </a:p>
          <a:p>
            <a:r>
              <a:rPr lang="en-US" sz="2800" dirty="0" smtClean="0"/>
              <a:t>MOUSE	                     :   LOGITECH MOUSE</a:t>
            </a:r>
          </a:p>
          <a:p>
            <a:pPr>
              <a:buNone/>
            </a:pPr>
            <a:r>
              <a:rPr lang="en-US" sz="2800" dirty="0" smtClean="0"/>
              <a:t> </a:t>
            </a:r>
            <a:endParaRPr lang="en-US" sz="3600" dirty="0" smtClean="0"/>
          </a:p>
          <a:p>
            <a:pPr lvl="2"/>
            <a:r>
              <a:rPr lang="en-US" sz="2400" b="1" dirty="0" smtClean="0"/>
              <a:t>Software Specification :</a:t>
            </a:r>
          </a:p>
          <a:p>
            <a:r>
              <a:rPr lang="en-US" sz="2800" dirty="0" smtClean="0"/>
              <a:t/>
            </a:r>
            <a:br>
              <a:rPr lang="en-US" sz="2800" dirty="0" smtClean="0"/>
            </a:br>
            <a:r>
              <a:rPr lang="en-US" sz="2800" dirty="0" smtClean="0"/>
              <a:t>FRONT END	           :   HTML ,CSS, JSP</a:t>
            </a:r>
            <a:endParaRPr lang="en-US" sz="3200" dirty="0" smtClean="0"/>
          </a:p>
          <a:p>
            <a:r>
              <a:rPr lang="en-US" sz="2800" dirty="0" smtClean="0"/>
              <a:t>BACK END	           :   MYSQL,NETBEANS</a:t>
            </a:r>
          </a:p>
          <a:p>
            <a:r>
              <a:rPr lang="en-US" sz="2800" dirty="0" smtClean="0"/>
              <a:t>OPERATING SYSTEM	:   WINDOWS 7</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Companies are always looking for good employees and employees are always looking for his/her dream’s jobs. There is a major problem in the jobs market that employers have to struggle in search of good candidates and candidates don’t know where is jobs available. Job Portal plays a role of mediator between employer and candidates. </a:t>
            </a:r>
          </a:p>
          <a:p>
            <a:r>
              <a:rPr lang="en-US" dirty="0" smtClean="0"/>
              <a:t>Job search from any sector and industry </a:t>
            </a:r>
          </a:p>
          <a:p>
            <a:r>
              <a:rPr lang="en-US" dirty="0" smtClean="0"/>
              <a:t>Job Search based on Education, Experience, Expertise, Location and Remuneration </a:t>
            </a:r>
          </a:p>
          <a:p>
            <a:r>
              <a:rPr lang="en-US" dirty="0" smtClean="0"/>
              <a:t> Multiple Resumes upload </a:t>
            </a:r>
          </a:p>
          <a:p>
            <a:r>
              <a:rPr lang="en-US" dirty="0" smtClean="0"/>
              <a:t> Free apply  Apply online</a:t>
            </a:r>
            <a:endParaRPr lang="en-US" dirty="0"/>
          </a:p>
        </p:txBody>
      </p:sp>
      <p:sp>
        <p:nvSpPr>
          <p:cNvPr id="3" name="Title 2"/>
          <p:cNvSpPr>
            <a:spLocks noGrp="1"/>
          </p:cNvSpPr>
          <p:nvPr>
            <p:ph type="title"/>
          </p:nvPr>
        </p:nvSpPr>
        <p:spPr/>
        <p:txBody>
          <a:bodyPr/>
          <a:lstStyle/>
          <a:p>
            <a:r>
              <a:rPr lang="en-US" dirty="0" smtClean="0"/>
              <a:t>Solution proposed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3886200"/>
          </a:xfrm>
        </p:spPr>
        <p:txBody>
          <a:bodyPr>
            <a:normAutofit/>
          </a:bodyPr>
          <a:lstStyle/>
          <a:p>
            <a:r>
              <a:rPr lang="en-US" sz="3200" dirty="0" smtClean="0"/>
              <a:t>Job seeker Module.</a:t>
            </a:r>
          </a:p>
          <a:p>
            <a:r>
              <a:rPr lang="en-US" sz="3200" dirty="0" smtClean="0"/>
              <a:t>Job Recruiter Module</a:t>
            </a:r>
          </a:p>
          <a:p>
            <a:r>
              <a:rPr lang="en-US" sz="3200" dirty="0" smtClean="0"/>
              <a:t>Administration Module</a:t>
            </a:r>
            <a:endParaRPr lang="en-US" sz="3200" dirty="0"/>
          </a:p>
        </p:txBody>
      </p:sp>
      <p:sp>
        <p:nvSpPr>
          <p:cNvPr id="3" name="Title 2"/>
          <p:cNvSpPr>
            <a:spLocks noGrp="1"/>
          </p:cNvSpPr>
          <p:nvPr>
            <p:ph type="title"/>
          </p:nvPr>
        </p:nvSpPr>
        <p:spPr/>
        <p:txBody>
          <a:bodyPr/>
          <a:lstStyle/>
          <a:p>
            <a:r>
              <a:rPr lang="en-US" dirty="0" smtClean="0"/>
              <a:t>Models/Diagrams-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Use case Diagrams</a:t>
            </a:r>
            <a:br>
              <a:rPr lang="en-US" dirty="0" smtClean="0"/>
            </a:br>
            <a:endParaRPr lang="en-US" dirty="0"/>
          </a:p>
        </p:txBody>
      </p:sp>
      <p:pic>
        <p:nvPicPr>
          <p:cNvPr id="1026" name="Picture 2" descr="C:\Users\Sharmaji\Desktop\use.PNG"/>
          <p:cNvPicPr>
            <a:picLocks noGrp="1" noChangeAspect="1" noChangeArrowheads="1"/>
          </p:cNvPicPr>
          <p:nvPr>
            <p:ph idx="1"/>
          </p:nvPr>
        </p:nvPicPr>
        <p:blipFill>
          <a:blip r:embed="rId2" cstate="print"/>
          <a:srcRect/>
          <a:stretch>
            <a:fillRect/>
          </a:stretch>
        </p:blipFill>
        <p:spPr bwMode="auto">
          <a:xfrm>
            <a:off x="1496121" y="1524000"/>
            <a:ext cx="6151757" cy="4572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Class Diagram</a:t>
            </a:r>
            <a:endParaRPr lang="en-US" dirty="0"/>
          </a:p>
        </p:txBody>
      </p:sp>
      <p:pic>
        <p:nvPicPr>
          <p:cNvPr id="4" name="image7.png"/>
          <p:cNvPicPr>
            <a:picLocks noGrp="1"/>
          </p:cNvPicPr>
          <p:nvPr>
            <p:ph idx="1"/>
          </p:nvPr>
        </p:nvPicPr>
        <p:blipFill>
          <a:blip r:embed="rId2" cstate="print"/>
          <a:stretch>
            <a:fillRect/>
          </a:stretch>
        </p:blipFill>
        <p:spPr>
          <a:xfrm>
            <a:off x="762000" y="1524000"/>
            <a:ext cx="7253053" cy="480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Conceptual Activity Diagram</a:t>
            </a:r>
            <a:endParaRPr lang="en-US" dirty="0"/>
          </a:p>
        </p:txBody>
      </p:sp>
      <p:pic>
        <p:nvPicPr>
          <p:cNvPr id="2050" name="Picture 2" descr="C:\Users\Sharmaji\Desktop\conc.PNG"/>
          <p:cNvPicPr>
            <a:picLocks noGrp="1" noChangeAspect="1" noChangeArrowheads="1"/>
          </p:cNvPicPr>
          <p:nvPr>
            <p:ph idx="1"/>
          </p:nvPr>
        </p:nvPicPr>
        <p:blipFill>
          <a:blip r:embed="rId2" cstate="print"/>
          <a:srcRect/>
          <a:stretch>
            <a:fillRect/>
          </a:stretch>
        </p:blipFill>
        <p:spPr bwMode="auto">
          <a:xfrm>
            <a:off x="2438400" y="1524000"/>
            <a:ext cx="4038599" cy="4648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1828800"/>
            <a:ext cx="3733800" cy="533400"/>
          </a:xfrm>
        </p:spPr>
        <p:txBody>
          <a:bodyPr>
            <a:normAutofit fontScale="90000"/>
          </a:bodyPr>
          <a:lstStyle/>
          <a:p>
            <a:endParaRPr lang="en-US" dirty="0"/>
          </a:p>
        </p:txBody>
      </p:sp>
      <p:pic>
        <p:nvPicPr>
          <p:cNvPr id="3074" name="Picture 2" descr="C:\Users\Sharmaji\Desktop\acti.PNG"/>
          <p:cNvPicPr>
            <a:picLocks noGrp="1" noChangeAspect="1" noChangeArrowheads="1"/>
          </p:cNvPicPr>
          <p:nvPr>
            <p:ph idx="1"/>
          </p:nvPr>
        </p:nvPicPr>
        <p:blipFill>
          <a:blip r:embed="rId2" cstate="print"/>
          <a:srcRect/>
          <a:stretch>
            <a:fillRect/>
          </a:stretch>
        </p:blipFill>
        <p:spPr bwMode="auto">
          <a:xfrm>
            <a:off x="2057400" y="1219200"/>
            <a:ext cx="4579582" cy="4572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ER Diagram</a:t>
            </a:r>
            <a:br>
              <a:rPr lang="en-US" dirty="0" smtClean="0"/>
            </a:br>
            <a:endParaRPr lang="en-US"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3581400" y="6858000"/>
            <a:ext cx="1398472" cy="45719"/>
          </a:xfrm>
          <a:prstGeom prst="rect">
            <a:avLst/>
          </a:prstGeom>
          <a:noFill/>
          <a:ln w="9525">
            <a:noFill/>
            <a:miter lim="800000"/>
            <a:headEnd/>
            <a:tailEnd/>
          </a:ln>
        </p:spPr>
      </p:pic>
      <p:sp>
        <p:nvSpPr>
          <p:cNvPr id="5" name="Content Placeholder 4"/>
          <p:cNvSpPr>
            <a:spLocks noGrp="1"/>
          </p:cNvSpPr>
          <p:nvPr>
            <p:ph idx="1"/>
          </p:nvPr>
        </p:nvSpPr>
        <p:spPr/>
        <p:txBody>
          <a:bodyPr/>
          <a:lstStyle/>
          <a:p>
            <a:endParaRPr lang="en-IN"/>
          </a:p>
        </p:txBody>
      </p:sp>
      <p:pic>
        <p:nvPicPr>
          <p:cNvPr id="7" name="Picture 6" descr="C:\Users\admin\Desktop\aaa.png"/>
          <p:cNvPicPr/>
          <p:nvPr/>
        </p:nvPicPr>
        <p:blipFill>
          <a:blip r:embed="rId3" cstate="print"/>
          <a:srcRect/>
          <a:stretch>
            <a:fillRect/>
          </a:stretch>
        </p:blipFill>
        <p:spPr bwMode="auto">
          <a:xfrm>
            <a:off x="457200" y="1295400"/>
            <a:ext cx="8229600" cy="510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 Abstract </a:t>
            </a:r>
          </a:p>
          <a:p>
            <a:r>
              <a:rPr lang="en-US" dirty="0" smtClean="0"/>
              <a:t> Introduction </a:t>
            </a:r>
          </a:p>
          <a:p>
            <a:r>
              <a:rPr lang="en-US" dirty="0" smtClean="0"/>
              <a:t> Problem Statement </a:t>
            </a:r>
          </a:p>
          <a:p>
            <a:r>
              <a:rPr lang="en-US" dirty="0" smtClean="0"/>
              <a:t> Survey of Existing Systems </a:t>
            </a:r>
          </a:p>
          <a:p>
            <a:r>
              <a:rPr lang="en-US" dirty="0" smtClean="0"/>
              <a:t> Project Objectives </a:t>
            </a:r>
          </a:p>
          <a:p>
            <a:r>
              <a:rPr lang="en-US" dirty="0" smtClean="0"/>
              <a:t> Requirement Analysis </a:t>
            </a:r>
          </a:p>
          <a:p>
            <a:r>
              <a:rPr lang="en-US" dirty="0" smtClean="0"/>
              <a:t> Solution Proposed </a:t>
            </a:r>
          </a:p>
          <a:p>
            <a:r>
              <a:rPr lang="en-US" dirty="0" smtClean="0"/>
              <a:t> Models and Diagrams </a:t>
            </a:r>
          </a:p>
          <a:p>
            <a:r>
              <a:rPr lang="en-US" dirty="0" smtClean="0"/>
              <a:t> The implementation </a:t>
            </a:r>
          </a:p>
          <a:p>
            <a:r>
              <a:rPr lang="en-US" dirty="0" smtClean="0"/>
              <a:t> Test Cases </a:t>
            </a:r>
          </a:p>
          <a:p>
            <a:r>
              <a:rPr lang="en-US" dirty="0" smtClean="0"/>
              <a:t> The Outcome discussion </a:t>
            </a:r>
          </a:p>
          <a:p>
            <a:r>
              <a:rPr lang="en-US" dirty="0" smtClean="0"/>
              <a:t> Conclusions and Limitations </a:t>
            </a:r>
          </a:p>
          <a:p>
            <a:endParaRPr lang="en-US" dirty="0"/>
          </a:p>
        </p:txBody>
      </p:sp>
      <p:sp>
        <p:nvSpPr>
          <p:cNvPr id="3" name="Title 2"/>
          <p:cNvSpPr>
            <a:spLocks noGrp="1"/>
          </p:cNvSpPr>
          <p:nvPr>
            <p:ph type="title"/>
          </p:nvPr>
        </p:nvSpPr>
        <p:spPr/>
        <p:txBody>
          <a:bodyPr/>
          <a:lstStyle/>
          <a:p>
            <a:r>
              <a:rPr lang="en-US" dirty="0" smtClean="0"/>
              <a:t>Project Presentation Outline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a:t>
            </a:r>
            <a:endParaRPr lang="en-US" dirty="0"/>
          </a:p>
        </p:txBody>
      </p:sp>
      <p:pic>
        <p:nvPicPr>
          <p:cNvPr id="6" name="image9.png"/>
          <p:cNvPicPr>
            <a:picLocks noGrp="1"/>
          </p:cNvPicPr>
          <p:nvPr>
            <p:ph idx="1"/>
          </p:nvPr>
        </p:nvPicPr>
        <p:blipFill>
          <a:blip r:embed="rId2" cstate="print"/>
          <a:stretch>
            <a:fillRect/>
          </a:stretch>
        </p:blipFill>
        <p:spPr>
          <a:xfrm>
            <a:off x="1624381" y="1948095"/>
            <a:ext cx="5895238" cy="37238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flipH="1">
            <a:off x="533400" y="228600"/>
            <a:ext cx="6659881" cy="838201"/>
          </a:xfrm>
        </p:spPr>
        <p:txBody>
          <a:bodyPr>
            <a:normAutofit/>
          </a:bodyPr>
          <a:lstStyle/>
          <a:p>
            <a:r>
              <a:rPr lang="en-US" dirty="0" smtClean="0"/>
              <a:t>Home </a:t>
            </a:r>
            <a:endParaRPr lang="en-US" dirty="0"/>
          </a:p>
        </p:txBody>
      </p:sp>
      <p:pic>
        <p:nvPicPr>
          <p:cNvPr id="6" name="Content Placeholder 5" descr="C:\Users\Aditya\Desktop\project 1.jpg"/>
          <p:cNvPicPr>
            <a:picLocks noGrp="1"/>
          </p:cNvPicPr>
          <p:nvPr>
            <p:ph idx="1"/>
          </p:nvPr>
        </p:nvPicPr>
        <p:blipFill>
          <a:blip r:embed="rId2" cstate="print"/>
          <a:srcRect/>
          <a:stretch>
            <a:fillRect/>
          </a:stretch>
        </p:blipFill>
        <p:spPr bwMode="auto">
          <a:xfrm>
            <a:off x="533400" y="1447800"/>
            <a:ext cx="8077200" cy="4724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flipV="1">
            <a:off x="1219200" y="2209800"/>
            <a:ext cx="6172200" cy="533400"/>
          </a:xfrm>
        </p:spPr>
        <p:txBody>
          <a:bodyPr>
            <a:normAutofit fontScale="90000"/>
          </a:bodyPr>
          <a:lstStyle/>
          <a:p>
            <a:endParaRPr lang="en-US" dirty="0"/>
          </a:p>
        </p:txBody>
      </p:sp>
      <p:pic>
        <p:nvPicPr>
          <p:cNvPr id="4" name="image11.png"/>
          <p:cNvPicPr>
            <a:picLocks noGrp="1"/>
          </p:cNvPicPr>
          <p:nvPr>
            <p:ph idx="1"/>
          </p:nvPr>
        </p:nvPicPr>
        <p:blipFill>
          <a:blip r:embed="rId2" cstate="print"/>
          <a:stretch>
            <a:fillRect/>
          </a:stretch>
        </p:blipFill>
        <p:spPr>
          <a:xfrm>
            <a:off x="457200" y="685800"/>
            <a:ext cx="8229600" cy="495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838200"/>
            <a:ext cx="4114800" cy="304800"/>
          </a:xfrm>
        </p:spPr>
        <p:txBody>
          <a:bodyPr>
            <a:normAutofit fontScale="90000"/>
          </a:bodyPr>
          <a:lstStyle/>
          <a:p>
            <a:endParaRPr lang="en-US" dirty="0"/>
          </a:p>
        </p:txBody>
      </p:sp>
      <p:pic>
        <p:nvPicPr>
          <p:cNvPr id="4" name="image12.jpeg"/>
          <p:cNvPicPr>
            <a:picLocks noGrp="1"/>
          </p:cNvPicPr>
          <p:nvPr>
            <p:ph idx="1"/>
          </p:nvPr>
        </p:nvPicPr>
        <p:blipFill>
          <a:blip r:embed="rId2" cstate="print"/>
          <a:stretch>
            <a:fillRect/>
          </a:stretch>
        </p:blipFill>
        <p:spPr>
          <a:xfrm>
            <a:off x="685800" y="533400"/>
            <a:ext cx="7472014" cy="5943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14600"/>
            <a:ext cx="8229600" cy="76200"/>
          </a:xfrm>
        </p:spPr>
        <p:txBody>
          <a:bodyPr>
            <a:normAutofit fontScale="90000"/>
          </a:bodyPr>
          <a:lstStyle/>
          <a:p>
            <a:endParaRPr lang="en-US" dirty="0"/>
          </a:p>
        </p:txBody>
      </p:sp>
      <p:pic>
        <p:nvPicPr>
          <p:cNvPr id="4" name="image13.png"/>
          <p:cNvPicPr>
            <a:picLocks noGrp="1"/>
          </p:cNvPicPr>
          <p:nvPr>
            <p:ph idx="1"/>
          </p:nvPr>
        </p:nvPicPr>
        <p:blipFill>
          <a:blip r:embed="rId2" cstate="print"/>
          <a:stretch>
            <a:fillRect/>
          </a:stretch>
        </p:blipFill>
        <p:spPr>
          <a:xfrm>
            <a:off x="381000" y="990600"/>
            <a:ext cx="8229600" cy="41647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685800"/>
            <a:ext cx="6781800" cy="609600"/>
          </a:xfrm>
        </p:spPr>
        <p:txBody>
          <a:bodyPr>
            <a:normAutofit fontScale="90000"/>
          </a:bodyPr>
          <a:lstStyle/>
          <a:p>
            <a:endParaRPr lang="en-US" dirty="0"/>
          </a:p>
        </p:txBody>
      </p:sp>
      <p:sp>
        <p:nvSpPr>
          <p:cNvPr id="7" name="Content Placeholder 6"/>
          <p:cNvSpPr>
            <a:spLocks noGrp="1"/>
          </p:cNvSpPr>
          <p:nvPr>
            <p:ph idx="1"/>
          </p:nvPr>
        </p:nvSpPr>
        <p:spPr>
          <a:xfrm flipH="1" flipV="1">
            <a:off x="8686800" y="6096000"/>
            <a:ext cx="228600" cy="76200"/>
          </a:xfrm>
        </p:spPr>
        <p:txBody>
          <a:bodyPr>
            <a:normAutofit fontScale="25000" lnSpcReduction="20000"/>
          </a:bodyPr>
          <a:lstStyle/>
          <a:p>
            <a:endParaRPr lang="en-US" dirty="0"/>
          </a:p>
        </p:txBody>
      </p:sp>
      <p:pic>
        <p:nvPicPr>
          <p:cNvPr id="8" name="image14.jpeg"/>
          <p:cNvPicPr>
            <a:picLocks/>
          </p:cNvPicPr>
          <p:nvPr/>
        </p:nvPicPr>
        <p:blipFill>
          <a:blip r:embed="rId2" cstate="print"/>
          <a:stretch>
            <a:fillRect/>
          </a:stretch>
        </p:blipFill>
        <p:spPr>
          <a:xfrm>
            <a:off x="457200" y="152400"/>
            <a:ext cx="8229600" cy="1828800"/>
          </a:xfrm>
          <a:prstGeom prst="rect">
            <a:avLst/>
          </a:prstGeom>
        </p:spPr>
      </p:pic>
      <p:pic>
        <p:nvPicPr>
          <p:cNvPr id="6" name="Picture 5" descr="C:\Users\Aditya\Desktop\project 2.jpg"/>
          <p:cNvPicPr/>
          <p:nvPr/>
        </p:nvPicPr>
        <p:blipFill>
          <a:blip r:embed="rId3" cstate="print"/>
          <a:srcRect/>
          <a:stretch>
            <a:fillRect/>
          </a:stretch>
        </p:blipFill>
        <p:spPr bwMode="auto">
          <a:xfrm>
            <a:off x="457200" y="1981200"/>
            <a:ext cx="7924800" cy="4419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76800"/>
          </a:xfrm>
        </p:spPr>
        <p:txBody>
          <a:bodyPr>
            <a:normAutofit lnSpcReduction="10000"/>
          </a:bodyPr>
          <a:lstStyle/>
          <a:p>
            <a:r>
              <a:rPr lang="en-US" dirty="0" smtClean="0"/>
              <a:t>There are many type of testing methods available which is used to test our software/program. In our website we used white box testing. We are using this testing because in our website everything is clear and internally arranged. In our project the tester chooses inputs(</a:t>
            </a:r>
            <a:r>
              <a:rPr lang="en-US" dirty="0" err="1" smtClean="0"/>
              <a:t>e,g</a:t>
            </a:r>
            <a:r>
              <a:rPr lang="en-US" dirty="0" smtClean="0"/>
              <a:t> branch and subject) through our site and determines the appropriate outputs</a:t>
            </a:r>
          </a:p>
          <a:p>
            <a:r>
              <a:rPr lang="en-US" dirty="0" smtClean="0"/>
              <a:t>Also in our project we use reactive approach in which the testing is not started until after design and coding are completed.</a:t>
            </a:r>
          </a:p>
          <a:p>
            <a:r>
              <a:rPr lang="en-US" dirty="0" smtClean="0"/>
              <a:t>Test environment- OS :</a:t>
            </a:r>
            <a:r>
              <a:rPr lang="en-US" dirty="0" err="1" smtClean="0"/>
              <a:t>Windows,IOS</a:t>
            </a:r>
            <a:r>
              <a:rPr lang="en-US" dirty="0" smtClean="0"/>
              <a:t> </a:t>
            </a:r>
          </a:p>
          <a:p>
            <a:r>
              <a:rPr lang="en-US" dirty="0" smtClean="0"/>
              <a:t>Browser: </a:t>
            </a:r>
            <a:r>
              <a:rPr lang="en-US" dirty="0" err="1" smtClean="0"/>
              <a:t>Chrome,Mozilla</a:t>
            </a:r>
            <a:r>
              <a:rPr lang="en-US" dirty="0" smtClean="0"/>
              <a:t>.</a:t>
            </a:r>
          </a:p>
          <a:p>
            <a:endParaRPr lang="en-US" dirty="0"/>
          </a:p>
        </p:txBody>
      </p:sp>
      <p:sp>
        <p:nvSpPr>
          <p:cNvPr id="3" name="Title 2"/>
          <p:cNvSpPr>
            <a:spLocks noGrp="1"/>
          </p:cNvSpPr>
          <p:nvPr>
            <p:ph type="title"/>
          </p:nvPr>
        </p:nvSpPr>
        <p:spPr/>
        <p:txBody>
          <a:bodyPr/>
          <a:lstStyle/>
          <a:p>
            <a:r>
              <a:rPr lang="en-US" dirty="0" smtClean="0"/>
              <a:t>Testing/Test Cases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Expected Outcomes -</a:t>
            </a:r>
          </a:p>
          <a:p>
            <a:pPr>
              <a:buNone/>
            </a:pPr>
            <a:r>
              <a:rPr lang="en-US" dirty="0" smtClean="0"/>
              <a:t>   After rounds of reconnaissance ,we aim to make a website where our motto is “our vision is your </a:t>
            </a:r>
            <a:r>
              <a:rPr lang="en-US" dirty="0" err="1" smtClean="0"/>
              <a:t>success”.The</a:t>
            </a:r>
            <a:r>
              <a:rPr lang="en-US" dirty="0" smtClean="0"/>
              <a:t> project consists of online quiz and job aspirants can also search jobs with respect to location and their respective </a:t>
            </a:r>
            <a:r>
              <a:rPr lang="en-US" dirty="0" err="1" smtClean="0"/>
              <a:t>industry.It</a:t>
            </a:r>
            <a:r>
              <a:rPr lang="en-US" dirty="0" smtClean="0"/>
              <a:t> also consists of salient features such as company registration and student </a:t>
            </a:r>
            <a:r>
              <a:rPr lang="en-US" dirty="0" err="1" smtClean="0"/>
              <a:t>registration.Then</a:t>
            </a:r>
            <a:r>
              <a:rPr lang="en-US" dirty="0" smtClean="0"/>
              <a:t> there are also company affiliates such as tech </a:t>
            </a:r>
            <a:r>
              <a:rPr lang="en-US" dirty="0" err="1" smtClean="0"/>
              <a:t>mahindra,infosys</a:t>
            </a:r>
            <a:r>
              <a:rPr lang="en-US" dirty="0" smtClean="0"/>
              <a:t> and cognizant.</a:t>
            </a:r>
            <a:endParaRPr lang="en-US" dirty="0"/>
          </a:p>
        </p:txBody>
      </p:sp>
      <p:sp>
        <p:nvSpPr>
          <p:cNvPr id="3" name="Title 2"/>
          <p:cNvSpPr>
            <a:spLocks noGrp="1"/>
          </p:cNvSpPr>
          <p:nvPr>
            <p:ph type="title"/>
          </p:nvPr>
        </p:nvSpPr>
        <p:spPr/>
        <p:txBody>
          <a:bodyPr/>
          <a:lstStyle/>
          <a:p>
            <a:r>
              <a:rPr lang="en-US" dirty="0" smtClean="0"/>
              <a:t>The Outcome discussion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5029200"/>
          </a:xfrm>
        </p:spPr>
        <p:txBody>
          <a:bodyPr>
            <a:normAutofit lnSpcReduction="10000"/>
          </a:bodyPr>
          <a:lstStyle/>
          <a:p>
            <a:r>
              <a:rPr lang="en-US" dirty="0" smtClean="0"/>
              <a:t>This project enables the jobseekers to find jobs according to their educational qualifications and on the other hand it is also helpful for companies to recruit required number of employees according to their needs.</a:t>
            </a:r>
          </a:p>
          <a:p>
            <a:r>
              <a:rPr lang="en-US" dirty="0" smtClean="0"/>
              <a:t>Limitation</a:t>
            </a:r>
          </a:p>
          <a:p>
            <a:pPr>
              <a:buNone/>
            </a:pPr>
            <a:r>
              <a:rPr lang="en-US" dirty="0" smtClean="0"/>
              <a:t>   Too many candidates- It is a fact that dealing with irrelevant and bad candidates is the main problem of a HR manager. Spam candidates can waste lot of time.</a:t>
            </a:r>
          </a:p>
          <a:p>
            <a:pPr>
              <a:buNone/>
            </a:pPr>
            <a:r>
              <a:rPr lang="en-US" dirty="0" smtClean="0"/>
              <a:t>   It won't always work- Online recruitment doesn't work every time. Every job vacancy cannot be posted or filled online.</a:t>
            </a:r>
          </a:p>
          <a:p>
            <a:pPr>
              <a:buNone/>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Conclusion and Limitation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b="1" u="heavy" dirty="0" smtClean="0">
                <a:hlinkClick r:id="rId2"/>
              </a:rPr>
              <a:t>https://creately.com/diagram/example/hl6qam9i1/online%20job%20portal</a:t>
            </a:r>
            <a:endParaRPr lang="en-US" dirty="0" smtClean="0"/>
          </a:p>
          <a:p>
            <a:pPr lvl="0"/>
            <a:r>
              <a:rPr lang="en-US" b="1" u="heavy" dirty="0" smtClean="0">
                <a:hlinkClick r:id="rId3"/>
              </a:rPr>
              <a:t>https://www.slideshare.net/shahsmzh/online-job-portal-uml-diagrams</a:t>
            </a:r>
            <a:endParaRPr lang="en-US" dirty="0" smtClean="0"/>
          </a:p>
          <a:p>
            <a:pPr lvl="0"/>
            <a:r>
              <a:rPr lang="en-US" b="1" u="heavy" dirty="0" smtClean="0">
                <a:hlinkClick r:id="rId4"/>
              </a:rPr>
              <a:t>https://www.freeprojectz.com/entity-relationship/job-portal-system-er-diagram</a:t>
            </a:r>
            <a:endParaRPr lang="en-US" dirty="0" smtClean="0"/>
          </a:p>
          <a:p>
            <a:pPr lvl="0"/>
            <a:r>
              <a:rPr lang="en-US" b="1" u="heavy" dirty="0" smtClean="0">
                <a:hlinkClick r:id="rId5"/>
              </a:rPr>
              <a:t>https://play.google.com/store/apps/details?id=com.mycityjobsindia.app&amp;hl=en</a:t>
            </a:r>
            <a:endParaRPr lang="en-US" dirty="0" smtClean="0"/>
          </a:p>
          <a:p>
            <a:pPr lvl="0"/>
            <a:r>
              <a:rPr lang="en-US" b="1" u="heavy" dirty="0" smtClean="0">
                <a:hlinkClick r:id="rId6"/>
              </a:rPr>
              <a:t>https://play.google.com/store/search?q=naukri%20apps&amp;hl=en</a:t>
            </a:r>
            <a:endParaRPr lang="en-US" dirty="0" smtClean="0"/>
          </a:p>
          <a:p>
            <a:pPr lvl="0"/>
            <a:r>
              <a:rPr lang="en-US" b="1" u="heavy" dirty="0" smtClean="0">
                <a:hlinkClick r:id="rId7"/>
              </a:rPr>
              <a:t>https://play.google.com/store/apps/details?id=naukriApp.appModules.login&amp;hl=en</a:t>
            </a:r>
            <a:endParaRPr lang="en-US" dirty="0" smtClean="0"/>
          </a:p>
          <a:p>
            <a:pPr lvl="0"/>
            <a:r>
              <a:rPr lang="en-US" b="1" u="heavy" smtClean="0">
                <a:hlinkClick r:id="rId8"/>
              </a:rPr>
              <a:t>https://www.docsity.com/en/srs-for-job-portal-implementation-and-applications- in- computer-sciences-project-report/86567</a:t>
            </a:r>
            <a:r>
              <a:rPr lang="en-US" b="1" u="heavy" smtClean="0">
                <a:hlinkClick r:id="rId9"/>
              </a:rPr>
              <a:t>/ http://www.guru.com/portfolio/portfolio-for-job-portal/284588</a:t>
            </a:r>
            <a:endParaRPr lang="en-US" smtClean="0"/>
          </a:p>
          <a:p>
            <a:endParaRPr lang="en-US"/>
          </a:p>
        </p:txBody>
      </p:sp>
      <p:sp>
        <p:nvSpPr>
          <p:cNvPr id="3" name="Title 2"/>
          <p:cNvSpPr>
            <a:spLocks noGrp="1"/>
          </p:cNvSpPr>
          <p:nvPr>
            <p:ph type="title"/>
          </p:nvPr>
        </p:nvSpPr>
        <p:spPr/>
        <p:txBody>
          <a:bodyPr>
            <a:normAutofit fontScale="90000"/>
          </a:bodyPr>
          <a:lstStyle/>
          <a:p>
            <a:r>
              <a:rPr lang="en-US" b="1" dirty="0" smtClean="0"/>
              <a:t>References</a:t>
            </a:r>
            <a:br>
              <a:rPr lang="en-US" b="1"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dirty="0" smtClean="0"/>
              <a:t> </a:t>
            </a:r>
          </a:p>
          <a:p>
            <a:pPr algn="just">
              <a:buNone/>
            </a:pPr>
            <a:r>
              <a:rPr lang="en-IN" dirty="0" smtClean="0"/>
              <a:t>The online recruitment is an Indian Job Portal Founded by student of </a:t>
            </a:r>
            <a:r>
              <a:rPr lang="en-IN" dirty="0" err="1" smtClean="0"/>
              <a:t>Aitr</a:t>
            </a:r>
            <a:r>
              <a:rPr lang="en-IN" dirty="0" smtClean="0"/>
              <a:t> ,Indore Students in the year 2018.It is forever pushing the boundaries with new edge innovation and technology. efforts are continuously made to improve the job search of the site and make it more efficient for users. it is intended to serve as a preliminary medium of contact and exchange of information for its user/members who have a </a:t>
            </a:r>
            <a:r>
              <a:rPr lang="en-IN" dirty="0" err="1" smtClean="0"/>
              <a:t>bonafide</a:t>
            </a:r>
            <a:r>
              <a:rPr lang="en-IN" dirty="0" smtClean="0"/>
              <a:t> to contact or to be contacted for the purpose related to genuine existing job vacancies and for other carrier enhancement service</a:t>
            </a:r>
            <a:endParaRPr lang="en-US" dirty="0"/>
          </a:p>
        </p:txBody>
      </p:sp>
      <p:sp>
        <p:nvSpPr>
          <p:cNvPr id="3" name="Title 2"/>
          <p:cNvSpPr>
            <a:spLocks noGrp="1"/>
          </p:cNvSpPr>
          <p:nvPr>
            <p:ph type="title"/>
          </p:nvPr>
        </p:nvSpPr>
        <p:spPr/>
        <p:txBody>
          <a:bodyPr/>
          <a:lstStyle/>
          <a:p>
            <a:r>
              <a:rPr lang="en-US" dirty="0" smtClean="0"/>
              <a:t>Abstract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a:r>
            <a:endParaRPr lang="en-US" dirty="0"/>
          </a:p>
        </p:txBody>
      </p:sp>
      <p:sp>
        <p:nvSpPr>
          <p:cNvPr id="3" name="Title 2"/>
          <p:cNvSpPr>
            <a:spLocks noGrp="1"/>
          </p:cNvSpPr>
          <p:nvPr>
            <p:ph type="title"/>
          </p:nvPr>
        </p:nvSpPr>
        <p:spPr>
          <a:xfrm>
            <a:off x="533400" y="1447800"/>
            <a:ext cx="8229600" cy="2514600"/>
          </a:xfrm>
        </p:spPr>
        <p:txBody>
          <a:bodyPr>
            <a:normAutofit/>
          </a:bodyPr>
          <a:lstStyle/>
          <a:p>
            <a:r>
              <a:rPr lang="en-US" dirty="0" smtClean="0"/>
              <a:t>                </a:t>
            </a:r>
            <a:r>
              <a:rPr lang="en-US" sz="6000" dirty="0" smtClean="0"/>
              <a:t>THANK YOU</a:t>
            </a:r>
            <a:endParaRPr lang="en-US"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00600"/>
          </a:xfrm>
        </p:spPr>
        <p:txBody>
          <a:bodyPr>
            <a:normAutofit fontScale="92500" lnSpcReduction="20000"/>
          </a:bodyPr>
          <a:lstStyle/>
          <a:p>
            <a:r>
              <a:rPr lang="en-US" dirty="0" smtClean="0"/>
              <a:t>This project The </a:t>
            </a:r>
            <a:r>
              <a:rPr lang="en-IN" dirty="0" smtClean="0"/>
              <a:t>online recruitment </a:t>
            </a:r>
            <a:r>
              <a:rPr lang="en-US" dirty="0" smtClean="0"/>
              <a:t>is an online website in which jobseekers can register themselves online and apply for job  according to city and attend the exam. </a:t>
            </a:r>
          </a:p>
          <a:p>
            <a:r>
              <a:rPr lang="en-US" dirty="0" smtClean="0"/>
              <a:t>The </a:t>
            </a:r>
            <a:r>
              <a:rPr lang="en-IN" dirty="0" smtClean="0"/>
              <a:t>online recruitment </a:t>
            </a:r>
            <a:r>
              <a:rPr lang="en-US" dirty="0" smtClean="0"/>
              <a:t>provides online help to the users a online Recruitment System enables the users to have the typical examination</a:t>
            </a:r>
          </a:p>
          <a:p>
            <a:r>
              <a:rPr lang="en-US" dirty="0" smtClean="0"/>
              <a:t>It resolves typical issues of manual examination processes and activities into a controlled and closely monitored work flow in the architecture of the application. </a:t>
            </a:r>
          </a:p>
          <a:p>
            <a:r>
              <a:rPr lang="en-US" dirty="0" smtClean="0"/>
              <a:t>This multi platform solution brings in by default, the basic intelligence and immense possibilities for further extension of the application as required by the user.</a:t>
            </a:r>
          </a:p>
          <a:p>
            <a:r>
              <a:rPr lang="en-US" dirty="0" smtClean="0"/>
              <a:t> The system makes it friendly to distribute, share and manage the examination entities with higher efficiency and easiness  over the world.</a:t>
            </a:r>
            <a:endParaRPr lang="en-US" dirty="0"/>
          </a:p>
        </p:txBody>
      </p:sp>
      <p:sp>
        <p:nvSpPr>
          <p:cNvPr id="3" name="Title 2"/>
          <p:cNvSpPr>
            <a:spLocks noGrp="1"/>
          </p:cNvSpPr>
          <p:nvPr>
            <p:ph type="title"/>
          </p:nvPr>
        </p:nvSpPr>
        <p:spPr/>
        <p:txBody>
          <a:bodyPr/>
          <a:lstStyle/>
          <a:p>
            <a:r>
              <a:rPr lang="en-US" dirty="0" smtClean="0"/>
              <a:t>Introduction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24400"/>
          </a:xfrm>
        </p:spPr>
        <p:txBody>
          <a:bodyPr/>
          <a:lstStyle/>
          <a:p>
            <a:r>
              <a:rPr lang="en-US" dirty="0" smtClean="0"/>
              <a:t>The web-application aims at providing the candidates ability to register to this application and search for jobs, manage their accounts..With automatic features like getting candidates information, company information, getting job vacancies this web application turns out to be a very suitable </a:t>
            </a:r>
            <a:r>
              <a:rPr lang="en-US" dirty="0" err="1" smtClean="0"/>
              <a:t>one.This</a:t>
            </a:r>
            <a:r>
              <a:rPr lang="en-US" dirty="0" smtClean="0"/>
              <a:t> project is aimed at developing a web-based and central Online job portal for the HR Group for a company.</a:t>
            </a:r>
            <a:endParaRPr lang="en-US" dirty="0"/>
          </a:p>
        </p:txBody>
      </p:sp>
      <p:sp>
        <p:nvSpPr>
          <p:cNvPr id="3" name="Title 2"/>
          <p:cNvSpPr>
            <a:spLocks noGrp="1"/>
          </p:cNvSpPr>
          <p:nvPr>
            <p:ph type="title"/>
          </p:nvPr>
        </p:nvSpPr>
        <p:spPr/>
        <p:txBody>
          <a:bodyPr/>
          <a:lstStyle/>
          <a:p>
            <a:r>
              <a:rPr lang="en-US" dirty="0" smtClean="0"/>
              <a:t>The Problem Statement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dirty="0" err="1" smtClean="0"/>
              <a:t>naukri</a:t>
            </a:r>
            <a:r>
              <a:rPr lang="en-US" dirty="0" smtClean="0"/>
              <a:t> Job search app helps you find the most relevant jobs with absolute ease even on the move. Make your next big career move with a simple registration process using the </a:t>
            </a:r>
            <a:r>
              <a:rPr lang="en-US" dirty="0" err="1" smtClean="0"/>
              <a:t>naukri</a:t>
            </a:r>
            <a:r>
              <a:rPr lang="en-US" dirty="0" smtClean="0"/>
              <a:t> Job search </a:t>
            </a:r>
            <a:r>
              <a:rPr lang="en-US" dirty="0" err="1" smtClean="0"/>
              <a:t>app.the</a:t>
            </a:r>
            <a:r>
              <a:rPr lang="en-US" dirty="0" smtClean="0"/>
              <a:t> most widely visited </a:t>
            </a:r>
            <a:r>
              <a:rPr lang="en-US" dirty="0" err="1" smtClean="0"/>
              <a:t>naukri</a:t>
            </a:r>
            <a:r>
              <a:rPr lang="en-US" dirty="0" smtClean="0"/>
              <a:t> job search is a powerful job hunting tool that brings openings &amp; job opportunities from best places to work across sectors.</a:t>
            </a:r>
          </a:p>
          <a:p>
            <a:r>
              <a:rPr lang="en-US" altLang="en-US" sz="2800" dirty="0" smtClean="0"/>
              <a:t>Fresherworld.com</a:t>
            </a:r>
          </a:p>
          <a:p>
            <a:r>
              <a:rPr lang="en-US" altLang="en-US" sz="2800" dirty="0" smtClean="0"/>
              <a:t>Firstjobzz.com</a:t>
            </a:r>
          </a:p>
          <a:p>
            <a:endParaRPr lang="en-US" dirty="0" smtClean="0"/>
          </a:p>
        </p:txBody>
      </p:sp>
      <p:sp>
        <p:nvSpPr>
          <p:cNvPr id="3" name="Title 2"/>
          <p:cNvSpPr>
            <a:spLocks noGrp="1"/>
          </p:cNvSpPr>
          <p:nvPr>
            <p:ph type="title"/>
          </p:nvPr>
        </p:nvSpPr>
        <p:spPr/>
        <p:txBody>
          <a:bodyPr/>
          <a:lstStyle/>
          <a:p>
            <a:r>
              <a:rPr lang="en-US" dirty="0" smtClean="0"/>
              <a:t>Survey of Existing Systems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Cost effective</a:t>
            </a:r>
          </a:p>
          <a:p>
            <a:r>
              <a:rPr lang="en-US" dirty="0" smtClean="0"/>
              <a:t>Online recruitment is quick</a:t>
            </a:r>
          </a:p>
          <a:p>
            <a:r>
              <a:rPr lang="en-US" dirty="0" smtClean="0"/>
              <a:t>Online recruitment gives you a better chance of success</a:t>
            </a:r>
          </a:p>
          <a:p>
            <a:r>
              <a:rPr lang="en-US" dirty="0" smtClean="0"/>
              <a:t>Online recruitment gives you a bigger audience</a:t>
            </a:r>
          </a:p>
          <a:p>
            <a:r>
              <a:rPr lang="en-US" dirty="0" smtClean="0"/>
              <a:t>Online recruitment is easy</a:t>
            </a:r>
            <a:endParaRPr lang="en-US" dirty="0"/>
          </a:p>
        </p:txBody>
      </p:sp>
      <p:sp>
        <p:nvSpPr>
          <p:cNvPr id="3" name="Title 2"/>
          <p:cNvSpPr>
            <a:spLocks noGrp="1"/>
          </p:cNvSpPr>
          <p:nvPr>
            <p:ph type="title"/>
          </p:nvPr>
        </p:nvSpPr>
        <p:spPr/>
        <p:txBody>
          <a:bodyPr>
            <a:normAutofit fontScale="90000"/>
          </a:bodyPr>
          <a:lstStyle/>
          <a:p>
            <a:r>
              <a:rPr lang="en-US" dirty="0" smtClean="0"/>
              <a:t>The advantages of online recruitment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 many candidates-It is a fact that dealing with irrelevant and bad candidates is the main problem of a HR manager. Spam candidates can waste lot of time. </a:t>
            </a:r>
          </a:p>
          <a:p>
            <a:r>
              <a:rPr lang="en-US" dirty="0" smtClean="0"/>
              <a:t>It won't always work-online recruitment doesn't work every time. Every job vacancy cannot be posted or filled online. There will always be difficult-to-fill jobs that can only be filled by recruitment consultants, headhunters or in other ways.</a:t>
            </a:r>
          </a:p>
          <a:p>
            <a:endParaRPr lang="en-US" dirty="0"/>
          </a:p>
        </p:txBody>
      </p:sp>
      <p:sp>
        <p:nvSpPr>
          <p:cNvPr id="3" name="Title 2"/>
          <p:cNvSpPr>
            <a:spLocks noGrp="1"/>
          </p:cNvSpPr>
          <p:nvPr>
            <p:ph type="title"/>
          </p:nvPr>
        </p:nvSpPr>
        <p:spPr/>
        <p:txBody>
          <a:bodyPr>
            <a:normAutofit fontScale="90000"/>
          </a:bodyPr>
          <a:lstStyle/>
          <a:p>
            <a:r>
              <a:rPr lang="en-US" dirty="0" smtClean="0"/>
              <a:t>The disadvantages of online recruitment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The </a:t>
            </a:r>
            <a:r>
              <a:rPr lang="en-US" b="1" dirty="0" smtClean="0"/>
              <a:t>objective</a:t>
            </a:r>
            <a:r>
              <a:rPr lang="en-US" dirty="0" smtClean="0"/>
              <a:t> of this </a:t>
            </a:r>
            <a:r>
              <a:rPr lang="en-US" b="1" dirty="0" smtClean="0"/>
              <a:t>project</a:t>
            </a:r>
            <a:r>
              <a:rPr lang="en-US" dirty="0" smtClean="0"/>
              <a:t> is to provide the information about new jobs . A user can search jobs according to their location or their skills. It provide the resume tips and interview tips which is useful to provide the </a:t>
            </a:r>
            <a:r>
              <a:rPr lang="en-US" dirty="0" err="1" smtClean="0"/>
              <a:t>guideness</a:t>
            </a:r>
            <a:r>
              <a:rPr lang="en-US" dirty="0" smtClean="0"/>
              <a:t> to the user. The system is an online application that can be accessed throughout the organization and outside as well with proper login provided. This system can be used as an Online Job Portal for job seekers.</a:t>
            </a:r>
            <a:endParaRPr lang="en-US" dirty="0"/>
          </a:p>
        </p:txBody>
      </p:sp>
      <p:sp>
        <p:nvSpPr>
          <p:cNvPr id="3" name="Title 2"/>
          <p:cNvSpPr>
            <a:spLocks noGrp="1"/>
          </p:cNvSpPr>
          <p:nvPr>
            <p:ph type="title"/>
          </p:nvPr>
        </p:nvSpPr>
        <p:spPr/>
        <p:txBody>
          <a:bodyPr/>
          <a:lstStyle/>
          <a:p>
            <a:r>
              <a:rPr lang="en-US" dirty="0" smtClean="0"/>
              <a:t>Objectives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404</TotalTime>
  <Words>984</Words>
  <Application>Microsoft Office PowerPoint</Application>
  <PresentationFormat>On-screen Show (4:3)</PresentationFormat>
  <Paragraphs>116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Paper</vt:lpstr>
      <vt:lpstr>Online Recruitment Portal</vt:lpstr>
      <vt:lpstr>Project Presentation Outline </vt:lpstr>
      <vt:lpstr>Abstract </vt:lpstr>
      <vt:lpstr>Introduction </vt:lpstr>
      <vt:lpstr>The Problem Statement</vt:lpstr>
      <vt:lpstr>Survey of Existing Systems</vt:lpstr>
      <vt:lpstr>The advantages of online recruitment</vt:lpstr>
      <vt:lpstr>The disadvantages of online recruitment</vt:lpstr>
      <vt:lpstr>Objectives </vt:lpstr>
      <vt:lpstr>Requirement Analysis</vt:lpstr>
      <vt:lpstr>.</vt:lpstr>
      <vt:lpstr>Slide 12</vt:lpstr>
      <vt:lpstr>Solution proposed</vt:lpstr>
      <vt:lpstr>Models/Diagrams-</vt:lpstr>
      <vt:lpstr>Use case Diagrams </vt:lpstr>
      <vt:lpstr> Class Diagram</vt:lpstr>
      <vt:lpstr>Conceptual Activity Diagram</vt:lpstr>
      <vt:lpstr>Slide 18</vt:lpstr>
      <vt:lpstr>ER Diagram </vt:lpstr>
      <vt:lpstr>Implementation</vt:lpstr>
      <vt:lpstr>Home </vt:lpstr>
      <vt:lpstr>Slide 22</vt:lpstr>
      <vt:lpstr>Slide 23</vt:lpstr>
      <vt:lpstr>Slide 24</vt:lpstr>
      <vt:lpstr>Slide 25</vt:lpstr>
      <vt:lpstr>Testing/Test Cases</vt:lpstr>
      <vt:lpstr>The Outcome discussion</vt:lpstr>
      <vt:lpstr>Conclusion and Limitation</vt:lpstr>
      <vt:lpstr>References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LADDER</dc:title>
  <dc:creator>admin</dc:creator>
  <cp:lastModifiedBy>Aditya joshi</cp:lastModifiedBy>
  <cp:revision>59</cp:revision>
  <dcterms:created xsi:type="dcterms:W3CDTF">2018-04-09T06:55:48Z</dcterms:created>
  <dcterms:modified xsi:type="dcterms:W3CDTF">2018-11-13T07:02:01Z</dcterms:modified>
</cp:coreProperties>
</file>