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63" r:id="rId8"/>
    <p:sldId id="264" r:id="rId9"/>
    <p:sldId id="290" r:id="rId10"/>
    <p:sldId id="291" r:id="rId11"/>
    <p:sldId id="292" r:id="rId12"/>
    <p:sldId id="309" r:id="rId13"/>
    <p:sldId id="310" r:id="rId14"/>
    <p:sldId id="31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E7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8" d="100"/>
          <a:sy n="78" d="100"/>
        </p:scale>
        <p:origin x="77" y="149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7439" y="1967315"/>
            <a:ext cx="8252748" cy="2387600"/>
          </a:xfrm>
        </p:spPr>
        <p:txBody>
          <a:bodyPr>
            <a:normAutofit fontScale="90000"/>
          </a:bodyPr>
          <a:lstStyle/>
          <a:p>
            <a:r>
              <a:rPr lang="en-IN" sz="8900" b="1" i="1" spc="-645" dirty="0">
                <a:latin typeface="Verdana"/>
                <a:cs typeface="Verdana"/>
              </a:rPr>
              <a:t>Lead Scoring Case Study</a:t>
            </a:r>
            <a:br>
              <a:rPr lang="en-IN" sz="9600" dirty="0">
                <a:latin typeface="Verdana"/>
                <a:cs typeface="Verdana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5202238"/>
            <a:ext cx="54864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RAHUL PRAKASH CHIKATE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252E-50B8-3ABD-8BA8-23352A0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95" y="266847"/>
            <a:ext cx="10515600" cy="1325563"/>
          </a:xfrm>
        </p:spPr>
        <p:txBody>
          <a:bodyPr/>
          <a:lstStyle/>
          <a:p>
            <a:r>
              <a:rPr lang="en-US" dirty="0"/>
              <a:t>ROC CURVE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B4D4-54D1-246D-9CD5-FC695A5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A6A1-B451-ED04-977E-E21B9E3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FC40-505F-3815-06C5-43AF52B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118D6-0A86-41DB-1A8F-A7A3A884F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196" r="9532" b="2769"/>
          <a:stretch/>
        </p:blipFill>
        <p:spPr>
          <a:xfrm>
            <a:off x="589936" y="1229033"/>
            <a:ext cx="3856054" cy="2920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421B4-C918-F5A9-EB80-B6B6022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85" y="1229033"/>
            <a:ext cx="3856054" cy="2920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48E56-C5AF-2B42-945D-4A7947D5B722}"/>
              </a:ext>
            </a:extLst>
          </p:cNvPr>
          <p:cNvSpPr txBox="1"/>
          <p:nvPr/>
        </p:nvSpPr>
        <p:spPr>
          <a:xfrm>
            <a:off x="589936" y="4511234"/>
            <a:ext cx="8983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Optimal Cut off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Optimal cut off probability is that probability where we get balanced sensitivity and specificity.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the second graph it is visible that the optimal cut off is at 0.41.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DD5E-49AF-5B58-F71B-318C4CDF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7686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152D-821D-D8BF-B7A2-5CDDFC83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938698"/>
            <a:ext cx="10879947" cy="4891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was found that the variables that mattered the most in the potential buyers are (In descending order) :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total time spend on the Website.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visits.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lead source was: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Direct traffic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Organic search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Welingak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last activity was: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SMS </a:t>
            </a:r>
          </a:p>
          <a:p>
            <a:pPr marL="857250" lvl="1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Olark chat conversation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lead origin is Lead add format.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their current occupation is as a working professional. Keeping these in mind the X Education can flourish as they have a very high chance to get almost all the potential buyers to change their mind and buy their courses.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D48F-BFA8-2977-0597-0B4837DB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spc="-650" dirty="0">
                <a:solidFill>
                  <a:srgbClr val="224E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r>
              <a:rPr lang="en-IN" sz="4400" spc="-650" dirty="0">
                <a:latin typeface="Verdana" panose="020B0604030504040204" pitchFamily="34" charset="0"/>
                <a:ea typeface="Verdana" panose="020B0604030504040204" pitchFamily="34" charset="0"/>
              </a:rPr>
              <a:t> of CONTENTS</a:t>
            </a:r>
            <a:endParaRPr lang="en-Z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8417" y="2211711"/>
            <a:ext cx="6400800" cy="3657600"/>
          </a:xfrm>
        </p:spPr>
        <p:txBody>
          <a:bodyPr>
            <a:normAutofit fontScale="92500" lnSpcReduction="10000"/>
          </a:bodyPr>
          <a:lstStyle/>
          <a:p>
            <a:pPr marL="298450" indent="-285750">
              <a:lnSpc>
                <a:spcPct val="16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spc="16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Problem</a:t>
            </a:r>
            <a:r>
              <a:rPr lang="en-US" sz="1800" spc="-17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9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Statement</a:t>
            </a:r>
          </a:p>
          <a:p>
            <a:pPr marL="298450" indent="-285750">
              <a:lnSpc>
                <a:spcPct val="16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800" spc="14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Work</a:t>
            </a:r>
            <a:r>
              <a:rPr lang="en-US" sz="1800" spc="-19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9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flow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Importing</a:t>
            </a:r>
            <a:r>
              <a:rPr lang="en-US" sz="1800" spc="-1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4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libraries</a:t>
            </a:r>
            <a:r>
              <a:rPr lang="en-US" sz="1800" spc="-1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3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0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warnings </a:t>
            </a:r>
            <a:r>
              <a:rPr lang="en-US" sz="1800" spc="-102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3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Reading</a:t>
            </a:r>
            <a:r>
              <a:rPr lang="en-US" sz="1800" spc="-1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5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datasets</a:t>
            </a:r>
          </a:p>
          <a:p>
            <a:pPr marL="298450" marR="508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Handling of null values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7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Outliers </a:t>
            </a:r>
            <a:r>
              <a:rPr lang="en-US" sz="1800" spc="14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handling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6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Univariate</a:t>
            </a:r>
            <a:r>
              <a:rPr lang="en-US" sz="1800" spc="-18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spc="1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analysis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5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Bivariate </a:t>
            </a:r>
            <a:r>
              <a:rPr lang="en-US" sz="1800" spc="15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analysis</a:t>
            </a:r>
          </a:p>
          <a:p>
            <a:pPr marL="298450" marR="28003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spc="110" dirty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Conclusion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475" dirty="0">
                <a:solidFill>
                  <a:srgbClr val="224E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endParaRPr lang="en-US" dirty="0">
              <a:solidFill>
                <a:srgbClr val="224E7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48" y="1481496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800" b="1" spc="45" dirty="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help X education to select the most promising leads known as ‘hot leads’ who are most likely to convert into paid customers.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 a logistic regression model to assign a lead score between 0 and 100 to each of the leads where the leads with higher lead score have a higher conversion chance and the leads with lower lead score have a lower conversion chance.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Identify the driver variables and understand their significance which are strong indicators of lead conversion. • Identify the outliers, if any, in the dataset and justify the same.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Consider both technical and business aspects while building the model. </a:t>
            </a:r>
          </a:p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Summarize the conversion predictions by using evaluation metrics like accuracy, sensitivity, specificity and precision.</a:t>
            </a:r>
            <a:endParaRPr lang="en-US" sz="1800" dirty="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8324"/>
            <a:ext cx="9124951" cy="13624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spc="5" dirty="0"/>
              <a:t>W</a:t>
            </a:r>
            <a:r>
              <a:rPr lang="en-IN" sz="4400" spc="-495" dirty="0"/>
              <a:t>O</a:t>
            </a:r>
            <a:r>
              <a:rPr lang="en-IN" sz="4400" spc="-810" dirty="0"/>
              <a:t>R  </a:t>
            </a:r>
            <a:r>
              <a:rPr lang="en-IN" sz="4400" spc="-85" dirty="0"/>
              <a:t>K  </a:t>
            </a:r>
            <a:r>
              <a:rPr lang="en-IN" sz="4400" spc="-310" dirty="0"/>
              <a:t>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    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BE128183-2F1C-815D-BE13-6652DE52F4F0}"/>
              </a:ext>
            </a:extLst>
          </p:cNvPr>
          <p:cNvSpPr txBox="1"/>
          <p:nvPr/>
        </p:nvSpPr>
        <p:spPr>
          <a:xfrm>
            <a:off x="2395155" y="2303739"/>
            <a:ext cx="1237615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05800"/>
              </a:lnSpc>
              <a:spcBef>
                <a:spcPts val="95"/>
              </a:spcBef>
            </a:pPr>
            <a:r>
              <a:rPr sz="1950" b="1" i="1" spc="-52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1950" b="1" i="1" spc="-160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0" dirty="0">
                <a:solidFill>
                  <a:srgbClr val="00B050"/>
                </a:solidFill>
                <a:latin typeface="Verdana"/>
                <a:cs typeface="Verdana"/>
              </a:rPr>
              <a:t>g 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5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5B1529C8-AFB1-946E-7054-AFEC17807707}"/>
              </a:ext>
            </a:extLst>
          </p:cNvPr>
          <p:cNvSpPr txBox="1"/>
          <p:nvPr/>
        </p:nvSpPr>
        <p:spPr>
          <a:xfrm>
            <a:off x="3996437" y="1988975"/>
            <a:ext cx="1769187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Identifying 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17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b="1" i="1" spc="15" dirty="0">
                <a:solidFill>
                  <a:srgbClr val="00B050"/>
                </a:solidFill>
                <a:latin typeface="Verdana"/>
                <a:cs typeface="Verdana"/>
              </a:rPr>
              <a:t>g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dirty="0">
                <a:solidFill>
                  <a:srgbClr val="00B050"/>
                </a:solidFill>
                <a:latin typeface="Verdana"/>
                <a:cs typeface="Verdana"/>
              </a:rPr>
              <a:t>d 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nul</a:t>
            </a:r>
            <a:r>
              <a:rPr lang="en-US"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14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values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5D30A414-04C1-B0F5-2158-D849F6D0CDA2}"/>
              </a:ext>
            </a:extLst>
          </p:cNvPr>
          <p:cNvSpPr txBox="1"/>
          <p:nvPr/>
        </p:nvSpPr>
        <p:spPr>
          <a:xfrm>
            <a:off x="6096000" y="1995059"/>
            <a:ext cx="1714151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 algn="just">
              <a:lnSpc>
                <a:spcPct val="105800"/>
              </a:lnSpc>
              <a:spcBef>
                <a:spcPts val="95"/>
              </a:spcBef>
            </a:pP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Eliminating </a:t>
            </a:r>
            <a:r>
              <a:rPr sz="1950" b="1" i="1" spc="-65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lang="en-US" sz="1950" b="1" i="1" spc="170" dirty="0">
                <a:solidFill>
                  <a:srgbClr val="00B050"/>
                </a:solidFill>
                <a:latin typeface="Verdana"/>
                <a:cs typeface="Verdana"/>
              </a:rPr>
              <a:t>si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5" dirty="0">
                <a:solidFill>
                  <a:srgbClr val="00B050"/>
                </a:solidFill>
                <a:latin typeface="Verdana"/>
                <a:cs typeface="Verdana"/>
              </a:rPr>
              <a:t>g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lang="en-US" sz="1950" b="1" i="1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nu</a:t>
            </a:r>
            <a:r>
              <a:rPr lang="en-US"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20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14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values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C205B41B-A9C7-B783-66D7-2EEA5C4DEEC9}"/>
              </a:ext>
            </a:extLst>
          </p:cNvPr>
          <p:cNvSpPr txBox="1"/>
          <p:nvPr/>
        </p:nvSpPr>
        <p:spPr>
          <a:xfrm>
            <a:off x="7006970" y="3464644"/>
            <a:ext cx="1924050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Creating Dummy Variable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ACACBA9-E734-2607-6125-F39762C981A2}"/>
              </a:ext>
            </a:extLst>
          </p:cNvPr>
          <p:cNvSpPr txBox="1"/>
          <p:nvPr/>
        </p:nvSpPr>
        <p:spPr>
          <a:xfrm>
            <a:off x="5950787" y="4728188"/>
            <a:ext cx="2207534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" marR="5080" indent="-8509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 Drop the original variables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C87BE403-D678-0CE7-BAA3-9D68AC02E809}"/>
              </a:ext>
            </a:extLst>
          </p:cNvPr>
          <p:cNvSpPr txBox="1"/>
          <p:nvPr/>
        </p:nvSpPr>
        <p:spPr>
          <a:xfrm>
            <a:off x="4127388" y="4756649"/>
            <a:ext cx="1638236" cy="938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Split the data Train and test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C77B43D5-482A-B718-7661-F0E2322897AC}"/>
              </a:ext>
            </a:extLst>
          </p:cNvPr>
          <p:cNvSpPr txBox="1"/>
          <p:nvPr/>
        </p:nvSpPr>
        <p:spPr>
          <a:xfrm>
            <a:off x="2365627" y="4728188"/>
            <a:ext cx="1296670" cy="302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73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65" dirty="0">
                <a:solidFill>
                  <a:srgbClr val="00B050"/>
                </a:solidFill>
                <a:latin typeface="Verdana"/>
                <a:cs typeface="Verdana"/>
              </a:rPr>
              <a:t>Scaling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6372C8B0-7B50-EEC7-61A4-9FCAABD0DB42}"/>
              </a:ext>
            </a:extLst>
          </p:cNvPr>
          <p:cNvSpPr txBox="1"/>
          <p:nvPr/>
        </p:nvSpPr>
        <p:spPr>
          <a:xfrm>
            <a:off x="890048" y="4655809"/>
            <a:ext cx="1134110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00" dirty="0">
                <a:solidFill>
                  <a:srgbClr val="00B050"/>
                </a:solidFill>
                <a:latin typeface="Verdana"/>
                <a:cs typeface="Verdana"/>
              </a:rPr>
              <a:t>Model Building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4DC9727C-41FB-E496-1CAF-151DA52A0D71}"/>
              </a:ext>
            </a:extLst>
          </p:cNvPr>
          <p:cNvSpPr txBox="1"/>
          <p:nvPr/>
        </p:nvSpPr>
        <p:spPr>
          <a:xfrm>
            <a:off x="2651757" y="5910488"/>
            <a:ext cx="1366520" cy="913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Finding Optimal Cut Off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D7E8FF0-B6EB-6AD5-B516-D7D84E915027}"/>
              </a:ext>
            </a:extLst>
          </p:cNvPr>
          <p:cNvSpPr/>
          <p:nvPr/>
        </p:nvSpPr>
        <p:spPr>
          <a:xfrm>
            <a:off x="2685701" y="306408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B44BC0E-C9FF-DD9D-5AEC-4BBF5B2D6B10}"/>
              </a:ext>
            </a:extLst>
          </p:cNvPr>
          <p:cNvSpPr/>
          <p:nvPr/>
        </p:nvSpPr>
        <p:spPr>
          <a:xfrm>
            <a:off x="4677031" y="3069838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36863FD-87DB-53A9-D133-F7E8E94DDEB9}"/>
              </a:ext>
            </a:extLst>
          </p:cNvPr>
          <p:cNvCxnSpPr>
            <a:cxnSpLocks/>
          </p:cNvCxnSpPr>
          <p:nvPr/>
        </p:nvCxnSpPr>
        <p:spPr>
          <a:xfrm>
            <a:off x="379380" y="3173825"/>
            <a:ext cx="1855367" cy="1297520"/>
          </a:xfrm>
          <a:prstGeom prst="bentConnector3">
            <a:avLst>
              <a:gd name="adj1" fmla="val 34625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090C971-35A9-8FF5-832F-AB92A320D5EC}"/>
              </a:ext>
            </a:extLst>
          </p:cNvPr>
          <p:cNvSpPr/>
          <p:nvPr/>
        </p:nvSpPr>
        <p:spPr>
          <a:xfrm>
            <a:off x="295592" y="3064377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7DE9F231-DE0E-360A-4DF2-87ED061C8720}"/>
              </a:ext>
            </a:extLst>
          </p:cNvPr>
          <p:cNvSpPr/>
          <p:nvPr/>
        </p:nvSpPr>
        <p:spPr>
          <a:xfrm rot="5400000">
            <a:off x="6535796" y="3786082"/>
            <a:ext cx="508000" cy="21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63FB52E-64C6-7FE0-1CE2-ACBBE6DE9AF2}"/>
              </a:ext>
            </a:extLst>
          </p:cNvPr>
          <p:cNvSpPr/>
          <p:nvPr/>
        </p:nvSpPr>
        <p:spPr>
          <a:xfrm>
            <a:off x="6153402" y="306365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8E91B0A-67A8-CB1D-0D4C-8368F81816CD}"/>
              </a:ext>
            </a:extLst>
          </p:cNvPr>
          <p:cNvSpPr/>
          <p:nvPr/>
        </p:nvSpPr>
        <p:spPr>
          <a:xfrm rot="10800000">
            <a:off x="6153402" y="4361383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45CC90E-7971-A9A0-D66D-BE6B91442CE6}"/>
              </a:ext>
            </a:extLst>
          </p:cNvPr>
          <p:cNvSpPr/>
          <p:nvPr/>
        </p:nvSpPr>
        <p:spPr>
          <a:xfrm rot="10800000">
            <a:off x="2651758" y="4348480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CE5BCD9-DBEC-3490-3731-E0711C4F4EE7}"/>
              </a:ext>
            </a:extLst>
          </p:cNvPr>
          <p:cNvSpPr/>
          <p:nvPr/>
        </p:nvSpPr>
        <p:spPr>
          <a:xfrm rot="10800000">
            <a:off x="4485498" y="4361170"/>
            <a:ext cx="508000" cy="201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3F8D7A0-64A4-8912-BAF3-663714D90297}"/>
              </a:ext>
            </a:extLst>
          </p:cNvPr>
          <p:cNvCxnSpPr>
            <a:cxnSpLocks/>
          </p:cNvCxnSpPr>
          <p:nvPr/>
        </p:nvCxnSpPr>
        <p:spPr>
          <a:xfrm>
            <a:off x="2255069" y="4462011"/>
            <a:ext cx="4373801" cy="1328009"/>
          </a:xfrm>
          <a:prstGeom prst="bentConnector3">
            <a:avLst>
              <a:gd name="adj1" fmla="val -402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D125E8C5-8BCA-C114-6751-0F76F8EDFF62}"/>
              </a:ext>
            </a:extLst>
          </p:cNvPr>
          <p:cNvSpPr/>
          <p:nvPr/>
        </p:nvSpPr>
        <p:spPr>
          <a:xfrm rot="10800000">
            <a:off x="1012646" y="4360740"/>
            <a:ext cx="662469" cy="214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6FECA9A-176D-17DC-082F-B6CCA2ECC7D2}"/>
              </a:ext>
            </a:extLst>
          </p:cNvPr>
          <p:cNvSpPr/>
          <p:nvPr/>
        </p:nvSpPr>
        <p:spPr>
          <a:xfrm>
            <a:off x="6533121" y="5673501"/>
            <a:ext cx="172881" cy="24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C368A9AE-6E5D-403C-6086-DC45F9906FE0}"/>
              </a:ext>
            </a:extLst>
          </p:cNvPr>
          <p:cNvSpPr txBox="1"/>
          <p:nvPr/>
        </p:nvSpPr>
        <p:spPr>
          <a:xfrm>
            <a:off x="776824" y="6035149"/>
            <a:ext cx="1366519" cy="620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5800"/>
              </a:lnSpc>
              <a:spcBef>
                <a:spcPts val="95"/>
              </a:spcBef>
            </a:pPr>
            <a:r>
              <a:rPr lang="en-US" sz="1950" b="1" i="1" spc="-100" dirty="0">
                <a:solidFill>
                  <a:srgbClr val="00B050"/>
                </a:solidFill>
                <a:latin typeface="Verdana"/>
                <a:cs typeface="Verdana"/>
              </a:rPr>
              <a:t>Model Evolution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6D09E0-8452-E810-8E52-A169378761FD}"/>
              </a:ext>
            </a:extLst>
          </p:cNvPr>
          <p:cNvSpPr/>
          <p:nvPr/>
        </p:nvSpPr>
        <p:spPr>
          <a:xfrm>
            <a:off x="986134" y="5683043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CF316E-C38A-C344-2E5A-CAB649543C47}"/>
              </a:ext>
            </a:extLst>
          </p:cNvPr>
          <p:cNvSpPr/>
          <p:nvPr/>
        </p:nvSpPr>
        <p:spPr>
          <a:xfrm>
            <a:off x="2858453" y="5676704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6F3DBDE7-FD06-58E9-8998-7BB89E4B535B}"/>
              </a:ext>
            </a:extLst>
          </p:cNvPr>
          <p:cNvSpPr txBox="1"/>
          <p:nvPr/>
        </p:nvSpPr>
        <p:spPr>
          <a:xfrm>
            <a:off x="4194431" y="5913592"/>
            <a:ext cx="1571889" cy="913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950" b="1" i="1" spc="-15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Making Predictions on Test 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D45BB7F-B1D2-72B0-C740-4F800E2F2A2E}"/>
              </a:ext>
            </a:extLst>
          </p:cNvPr>
          <p:cNvSpPr/>
          <p:nvPr/>
        </p:nvSpPr>
        <p:spPr>
          <a:xfrm>
            <a:off x="4401128" y="5679808"/>
            <a:ext cx="673835" cy="2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D289201F-0F50-69A0-91D2-8E9B8507F2A6}"/>
              </a:ext>
            </a:extLst>
          </p:cNvPr>
          <p:cNvSpPr txBox="1"/>
          <p:nvPr/>
        </p:nvSpPr>
        <p:spPr>
          <a:xfrm>
            <a:off x="6095573" y="5896022"/>
            <a:ext cx="1571889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950" b="1" i="1" spc="-15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785119C7-B9B2-9329-4E9A-795773E29292}"/>
              </a:ext>
            </a:extLst>
          </p:cNvPr>
          <p:cNvSpPr txBox="1"/>
          <p:nvPr/>
        </p:nvSpPr>
        <p:spPr>
          <a:xfrm>
            <a:off x="295592" y="2015305"/>
            <a:ext cx="123761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 algn="just">
              <a:lnSpc>
                <a:spcPct val="105800"/>
              </a:lnSpc>
              <a:spcBef>
                <a:spcPts val="95"/>
              </a:spcBef>
            </a:pPr>
            <a:r>
              <a:rPr sz="1950" b="1" i="1" spc="-52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m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1950" b="1" i="1" spc="-160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3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b="1" i="1" spc="10" dirty="0">
                <a:solidFill>
                  <a:srgbClr val="00B050"/>
                </a:solidFill>
                <a:latin typeface="Verdana"/>
                <a:cs typeface="Verdana"/>
              </a:rPr>
              <a:t>g  </a:t>
            </a:r>
            <a:r>
              <a:rPr sz="1950" b="1" i="1" spc="-175" dirty="0">
                <a:solidFill>
                  <a:srgbClr val="00B050"/>
                </a:solidFill>
                <a:latin typeface="Verdana"/>
                <a:cs typeface="Verdana"/>
              </a:rPr>
              <a:t>l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25" dirty="0">
                <a:solidFill>
                  <a:srgbClr val="00B050"/>
                </a:solidFill>
                <a:latin typeface="Verdana"/>
                <a:cs typeface="Verdana"/>
              </a:rPr>
              <a:t>b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65" dirty="0">
                <a:solidFill>
                  <a:srgbClr val="00B050"/>
                </a:solidFill>
                <a:latin typeface="Verdana"/>
                <a:cs typeface="Verdana"/>
              </a:rPr>
              <a:t>a</a:t>
            </a:r>
            <a:r>
              <a:rPr sz="1950" b="1" i="1" spc="-225" dirty="0">
                <a:solidFill>
                  <a:srgbClr val="00B050"/>
                </a:solidFill>
                <a:latin typeface="Verdana"/>
                <a:cs typeface="Verdana"/>
              </a:rPr>
              <a:t>r</a:t>
            </a:r>
            <a:r>
              <a:rPr sz="1950" b="1" i="1" spc="-180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b="1" i="1" spc="-170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b="1" i="1" spc="-9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b="1" i="1" spc="-3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950" b="1" i="1" spc="-130" dirty="0">
                <a:solidFill>
                  <a:srgbClr val="00B050"/>
                </a:solidFill>
                <a:latin typeface="Verdana"/>
                <a:cs typeface="Verdana"/>
              </a:rPr>
              <a:t>&amp;  </a:t>
            </a:r>
            <a:r>
              <a:rPr sz="1950" b="1" i="1" spc="-140" dirty="0">
                <a:solidFill>
                  <a:srgbClr val="00B050"/>
                </a:solidFill>
                <a:latin typeface="Verdana"/>
                <a:cs typeface="Verdana"/>
              </a:rPr>
              <a:t>war</a:t>
            </a:r>
            <a:r>
              <a:rPr lang="en-IN" sz="1950" b="1" i="1" spc="-140" dirty="0" err="1">
                <a:solidFill>
                  <a:srgbClr val="00B050"/>
                </a:solidFill>
                <a:latin typeface="Verdana"/>
                <a:cs typeface="Verdana"/>
              </a:rPr>
              <a:t>ni</a:t>
            </a:r>
            <a:r>
              <a:rPr sz="1950" b="1" i="1" spc="-140" dirty="0" err="1">
                <a:solidFill>
                  <a:srgbClr val="00B050"/>
                </a:solidFill>
                <a:latin typeface="Verdana"/>
                <a:cs typeface="Verdana"/>
              </a:rPr>
              <a:t>ngs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IMPORTING  LIBRARIES AND WARNINGS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981377-5AAB-4D78-4D84-7DDB534FD169}"/>
              </a:ext>
            </a:extLst>
          </p:cNvPr>
          <p:cNvCxnSpPr>
            <a:cxnSpLocks/>
          </p:cNvCxnSpPr>
          <p:nvPr/>
        </p:nvCxnSpPr>
        <p:spPr>
          <a:xfrm>
            <a:off x="4353560" y="1856740"/>
            <a:ext cx="4662621" cy="852239"/>
          </a:xfrm>
          <a:prstGeom prst="bentConnector3">
            <a:avLst>
              <a:gd name="adj1" fmla="val 99766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239DD5-137F-3F47-D3D6-5A8E21EB3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7394" y="1856736"/>
            <a:ext cx="1856166" cy="738980"/>
          </a:xfrm>
          <a:prstGeom prst="bentConnector3">
            <a:avLst>
              <a:gd name="adj1" fmla="val 99793"/>
            </a:avLst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6CEAEF-2800-59AA-84D4-F4581B5D22C2}"/>
              </a:ext>
            </a:extLst>
          </p:cNvPr>
          <p:cNvCxnSpPr>
            <a:cxnSpLocks/>
          </p:cNvCxnSpPr>
          <p:nvPr/>
        </p:nvCxnSpPr>
        <p:spPr>
          <a:xfrm>
            <a:off x="5286805" y="1383416"/>
            <a:ext cx="0" cy="47332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A02972-7CEF-3AA7-9CCF-797509330DD9}"/>
              </a:ext>
            </a:extLst>
          </p:cNvPr>
          <p:cNvSpPr txBox="1"/>
          <p:nvPr/>
        </p:nvSpPr>
        <p:spPr>
          <a:xfrm>
            <a:off x="7014933" y="2814298"/>
            <a:ext cx="3503446" cy="133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477520" indent="-635" algn="ctr">
              <a:lnSpc>
                <a:spcPct val="114999"/>
              </a:lnSpc>
              <a:spcBef>
                <a:spcPts val="1714"/>
              </a:spcBef>
            </a:pPr>
            <a:r>
              <a:rPr lang="en-IN" sz="1800" spc="12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Importing W</a:t>
            </a:r>
            <a:r>
              <a:rPr lang="en-IN" sz="1800" spc="114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arnings </a:t>
            </a:r>
            <a:r>
              <a:rPr lang="en-US" sz="1800" spc="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Highlights </a:t>
            </a:r>
            <a:r>
              <a:rPr lang="en-US" sz="1800" spc="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warnings </a:t>
            </a:r>
            <a:r>
              <a:rPr lang="en-US" sz="1800" spc="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however</a:t>
            </a:r>
            <a:r>
              <a:rPr lang="en-US" sz="18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</a:t>
            </a:r>
            <a:r>
              <a:rPr lang="en-US" sz="18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program </a:t>
            </a:r>
            <a:r>
              <a:rPr lang="en-US" sz="1800" spc="-8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runs.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2A17A-EAC1-F788-4280-0847C17EB885}"/>
              </a:ext>
            </a:extLst>
          </p:cNvPr>
          <p:cNvSpPr txBox="1"/>
          <p:nvPr/>
        </p:nvSpPr>
        <p:spPr>
          <a:xfrm>
            <a:off x="532334" y="2769955"/>
            <a:ext cx="5406349" cy="166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IN" sz="1800" spc="12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Importing </a:t>
            </a:r>
            <a:r>
              <a:rPr lang="en-IN" sz="1800" spc="114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libraries </a:t>
            </a:r>
          </a:p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US" sz="18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Imported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pandas,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45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numpy</a:t>
            </a:r>
            <a:r>
              <a:rPr lang="en-US" sz="18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 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18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1800" spc="1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li</a:t>
            </a:r>
            <a:r>
              <a:rPr lang="en-US" sz="1800" spc="1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&amp;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lang="en-US" sz="18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lang="en-US" sz="1800" spc="1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sz="1800" spc="1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lang="en-US" sz="18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lang="en-US" sz="1800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data</a:t>
            </a:r>
            <a:r>
              <a:rPr lang="en-US" sz="1800" spc="-1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loading</a:t>
            </a:r>
            <a:r>
              <a:rPr lang="en-US" sz="1800" spc="-1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&amp; </a:t>
            </a:r>
            <a:r>
              <a:rPr lang="en-US" sz="1800" spc="-8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8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visualization</a:t>
            </a:r>
          </a:p>
          <a:p>
            <a:pPr marL="12700" marR="5080" indent="37465">
              <a:lnSpc>
                <a:spcPct val="113700"/>
              </a:lnSpc>
              <a:spcBef>
                <a:spcPts val="125"/>
              </a:spcBef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Imported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sklearn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for model building and 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statsmodels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for model evolution.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5D13-82AD-C350-041D-3FB6E9D8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8276-0BCB-5F6D-9150-648DA100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Datafile is extracted from the given dataset. namely  'Leads.csv’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Highlighted datafile description, shape etc., in the notebook for elaborated  experience in reading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708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2030-6BDF-3041-A963-3568BCAF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" y="1310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Cleaning and Preparation</a:t>
            </a:r>
            <a:endParaRPr lang="en-IN" sz="9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34C2-4870-004B-345A-3FC3536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61" y="793784"/>
            <a:ext cx="11668554" cy="51533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Leads.csv :</a:t>
            </a:r>
          </a:p>
          <a:p>
            <a:pPr marL="144000" indent="-1440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columns contain more than 3000 null values initially, hence dropped those columns: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Tags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Lead Quality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Activity Index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Profile Index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Activity Score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Asymmetrique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Profile Score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8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CC27-ED73-6CEC-6D17-B9A2629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248979"/>
            <a:ext cx="10515600" cy="1325563"/>
          </a:xfrm>
        </p:spPr>
        <p:txBody>
          <a:bodyPr/>
          <a:lstStyle/>
          <a:p>
            <a:r>
              <a:rPr lang="en-US" dirty="0"/>
              <a:t>Dummy Variable Creation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31BD-8609-4512-4369-15C0A734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7" y="1324180"/>
            <a:ext cx="10515600" cy="24022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Check the columns which are of type 'object’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Create dummy variables using the '</a:t>
            </a:r>
            <a:r>
              <a:rPr lang="en-US" sz="18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get_dummies</a:t>
            </a: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' command for following columns 'Lead Origin', 'Lead Source', 'Do Not Email', 'Last Activity’, 'What is your current occupation’, 'A free copy of Mastering The Interview', 'Last Notable Activity'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Add the results to the master </a:t>
            </a:r>
            <a:r>
              <a:rPr lang="en-US" sz="18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dataframe</a:t>
            </a:r>
            <a:endParaRPr lang="en-US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Creating dummy variable separately for the variable 'Specialization’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Drop the variables for which the dummy variables have been created</a:t>
            </a:r>
            <a:endParaRPr lang="en-IN" sz="1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580AD3-962E-4CB3-461A-121A0A3EAF69}"/>
              </a:ext>
            </a:extLst>
          </p:cNvPr>
          <p:cNvSpPr txBox="1">
            <a:spLocks/>
          </p:cNvSpPr>
          <p:nvPr/>
        </p:nvSpPr>
        <p:spPr>
          <a:xfrm>
            <a:off x="368802" y="43668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Test - Train Split   &amp;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28AB0-1706-1815-9D78-BF718AD0B58C}"/>
              </a:ext>
            </a:extLst>
          </p:cNvPr>
          <p:cNvSpPr txBox="1"/>
          <p:nvPr/>
        </p:nvSpPr>
        <p:spPr>
          <a:xfrm>
            <a:off x="592123" y="5230796"/>
            <a:ext cx="1115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all the feature variables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the target variable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the dataset into 70% train and 30%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Scale the three numeric features i.e.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TotalVisits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', 'Page Views Per Visit', 'Total Time Spent on Website' present in the dataset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39E1-AA23-63B8-F513-8A7890C7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FD10-3606-AE65-090E-3A851091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F344-5C18-7020-CCC1-7B5D04FA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4D272-5310-BC43-5EAB-E8D40965B0EE}"/>
              </a:ext>
            </a:extLst>
          </p:cNvPr>
          <p:cNvSpPr txBox="1"/>
          <p:nvPr/>
        </p:nvSpPr>
        <p:spPr>
          <a:xfrm>
            <a:off x="1463040" y="2839064"/>
            <a:ext cx="4237703" cy="117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6BFAE-0877-525A-F20E-78F381BBE124}"/>
              </a:ext>
            </a:extLst>
          </p:cNvPr>
          <p:cNvSpPr txBox="1"/>
          <p:nvPr/>
        </p:nvSpPr>
        <p:spPr>
          <a:xfrm>
            <a:off x="656795" y="1421855"/>
            <a:ext cx="6982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RFE and select 15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Put all the columns selected by RFE in the variable 'col’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Fit a logistic Regression model 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after adding a constant and output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a VIF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the variables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VIFs seem to be in a decent range except for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Origin_Lead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Form’, ‘Lead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and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Source_Welingak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Website’. Let's first drop the variable ‘Lead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Source_Reference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since it has a high p-value as well as a high VIF.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Refit the model with the new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Building Model by removing the variable whose p- value is greater than 0.05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 is greater than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Predictions on test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Overall accuracy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E672C-60A8-2902-6777-523BB97583B2}"/>
              </a:ext>
            </a:extLst>
          </p:cNvPr>
          <p:cNvSpPr txBox="1"/>
          <p:nvPr/>
        </p:nvSpPr>
        <p:spPr>
          <a:xfrm>
            <a:off x="1168072" y="468312"/>
            <a:ext cx="9155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24E7F"/>
                </a:solidFill>
                <a:latin typeface="+mj-lt"/>
              </a:rPr>
              <a:t>MODEL BUILDING</a:t>
            </a:r>
            <a:endParaRPr lang="en-IN" sz="4400" b="1" dirty="0">
              <a:solidFill>
                <a:srgbClr val="224E7F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EADCF7-7F79-4408-124A-D536C2E8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20" y="1421854"/>
            <a:ext cx="4237703" cy="51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5811</TotalTime>
  <Words>783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Verdana</vt:lpstr>
      <vt:lpstr>Wingdings</vt:lpstr>
      <vt:lpstr>Office Theme</vt:lpstr>
      <vt:lpstr>Lead Scoring Case Study </vt:lpstr>
      <vt:lpstr>Table of CONTENTS</vt:lpstr>
      <vt:lpstr>PROBLEM STATEMENT</vt:lpstr>
      <vt:lpstr>WOR  K  FLOW</vt:lpstr>
      <vt:lpstr>IMPORTING  LIBRARIES AND WARNINGS</vt:lpstr>
      <vt:lpstr>READING DATASET</vt:lpstr>
      <vt:lpstr>Data Cleaning and Preparation</vt:lpstr>
      <vt:lpstr>Dummy Variable Creation</vt:lpstr>
      <vt:lpstr>PowerPoint Presentation</vt:lpstr>
      <vt:lpstr>ROC CURVE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 EDA  Assignment</dc:title>
  <dc:creator>Ulka Raut</dc:creator>
  <cp:lastModifiedBy>Ulka Raut</cp:lastModifiedBy>
  <cp:revision>5</cp:revision>
  <dcterms:created xsi:type="dcterms:W3CDTF">2022-09-03T19:07:20Z</dcterms:created>
  <dcterms:modified xsi:type="dcterms:W3CDTF">2023-01-02T20:53:41Z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