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5" r:id="rId5"/>
    <p:sldId id="326" r:id="rId6"/>
    <p:sldId id="327" r:id="rId7"/>
    <p:sldId id="346" r:id="rId8"/>
    <p:sldId id="345" r:id="rId9"/>
    <p:sldId id="344" r:id="rId10"/>
    <p:sldId id="343" r:id="rId11"/>
    <p:sldId id="342" r:id="rId12"/>
    <p:sldId id="347" r:id="rId13"/>
    <p:sldId id="348" r:id="rId14"/>
    <p:sldId id="349" r:id="rId15"/>
    <p:sldId id="356" r:id="rId16"/>
    <p:sldId id="350" r:id="rId17"/>
    <p:sldId id="3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ED32DB-3F70-4839-90E1-A18D3631F2CA}">
          <p14:sldIdLst>
            <p14:sldId id="325"/>
            <p14:sldId id="326"/>
            <p14:sldId id="327"/>
            <p14:sldId id="346"/>
            <p14:sldId id="345"/>
            <p14:sldId id="344"/>
            <p14:sldId id="343"/>
            <p14:sldId id="342"/>
            <p14:sldId id="347"/>
            <p14:sldId id="348"/>
            <p14:sldId id="349"/>
            <p14:sldId id="356"/>
            <p14:sldId id="350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205" autoAdjust="0"/>
  </p:normalViewPr>
  <p:slideViewPr>
    <p:cSldViewPr snapToGrid="0">
      <p:cViewPr varScale="1">
        <p:scale>
          <a:sx n="54" d="100"/>
          <a:sy n="54" d="100"/>
        </p:scale>
        <p:origin x="1184" y="84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7074C7A-E4D6-743D-B0C8-01E11B06016B}"/>
              </a:ext>
            </a:extLst>
          </p:cNvPr>
          <p:cNvSpPr txBox="1"/>
          <p:nvPr/>
        </p:nvSpPr>
        <p:spPr>
          <a:xfrm>
            <a:off x="794208" y="2228671"/>
            <a:ext cx="10603584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Hydrothermally synthesized Nanoflower-like structured NiO electrode for Supercapacitor Applications</a:t>
            </a:r>
            <a:endParaRPr lang="en-IN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E2B27-CBC4-A891-AECF-DCAFAD51D14F}"/>
              </a:ext>
            </a:extLst>
          </p:cNvPr>
          <p:cNvSpPr txBox="1"/>
          <p:nvPr/>
        </p:nvSpPr>
        <p:spPr>
          <a:xfrm>
            <a:off x="794208" y="4963886"/>
            <a:ext cx="4655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Ponnam Rahul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21PHE0011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Prof. K. Thangaraju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C4EC0-37A3-F242-A4E4-62A2D0B843EB}"/>
              </a:ext>
            </a:extLst>
          </p:cNvPr>
          <p:cNvSpPr txBox="1"/>
          <p:nvPr/>
        </p:nvSpPr>
        <p:spPr>
          <a:xfrm>
            <a:off x="11507190" y="5926708"/>
            <a:ext cx="90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0FC51C7D-552C-01D2-7367-2B0610C7B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70" y="1202498"/>
            <a:ext cx="10219971" cy="518024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10C33BB-A3D3-FCBA-AF4E-765B9AD54D3D}"/>
              </a:ext>
            </a:extLst>
          </p:cNvPr>
          <p:cNvSpPr txBox="1"/>
          <p:nvPr/>
        </p:nvSpPr>
        <p:spPr>
          <a:xfrm>
            <a:off x="2363493" y="-94267"/>
            <a:ext cx="821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Synthesis of Nickel Oxide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0205910-397B-4584-9782-ACB5B17A1EF9}"/>
              </a:ext>
            </a:extLst>
          </p:cNvPr>
          <p:cNvSpPr txBox="1"/>
          <p:nvPr/>
        </p:nvSpPr>
        <p:spPr>
          <a:xfrm>
            <a:off x="429727" y="954266"/>
            <a:ext cx="11332545" cy="561314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61808-B966-2418-D426-571B58B9B949}"/>
              </a:ext>
            </a:extLst>
          </p:cNvPr>
          <p:cNvSpPr txBox="1"/>
          <p:nvPr/>
        </p:nvSpPr>
        <p:spPr>
          <a:xfrm>
            <a:off x="11265725" y="6198079"/>
            <a:ext cx="69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0250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16DB-2439-73F4-0F9E-B541D063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826" y="101600"/>
            <a:ext cx="9799321" cy="477520"/>
          </a:xfrm>
        </p:spPr>
        <p:txBody>
          <a:bodyPr/>
          <a:lstStyle/>
          <a:p>
            <a:pPr algn="ctr"/>
            <a:r>
              <a:rPr lang="en-IN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63A6B2-A655-04E6-EA57-9C4A158A0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6" t="8388" r="12841" b="2540"/>
          <a:stretch/>
        </p:blipFill>
        <p:spPr>
          <a:xfrm>
            <a:off x="1127760" y="1327783"/>
            <a:ext cx="3976683" cy="345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653097-9C15-5FC9-BD1C-84979478E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099" y="1360440"/>
            <a:ext cx="4268469" cy="32359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363994-C32F-AA9C-F963-CD3940D903C1}"/>
              </a:ext>
            </a:extLst>
          </p:cNvPr>
          <p:cNvSpPr txBox="1"/>
          <p:nvPr/>
        </p:nvSpPr>
        <p:spPr>
          <a:xfrm>
            <a:off x="999551" y="5149056"/>
            <a:ext cx="10650143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XRD results , 2θ values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37.11</a:t>
            </a:r>
            <a:r>
              <a:rPr lang="en-US" b="1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43.22</a:t>
            </a:r>
            <a:r>
              <a:rPr lang="en-US" b="1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62.63</a:t>
            </a:r>
            <a:r>
              <a:rPr lang="en-US" b="1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75.63</a:t>
            </a:r>
            <a:r>
              <a:rPr lang="en-US" b="1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79.50</a:t>
            </a:r>
            <a:r>
              <a:rPr lang="en-US" b="1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correspond to (001), (200), (111), (021) and (002) lattice planes respectively</a:t>
            </a:r>
            <a: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matched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JCPDS of NiO (03-065- 6920).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FESEM results, synthesised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NiO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exhibit flower like structure. This flower like structure act as  ion diffusions paths during electrochemical reactions.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28B50-13FC-7585-801C-26ACD82FBD99}"/>
              </a:ext>
            </a:extLst>
          </p:cNvPr>
          <p:cNvSpPr txBox="1"/>
          <p:nvPr/>
        </p:nvSpPr>
        <p:spPr>
          <a:xfrm>
            <a:off x="999551" y="877173"/>
            <a:ext cx="4704080" cy="409342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XRD</a:t>
            </a: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08CC4F-501A-390B-D499-BDAF0619B2C3}"/>
              </a:ext>
            </a:extLst>
          </p:cNvPr>
          <p:cNvSpPr txBox="1"/>
          <p:nvPr/>
        </p:nvSpPr>
        <p:spPr>
          <a:xfrm>
            <a:off x="6543011" y="931705"/>
            <a:ext cx="5122517" cy="409342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FESEM</a:t>
            </a: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455C8-3E74-4145-B73C-0B6849F8071D}"/>
              </a:ext>
            </a:extLst>
          </p:cNvPr>
          <p:cNvSpPr txBox="1"/>
          <p:nvPr/>
        </p:nvSpPr>
        <p:spPr>
          <a:xfrm>
            <a:off x="11678433" y="6257052"/>
            <a:ext cx="51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3602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54FB71-2E77-AD35-075A-7D7D271B4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4" t="8393" r="12639"/>
          <a:stretch/>
        </p:blipFill>
        <p:spPr>
          <a:xfrm>
            <a:off x="738123" y="1406534"/>
            <a:ext cx="5241481" cy="4333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91327-52ED-2FD5-E633-77CC42E290EA}"/>
              </a:ext>
            </a:extLst>
          </p:cNvPr>
          <p:cNvSpPr txBox="1"/>
          <p:nvPr/>
        </p:nvSpPr>
        <p:spPr>
          <a:xfrm>
            <a:off x="649224" y="305271"/>
            <a:ext cx="5441556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Electrochemical Studies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EEAF4-192B-55AC-B379-6AA3B077447D}"/>
              </a:ext>
            </a:extLst>
          </p:cNvPr>
          <p:cNvSpPr txBox="1"/>
          <p:nvPr/>
        </p:nvSpPr>
        <p:spPr>
          <a:xfrm>
            <a:off x="1402081" y="5731708"/>
            <a:ext cx="446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(Cyclic Voltammetry (CV) curves)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375632-2E7F-F254-2EE2-B48A88FC8531}"/>
              </a:ext>
            </a:extLst>
          </p:cNvPr>
          <p:cNvSpPr txBox="1"/>
          <p:nvPr/>
        </p:nvSpPr>
        <p:spPr>
          <a:xfrm>
            <a:off x="590650" y="1243172"/>
            <a:ext cx="5500130" cy="5169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EAEB8-CD0A-F668-F197-446E79602A71}"/>
              </a:ext>
            </a:extLst>
          </p:cNvPr>
          <p:cNvSpPr txBox="1"/>
          <p:nvPr/>
        </p:nvSpPr>
        <p:spPr>
          <a:xfrm>
            <a:off x="6324600" y="305574"/>
            <a:ext cx="5755640" cy="6370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 curves shows  that the  non rectangular shape, this is due to the Pseudo capacitive behaviour of the NiO electrode.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are increasing scan rate from 5 mV/s to 100 mV/s area under the curve is increasing this is the capacitive nature of the electrode.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-Specific capacitance,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-area under the cv-curve,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-mass loading of the electrode, 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Potential Window, 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ϑ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-scan rate.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Specific capacitance of synthesised NiO electrode is </a:t>
            </a:r>
            <a:r>
              <a:rPr lang="en-IN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1111 Fg</a:t>
            </a:r>
            <a:r>
              <a:rPr lang="en-IN" sz="2400" b="1" u="sng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IN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at 5mV/s.</a:t>
            </a:r>
            <a:r>
              <a:rPr lang="en-IN" sz="2400" b="1" u="sng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16346B-2FC1-34CF-1936-562C1DEC5E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44" t="23424" r="24005" b="475"/>
          <a:stretch/>
        </p:blipFill>
        <p:spPr>
          <a:xfrm>
            <a:off x="7683245" y="3283822"/>
            <a:ext cx="2625091" cy="12060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266ADB-A254-5234-CD28-69F38D1C3BF0}"/>
              </a:ext>
            </a:extLst>
          </p:cNvPr>
          <p:cNvSpPr txBox="1"/>
          <p:nvPr/>
        </p:nvSpPr>
        <p:spPr>
          <a:xfrm>
            <a:off x="11637655" y="6307217"/>
            <a:ext cx="67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9580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390D-8EBA-3EFF-7AF2-AFFDABA6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629" y="271378"/>
            <a:ext cx="3336966" cy="619760"/>
          </a:xfrm>
        </p:spPr>
        <p:txBody>
          <a:bodyPr/>
          <a:lstStyle/>
          <a:p>
            <a:pPr algn="ctr"/>
            <a:r>
              <a:rPr lang="en-IN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5E58-BB3A-E519-AE32-5F5EF29E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25" y="1757549"/>
            <a:ext cx="10663174" cy="44509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R.S. Kate et al., Journal of alloys and compounds 734 (2018) 89e11.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Hydrogen energy 34 (2009) 4889-4889.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Electrochemical Energy Reviews (2020) 3:155-186.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S.D. Dhas et al ,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Vacuum 181 (2020) 109646.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Supercapacitors: A Brief Overview, Marin S. Halper, James C.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Ellenbogen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March 2006, MP 05W0000272.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Electrochemical Supercapacitors for Energy Storage </a:t>
            </a:r>
            <a:r>
              <a:rPr lang="en-I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Conversion Brian </a:t>
            </a:r>
            <a:r>
              <a:rPr lang="en-IN" sz="20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Kihun</a:t>
            </a:r>
            <a:r>
              <a:rPr lang="en-I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Kim1, </a:t>
            </a:r>
            <a:r>
              <a:rPr lang="en-IN" sz="20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Serubbable</a:t>
            </a:r>
            <a:r>
              <a:rPr lang="en-I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Sy1, </a:t>
            </a:r>
            <a:r>
              <a:rPr lang="en-IN" sz="20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Aiping</a:t>
            </a:r>
            <a:r>
              <a:rPr lang="en-I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Yu1, and </a:t>
            </a:r>
            <a:r>
              <a:rPr lang="en-IN" sz="20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Jinjun</a:t>
            </a:r>
            <a:r>
              <a:rPr lang="en-I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energy storage devices: Li-ion and Na-ion capacitors.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Perovskites for Supercapacitors Ehsan Rezaie1, Abdollah Hajalilou1,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Yuanhai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Su2</a:t>
            </a:r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Synthesis of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nanoparticles for supercapacitor application as an efficient electrode material.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53537-958F-5F77-9143-3291F5EAFF77}"/>
              </a:ext>
            </a:extLst>
          </p:cNvPr>
          <p:cNvSpPr/>
          <p:nvPr/>
        </p:nvSpPr>
        <p:spPr>
          <a:xfrm>
            <a:off x="626301" y="1477812"/>
            <a:ext cx="11148165" cy="510881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310DB-7242-173A-C9BF-F9716FF8AD89}"/>
              </a:ext>
            </a:extLst>
          </p:cNvPr>
          <p:cNvSpPr txBox="1"/>
          <p:nvPr/>
        </p:nvSpPr>
        <p:spPr>
          <a:xfrm>
            <a:off x="11324823" y="6208489"/>
            <a:ext cx="449643" cy="37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93644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1FB3CB-5E6D-FBF1-8B6B-55041E0B7A1F}"/>
              </a:ext>
            </a:extLst>
          </p:cNvPr>
          <p:cNvSpPr/>
          <p:nvPr/>
        </p:nvSpPr>
        <p:spPr>
          <a:xfrm>
            <a:off x="1797132" y="2149434"/>
            <a:ext cx="859773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4EF82-ABA8-8A65-11CA-F34BEFF2BD86}"/>
              </a:ext>
            </a:extLst>
          </p:cNvPr>
          <p:cNvSpPr/>
          <p:nvPr/>
        </p:nvSpPr>
        <p:spPr>
          <a:xfrm>
            <a:off x="641268" y="403761"/>
            <a:ext cx="10909464" cy="6050478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A7A5F-2548-18E9-6211-527271B20619}"/>
              </a:ext>
            </a:extLst>
          </p:cNvPr>
          <p:cNvSpPr txBox="1"/>
          <p:nvPr/>
        </p:nvSpPr>
        <p:spPr>
          <a:xfrm>
            <a:off x="11103429" y="6084907"/>
            <a:ext cx="68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3904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20686"/>
            <a:ext cx="5568538" cy="396065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1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Electric Double Layer Capacitor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Pseudo Capacitor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Synthesis of Nickel Oxide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457200" indent="-457200">
              <a:buFont typeface="+mj-lt"/>
              <a:buAutoNum type="arabicPeriod"/>
            </a:pPr>
            <a:endParaRPr lang="en-US" sz="21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1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C347F-E6A7-D94A-598E-5883119D759B}"/>
              </a:ext>
            </a:extLst>
          </p:cNvPr>
          <p:cNvSpPr txBox="1"/>
          <p:nvPr/>
        </p:nvSpPr>
        <p:spPr>
          <a:xfrm>
            <a:off x="11643431" y="6311845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727" y="371486"/>
            <a:ext cx="9658546" cy="587604"/>
          </a:xfrm>
        </p:spPr>
        <p:txBody>
          <a:bodyPr/>
          <a:lstStyle/>
          <a:p>
            <a:pPr algn="ctr"/>
            <a:r>
              <a:rPr lang="en-US" u="sng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Ragone</a:t>
            </a:r>
            <a:r>
              <a:rPr lang="en-US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C22D8A-5370-9EC7-4CF2-605CF5F7A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168" y="2092206"/>
            <a:ext cx="4031384" cy="339969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EA67D3-4920-0884-CF57-84F059804996}"/>
              </a:ext>
            </a:extLst>
          </p:cNvPr>
          <p:cNvSpPr txBox="1"/>
          <p:nvPr/>
        </p:nvSpPr>
        <p:spPr>
          <a:xfrm>
            <a:off x="320634" y="1391397"/>
            <a:ext cx="67095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Supercapacitors fill the gap between batteries and  traditional devices. In terms of specific energy      and specific   power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Batteries and low temperature fuel cells are typical low power devices whereas conventional capacitors may have a power density of &gt;10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watts per dm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very low energy density.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supercapacitor should have a longer cycle life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 batteries because there is little or no chemical change.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3B193-2C23-953E-92A2-0BBCF17948ED}"/>
              </a:ext>
            </a:extLst>
          </p:cNvPr>
          <p:cNvSpPr txBox="1"/>
          <p:nvPr/>
        </p:nvSpPr>
        <p:spPr>
          <a:xfrm>
            <a:off x="11638895" y="6192711"/>
            <a:ext cx="46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6C245-E162-9AF2-359A-EC1EBA00397A}"/>
              </a:ext>
            </a:extLst>
          </p:cNvPr>
          <p:cNvSpPr txBox="1"/>
          <p:nvPr/>
        </p:nvSpPr>
        <p:spPr>
          <a:xfrm>
            <a:off x="320634" y="1122587"/>
            <a:ext cx="11638896" cy="5439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64" y="336376"/>
            <a:ext cx="10270072" cy="1256118"/>
          </a:xfrm>
        </p:spPr>
        <p:txBody>
          <a:bodyPr/>
          <a:lstStyle/>
          <a:p>
            <a:pPr algn="ctr"/>
            <a:r>
              <a:rPr lang="en-US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Supercapacitors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C4870F-6293-00D8-4C27-97F4E042D3AD}"/>
              </a:ext>
            </a:extLst>
          </p:cNvPr>
          <p:cNvCxnSpPr/>
          <p:nvPr/>
        </p:nvCxnSpPr>
        <p:spPr>
          <a:xfrm>
            <a:off x="1875262" y="2598322"/>
            <a:ext cx="0" cy="380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52F2F390-18C5-3CB6-3C5E-E4904DE5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261" y="2598322"/>
            <a:ext cx="158510" cy="4572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5559DF-B889-E0A4-3A51-99894D213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886" y="5925368"/>
            <a:ext cx="578084" cy="17079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E689563-2126-572D-EEDC-3BB541B72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025293" y="3353447"/>
            <a:ext cx="969265" cy="24974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0E7B92A-CB7D-CDB9-F5CB-54899BB84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120831" y="2688551"/>
            <a:ext cx="688908" cy="22146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CAE2612-4B05-B0F1-4BDE-C5722412827C}"/>
              </a:ext>
            </a:extLst>
          </p:cNvPr>
          <p:cNvGrpSpPr/>
          <p:nvPr/>
        </p:nvGrpSpPr>
        <p:grpSpPr>
          <a:xfrm>
            <a:off x="1032114" y="1432791"/>
            <a:ext cx="10147463" cy="4900738"/>
            <a:chOff x="1638795" y="1518292"/>
            <a:chExt cx="10147463" cy="490073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EE9C6B8-3E83-E30D-2668-2FA103ED5AE5}"/>
                </a:ext>
              </a:extLst>
            </p:cNvPr>
            <p:cNvSpPr/>
            <p:nvPr/>
          </p:nvSpPr>
          <p:spPr>
            <a:xfrm>
              <a:off x="4509369" y="1518292"/>
              <a:ext cx="3078963" cy="100781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Supercapacitors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7570941-8ABE-2A4E-0FC2-56F600792DCE}"/>
                </a:ext>
              </a:extLst>
            </p:cNvPr>
            <p:cNvSpPr/>
            <p:nvPr/>
          </p:nvSpPr>
          <p:spPr>
            <a:xfrm>
              <a:off x="1638795" y="3182587"/>
              <a:ext cx="2173184" cy="6889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Electric Double Layer capacitors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EC14A1C-9799-624F-A496-461538CC5FE0}"/>
                </a:ext>
              </a:extLst>
            </p:cNvPr>
            <p:cNvSpPr/>
            <p:nvPr/>
          </p:nvSpPr>
          <p:spPr>
            <a:xfrm>
              <a:off x="5035875" y="3182587"/>
              <a:ext cx="2351314" cy="6889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Hybrid capacitors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0D7586F-BB28-9715-4C84-07E17547C04B}"/>
                </a:ext>
              </a:extLst>
            </p:cNvPr>
            <p:cNvSpPr/>
            <p:nvPr/>
          </p:nvSpPr>
          <p:spPr>
            <a:xfrm>
              <a:off x="8585860" y="3182587"/>
              <a:ext cx="1840675" cy="6889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Pseudo capacitors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165DC3-1D26-1412-9229-F0EBF03FE359}"/>
                </a:ext>
              </a:extLst>
            </p:cNvPr>
            <p:cNvCxnSpPr/>
            <p:nvPr/>
          </p:nvCxnSpPr>
          <p:spPr>
            <a:xfrm>
              <a:off x="2481943" y="2683823"/>
              <a:ext cx="70242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712EDF-004C-53DC-7981-53871D76312D}"/>
                </a:ext>
              </a:extLst>
            </p:cNvPr>
            <p:cNvCxnSpPr/>
            <p:nvPr/>
          </p:nvCxnSpPr>
          <p:spPr>
            <a:xfrm>
              <a:off x="2256312" y="3871495"/>
              <a:ext cx="0" cy="22403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9F7E5E9-94C5-79AD-BA6F-7AB831BED787}"/>
                </a:ext>
              </a:extLst>
            </p:cNvPr>
            <p:cNvCxnSpPr>
              <a:cxnSpLocks/>
            </p:cNvCxnSpPr>
            <p:nvPr/>
          </p:nvCxnSpPr>
          <p:spPr>
            <a:xfrm>
              <a:off x="2268187" y="4453247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AD79A76-915C-A43E-879F-0CA383213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8187" y="5250887"/>
              <a:ext cx="536494" cy="158510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54C9102-11DD-863E-4FF1-94F497604B4B}"/>
                </a:ext>
              </a:extLst>
            </p:cNvPr>
            <p:cNvCxnSpPr/>
            <p:nvPr/>
          </p:nvCxnSpPr>
          <p:spPr>
            <a:xfrm>
              <a:off x="5700156" y="3871495"/>
              <a:ext cx="0" cy="21455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DAC5084-B36D-F32A-32C8-78499D5EC033}"/>
                </a:ext>
              </a:extLst>
            </p:cNvPr>
            <p:cNvCxnSpPr/>
            <p:nvPr/>
          </p:nvCxnSpPr>
          <p:spPr>
            <a:xfrm>
              <a:off x="5700156" y="4453247"/>
              <a:ext cx="541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BB1609B-F558-A1DA-F2EE-28397C3B6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3241" y="5140947"/>
              <a:ext cx="621846" cy="15851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9C0D46F-4D64-8468-8434-FDF700B9E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0699" y="5937758"/>
              <a:ext cx="621846" cy="158510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A90F9A-6D27-C2DE-6483-FFFB67C460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9932" y="3871495"/>
              <a:ext cx="1" cy="1983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F1DC1ED-09CF-8138-D1BD-C311C9FB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63606" y="4625250"/>
              <a:ext cx="621846" cy="15851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E74E7D7-3C7D-0C40-5136-8D1399A86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56259" y="5792885"/>
              <a:ext cx="621846" cy="15851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DD0172A-AE09-2A57-34E9-70524A15C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1978" y="3457480"/>
              <a:ext cx="993867" cy="253339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64FF24D-5EB5-AC35-00A8-590A0B58090A}"/>
                </a:ext>
              </a:extLst>
            </p:cNvPr>
            <p:cNvSpPr/>
            <p:nvPr/>
          </p:nvSpPr>
          <p:spPr>
            <a:xfrm>
              <a:off x="2804680" y="4275117"/>
              <a:ext cx="2169557" cy="5086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Activated carbons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0C84D85-E931-BFC5-83CB-BAEE3AD1C653}"/>
                </a:ext>
              </a:extLst>
            </p:cNvPr>
            <p:cNvSpPr/>
            <p:nvPr/>
          </p:nvSpPr>
          <p:spPr>
            <a:xfrm>
              <a:off x="2818552" y="5140946"/>
              <a:ext cx="2155683" cy="5644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Carbon nanotubes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720E37-28AE-D097-A6FE-1F147219328D}"/>
                </a:ext>
              </a:extLst>
            </p:cNvPr>
            <p:cNvSpPr/>
            <p:nvPr/>
          </p:nvSpPr>
          <p:spPr>
            <a:xfrm>
              <a:off x="2804680" y="5854535"/>
              <a:ext cx="2155682" cy="5644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Graphene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93A608C-F7B5-4993-CD48-82BEE93FE723}"/>
                </a:ext>
              </a:extLst>
            </p:cNvPr>
            <p:cNvSpPr/>
            <p:nvPr/>
          </p:nvSpPr>
          <p:spPr>
            <a:xfrm>
              <a:off x="6332545" y="4231703"/>
              <a:ext cx="1888869" cy="461065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Composite Hybrid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E49CC6-F178-467D-A20B-1C240CF7B9D2}"/>
                </a:ext>
              </a:extLst>
            </p:cNvPr>
            <p:cNvSpPr/>
            <p:nvPr/>
          </p:nvSpPr>
          <p:spPr>
            <a:xfrm>
              <a:off x="6345141" y="4978207"/>
              <a:ext cx="2155682" cy="461065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Battery type Hybrid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21BE6D-2CA8-1DD6-0210-4160A57CA219}"/>
                </a:ext>
              </a:extLst>
            </p:cNvPr>
            <p:cNvSpPr/>
            <p:nvPr/>
          </p:nvSpPr>
          <p:spPr>
            <a:xfrm>
              <a:off x="6377049" y="5742886"/>
              <a:ext cx="2155682" cy="448245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Asymmetric Hybrid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857294B-0497-8F9A-AC84-19ED6AA770D2}"/>
                </a:ext>
              </a:extLst>
            </p:cNvPr>
            <p:cNvSpPr/>
            <p:nvPr/>
          </p:nvSpPr>
          <p:spPr>
            <a:xfrm>
              <a:off x="9636825" y="4529436"/>
              <a:ext cx="2149433" cy="44877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Conductive Polymers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4AA756-56BA-C4F9-776B-949E3A37C1B0}"/>
                </a:ext>
              </a:extLst>
            </p:cNvPr>
            <p:cNvSpPr/>
            <p:nvPr/>
          </p:nvSpPr>
          <p:spPr>
            <a:xfrm>
              <a:off x="9636825" y="5630149"/>
              <a:ext cx="2007238" cy="44877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Metal Oxides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4D709B3-068E-05AB-E453-927F908BB657}"/>
              </a:ext>
            </a:extLst>
          </p:cNvPr>
          <p:cNvSpPr txBox="1"/>
          <p:nvPr/>
        </p:nvSpPr>
        <p:spPr>
          <a:xfrm>
            <a:off x="11521739" y="6270282"/>
            <a:ext cx="47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EC47F1-60FD-91E4-67D3-DAD0712E7E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508" y="1238060"/>
            <a:ext cx="11329966" cy="53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5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278" y="454019"/>
            <a:ext cx="10781081" cy="708171"/>
          </a:xfrm>
        </p:spPr>
        <p:txBody>
          <a:bodyPr/>
          <a:lstStyle/>
          <a:p>
            <a:pPr algn="ctr"/>
            <a:r>
              <a:rPr lang="en-US" sz="4000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Electric Double Layer Capacitor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0D9DC-832E-4C7E-CD2A-A34BC6C2C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908" y="1686297"/>
            <a:ext cx="4271158" cy="4333504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E8C3F5-6AA8-6857-BCAD-EC0B9B0872AB}"/>
                  </a:ext>
                </a:extLst>
              </p:cNvPr>
              <p:cNvSpPr txBox="1"/>
              <p:nvPr/>
            </p:nvSpPr>
            <p:spPr>
              <a:xfrm>
                <a:off x="631637" y="1045078"/>
                <a:ext cx="6226630" cy="5358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b="0" i="0" u="none" strike="noStrike" baseline="0" dirty="0">
                    <a:latin typeface="TimesLTStd-Roman"/>
                  </a:rPr>
                  <a:t>The storage mechanism in EDLC is electrostatic.</a:t>
                </a:r>
              </a:p>
              <a:p>
                <a:pPr marL="285750" indent="-285750" algn="l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b="0" i="0" u="none" strike="noStrike" baseline="0" dirty="0">
                    <a:latin typeface="TimesLTStd-Roman"/>
                  </a:rPr>
                  <a:t>EDLCs utilize the interfaces between the electrode and the electrolyte for their energy storage.</a:t>
                </a:r>
              </a:p>
              <a:p>
                <a:pPr marL="285750" indent="-285750" algn="l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b="0" i="0" u="none" strike="noStrike" baseline="0" dirty="0">
                    <a:latin typeface="TimesLTStd-Roman"/>
                  </a:rPr>
                  <a:t>The thickness of the double layer is much smaller than </a:t>
                </a:r>
                <a:r>
                  <a:rPr lang="en-IN" sz="2000" b="0" i="0" u="none" strike="noStrike" baseline="0" dirty="0">
                    <a:latin typeface="TimesLTStd-Roman"/>
                  </a:rPr>
                  <a:t>that of the separato</a:t>
                </a:r>
                <a:r>
                  <a:rPr lang="en-IN" sz="1800" b="0" i="0" u="none" strike="noStrike" baseline="0" dirty="0">
                    <a:latin typeface="TimesLTStd-Roman"/>
                  </a:rPr>
                  <a:t>r.</a:t>
                </a:r>
                <a:endParaRPr lang="en-IN" sz="1800" b="0" i="1" u="none" strike="noStrike" baseline="0" dirty="0">
                  <a:latin typeface="Cambria Math" panose="02040503050406030204" pitchFamily="18" charset="0"/>
                </a:endParaRPr>
              </a:p>
              <a:p>
                <a:r>
                  <a:rPr lang="en-IN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:r>
                  <a:rPr lang="en-I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IN" sz="3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sz="36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sz="3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IN" sz="3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en-IN" sz="3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box>
                  </m:oMath>
                </a14:m>
                <a:r>
                  <a:rPr lang="en-IN" sz="3600" dirty="0"/>
                  <a:t>    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Density </a:t>
                </a:r>
                <a:r>
                  <a:rPr lang="en-IN" sz="24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IN" sz="2400" b="1" i="1" baseline="-25000" smtClean="0">
                            <a:latin typeface="Cambria Math" panose="02040503050406030204" pitchFamily="18" charset="0"/>
                          </a:rPr>
                          <m:t>𝒔</m:t>
                        </m:r>
                        <m:d>
                          <m:d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𝜟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  <m:r>
                          <a:rPr lang="en-IN" sz="2400" b="1" i="1" baseline="30000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IN" sz="2400" b="1" dirty="0"/>
              </a:p>
              <a:p>
                <a:pPr marL="342900" indent="-342900" algn="l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density </a:t>
                </a:r>
                <a:r>
                  <a: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energy density / time discharge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E8C3F5-6AA8-6857-BCAD-EC0B9B087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37" y="1045078"/>
                <a:ext cx="6226630" cy="5358903"/>
              </a:xfrm>
              <a:prstGeom prst="rect">
                <a:avLst/>
              </a:prstGeom>
              <a:blipFill>
                <a:blip r:embed="rId3"/>
                <a:stretch>
                  <a:fillRect l="-13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1DC86EA-C84C-31B7-1BB1-ECA720192E57}"/>
              </a:ext>
            </a:extLst>
          </p:cNvPr>
          <p:cNvSpPr txBox="1"/>
          <p:nvPr/>
        </p:nvSpPr>
        <p:spPr>
          <a:xfrm>
            <a:off x="453778" y="1162190"/>
            <a:ext cx="11389000" cy="5452318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414E7-C164-531D-FAB9-8E4787F89FB5}"/>
              </a:ext>
            </a:extLst>
          </p:cNvPr>
          <p:cNvSpPr txBox="1"/>
          <p:nvPr/>
        </p:nvSpPr>
        <p:spPr>
          <a:xfrm>
            <a:off x="11438184" y="6174576"/>
            <a:ext cx="56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1723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484" y="302632"/>
            <a:ext cx="9527488" cy="633721"/>
          </a:xfrm>
        </p:spPr>
        <p:txBody>
          <a:bodyPr/>
          <a:lstStyle/>
          <a:p>
            <a:pPr algn="ctr"/>
            <a:r>
              <a:rPr lang="en-US" sz="4800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Pseudocapacitor</a:t>
            </a:r>
            <a:endParaRPr lang="en-US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5F632-CAED-CC17-8226-C9533D7F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25" y="1837983"/>
            <a:ext cx="3892691" cy="3498104"/>
          </a:xfrm>
          <a:prstGeom prst="rect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DCB2D2-B4E7-5C1B-620A-A6A46A2F5825}"/>
              </a:ext>
            </a:extLst>
          </p:cNvPr>
          <p:cNvSpPr txBox="1"/>
          <p:nvPr/>
        </p:nvSpPr>
        <p:spPr>
          <a:xfrm>
            <a:off x="635784" y="1154603"/>
            <a:ext cx="6838487" cy="526297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TimesLTStd-Roman"/>
              </a:rPr>
              <a:t>The storage mechanism in Pseudo capacitor is electrochemical in nature.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0" i="0" u="none" strike="noStrike" baseline="0" dirty="0">
              <a:latin typeface="TimesLTStd-Roman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TimesNewRoman"/>
              </a:rPr>
              <a:t>Faradaic processes allow pseudo capacitors</a:t>
            </a:r>
            <a:r>
              <a:rPr lang="en-US" sz="2400" dirty="0">
                <a:latin typeface="TimesNewRoman"/>
              </a:rPr>
              <a:t> </a:t>
            </a:r>
            <a:r>
              <a:rPr lang="en-US" sz="2400" b="0" i="0" u="none" strike="noStrike" baseline="0" dirty="0">
                <a:latin typeface="TimesNewRoman"/>
              </a:rPr>
              <a:t>to achieve greater (10 -100 times) capacitances and energy densities than EDLCs.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b="0" i="0" u="none" strike="noStrike" baseline="0" dirty="0">
              <a:latin typeface="TimesNewRoman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400" dirty="0">
                <a:latin typeface="TimesNewRoman"/>
              </a:rPr>
              <a:t>P</a:t>
            </a:r>
            <a:r>
              <a:rPr lang="en-IN" sz="2400" b="0" i="0" u="none" strike="noStrike" baseline="0" dirty="0">
                <a:latin typeface="TimesNewRoman"/>
              </a:rPr>
              <a:t>seudo capacitors store </a:t>
            </a:r>
            <a:r>
              <a:rPr lang="en-US" sz="2400" b="0" i="0" u="none" strike="noStrike" baseline="0" dirty="0">
                <a:latin typeface="TimesNewRoman"/>
              </a:rPr>
              <a:t>charge </a:t>
            </a:r>
            <a:r>
              <a:rPr lang="en-US" sz="2400" dirty="0">
                <a:latin typeface="TimesNewRoman"/>
              </a:rPr>
              <a:t>f</a:t>
            </a:r>
            <a:r>
              <a:rPr lang="en-US" sz="2400" b="0" i="0" u="none" strike="noStrike" baseline="0" dirty="0">
                <a:latin typeface="TimesNewRoman"/>
              </a:rPr>
              <a:t>aradaically through the transfer of charge between electrode and electrolyte.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b="0" i="0" u="none" strike="noStrike" baseline="0" dirty="0">
              <a:latin typeface="TimesNewRoman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TimesNewRoman"/>
              </a:rPr>
              <a:t>This is accomplished through electro sorption, reduction-oxidation reactions, and </a:t>
            </a:r>
            <a:r>
              <a:rPr lang="en-IN" sz="2400" b="0" i="0" u="none" strike="noStrike" baseline="0" dirty="0">
                <a:latin typeface="TimesNewRoman"/>
              </a:rPr>
              <a:t>intercalation processes</a:t>
            </a:r>
            <a:endParaRPr lang="en-US" sz="2400" b="0" i="0" u="none" strike="noStrike" baseline="0" dirty="0">
              <a:latin typeface="TimesLTStd-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9D1A9-48F3-AECE-A045-D89B1CBA6AA2}"/>
              </a:ext>
            </a:extLst>
          </p:cNvPr>
          <p:cNvSpPr txBox="1"/>
          <p:nvPr/>
        </p:nvSpPr>
        <p:spPr>
          <a:xfrm>
            <a:off x="242170" y="1115630"/>
            <a:ext cx="11573589" cy="5439738"/>
          </a:xfrm>
          <a:prstGeom prst="rect">
            <a:avLst/>
          </a:prstGeom>
          <a:solidFill>
            <a:srgbClr val="FF0000">
              <a:alpha val="0"/>
            </a:srgb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66161-C829-0D9A-F8CD-2D931F71033F}"/>
              </a:ext>
            </a:extLst>
          </p:cNvPr>
          <p:cNvSpPr txBox="1"/>
          <p:nvPr/>
        </p:nvSpPr>
        <p:spPr>
          <a:xfrm>
            <a:off x="11411671" y="6186036"/>
            <a:ext cx="5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4154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B67FFF9-578F-E909-0D02-83BABBE6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981" y="291663"/>
            <a:ext cx="7033059" cy="531043"/>
          </a:xfrm>
        </p:spPr>
        <p:txBody>
          <a:bodyPr/>
          <a:lstStyle/>
          <a:p>
            <a:r>
              <a:rPr lang="en-IN" sz="4000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EDLC and Pseudo Capacitor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B5D42B-ACD8-D558-D6B5-9BAD3612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13" y="2134995"/>
            <a:ext cx="4582218" cy="322924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AB7300-DBDC-DB3B-99FF-4C3078A5B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511" y="2134995"/>
            <a:ext cx="4582218" cy="338659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FA706D-37F5-160B-CCDB-231E415ACBAF}"/>
              </a:ext>
            </a:extLst>
          </p:cNvPr>
          <p:cNvSpPr txBox="1"/>
          <p:nvPr/>
        </p:nvSpPr>
        <p:spPr>
          <a:xfrm>
            <a:off x="842492" y="5475123"/>
            <a:ext cx="463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Electrochemical Double Layer Capacitor.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Capacitor.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1661E0-EA01-3717-F3E5-7A0A22DD743E}"/>
              </a:ext>
            </a:extLst>
          </p:cNvPr>
          <p:cNvSpPr txBox="1"/>
          <p:nvPr/>
        </p:nvSpPr>
        <p:spPr>
          <a:xfrm>
            <a:off x="838201" y="1531104"/>
            <a:ext cx="408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strike="noStrike" baseline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Galvanostatic charge discharge </a:t>
            </a:r>
            <a:endParaRPr lang="en-IN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4239B-0309-A41B-C1CA-F39F78A52EBF}"/>
              </a:ext>
            </a:extLst>
          </p:cNvPr>
          <p:cNvSpPr txBox="1"/>
          <p:nvPr/>
        </p:nvSpPr>
        <p:spPr>
          <a:xfrm>
            <a:off x="6441511" y="1531103"/>
            <a:ext cx="446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Cyclic Voltammetry Curve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3343A-0F86-AB8B-9791-057CDBFD5E82}"/>
              </a:ext>
            </a:extLst>
          </p:cNvPr>
          <p:cNvSpPr txBox="1"/>
          <p:nvPr/>
        </p:nvSpPr>
        <p:spPr>
          <a:xfrm>
            <a:off x="357382" y="1159341"/>
            <a:ext cx="11266772" cy="5337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19ED3-F77E-E611-4D2E-071E9A423297}"/>
              </a:ext>
            </a:extLst>
          </p:cNvPr>
          <p:cNvSpPr txBox="1"/>
          <p:nvPr/>
        </p:nvSpPr>
        <p:spPr>
          <a:xfrm>
            <a:off x="11273600" y="6121454"/>
            <a:ext cx="324634" cy="368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507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2496"/>
            <a:ext cx="10058400" cy="914400"/>
          </a:xfrm>
        </p:spPr>
        <p:txBody>
          <a:bodyPr/>
          <a:lstStyle/>
          <a:p>
            <a:pPr algn="ctr"/>
            <a:r>
              <a:rPr lang="en-US" sz="4000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96EA7C5-856B-1916-7D2E-36FBD5403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203279"/>
              </p:ext>
            </p:extLst>
          </p:nvPr>
        </p:nvGraphicFramePr>
        <p:xfrm>
          <a:off x="877823" y="1336896"/>
          <a:ext cx="10708752" cy="525892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41750">
                  <a:extLst>
                    <a:ext uri="{9D8B030D-6E8A-4147-A177-3AD203B41FA5}">
                      <a16:colId xmlns:a16="http://schemas.microsoft.com/office/drawing/2014/main" val="3669005151"/>
                    </a:ext>
                  </a:extLst>
                </a:gridCol>
                <a:gridCol w="1699313">
                  <a:extLst>
                    <a:ext uri="{9D8B030D-6E8A-4147-A177-3AD203B41FA5}">
                      <a16:colId xmlns:a16="http://schemas.microsoft.com/office/drawing/2014/main" val="3525246475"/>
                    </a:ext>
                  </a:extLst>
                </a:gridCol>
                <a:gridCol w="1993070">
                  <a:extLst>
                    <a:ext uri="{9D8B030D-6E8A-4147-A177-3AD203B41FA5}">
                      <a16:colId xmlns:a16="http://schemas.microsoft.com/office/drawing/2014/main" val="1782310999"/>
                    </a:ext>
                  </a:extLst>
                </a:gridCol>
                <a:gridCol w="2152446">
                  <a:extLst>
                    <a:ext uri="{9D8B030D-6E8A-4147-A177-3AD203B41FA5}">
                      <a16:colId xmlns:a16="http://schemas.microsoft.com/office/drawing/2014/main" val="3038968315"/>
                    </a:ext>
                  </a:extLst>
                </a:gridCol>
                <a:gridCol w="2722173">
                  <a:extLst>
                    <a:ext uri="{9D8B030D-6E8A-4147-A177-3AD203B41FA5}">
                      <a16:colId xmlns:a16="http://schemas.microsoft.com/office/drawing/2014/main" val="1765250134"/>
                    </a:ext>
                  </a:extLst>
                </a:gridCol>
              </a:tblGrid>
              <a:tr h="41260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Pseudo Capacitors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Hybrid Capacitors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448987"/>
                  </a:ext>
                </a:extLst>
              </a:tr>
              <a:tr h="88293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Storage Mechanism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Electrostatically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Electrochemically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Electrostatically and  Electrochemically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R.S. Kate et al./ Journal of alloys and compounds 734 (2018) 89e11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5869"/>
                  </a:ext>
                </a:extLst>
              </a:tr>
              <a:tr h="88293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 Capacitance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International journal of Hydrogen energy 34 (2009) 4889-4889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775601"/>
                  </a:ext>
                </a:extLst>
              </a:tr>
              <a:tr h="88293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 Density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International journal of Hydrogen energy 34 (2009) 4889-4889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373724"/>
                  </a:ext>
                </a:extLst>
              </a:tr>
              <a:tr h="88293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Power Density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International journal of Hydrogen energy 34 (2009) 4889-4889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229348"/>
                  </a:ext>
                </a:extLst>
              </a:tr>
              <a:tr h="114781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Electrode Material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Carbon based Materials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Metal Oxides(NiO, Mno</a:t>
                      </a:r>
                      <a:r>
                        <a:rPr lang="en-IN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,Co</a:t>
                      </a:r>
                      <a:r>
                        <a:rPr lang="en-IN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en-IN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etc.)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Carbon based material + Metal Oxides / Conductive Polymers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Electrochemical Energy Reviews (2020) 3:155-186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2192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1EF13D-FB8C-9FC0-2915-EA4C1BDDF841}"/>
              </a:ext>
            </a:extLst>
          </p:cNvPr>
          <p:cNvSpPr txBox="1"/>
          <p:nvPr/>
        </p:nvSpPr>
        <p:spPr>
          <a:xfrm>
            <a:off x="11690363" y="6226488"/>
            <a:ext cx="30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7712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FED86-97CA-F6B8-6F14-D4741D890B07}"/>
              </a:ext>
            </a:extLst>
          </p:cNvPr>
          <p:cNvSpPr/>
          <p:nvPr/>
        </p:nvSpPr>
        <p:spPr>
          <a:xfrm>
            <a:off x="3788227" y="194727"/>
            <a:ext cx="5474525" cy="70977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Nickel(II) Oxide (</a:t>
            </a:r>
            <a:r>
              <a:rPr lang="en-I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NiO</a:t>
            </a:r>
            <a:r>
              <a:rPr lang="en-I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54E140-FF9F-4433-467B-A6DF7221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08" y="1172220"/>
            <a:ext cx="6107361" cy="497124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Transition metal oxides theoretical specific capacitances are 2200, 1370, 2584, 2120, 3560 F/g of RuO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MnO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NiO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NiO exhibits high theoretical and practical values.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Surface properties, less toxicity.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Thermal and Chemical stability.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Various oxidation state for efficient charge transfer.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Excellent electrochemical properties.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nanostructured morphologies.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061A16-406A-032A-DA5C-4A905310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572" y="1342942"/>
            <a:ext cx="4454743" cy="4629795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D35183-5646-7936-B87B-F90758B84EE1}"/>
              </a:ext>
            </a:extLst>
          </p:cNvPr>
          <p:cNvSpPr txBox="1"/>
          <p:nvPr/>
        </p:nvSpPr>
        <p:spPr>
          <a:xfrm>
            <a:off x="401781" y="1033834"/>
            <a:ext cx="11388438" cy="557594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5CCF0-CD7D-2086-810E-42152803E191}"/>
              </a:ext>
            </a:extLst>
          </p:cNvPr>
          <p:cNvSpPr txBox="1"/>
          <p:nvPr/>
        </p:nvSpPr>
        <p:spPr>
          <a:xfrm>
            <a:off x="11391315" y="6240451"/>
            <a:ext cx="53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6630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discovery</Template>
  <TotalTime>689</TotalTime>
  <Words>802</Words>
  <Application>Microsoft Office PowerPoint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 Math</vt:lpstr>
      <vt:lpstr>Daytona Condensed Light</vt:lpstr>
      <vt:lpstr>Posterama</vt:lpstr>
      <vt:lpstr>Times New Roman</vt:lpstr>
      <vt:lpstr>TimesLTStd-Roman</vt:lpstr>
      <vt:lpstr>TimesNewRoman</vt:lpstr>
      <vt:lpstr>Wingdings</vt:lpstr>
      <vt:lpstr>Office Theme</vt:lpstr>
      <vt:lpstr>PowerPoint Presentation</vt:lpstr>
      <vt:lpstr>Outline</vt:lpstr>
      <vt:lpstr>Ragone Plot</vt:lpstr>
      <vt:lpstr>Supercapacitors</vt:lpstr>
      <vt:lpstr>Electric Double Layer Capacitor</vt:lpstr>
      <vt:lpstr>Pseudocapacitor</vt:lpstr>
      <vt:lpstr>EDLC and Pseudo Capacitor</vt:lpstr>
      <vt:lpstr>Literature Survey</vt:lpstr>
      <vt:lpstr>PowerPoint Presentation</vt:lpstr>
      <vt:lpstr>PowerPoint Presentation</vt:lpstr>
      <vt:lpstr>Results and discussion 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storage evice</dc:title>
  <dc:creator>PONNAM RAHUL</dc:creator>
  <cp:lastModifiedBy>PONNAM RAHUL</cp:lastModifiedBy>
  <cp:revision>55</cp:revision>
  <dcterms:created xsi:type="dcterms:W3CDTF">2024-05-11T16:24:48Z</dcterms:created>
  <dcterms:modified xsi:type="dcterms:W3CDTF">2024-05-14T05:00:32Z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