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25" r:id="rId5"/>
    <p:sldId id="326" r:id="rId6"/>
    <p:sldId id="327" r:id="rId7"/>
    <p:sldId id="343" r:id="rId8"/>
    <p:sldId id="344" r:id="rId9"/>
    <p:sldId id="345" r:id="rId10"/>
    <p:sldId id="346" r:id="rId11"/>
    <p:sldId id="350" r:id="rId12"/>
    <p:sldId id="348" r:id="rId13"/>
    <p:sldId id="347" r:id="rId14"/>
    <p:sldId id="352" r:id="rId15"/>
    <p:sldId id="353" r:id="rId16"/>
    <p:sldId id="355" r:id="rId17"/>
    <p:sldId id="356" r:id="rId18"/>
    <p:sldId id="354" r:id="rId19"/>
    <p:sldId id="351" r:id="rId20"/>
    <p:sldId id="361" r:id="rId21"/>
    <p:sldId id="359" r:id="rId22"/>
    <p:sldId id="360" r:id="rId23"/>
    <p:sldId id="357" r:id="rId24"/>
    <p:sldId id="3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A2806-A0EC-40DE-A316-9783A9597154}" v="282" dt="2023-11-24T08:41:36.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124" y="24"/>
      </p:cViewPr>
      <p:guideLst>
        <p:guide pos="816"/>
        <p:guide orient="horz" pos="3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11/24/2023</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1664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9293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1976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4" descr="A petri dish with some transparent capsules">
            <a:extLst>
              <a:ext uri="{FF2B5EF4-FFF2-40B4-BE49-F238E27FC236}">
                <a16:creationId xmlns:a16="http://schemas.microsoft.com/office/drawing/2014/main" id="{5B4B4E31-E371-EB44-1E6B-4976ECF95382}"/>
              </a:ext>
            </a:extLst>
          </p:cNvPr>
          <p:cNvPicPr>
            <a:picLocks noChangeAspect="1"/>
          </p:cNvPicPr>
          <p:nvPr/>
        </p:nvPicPr>
        <p:blipFill>
          <a:blip r:embed="rId2">
            <a:alphaModFix amt="65000"/>
            <a:extLst>
              <a:ext uri="{28A0092B-C50C-407E-A947-70E740481C1C}">
                <a14:useLocalDpi xmlns:a14="http://schemas.microsoft.com/office/drawing/2010/main" val="0"/>
              </a:ext>
            </a:extLst>
          </a:blip>
          <a:srcRect/>
          <a:stretch>
            <a:fillRect/>
          </a:stretch>
        </p:blipFill>
        <p:spPr>
          <a:xfrm>
            <a:off x="2324100" y="778342"/>
            <a:ext cx="7543800" cy="502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Placeholder 4">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srcRect/>
          <a:stretch/>
        </p:blipFill>
        <p:spPr>
          <a:xfrm>
            <a:off x="0" y="214050"/>
            <a:ext cx="12192000" cy="7117479"/>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a:solidFill>
                  <a:schemeClr val="bg1"/>
                </a:solidFill>
              </a:rPr>
              <a:t>Physics from data</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5545157" y="6379352"/>
            <a:ext cx="9144000" cy="356616"/>
          </a:xfrm>
        </p:spPr>
        <p:txBody>
          <a:bodyPr/>
          <a:lstStyle/>
          <a:p>
            <a:r>
              <a:rPr lang="en-US">
                <a:solidFill>
                  <a:schemeClr val="bg1"/>
                </a:solidFill>
              </a:rPr>
              <a:t>Ponnam RAHUL 21phe0011​</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79C3-8E13-3B4C-2C3B-6C0CB36C1127}"/>
              </a:ext>
            </a:extLst>
          </p:cNvPr>
          <p:cNvSpPr>
            <a:spLocks noGrp="1"/>
          </p:cNvSpPr>
          <p:nvPr>
            <p:ph type="title"/>
          </p:nvPr>
        </p:nvSpPr>
        <p:spPr>
          <a:xfrm>
            <a:off x="1162525" y="654048"/>
            <a:ext cx="10392185" cy="531812"/>
          </a:xfrm>
        </p:spPr>
        <p:txBody>
          <a:bodyPr/>
          <a:lstStyle/>
          <a:p>
            <a:pPr algn="ctr"/>
            <a:r>
              <a:rPr lang="en-IN" b="1" dirty="0"/>
              <a:t>Hypothetico-Deductive paradigm</a:t>
            </a:r>
          </a:p>
        </p:txBody>
      </p:sp>
      <p:sp>
        <p:nvSpPr>
          <p:cNvPr id="4" name="Slide Number Placeholder 3">
            <a:extLst>
              <a:ext uri="{FF2B5EF4-FFF2-40B4-BE49-F238E27FC236}">
                <a16:creationId xmlns:a16="http://schemas.microsoft.com/office/drawing/2014/main" id="{79570C0F-5917-1F9B-5E51-2C1ECFDDE990}"/>
              </a:ext>
            </a:extLst>
          </p:cNvPr>
          <p:cNvSpPr>
            <a:spLocks noGrp="1"/>
          </p:cNvSpPr>
          <p:nvPr>
            <p:ph type="sldNum" sz="quarter" idx="11"/>
          </p:nvPr>
        </p:nvSpPr>
        <p:spPr/>
        <p:txBody>
          <a:bodyPr/>
          <a:lstStyle/>
          <a:p>
            <a:fld id="{75DF2D63-3FF5-D547-96B9-BE9CCD1ABA58}" type="slidenum">
              <a:rPr lang="en-US" smtClean="0"/>
              <a:pPr/>
              <a:t>10</a:t>
            </a:fld>
            <a:endParaRPr lang="en-US"/>
          </a:p>
        </p:txBody>
      </p:sp>
      <p:sp>
        <p:nvSpPr>
          <p:cNvPr id="5" name="Footer Placeholder 4">
            <a:extLst>
              <a:ext uri="{FF2B5EF4-FFF2-40B4-BE49-F238E27FC236}">
                <a16:creationId xmlns:a16="http://schemas.microsoft.com/office/drawing/2014/main" id="{B7206AB1-7407-5982-33A7-7527C7F016A7}"/>
              </a:ext>
            </a:extLst>
          </p:cNvPr>
          <p:cNvSpPr>
            <a:spLocks noGrp="1"/>
          </p:cNvSpPr>
          <p:nvPr>
            <p:ph type="ftr" sz="quarter" idx="12"/>
          </p:nvPr>
        </p:nvSpPr>
        <p:spPr/>
        <p:txBody>
          <a:bodyPr/>
          <a:lstStyle/>
          <a:p>
            <a:r>
              <a:rPr lang="en-US"/>
              <a:t>Physics from data</a:t>
            </a:r>
          </a:p>
        </p:txBody>
      </p:sp>
      <p:pic>
        <p:nvPicPr>
          <p:cNvPr id="6" name="Picture 5">
            <a:extLst>
              <a:ext uri="{FF2B5EF4-FFF2-40B4-BE49-F238E27FC236}">
                <a16:creationId xmlns:a16="http://schemas.microsoft.com/office/drawing/2014/main" id="{7CFBC716-8AFC-3705-D072-F6AFC3F8D2BB}"/>
              </a:ext>
            </a:extLst>
          </p:cNvPr>
          <p:cNvPicPr>
            <a:picLocks noChangeAspect="1"/>
          </p:cNvPicPr>
          <p:nvPr/>
        </p:nvPicPr>
        <p:blipFill>
          <a:blip r:embed="rId2"/>
          <a:stretch>
            <a:fillRect/>
          </a:stretch>
        </p:blipFill>
        <p:spPr>
          <a:xfrm>
            <a:off x="1843489" y="1787308"/>
            <a:ext cx="9105560" cy="4019726"/>
          </a:xfrm>
          <a:prstGeom prst="rect">
            <a:avLst/>
          </a:prstGeom>
          <a:ln>
            <a:solidFill>
              <a:schemeClr val="tx1"/>
            </a:solidFill>
          </a:ln>
        </p:spPr>
      </p:pic>
    </p:spTree>
    <p:extLst>
      <p:ext uri="{BB962C8B-B14F-4D97-AF65-F5344CB8AC3E}">
        <p14:creationId xmlns:p14="http://schemas.microsoft.com/office/powerpoint/2010/main" val="229562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8FBF0F-55B8-1141-5E8B-AC1C027CEC24}"/>
              </a:ext>
            </a:extLst>
          </p:cNvPr>
          <p:cNvSpPr>
            <a:spLocks noGrp="1"/>
          </p:cNvSpPr>
          <p:nvPr>
            <p:ph type="title"/>
          </p:nvPr>
        </p:nvSpPr>
        <p:spPr>
          <a:xfrm>
            <a:off x="1298365" y="654048"/>
            <a:ext cx="10058400" cy="914400"/>
          </a:xfrm>
        </p:spPr>
        <p:txBody>
          <a:bodyPr/>
          <a:lstStyle/>
          <a:p>
            <a:r>
              <a:rPr lang="en-IN" sz="3600" dirty="0"/>
              <a:t>Newton scheme for deep learning</a:t>
            </a:r>
          </a:p>
        </p:txBody>
      </p:sp>
      <p:sp>
        <p:nvSpPr>
          <p:cNvPr id="5" name="Slide Number Placeholder 4">
            <a:extLst>
              <a:ext uri="{FF2B5EF4-FFF2-40B4-BE49-F238E27FC236}">
                <a16:creationId xmlns:a16="http://schemas.microsoft.com/office/drawing/2014/main" id="{2907AB18-9EC9-EAF7-85F1-EE1BBBCD8879}"/>
              </a:ext>
            </a:extLst>
          </p:cNvPr>
          <p:cNvSpPr>
            <a:spLocks noGrp="1"/>
          </p:cNvSpPr>
          <p:nvPr>
            <p:ph type="sldNum" sz="quarter" idx="11"/>
          </p:nvPr>
        </p:nvSpPr>
        <p:spPr/>
        <p:txBody>
          <a:bodyPr/>
          <a:lstStyle/>
          <a:p>
            <a:fld id="{75DF2D63-3FF5-D547-96B9-BE9CCD1ABA58}" type="slidenum">
              <a:rPr lang="en-US" smtClean="0"/>
              <a:t>11</a:t>
            </a:fld>
            <a:endParaRPr lang="en-US"/>
          </a:p>
        </p:txBody>
      </p:sp>
      <p:sp>
        <p:nvSpPr>
          <p:cNvPr id="6" name="Footer Placeholder 5">
            <a:extLst>
              <a:ext uri="{FF2B5EF4-FFF2-40B4-BE49-F238E27FC236}">
                <a16:creationId xmlns:a16="http://schemas.microsoft.com/office/drawing/2014/main" id="{98378EB3-2324-B87C-BCD6-AB9057676CA3}"/>
              </a:ext>
            </a:extLst>
          </p:cNvPr>
          <p:cNvSpPr>
            <a:spLocks noGrp="1"/>
          </p:cNvSpPr>
          <p:nvPr>
            <p:ph type="ftr" sz="quarter" idx="12"/>
          </p:nvPr>
        </p:nvSpPr>
        <p:spPr/>
        <p:txBody>
          <a:bodyPr/>
          <a:lstStyle/>
          <a:p>
            <a:r>
              <a:rPr lang="en-US" dirty="0"/>
              <a:t>Physics from data</a:t>
            </a:r>
          </a:p>
        </p:txBody>
      </p:sp>
      <p:sp>
        <p:nvSpPr>
          <p:cNvPr id="12" name="Content Placeholder 11">
            <a:extLst>
              <a:ext uri="{FF2B5EF4-FFF2-40B4-BE49-F238E27FC236}">
                <a16:creationId xmlns:a16="http://schemas.microsoft.com/office/drawing/2014/main" id="{FD20D8CB-8359-D6F1-FA47-94CA4E90190E}"/>
              </a:ext>
            </a:extLst>
          </p:cNvPr>
          <p:cNvSpPr>
            <a:spLocks noGrp="1"/>
          </p:cNvSpPr>
          <p:nvPr>
            <p:ph idx="1"/>
          </p:nvPr>
        </p:nvSpPr>
        <p:spPr>
          <a:xfrm>
            <a:off x="1298365" y="1733797"/>
            <a:ext cx="10058400" cy="4378080"/>
          </a:xfrm>
        </p:spPr>
        <p:txBody>
          <a:bodyPr/>
          <a:lstStyle/>
          <a:p>
            <a:pPr>
              <a:lnSpc>
                <a:spcPct val="150000"/>
              </a:lnSpc>
            </a:pPr>
            <a:r>
              <a:rPr lang="en-US" sz="2000" dirty="0"/>
              <a:t>To solve the Newton physics problem in NNs, we first take the typical MLP (Multilayer perceptron) methodology. This is to use NNs (neural networks) to depict a function x=f(t), which can only accomplish the historical fitting part other than the forecast future movement. </a:t>
            </a:r>
          </a:p>
          <a:p>
            <a:pPr>
              <a:lnSpc>
                <a:spcPct val="150000"/>
              </a:lnSpc>
            </a:pPr>
            <a:r>
              <a:rPr lang="en-US" sz="2000" dirty="0"/>
              <a:t>However, divide the MLP structure into two parts as the input/output layers connected by the hidden layers as [f1(t) f2(t) f3(t) ... </a:t>
            </a:r>
            <a:r>
              <a:rPr lang="en-US" sz="2000" dirty="0" err="1"/>
              <a:t>fn</a:t>
            </a:r>
            <a:r>
              <a:rPr lang="en-US" sz="2000" dirty="0"/>
              <a:t>(t)] ∗ [w1 w2 w3 ... </a:t>
            </a:r>
            <a:r>
              <a:rPr lang="en-US" sz="2000" dirty="0" err="1"/>
              <a:t>wn</a:t>
            </a:r>
            <a:r>
              <a:rPr lang="en-US" sz="2000" dirty="0"/>
              <a:t>], here [f1(t) f2(t) f3(t) ... </a:t>
            </a:r>
            <a:r>
              <a:rPr lang="en-US" sz="2000" dirty="0" err="1"/>
              <a:t>fn</a:t>
            </a:r>
            <a:r>
              <a:rPr lang="en-US" sz="2000" dirty="0"/>
              <a:t>(t)] is the values in the last layer, the MLP network can provide the prediction ability through the polynomial function with activation function, as shown in Figure 1.</a:t>
            </a:r>
          </a:p>
        </p:txBody>
      </p:sp>
    </p:spTree>
    <p:extLst>
      <p:ext uri="{BB962C8B-B14F-4D97-AF65-F5344CB8AC3E}">
        <p14:creationId xmlns:p14="http://schemas.microsoft.com/office/powerpoint/2010/main" val="332718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196DC91-1693-C429-846B-B4E334B2C942}"/>
              </a:ext>
            </a:extLst>
          </p:cNvPr>
          <p:cNvPicPr>
            <a:picLocks noGrp="1" noChangeAspect="1"/>
          </p:cNvPicPr>
          <p:nvPr>
            <p:ph idx="1"/>
          </p:nvPr>
        </p:nvPicPr>
        <p:blipFill>
          <a:blip r:embed="rId3"/>
          <a:stretch>
            <a:fillRect/>
          </a:stretch>
        </p:blipFill>
        <p:spPr>
          <a:xfrm>
            <a:off x="1258785" y="2379089"/>
            <a:ext cx="9984853" cy="3732787"/>
          </a:xfrm>
        </p:spPr>
      </p:pic>
      <p:sp>
        <p:nvSpPr>
          <p:cNvPr id="5" name="Slide Number Placeholder 4">
            <a:extLst>
              <a:ext uri="{FF2B5EF4-FFF2-40B4-BE49-F238E27FC236}">
                <a16:creationId xmlns:a16="http://schemas.microsoft.com/office/drawing/2014/main" id="{2907AB18-9EC9-EAF7-85F1-EE1BBBCD8879}"/>
              </a:ext>
            </a:extLst>
          </p:cNvPr>
          <p:cNvSpPr>
            <a:spLocks noGrp="1"/>
          </p:cNvSpPr>
          <p:nvPr>
            <p:ph type="sldNum" sz="quarter" idx="11"/>
          </p:nvPr>
        </p:nvSpPr>
        <p:spPr/>
        <p:txBody>
          <a:bodyPr/>
          <a:lstStyle/>
          <a:p>
            <a:fld id="{75DF2D63-3FF5-D547-96B9-BE9CCD1ABA58}" type="slidenum">
              <a:rPr lang="en-US" smtClean="0"/>
              <a:t>12</a:t>
            </a:fld>
            <a:endParaRPr lang="en-US"/>
          </a:p>
        </p:txBody>
      </p:sp>
      <p:sp>
        <p:nvSpPr>
          <p:cNvPr id="6" name="Footer Placeholder 5">
            <a:extLst>
              <a:ext uri="{FF2B5EF4-FFF2-40B4-BE49-F238E27FC236}">
                <a16:creationId xmlns:a16="http://schemas.microsoft.com/office/drawing/2014/main" id="{98378EB3-2324-B87C-BCD6-AB9057676CA3}"/>
              </a:ext>
            </a:extLst>
          </p:cNvPr>
          <p:cNvSpPr>
            <a:spLocks noGrp="1"/>
          </p:cNvSpPr>
          <p:nvPr>
            <p:ph type="ftr" sz="quarter" idx="12"/>
          </p:nvPr>
        </p:nvSpPr>
        <p:spPr/>
        <p:txBody>
          <a:bodyPr/>
          <a:lstStyle/>
          <a:p>
            <a:r>
              <a:rPr lang="en-US" dirty="0"/>
              <a:t>Physics from data</a:t>
            </a:r>
          </a:p>
        </p:txBody>
      </p:sp>
      <p:sp>
        <p:nvSpPr>
          <p:cNvPr id="3" name="TextBox 2">
            <a:extLst>
              <a:ext uri="{FF2B5EF4-FFF2-40B4-BE49-F238E27FC236}">
                <a16:creationId xmlns:a16="http://schemas.microsoft.com/office/drawing/2014/main" id="{1BF2DF58-08DF-A56C-26BE-F5FDB264CD6F}"/>
              </a:ext>
            </a:extLst>
          </p:cNvPr>
          <p:cNvSpPr txBox="1"/>
          <p:nvPr/>
        </p:nvSpPr>
        <p:spPr>
          <a:xfrm>
            <a:off x="1258785" y="807523"/>
            <a:ext cx="10200903" cy="1886927"/>
          </a:xfrm>
          <a:prstGeom prst="rect">
            <a:avLst/>
          </a:prstGeom>
          <a:noFill/>
        </p:spPr>
        <p:txBody>
          <a:bodyPr wrap="square">
            <a:spAutoFit/>
          </a:bodyPr>
          <a:lstStyle/>
          <a:p>
            <a:pPr marL="0" indent="0">
              <a:lnSpc>
                <a:spcPct val="150000"/>
              </a:lnSpc>
              <a:buNone/>
            </a:pPr>
            <a:r>
              <a:rPr lang="en-US" sz="2000" dirty="0"/>
              <a:t>the activation function can introduce the nonlinear correlations. Other typical NNs architecture like TCN(Temporal Convolutional Networks), GRU(Gated Recurrent Units) shares the same linear basis feature, similar to the MLP methodology, because the architecture is strongly restricted by the polynomial calculation rules.</a:t>
            </a:r>
            <a:endParaRPr lang="en-IN" sz="2000" dirty="0"/>
          </a:p>
        </p:txBody>
      </p:sp>
    </p:spTree>
    <p:extLst>
      <p:ext uri="{BB962C8B-B14F-4D97-AF65-F5344CB8AC3E}">
        <p14:creationId xmlns:p14="http://schemas.microsoft.com/office/powerpoint/2010/main" val="383072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907AB18-9EC9-EAF7-85F1-EE1BBBCD8879}"/>
              </a:ext>
            </a:extLst>
          </p:cNvPr>
          <p:cNvSpPr>
            <a:spLocks noGrp="1"/>
          </p:cNvSpPr>
          <p:nvPr>
            <p:ph type="sldNum" sz="quarter" idx="11"/>
          </p:nvPr>
        </p:nvSpPr>
        <p:spPr/>
        <p:txBody>
          <a:bodyPr/>
          <a:lstStyle/>
          <a:p>
            <a:fld id="{75DF2D63-3FF5-D547-96B9-BE9CCD1ABA58}" type="slidenum">
              <a:rPr lang="en-US" smtClean="0"/>
              <a:t>13</a:t>
            </a:fld>
            <a:endParaRPr lang="en-US"/>
          </a:p>
        </p:txBody>
      </p:sp>
      <p:sp>
        <p:nvSpPr>
          <p:cNvPr id="6" name="Footer Placeholder 5">
            <a:extLst>
              <a:ext uri="{FF2B5EF4-FFF2-40B4-BE49-F238E27FC236}">
                <a16:creationId xmlns:a16="http://schemas.microsoft.com/office/drawing/2014/main" id="{98378EB3-2324-B87C-BCD6-AB9057676CA3}"/>
              </a:ext>
            </a:extLst>
          </p:cNvPr>
          <p:cNvSpPr>
            <a:spLocks noGrp="1"/>
          </p:cNvSpPr>
          <p:nvPr>
            <p:ph type="ftr" sz="quarter" idx="12"/>
          </p:nvPr>
        </p:nvSpPr>
        <p:spPr/>
        <p:txBody>
          <a:bodyPr/>
          <a:lstStyle/>
          <a:p>
            <a:r>
              <a:rPr lang="en-US" dirty="0"/>
              <a:t>Physics from data</a:t>
            </a:r>
          </a:p>
        </p:txBody>
      </p:sp>
      <p:sp>
        <p:nvSpPr>
          <p:cNvPr id="7" name="TextBox 6">
            <a:extLst>
              <a:ext uri="{FF2B5EF4-FFF2-40B4-BE49-F238E27FC236}">
                <a16:creationId xmlns:a16="http://schemas.microsoft.com/office/drawing/2014/main" id="{2FC79E25-1474-2D5D-CBC4-AF261F9A1982}"/>
              </a:ext>
            </a:extLst>
          </p:cNvPr>
          <p:cNvSpPr txBox="1"/>
          <p:nvPr/>
        </p:nvSpPr>
        <p:spPr>
          <a:xfrm>
            <a:off x="1282535" y="997526"/>
            <a:ext cx="10488841" cy="4985980"/>
          </a:xfrm>
          <a:prstGeom prst="rect">
            <a:avLst/>
          </a:prstGeom>
          <a:noFill/>
        </p:spPr>
        <p:txBody>
          <a:bodyPr wrap="square" rtlCol="0">
            <a:spAutoFit/>
          </a:bodyPr>
          <a:lstStyle/>
          <a:p>
            <a:r>
              <a:rPr lang="en-US" sz="2400" b="1" u="sng" dirty="0"/>
              <a:t>APPLICATIONS</a:t>
            </a:r>
          </a:p>
          <a:p>
            <a:endParaRPr lang="en-US" dirty="0"/>
          </a:p>
          <a:p>
            <a:pPr>
              <a:lnSpc>
                <a:spcPct val="150000"/>
              </a:lnSpc>
            </a:pPr>
            <a:r>
              <a:rPr lang="en-US" sz="2000" dirty="0"/>
              <a:t>The AI technology is widely applied in the sports field, such as table tennis, ice hockey etc. The prediction of</a:t>
            </a:r>
          </a:p>
          <a:p>
            <a:pPr>
              <a:lnSpc>
                <a:spcPct val="150000"/>
              </a:lnSpc>
            </a:pPr>
            <a:r>
              <a:rPr lang="en-US" sz="2000" dirty="0"/>
              <a:t>movements is crucial in many aspects, one of which is the training exercise in professional sports like table tennis. Let us take soccer for example, by integrating the techniques and the desired ball trajectory, players can find the right way to score a goal. When a player hitting a ball, it is essential to forecast the ball’s location, which is easy when the ball is not spinning. However, in most situations, the ball is flying with a self-spinning, resulting in a Magnus force on it, which makes it difficult to predict the position by traditional methods. Here we demonstrate that the NS scheme can work out to predict more complicated classic physics system, like magnus force in soccer. </a:t>
            </a:r>
            <a:endParaRPr lang="en-US" dirty="0"/>
          </a:p>
          <a:p>
            <a:endParaRPr lang="en-US" dirty="0"/>
          </a:p>
          <a:p>
            <a:endParaRPr lang="en-US" dirty="0"/>
          </a:p>
        </p:txBody>
      </p:sp>
    </p:spTree>
    <p:extLst>
      <p:ext uri="{BB962C8B-B14F-4D97-AF65-F5344CB8AC3E}">
        <p14:creationId xmlns:p14="http://schemas.microsoft.com/office/powerpoint/2010/main" val="100825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97C752-2447-FB25-137A-ED2F8912E85D}"/>
                  </a:ext>
                </a:extLst>
              </p:cNvPr>
              <p:cNvSpPr>
                <a:spLocks noGrp="1"/>
              </p:cNvSpPr>
              <p:nvPr>
                <p:ph idx="1"/>
              </p:nvPr>
            </p:nvSpPr>
            <p:spPr>
              <a:xfrm>
                <a:off x="1107987" y="802984"/>
                <a:ext cx="10663389" cy="5400967"/>
              </a:xfrm>
            </p:spPr>
            <p:txBody>
              <a:bodyPr/>
              <a:lstStyle/>
              <a:p>
                <a:pPr marL="0" indent="0">
                  <a:lnSpc>
                    <a:spcPct val="150000"/>
                  </a:lnSpc>
                  <a:buNone/>
                </a:pPr>
                <a:r>
                  <a:rPr lang="en-US" b="1" dirty="0"/>
                  <a:t>Curve - angle relationship</a:t>
                </a:r>
              </a:p>
              <a:p>
                <a:pPr marL="0" indent="0">
                  <a:lnSpc>
                    <a:spcPct val="150000"/>
                  </a:lnSpc>
                  <a:buNone/>
                </a:pP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𝑡</m:t>
                        </m:r>
                      </m:e>
                    </m:d>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𝜃</m:t>
                    </m:r>
                    <m:r>
                      <a:rPr lang="en-IN" b="0" i="1" baseline="-25000" smtClean="0">
                        <a:latin typeface="Cambria Math" panose="02040503050406030204" pitchFamily="18" charset="0"/>
                        <a:ea typeface="Cambria Math" panose="02040503050406030204" pitchFamily="18" charset="0"/>
                      </a:rPr>
                      <m:t>0</m:t>
                    </m:r>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𝑆</m:t>
                            </m:r>
                          </m:num>
                          <m:den>
                            <m:r>
                              <a:rPr lang="en-IN" b="0" i="1" smtClean="0">
                                <a:latin typeface="Cambria Math" panose="02040503050406030204" pitchFamily="18" charset="0"/>
                                <a:ea typeface="Cambria Math" panose="02040503050406030204" pitchFamily="18" charset="0"/>
                              </a:rPr>
                              <m:t>𝜏</m:t>
                            </m:r>
                          </m:den>
                        </m:f>
                      </m:e>
                    </m:d>
                    <m:r>
                      <a:rPr lang="en-IN" b="0" i="1" smtClean="0">
                        <a:latin typeface="Cambria Math" panose="02040503050406030204" pitchFamily="18" charset="0"/>
                        <a:ea typeface="Cambria Math" panose="02040503050406030204" pitchFamily="18" charset="0"/>
                      </a:rPr>
                      <m:t>𝑡</m:t>
                    </m:r>
                  </m:oMath>
                </a14:m>
                <a:r>
                  <a:rPr lang="en-US" baseline="-25000" dirty="0"/>
                  <a:t>    </a:t>
                </a:r>
                <a:r>
                  <a:rPr lang="en-US" sz="3600" b="1" baseline="-25000" dirty="0"/>
                  <a:t>Eq(3)</a:t>
                </a:r>
                <a:r>
                  <a:rPr lang="en-US" sz="3600" b="1" dirty="0"/>
                  <a:t>             </a:t>
                </a:r>
              </a:p>
              <a:p>
                <a:pPr marL="0" indent="0">
                  <a:lnSpc>
                    <a:spcPct val="150000"/>
                  </a:lnSpc>
                  <a:buNone/>
                </a:pPr>
                <a:r>
                  <a:rPr lang="en-US" sz="3600" b="1" dirty="0"/>
                  <a:t> </a:t>
                </a:r>
                <a:r>
                  <a:rPr lang="fr-FR" sz="3600" b="1" baseline="-25000" dirty="0"/>
                  <a:t>S(t) = L.log ((t/τ)+ 1)   Eq (4)</a:t>
                </a:r>
                <a:endParaRPr lang="en-US" dirty="0"/>
              </a:p>
              <a:p>
                <a:pPr marL="0" indent="0">
                  <a:lnSpc>
                    <a:spcPct val="150000"/>
                  </a:lnSpc>
                  <a:buNone/>
                </a:pPr>
                <a:r>
                  <a:rPr lang="en-US" dirty="0"/>
                  <a:t>where θ</a:t>
                </a:r>
                <a:r>
                  <a:rPr lang="en-US" baseline="-25000" dirty="0"/>
                  <a:t>0</a:t>
                </a:r>
                <a:r>
                  <a:rPr lang="en-US" dirty="0"/>
                  <a:t> is the initial angle of velocity,</a:t>
                </a:r>
              </a:p>
              <a:p>
                <a:pPr marL="0" indent="0">
                  <a:lnSpc>
                    <a:spcPct val="150000"/>
                  </a:lnSpc>
                  <a:buNone/>
                </a:pPr>
                <a:r>
                  <a:rPr lang="en-US" dirty="0"/>
                  <a:t>λ = 4C</a:t>
                </a:r>
                <a:r>
                  <a:rPr lang="en-US" baseline="-25000" dirty="0"/>
                  <a:t>n</a:t>
                </a:r>
                <a:r>
                  <a:rPr lang="en-US" dirty="0"/>
                  <a:t>/C</a:t>
                </a:r>
                <a:r>
                  <a:rPr lang="en-US" baseline="-25000" dirty="0"/>
                  <a:t>D</a:t>
                </a:r>
                <a:r>
                  <a:rPr lang="en-US" dirty="0"/>
                  <a:t>, C</a:t>
                </a:r>
                <a:r>
                  <a:rPr lang="en-US" baseline="-25000" dirty="0"/>
                  <a:t>n</a:t>
                </a:r>
                <a:r>
                  <a:rPr lang="en-US" dirty="0"/>
                  <a:t> and C</a:t>
                </a:r>
                <a:r>
                  <a:rPr lang="en-US" baseline="-25000" dirty="0"/>
                  <a:t>D</a:t>
                </a:r>
                <a:r>
                  <a:rPr lang="en-US" dirty="0"/>
                  <a:t> are two parameters provided by experiments,</a:t>
                </a:r>
              </a:p>
              <a:p>
                <a:pPr marL="0" indent="0">
                  <a:lnSpc>
                    <a:spcPct val="150000"/>
                  </a:lnSpc>
                  <a:buNone/>
                </a:pPr>
                <a:r>
                  <a:rPr lang="en-US" dirty="0"/>
                  <a:t>S = Rω</a:t>
                </a:r>
                <a:r>
                  <a:rPr lang="en-US" baseline="-25000" dirty="0"/>
                  <a:t>0</a:t>
                </a:r>
                <a:r>
                  <a:rPr lang="en-US" dirty="0"/>
                  <a:t>/v</a:t>
                </a:r>
                <a:r>
                  <a:rPr lang="en-US" baseline="-25000" dirty="0"/>
                  <a:t>0,xy</a:t>
                </a:r>
                <a:r>
                  <a:rPr lang="en-US" dirty="0"/>
                  <a:t> is the spin parameter,</a:t>
                </a:r>
              </a:p>
              <a:p>
                <a:pPr marL="0" indent="0">
                  <a:lnSpc>
                    <a:spcPct val="150000"/>
                  </a:lnSpc>
                  <a:buNone/>
                </a:pPr>
                <a:r>
                  <a:rPr lang="en-US" dirty="0"/>
                  <a:t>L is the characteristic penetration length..</a:t>
                </a:r>
                <a:endParaRPr lang="en-IN" dirty="0"/>
              </a:p>
            </p:txBody>
          </p:sp>
        </mc:Choice>
        <mc:Fallback>
          <p:sp>
            <p:nvSpPr>
              <p:cNvPr id="3" name="Content Placeholder 2">
                <a:extLst>
                  <a:ext uri="{FF2B5EF4-FFF2-40B4-BE49-F238E27FC236}">
                    <a16:creationId xmlns:a16="http://schemas.microsoft.com/office/drawing/2014/main" id="{1397C752-2447-FB25-137A-ED2F8912E85D}"/>
                  </a:ext>
                </a:extLst>
              </p:cNvPr>
              <p:cNvSpPr>
                <a:spLocks noGrp="1" noRot="1" noChangeAspect="1" noMove="1" noResize="1" noEditPoints="1" noAdjustHandles="1" noChangeArrowheads="1" noChangeShapeType="1" noTextEdit="1"/>
              </p:cNvSpPr>
              <p:nvPr>
                <p:ph idx="1"/>
              </p:nvPr>
            </p:nvSpPr>
            <p:spPr>
              <a:xfrm>
                <a:off x="1107987" y="802984"/>
                <a:ext cx="10663389" cy="5400967"/>
              </a:xfrm>
              <a:blipFill>
                <a:blip r:embed="rId2"/>
                <a:stretch>
                  <a:fillRect l="-177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8F48762-6F26-3074-9759-09408F452E35}"/>
              </a:ext>
            </a:extLst>
          </p:cNvPr>
          <p:cNvSpPr>
            <a:spLocks noGrp="1"/>
          </p:cNvSpPr>
          <p:nvPr>
            <p:ph type="sldNum" sz="quarter" idx="11"/>
          </p:nvPr>
        </p:nvSpPr>
        <p:spPr/>
        <p:txBody>
          <a:bodyPr/>
          <a:lstStyle/>
          <a:p>
            <a:fld id="{75DF2D63-3FF5-D547-96B9-BE9CCD1ABA58}" type="slidenum">
              <a:rPr lang="en-US" smtClean="0"/>
              <a:t>14</a:t>
            </a:fld>
            <a:endParaRPr lang="en-US"/>
          </a:p>
        </p:txBody>
      </p:sp>
      <p:sp>
        <p:nvSpPr>
          <p:cNvPr id="5" name="Footer Placeholder 4">
            <a:extLst>
              <a:ext uri="{FF2B5EF4-FFF2-40B4-BE49-F238E27FC236}">
                <a16:creationId xmlns:a16="http://schemas.microsoft.com/office/drawing/2014/main" id="{ED3E404E-42E8-2DCB-2F81-ED3040802730}"/>
              </a:ext>
            </a:extLst>
          </p:cNvPr>
          <p:cNvSpPr>
            <a:spLocks noGrp="1"/>
          </p:cNvSpPr>
          <p:nvPr>
            <p:ph type="ftr" sz="quarter" idx="12"/>
          </p:nvPr>
        </p:nvSpPr>
        <p:spPr/>
        <p:txBody>
          <a:bodyPr/>
          <a:lstStyle/>
          <a:p>
            <a:r>
              <a:rPr lang="en-US" dirty="0"/>
              <a:t>physics from data</a:t>
            </a:r>
          </a:p>
        </p:txBody>
      </p:sp>
    </p:spTree>
    <p:extLst>
      <p:ext uri="{BB962C8B-B14F-4D97-AF65-F5344CB8AC3E}">
        <p14:creationId xmlns:p14="http://schemas.microsoft.com/office/powerpoint/2010/main" val="3504295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907AB18-9EC9-EAF7-85F1-EE1BBBCD8879}"/>
              </a:ext>
            </a:extLst>
          </p:cNvPr>
          <p:cNvSpPr>
            <a:spLocks noGrp="1"/>
          </p:cNvSpPr>
          <p:nvPr>
            <p:ph type="sldNum" sz="quarter" idx="11"/>
          </p:nvPr>
        </p:nvSpPr>
        <p:spPr/>
        <p:txBody>
          <a:bodyPr/>
          <a:lstStyle/>
          <a:p>
            <a:fld id="{75DF2D63-3FF5-D547-96B9-BE9CCD1ABA58}" type="slidenum">
              <a:rPr lang="en-US" smtClean="0"/>
              <a:t>15</a:t>
            </a:fld>
            <a:endParaRPr lang="en-US"/>
          </a:p>
        </p:txBody>
      </p:sp>
      <p:sp>
        <p:nvSpPr>
          <p:cNvPr id="6" name="Footer Placeholder 5">
            <a:extLst>
              <a:ext uri="{FF2B5EF4-FFF2-40B4-BE49-F238E27FC236}">
                <a16:creationId xmlns:a16="http://schemas.microsoft.com/office/drawing/2014/main" id="{98378EB3-2324-B87C-BCD6-AB9057676CA3}"/>
              </a:ext>
            </a:extLst>
          </p:cNvPr>
          <p:cNvSpPr>
            <a:spLocks noGrp="1"/>
          </p:cNvSpPr>
          <p:nvPr>
            <p:ph type="ftr" sz="quarter" idx="12"/>
          </p:nvPr>
        </p:nvSpPr>
        <p:spPr/>
        <p:txBody>
          <a:bodyPr/>
          <a:lstStyle/>
          <a:p>
            <a:r>
              <a:rPr lang="en-US" dirty="0"/>
              <a:t>Physics from data</a:t>
            </a:r>
          </a:p>
        </p:txBody>
      </p:sp>
      <p:pic>
        <p:nvPicPr>
          <p:cNvPr id="8" name="Content Placeholder 7">
            <a:extLst>
              <a:ext uri="{FF2B5EF4-FFF2-40B4-BE49-F238E27FC236}">
                <a16:creationId xmlns:a16="http://schemas.microsoft.com/office/drawing/2014/main" id="{1F83C503-17CF-C956-825C-90C575A563E5}"/>
              </a:ext>
            </a:extLst>
          </p:cNvPr>
          <p:cNvPicPr>
            <a:picLocks noGrp="1" noChangeAspect="1"/>
          </p:cNvPicPr>
          <p:nvPr>
            <p:ph idx="1"/>
          </p:nvPr>
        </p:nvPicPr>
        <p:blipFill>
          <a:blip r:embed="rId3"/>
          <a:stretch>
            <a:fillRect/>
          </a:stretch>
        </p:blipFill>
        <p:spPr>
          <a:xfrm>
            <a:off x="1104406" y="498764"/>
            <a:ext cx="10666970" cy="5709949"/>
          </a:xfrm>
        </p:spPr>
      </p:pic>
    </p:spTree>
    <p:extLst>
      <p:ext uri="{BB962C8B-B14F-4D97-AF65-F5344CB8AC3E}">
        <p14:creationId xmlns:p14="http://schemas.microsoft.com/office/powerpoint/2010/main" val="104245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2C92A18-CF5C-DD34-B90F-5DE0A09055D7}"/>
              </a:ext>
            </a:extLst>
          </p:cNvPr>
          <p:cNvSpPr>
            <a:spLocks noGrp="1"/>
          </p:cNvSpPr>
          <p:nvPr>
            <p:ph type="sldNum" sz="quarter" idx="11"/>
          </p:nvPr>
        </p:nvSpPr>
        <p:spPr/>
        <p:txBody>
          <a:bodyPr/>
          <a:lstStyle/>
          <a:p>
            <a:fld id="{75DF2D63-3FF5-D547-96B9-BE9CCD1ABA58}" type="slidenum">
              <a:rPr lang="en-US" smtClean="0"/>
              <a:t>16</a:t>
            </a:fld>
            <a:endParaRPr lang="en-US"/>
          </a:p>
        </p:txBody>
      </p:sp>
      <p:sp>
        <p:nvSpPr>
          <p:cNvPr id="6" name="Footer Placeholder 5">
            <a:extLst>
              <a:ext uri="{FF2B5EF4-FFF2-40B4-BE49-F238E27FC236}">
                <a16:creationId xmlns:a16="http://schemas.microsoft.com/office/drawing/2014/main" id="{C98D9FA7-5DA6-9409-71F2-03345F3BF7A4}"/>
              </a:ext>
            </a:extLst>
          </p:cNvPr>
          <p:cNvSpPr>
            <a:spLocks noGrp="1"/>
          </p:cNvSpPr>
          <p:nvPr>
            <p:ph type="ftr" sz="quarter" idx="12"/>
          </p:nvPr>
        </p:nvSpPr>
        <p:spPr/>
        <p:txBody>
          <a:bodyPr/>
          <a:lstStyle/>
          <a:p>
            <a:r>
              <a:rPr lang="en-US" dirty="0"/>
              <a:t>Physics from data</a:t>
            </a:r>
          </a:p>
        </p:txBody>
      </p:sp>
      <p:sp>
        <p:nvSpPr>
          <p:cNvPr id="7" name="Title 6">
            <a:extLst>
              <a:ext uri="{FF2B5EF4-FFF2-40B4-BE49-F238E27FC236}">
                <a16:creationId xmlns:a16="http://schemas.microsoft.com/office/drawing/2014/main" id="{C1F6BB77-E064-A919-506F-BDF16FCD5D98}"/>
              </a:ext>
            </a:extLst>
          </p:cNvPr>
          <p:cNvSpPr>
            <a:spLocks noGrp="1"/>
          </p:cNvSpPr>
          <p:nvPr>
            <p:ph type="title"/>
          </p:nvPr>
        </p:nvSpPr>
        <p:spPr>
          <a:xfrm>
            <a:off x="4144488" y="378942"/>
            <a:ext cx="7920842" cy="1294410"/>
          </a:xfrm>
        </p:spPr>
        <p:txBody>
          <a:bodyPr/>
          <a:lstStyle/>
          <a:p>
            <a:r>
              <a:rPr lang="en-IN" sz="3400" dirty="0"/>
              <a:t>Science advances in ai: ai feynman</a:t>
            </a:r>
          </a:p>
        </p:txBody>
      </p:sp>
      <p:pic>
        <p:nvPicPr>
          <p:cNvPr id="15" name="Picture 14">
            <a:extLst>
              <a:ext uri="{FF2B5EF4-FFF2-40B4-BE49-F238E27FC236}">
                <a16:creationId xmlns:a16="http://schemas.microsoft.com/office/drawing/2014/main" id="{0712E798-9565-BA1C-AB82-BCBAD4F38ABB}"/>
              </a:ext>
            </a:extLst>
          </p:cNvPr>
          <p:cNvPicPr>
            <a:picLocks noChangeAspect="1"/>
          </p:cNvPicPr>
          <p:nvPr/>
        </p:nvPicPr>
        <p:blipFill>
          <a:blip r:embed="rId2"/>
          <a:stretch>
            <a:fillRect/>
          </a:stretch>
        </p:blipFill>
        <p:spPr>
          <a:xfrm>
            <a:off x="1778077" y="2124951"/>
            <a:ext cx="2594316" cy="2967078"/>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6" name="TextBox 25">
            <a:extLst>
              <a:ext uri="{FF2B5EF4-FFF2-40B4-BE49-F238E27FC236}">
                <a16:creationId xmlns:a16="http://schemas.microsoft.com/office/drawing/2014/main" id="{C2D23BE8-23E4-C27B-50ED-445303F4014A}"/>
              </a:ext>
            </a:extLst>
          </p:cNvPr>
          <p:cNvSpPr txBox="1"/>
          <p:nvPr/>
        </p:nvSpPr>
        <p:spPr>
          <a:xfrm>
            <a:off x="4940135" y="2438401"/>
            <a:ext cx="6578930" cy="2538452"/>
          </a:xfrm>
          <a:prstGeom prst="rect">
            <a:avLst/>
          </a:prstGeom>
          <a:noFill/>
        </p:spPr>
        <p:txBody>
          <a:bodyPr wrap="square" rtlCol="0">
            <a:spAutoFit/>
          </a:bodyPr>
          <a:lstStyle/>
          <a:p>
            <a:pPr>
              <a:lnSpc>
                <a:spcPct val="150000"/>
              </a:lnSpc>
            </a:pPr>
            <a:r>
              <a:rPr lang="en-US" i="0" dirty="0">
                <a:solidFill>
                  <a:srgbClr val="000000"/>
                </a:solidFill>
                <a:effectLst/>
              </a:rPr>
              <a:t>The AI Feynman method, which uses symmetry and minimum description length, has the potential to bridge the gap between neural networks and physics, and can be used to solve complex problems and discover new equations. </a:t>
            </a:r>
            <a:r>
              <a:rPr lang="en-US" dirty="0">
                <a:solidFill>
                  <a:srgbClr val="000000"/>
                </a:solidFill>
              </a:rPr>
              <a:t>It</a:t>
            </a:r>
            <a:r>
              <a:rPr lang="en-US" b="0" i="0" dirty="0">
                <a:solidFill>
                  <a:srgbClr val="000000"/>
                </a:solidFill>
                <a:effectLst/>
              </a:rPr>
              <a:t> was able to discover over100 equations from the famous Feynman lectures on physics, showcasing its potential in solving complex problems.</a:t>
            </a:r>
            <a:endParaRPr lang="en-IN" dirty="0"/>
          </a:p>
        </p:txBody>
      </p:sp>
    </p:spTree>
    <p:extLst>
      <p:ext uri="{BB962C8B-B14F-4D97-AF65-F5344CB8AC3E}">
        <p14:creationId xmlns:p14="http://schemas.microsoft.com/office/powerpoint/2010/main" val="50104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E41F07-317B-5783-4138-70DC8B34A8DE}"/>
              </a:ext>
            </a:extLst>
          </p:cNvPr>
          <p:cNvSpPr>
            <a:spLocks noGrp="1"/>
          </p:cNvSpPr>
          <p:nvPr>
            <p:ph type="sldNum" sz="quarter" idx="11"/>
          </p:nvPr>
        </p:nvSpPr>
        <p:spPr/>
        <p:txBody>
          <a:bodyPr/>
          <a:lstStyle/>
          <a:p>
            <a:fld id="{75DF2D63-3FF5-D547-96B9-BE9CCD1ABA58}" type="slidenum">
              <a:rPr lang="en-US" smtClean="0"/>
              <a:pPr/>
              <a:t>17</a:t>
            </a:fld>
            <a:endParaRPr lang="en-US"/>
          </a:p>
        </p:txBody>
      </p:sp>
      <p:sp>
        <p:nvSpPr>
          <p:cNvPr id="5" name="Footer Placeholder 4">
            <a:extLst>
              <a:ext uri="{FF2B5EF4-FFF2-40B4-BE49-F238E27FC236}">
                <a16:creationId xmlns:a16="http://schemas.microsoft.com/office/drawing/2014/main" id="{52842F57-884A-9758-98A9-916E9F12ACB6}"/>
              </a:ext>
            </a:extLst>
          </p:cNvPr>
          <p:cNvSpPr>
            <a:spLocks noGrp="1"/>
          </p:cNvSpPr>
          <p:nvPr>
            <p:ph type="ftr" sz="quarter" idx="12"/>
          </p:nvPr>
        </p:nvSpPr>
        <p:spPr/>
        <p:txBody>
          <a:bodyPr/>
          <a:lstStyle/>
          <a:p>
            <a:r>
              <a:rPr lang="en-US" dirty="0"/>
              <a:t>Physics from data</a:t>
            </a:r>
          </a:p>
        </p:txBody>
      </p:sp>
      <p:sp>
        <p:nvSpPr>
          <p:cNvPr id="7" name="TextBox 6">
            <a:extLst>
              <a:ext uri="{FF2B5EF4-FFF2-40B4-BE49-F238E27FC236}">
                <a16:creationId xmlns:a16="http://schemas.microsoft.com/office/drawing/2014/main" id="{5CAF7F47-0C8F-3B93-542E-D331BDE388EA}"/>
              </a:ext>
            </a:extLst>
          </p:cNvPr>
          <p:cNvSpPr txBox="1"/>
          <p:nvPr/>
        </p:nvSpPr>
        <p:spPr>
          <a:xfrm>
            <a:off x="1163782" y="938151"/>
            <a:ext cx="10794670" cy="4939109"/>
          </a:xfrm>
          <a:prstGeom prst="rect">
            <a:avLst/>
          </a:prstGeom>
          <a:noFill/>
        </p:spPr>
        <p:txBody>
          <a:bodyPr wrap="square" rtlCol="0">
            <a:spAutoFit/>
          </a:bodyPr>
          <a:lstStyle/>
          <a:p>
            <a:r>
              <a:rPr lang="en-IN" sz="2400" b="1" dirty="0"/>
              <a:t>Overall algorithm</a:t>
            </a:r>
          </a:p>
          <a:p>
            <a:endParaRPr lang="en-IN" sz="2400" b="1" dirty="0"/>
          </a:p>
          <a:p>
            <a:pPr>
              <a:lnSpc>
                <a:spcPct val="150000"/>
              </a:lnSpc>
            </a:pPr>
            <a:r>
              <a:rPr lang="en-US" dirty="0"/>
              <a:t>Generic functions f(x1, ..., xn) are extremely complicated and near impossible for symbolic regression to discover. However, functions appearing in physics and many other scientific applications often have some of the following simplifying properties that make them easier to discover:</a:t>
            </a:r>
          </a:p>
          <a:p>
            <a:pPr marL="285750" indent="-285750">
              <a:lnSpc>
                <a:spcPct val="150000"/>
              </a:lnSpc>
              <a:buFont typeface="Arial" panose="020B0604020202020204" pitchFamily="34" charset="0"/>
              <a:buChar char="•"/>
            </a:pPr>
            <a:r>
              <a:rPr lang="en-US" b="1" dirty="0"/>
              <a:t>Units: </a:t>
            </a:r>
            <a:r>
              <a:rPr lang="en-US" dirty="0"/>
              <a:t>f and the variables upon which it depends have known physical units.</a:t>
            </a:r>
          </a:p>
          <a:p>
            <a:pPr marL="285750" indent="-285750">
              <a:lnSpc>
                <a:spcPct val="150000"/>
              </a:lnSpc>
              <a:buFont typeface="Arial" panose="020B0604020202020204" pitchFamily="34" charset="0"/>
              <a:buChar char="•"/>
            </a:pPr>
            <a:r>
              <a:rPr lang="en-US" b="1" dirty="0"/>
              <a:t>Low-order polynomial: </a:t>
            </a:r>
            <a:r>
              <a:rPr lang="en-US" dirty="0"/>
              <a:t>f (or part thereof) is a polynomial of low degree.</a:t>
            </a:r>
          </a:p>
          <a:p>
            <a:pPr marL="285750" indent="-285750">
              <a:lnSpc>
                <a:spcPct val="150000"/>
              </a:lnSpc>
              <a:buFont typeface="Arial" panose="020B0604020202020204" pitchFamily="34" charset="0"/>
              <a:buChar char="•"/>
            </a:pPr>
            <a:r>
              <a:rPr lang="en-US" b="1" dirty="0"/>
              <a:t>Compositionality: </a:t>
            </a:r>
            <a:r>
              <a:rPr lang="en-US" dirty="0"/>
              <a:t>f is a composition of a small set of elementary functions, each typically taking no more than two arguments.</a:t>
            </a:r>
          </a:p>
          <a:p>
            <a:pPr marL="285750" indent="-285750">
              <a:lnSpc>
                <a:spcPct val="150000"/>
              </a:lnSpc>
              <a:buFont typeface="Arial" panose="020B0604020202020204" pitchFamily="34" charset="0"/>
              <a:buChar char="•"/>
            </a:pPr>
            <a:r>
              <a:rPr lang="en-US" b="1" dirty="0"/>
              <a:t>Smoothness: </a:t>
            </a:r>
            <a:r>
              <a:rPr lang="en-US" dirty="0"/>
              <a:t>f is continuous and perhaps even analytic in its domain.</a:t>
            </a:r>
          </a:p>
          <a:p>
            <a:pPr marL="285750" indent="-285750">
              <a:lnSpc>
                <a:spcPct val="150000"/>
              </a:lnSpc>
              <a:buFont typeface="Arial" panose="020B0604020202020204" pitchFamily="34" charset="0"/>
              <a:buChar char="•"/>
            </a:pPr>
            <a:r>
              <a:rPr lang="en-US" b="1" dirty="0"/>
              <a:t>Symmetry: </a:t>
            </a:r>
            <a:r>
              <a:rPr lang="en-US" dirty="0"/>
              <a:t>f exhibits translational, rotational, or scaling symmetry with respect to some of its variables.</a:t>
            </a:r>
          </a:p>
          <a:p>
            <a:pPr marL="285750" indent="-285750">
              <a:lnSpc>
                <a:spcPct val="150000"/>
              </a:lnSpc>
              <a:buFont typeface="Arial" panose="020B0604020202020204" pitchFamily="34" charset="0"/>
              <a:buChar char="•"/>
            </a:pPr>
            <a:r>
              <a:rPr lang="en-US" b="1" dirty="0"/>
              <a:t>Separability: </a:t>
            </a:r>
            <a:r>
              <a:rPr lang="en-US" dirty="0"/>
              <a:t>f can be written as a sum or product of two parts with no variables in common.</a:t>
            </a:r>
            <a:endParaRPr lang="en-IN" dirty="0"/>
          </a:p>
        </p:txBody>
      </p:sp>
    </p:spTree>
    <p:extLst>
      <p:ext uri="{BB962C8B-B14F-4D97-AF65-F5344CB8AC3E}">
        <p14:creationId xmlns:p14="http://schemas.microsoft.com/office/powerpoint/2010/main" val="39195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82478D-4B61-75E2-6378-9095977BB7EF}"/>
              </a:ext>
            </a:extLst>
          </p:cNvPr>
          <p:cNvSpPr>
            <a:spLocks noGrp="1"/>
          </p:cNvSpPr>
          <p:nvPr>
            <p:ph type="sldNum" sz="quarter" idx="11"/>
          </p:nvPr>
        </p:nvSpPr>
        <p:spPr/>
        <p:txBody>
          <a:bodyPr/>
          <a:lstStyle/>
          <a:p>
            <a:fld id="{75DF2D63-3FF5-D547-96B9-BE9CCD1ABA58}" type="slidenum">
              <a:rPr lang="en-US" smtClean="0"/>
              <a:pPr/>
              <a:t>18</a:t>
            </a:fld>
            <a:endParaRPr lang="en-US"/>
          </a:p>
        </p:txBody>
      </p:sp>
      <p:sp>
        <p:nvSpPr>
          <p:cNvPr id="5" name="Footer Placeholder 4">
            <a:extLst>
              <a:ext uri="{FF2B5EF4-FFF2-40B4-BE49-F238E27FC236}">
                <a16:creationId xmlns:a16="http://schemas.microsoft.com/office/drawing/2014/main" id="{48C49D0A-2223-F2A1-86FC-1927E93D7B01}"/>
              </a:ext>
            </a:extLst>
          </p:cNvPr>
          <p:cNvSpPr>
            <a:spLocks noGrp="1"/>
          </p:cNvSpPr>
          <p:nvPr>
            <p:ph type="ftr" sz="quarter" idx="12"/>
          </p:nvPr>
        </p:nvSpPr>
        <p:spPr/>
        <p:txBody>
          <a:bodyPr/>
          <a:lstStyle/>
          <a:p>
            <a:r>
              <a:rPr lang="en-US" dirty="0"/>
              <a:t>Physics from data</a:t>
            </a:r>
          </a:p>
        </p:txBody>
      </p:sp>
      <p:pic>
        <p:nvPicPr>
          <p:cNvPr id="8" name="Picture 7">
            <a:extLst>
              <a:ext uri="{FF2B5EF4-FFF2-40B4-BE49-F238E27FC236}">
                <a16:creationId xmlns:a16="http://schemas.microsoft.com/office/drawing/2014/main" id="{9805289A-8465-DF34-3A80-12E38DFBA755}"/>
              </a:ext>
            </a:extLst>
          </p:cNvPr>
          <p:cNvPicPr>
            <a:picLocks noChangeAspect="1"/>
          </p:cNvPicPr>
          <p:nvPr/>
        </p:nvPicPr>
        <p:blipFill>
          <a:blip r:embed="rId2"/>
          <a:stretch>
            <a:fillRect/>
          </a:stretch>
        </p:blipFill>
        <p:spPr>
          <a:xfrm>
            <a:off x="1542895" y="763715"/>
            <a:ext cx="9905152" cy="1776984"/>
          </a:xfrm>
          <a:prstGeom prst="rect">
            <a:avLst/>
          </a:prstGeom>
        </p:spPr>
      </p:pic>
      <p:sp>
        <p:nvSpPr>
          <p:cNvPr id="9" name="TextBox 8">
            <a:extLst>
              <a:ext uri="{FF2B5EF4-FFF2-40B4-BE49-F238E27FC236}">
                <a16:creationId xmlns:a16="http://schemas.microsoft.com/office/drawing/2014/main" id="{666BB48E-E279-1879-322F-869C68B56456}"/>
              </a:ext>
            </a:extLst>
          </p:cNvPr>
          <p:cNvSpPr txBox="1"/>
          <p:nvPr/>
        </p:nvSpPr>
        <p:spPr>
          <a:xfrm>
            <a:off x="1459767" y="3075709"/>
            <a:ext cx="10311609" cy="2860720"/>
          </a:xfrm>
          <a:prstGeom prst="rect">
            <a:avLst/>
          </a:prstGeom>
          <a:noFill/>
        </p:spPr>
        <p:txBody>
          <a:bodyPr wrap="square" rtlCol="0">
            <a:spAutoFit/>
          </a:bodyPr>
          <a:lstStyle/>
          <a:p>
            <a:r>
              <a:rPr lang="en-IN" sz="2400" b="1" dirty="0"/>
              <a:t>Neural network training</a:t>
            </a:r>
          </a:p>
          <a:p>
            <a:endParaRPr lang="en-IN" sz="2400" b="1" dirty="0"/>
          </a:p>
          <a:p>
            <a:pPr>
              <a:lnSpc>
                <a:spcPct val="150000"/>
              </a:lnSpc>
            </a:pPr>
            <a:r>
              <a:rPr lang="en-US" dirty="0"/>
              <a:t>To obtain an interpolating function for a given mystery, we train a neural network to predict the output given its input. We train a feed-forward, fully connected neural network with six hidden layers with soft plus activation functions, the first three having 128 neurons and the last three having 64 neurons. For each mystery, we generated 100,000 data points, using 80% as the training set and the remainder as the validation set, training for 100 epochs with learning rate 0.005 and batch size 2048. We use the rms error loss function and the Adam optimizer with a weight decay of 10−2</a:t>
            </a:r>
            <a:endParaRPr lang="en-IN" dirty="0"/>
          </a:p>
        </p:txBody>
      </p:sp>
    </p:spTree>
    <p:extLst>
      <p:ext uri="{BB962C8B-B14F-4D97-AF65-F5344CB8AC3E}">
        <p14:creationId xmlns:p14="http://schemas.microsoft.com/office/powerpoint/2010/main" val="280923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82478D-4B61-75E2-6378-9095977BB7EF}"/>
              </a:ext>
            </a:extLst>
          </p:cNvPr>
          <p:cNvSpPr>
            <a:spLocks noGrp="1"/>
          </p:cNvSpPr>
          <p:nvPr>
            <p:ph type="sldNum" sz="quarter" idx="11"/>
          </p:nvPr>
        </p:nvSpPr>
        <p:spPr/>
        <p:txBody>
          <a:bodyPr/>
          <a:lstStyle/>
          <a:p>
            <a:fld id="{75DF2D63-3FF5-D547-96B9-BE9CCD1ABA58}" type="slidenum">
              <a:rPr lang="en-US" smtClean="0"/>
              <a:pPr/>
              <a:t>19</a:t>
            </a:fld>
            <a:endParaRPr lang="en-US"/>
          </a:p>
        </p:txBody>
      </p:sp>
      <p:sp>
        <p:nvSpPr>
          <p:cNvPr id="5" name="Footer Placeholder 4">
            <a:extLst>
              <a:ext uri="{FF2B5EF4-FFF2-40B4-BE49-F238E27FC236}">
                <a16:creationId xmlns:a16="http://schemas.microsoft.com/office/drawing/2014/main" id="{48C49D0A-2223-F2A1-86FC-1927E93D7B01}"/>
              </a:ext>
            </a:extLst>
          </p:cNvPr>
          <p:cNvSpPr>
            <a:spLocks noGrp="1"/>
          </p:cNvSpPr>
          <p:nvPr>
            <p:ph type="ftr" sz="quarter" idx="12"/>
          </p:nvPr>
        </p:nvSpPr>
        <p:spPr/>
        <p:txBody>
          <a:bodyPr/>
          <a:lstStyle/>
          <a:p>
            <a:r>
              <a:rPr lang="en-US" dirty="0"/>
              <a:t>Physics from data</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CAE7F63-DB07-4FC4-3819-2AA09F23744A}"/>
                  </a:ext>
                </a:extLst>
              </p:cNvPr>
              <p:cNvSpPr txBox="1"/>
              <p:nvPr/>
            </p:nvSpPr>
            <p:spPr>
              <a:xfrm>
                <a:off x="1175658" y="998432"/>
                <a:ext cx="10461847" cy="4618059"/>
              </a:xfrm>
              <a:prstGeom prst="rect">
                <a:avLst/>
              </a:prstGeom>
              <a:noFill/>
            </p:spPr>
            <p:txBody>
              <a:bodyPr wrap="square">
                <a:spAutoFit/>
              </a:bodyPr>
              <a:lstStyle/>
              <a:p>
                <a:pPr>
                  <a:lnSpc>
                    <a:spcPct val="150000"/>
                  </a:lnSpc>
                </a:pPr>
                <a:r>
                  <a:rPr lang="en-US" dirty="0"/>
                  <a:t>The learning rate and momentum schedules were implemented using the Fast AI package with a ration of 20 between the maximum and minimum learning rates, and using 10% of the iterations for the last part of the training cycle. For the momentum, the maximum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baseline="-25000" dirty="0"/>
                  <a:t>1</a:t>
                </a:r>
                <a:r>
                  <a:rPr lang="en-US" dirty="0"/>
                  <a:t> value was 0.95 and the minimum 0.85, while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baseline="-25000" dirty="0"/>
                  <a:t>2</a:t>
                </a:r>
                <a:r>
                  <a:rPr lang="en-US" dirty="0"/>
                  <a:t> = 0.99.</a:t>
                </a:r>
              </a:p>
              <a:p>
                <a:pPr>
                  <a:lnSpc>
                    <a:spcPct val="150000"/>
                  </a:lnSpc>
                </a:pPr>
                <a:endParaRPr lang="en-US" dirty="0"/>
              </a:p>
              <a:p>
                <a:pPr>
                  <a:lnSpc>
                    <a:spcPct val="150000"/>
                  </a:lnSpc>
                </a:pPr>
                <a:r>
                  <a:rPr lang="en-US" dirty="0"/>
                  <a:t>If the neural network were expressive enough to be able to perfectly fit the mystery function, and the training process would never get stuck in a local minimum, then one might naively expect the rms validation error ε</a:t>
                </a:r>
                <a:r>
                  <a:rPr lang="en-US" baseline="30000" dirty="0"/>
                  <a:t>0</a:t>
                </a:r>
                <a:r>
                  <a:rPr lang="en-US" baseline="-25000" dirty="0"/>
                  <a:t>NN</a:t>
                </a:r>
                <a:r>
                  <a:rPr lang="en-US" dirty="0"/>
                  <a:t> to scale as f</a:t>
                </a:r>
                <a:r>
                  <a:rPr lang="en-US" baseline="-25000" dirty="0"/>
                  <a:t>rms</a:t>
                </a:r>
                <a:r>
                  <a:rPr lang="en-US" dirty="0"/>
                  <a:t> ε/ N</a:t>
                </a:r>
                <a:r>
                  <a:rPr lang="en-US" baseline="30000" dirty="0"/>
                  <a:t>1/2</a:t>
                </a:r>
                <a:r>
                  <a:rPr lang="en-US" baseline="-25000" dirty="0"/>
                  <a:t>d</a:t>
                </a:r>
                <a:r>
                  <a:rPr lang="en-US" dirty="0"/>
                  <a:t> in the limit of sample data, with a constant </a:t>
                </a:r>
                <a:r>
                  <a:rPr lang="en-US" dirty="0" err="1"/>
                  <a:t>prefactor</a:t>
                </a:r>
                <a:r>
                  <a:rPr lang="en-US" dirty="0"/>
                  <a:t> depending on the number of function arguments and the function’s complexity. Here, f</a:t>
                </a:r>
                <a:r>
                  <a:rPr lang="en-US" baseline="-25000" dirty="0"/>
                  <a:t>rms</a:t>
                </a:r>
                <a:r>
                  <a:rPr lang="en-US" dirty="0"/>
                  <a:t> is the rms of the f values in the dataset, N</a:t>
                </a:r>
                <a:r>
                  <a:rPr lang="en-US" baseline="-25000" dirty="0"/>
                  <a:t>d</a:t>
                </a:r>
                <a:r>
                  <a:rPr lang="en-US" dirty="0"/>
                  <a:t> is the number of data points, and ε is the relative rms noise on the independent variable as explored in the “Dependence on noise level” section. For realistic situations, one expects limited </a:t>
                </a:r>
                <a:r>
                  <a:rPr lang="en-US" dirty="0" err="1"/>
                  <a:t>expressibility</a:t>
                </a:r>
                <a:r>
                  <a:rPr lang="en-US" dirty="0"/>
                  <a:t> and convergence to keep ε</a:t>
                </a:r>
                <a:r>
                  <a:rPr lang="en-US" baseline="30000" dirty="0"/>
                  <a:t>0</a:t>
                </a:r>
                <a:r>
                  <a:rPr lang="en-US" baseline="-25000" dirty="0"/>
                  <a:t>NN  </a:t>
                </a:r>
                <a:r>
                  <a:rPr lang="en-US" dirty="0"/>
                  <a:t>above some positive floor even as Nd → ∞ and ε → 0. In practice, we obtained ε</a:t>
                </a:r>
                <a:r>
                  <a:rPr lang="en-US" baseline="30000" dirty="0"/>
                  <a:t>0</a:t>
                </a:r>
                <a:r>
                  <a:rPr lang="en-US" baseline="-25000" dirty="0"/>
                  <a:t>NN  </a:t>
                </a:r>
                <a:r>
                  <a:rPr lang="en-US" dirty="0"/>
                  <a:t>values between 10−3frms and 10−5frms across the range of tested equations.</a:t>
                </a:r>
                <a:endParaRPr lang="en-IN" dirty="0"/>
              </a:p>
            </p:txBody>
          </p:sp>
        </mc:Choice>
        <mc:Fallback>
          <p:sp>
            <p:nvSpPr>
              <p:cNvPr id="3" name="TextBox 2">
                <a:extLst>
                  <a:ext uri="{FF2B5EF4-FFF2-40B4-BE49-F238E27FC236}">
                    <a16:creationId xmlns:a16="http://schemas.microsoft.com/office/drawing/2014/main" id="{FCAE7F63-DB07-4FC4-3819-2AA09F23744A}"/>
                  </a:ext>
                </a:extLst>
              </p:cNvPr>
              <p:cNvSpPr txBox="1">
                <a:spLocks noRot="1" noChangeAspect="1" noMove="1" noResize="1" noEditPoints="1" noAdjustHandles="1" noChangeArrowheads="1" noChangeShapeType="1" noTextEdit="1"/>
              </p:cNvSpPr>
              <p:nvPr/>
            </p:nvSpPr>
            <p:spPr>
              <a:xfrm>
                <a:off x="1175658" y="998432"/>
                <a:ext cx="10461847" cy="4618059"/>
              </a:xfrm>
              <a:prstGeom prst="rect">
                <a:avLst/>
              </a:prstGeom>
              <a:blipFill>
                <a:blip r:embed="rId2"/>
                <a:stretch>
                  <a:fillRect l="-524" r="-991" b="-1321"/>
                </a:stretch>
              </a:blipFill>
            </p:spPr>
            <p:txBody>
              <a:bodyPr/>
              <a:lstStyle/>
              <a:p>
                <a:r>
                  <a:rPr lang="en-IN">
                    <a:noFill/>
                  </a:rPr>
                  <a:t> </a:t>
                </a:r>
              </a:p>
            </p:txBody>
          </p:sp>
        </mc:Fallback>
      </mc:AlternateContent>
    </p:spTree>
    <p:extLst>
      <p:ext uri="{BB962C8B-B14F-4D97-AF65-F5344CB8AC3E}">
        <p14:creationId xmlns:p14="http://schemas.microsoft.com/office/powerpoint/2010/main" val="133816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context</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a:t>Physics from data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52939" y="2838959"/>
            <a:ext cx="4371362" cy="3364992"/>
          </a:xfrm>
        </p:spPr>
        <p:txBody>
          <a:bodyPr/>
          <a:lstStyle/>
          <a:p>
            <a:pPr marL="342900" indent="-342900">
              <a:buFont typeface="Wingdings" panose="05000000000000000000" pitchFamily="2" charset="2"/>
              <a:buChar char="q"/>
            </a:pPr>
            <a:r>
              <a:rPr lang="en-US" dirty="0"/>
              <a:t>Introduction</a:t>
            </a:r>
          </a:p>
          <a:p>
            <a:pPr marL="342900" indent="-342900">
              <a:buFont typeface="Wingdings" panose="05000000000000000000" pitchFamily="2" charset="2"/>
              <a:buChar char="q"/>
            </a:pPr>
            <a:r>
              <a:rPr lang="en-US" dirty="0"/>
              <a:t>Relational data</a:t>
            </a:r>
          </a:p>
          <a:p>
            <a:pPr marL="342900" indent="-342900">
              <a:buFont typeface="Wingdings" panose="05000000000000000000" pitchFamily="2" charset="2"/>
              <a:buChar char="q"/>
            </a:pPr>
            <a:r>
              <a:rPr lang="en-US" dirty="0"/>
              <a:t>Bacon </a:t>
            </a:r>
          </a:p>
          <a:p>
            <a:pPr marL="342900" indent="-342900">
              <a:buFont typeface="Wingdings" panose="05000000000000000000" pitchFamily="2" charset="2"/>
              <a:buChar char="q"/>
            </a:pPr>
            <a:r>
              <a:rPr lang="en-IN" dirty="0"/>
              <a:t>Hypothetico-Deductive paradigm</a:t>
            </a:r>
          </a:p>
          <a:p>
            <a:pPr marL="342900" indent="-342900">
              <a:buFont typeface="Wingdings" panose="05000000000000000000" pitchFamily="2" charset="2"/>
              <a:buChar char="q"/>
            </a:pPr>
            <a:r>
              <a:rPr lang="en-IN" dirty="0"/>
              <a:t>Newton scheme for deep learning</a:t>
            </a: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p:txBody>
      </p:sp>
      <p:pic>
        <p:nvPicPr>
          <p:cNvPr id="14" name="Picture 13">
            <a:extLst>
              <a:ext uri="{FF2B5EF4-FFF2-40B4-BE49-F238E27FC236}">
                <a16:creationId xmlns:a16="http://schemas.microsoft.com/office/drawing/2014/main" id="{579E4E58-DB97-6F22-90B1-D238A727C754}"/>
              </a:ext>
            </a:extLst>
          </p:cNvPr>
          <p:cNvPicPr>
            <a:picLocks noChangeAspect="1"/>
          </p:cNvPicPr>
          <p:nvPr/>
        </p:nvPicPr>
        <p:blipFill>
          <a:blip r:embed="rId2"/>
          <a:stretch>
            <a:fillRect/>
          </a:stretch>
        </p:blipFill>
        <p:spPr>
          <a:xfrm>
            <a:off x="5287158" y="1323397"/>
            <a:ext cx="6176788" cy="2013528"/>
          </a:xfrm>
          <a:prstGeom prst="rect">
            <a:avLst/>
          </a:prstGeom>
        </p:spPr>
      </p:pic>
      <p:pic>
        <p:nvPicPr>
          <p:cNvPr id="18" name="Picture 17">
            <a:extLst>
              <a:ext uri="{FF2B5EF4-FFF2-40B4-BE49-F238E27FC236}">
                <a16:creationId xmlns:a16="http://schemas.microsoft.com/office/drawing/2014/main" id="{DF4CF9BF-C0DD-F47A-182D-2C2844E5CE33}"/>
              </a:ext>
            </a:extLst>
          </p:cNvPr>
          <p:cNvPicPr>
            <a:picLocks noChangeAspect="1"/>
          </p:cNvPicPr>
          <p:nvPr/>
        </p:nvPicPr>
        <p:blipFill>
          <a:blip r:embed="rId3"/>
          <a:stretch>
            <a:fillRect/>
          </a:stretch>
        </p:blipFill>
        <p:spPr>
          <a:xfrm>
            <a:off x="5003693" y="3521075"/>
            <a:ext cx="6460253" cy="2590801"/>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81615F-8909-5B31-D316-CE328CC19693}"/>
              </a:ext>
            </a:extLst>
          </p:cNvPr>
          <p:cNvSpPr>
            <a:spLocks noGrp="1"/>
          </p:cNvSpPr>
          <p:nvPr>
            <p:ph type="sldNum" sz="quarter" idx="11"/>
          </p:nvPr>
        </p:nvSpPr>
        <p:spPr/>
        <p:txBody>
          <a:bodyPr/>
          <a:lstStyle/>
          <a:p>
            <a:fld id="{75DF2D63-3FF5-D547-96B9-BE9CCD1ABA58}" type="slidenum">
              <a:rPr lang="en-US" smtClean="0"/>
              <a:pPr/>
              <a:t>20</a:t>
            </a:fld>
            <a:endParaRPr lang="en-US"/>
          </a:p>
        </p:txBody>
      </p:sp>
      <p:sp>
        <p:nvSpPr>
          <p:cNvPr id="5" name="Footer Placeholder 4">
            <a:extLst>
              <a:ext uri="{FF2B5EF4-FFF2-40B4-BE49-F238E27FC236}">
                <a16:creationId xmlns:a16="http://schemas.microsoft.com/office/drawing/2014/main" id="{8F5B0EC7-EFBC-F1AE-C412-8BAE32E50ACC}"/>
              </a:ext>
            </a:extLst>
          </p:cNvPr>
          <p:cNvSpPr>
            <a:spLocks noGrp="1"/>
          </p:cNvSpPr>
          <p:nvPr>
            <p:ph type="ftr" sz="quarter" idx="12"/>
          </p:nvPr>
        </p:nvSpPr>
        <p:spPr/>
        <p:txBody>
          <a:bodyPr/>
          <a:lstStyle/>
          <a:p>
            <a:r>
              <a:rPr lang="en-US" dirty="0"/>
              <a:t>physics from data</a:t>
            </a:r>
          </a:p>
        </p:txBody>
      </p:sp>
      <p:pic>
        <p:nvPicPr>
          <p:cNvPr id="9" name="Picture 8">
            <a:extLst>
              <a:ext uri="{FF2B5EF4-FFF2-40B4-BE49-F238E27FC236}">
                <a16:creationId xmlns:a16="http://schemas.microsoft.com/office/drawing/2014/main" id="{9DCB1073-4A86-E479-5EFE-0F139A080B4A}"/>
              </a:ext>
            </a:extLst>
          </p:cNvPr>
          <p:cNvPicPr>
            <a:picLocks noChangeAspect="1"/>
          </p:cNvPicPr>
          <p:nvPr/>
        </p:nvPicPr>
        <p:blipFill>
          <a:blip r:embed="rId2"/>
          <a:stretch>
            <a:fillRect/>
          </a:stretch>
        </p:blipFill>
        <p:spPr>
          <a:xfrm>
            <a:off x="1555668" y="1066595"/>
            <a:ext cx="9904020" cy="4764189"/>
          </a:xfrm>
          <a:prstGeom prst="rect">
            <a:avLst/>
          </a:prstGeom>
        </p:spPr>
      </p:pic>
    </p:spTree>
    <p:extLst>
      <p:ext uri="{BB962C8B-B14F-4D97-AF65-F5344CB8AC3E}">
        <p14:creationId xmlns:p14="http://schemas.microsoft.com/office/powerpoint/2010/main" val="2357282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81615F-8909-5B31-D316-CE328CC19693}"/>
              </a:ext>
            </a:extLst>
          </p:cNvPr>
          <p:cNvSpPr>
            <a:spLocks noGrp="1"/>
          </p:cNvSpPr>
          <p:nvPr>
            <p:ph type="sldNum" sz="quarter" idx="11"/>
          </p:nvPr>
        </p:nvSpPr>
        <p:spPr/>
        <p:txBody>
          <a:bodyPr/>
          <a:lstStyle/>
          <a:p>
            <a:fld id="{75DF2D63-3FF5-D547-96B9-BE9CCD1ABA58}" type="slidenum">
              <a:rPr lang="en-US" smtClean="0"/>
              <a:pPr/>
              <a:t>21</a:t>
            </a:fld>
            <a:endParaRPr lang="en-US"/>
          </a:p>
        </p:txBody>
      </p:sp>
      <p:sp>
        <p:nvSpPr>
          <p:cNvPr id="5" name="Footer Placeholder 4">
            <a:extLst>
              <a:ext uri="{FF2B5EF4-FFF2-40B4-BE49-F238E27FC236}">
                <a16:creationId xmlns:a16="http://schemas.microsoft.com/office/drawing/2014/main" id="{8F5B0EC7-EFBC-F1AE-C412-8BAE32E50ACC}"/>
              </a:ext>
            </a:extLst>
          </p:cNvPr>
          <p:cNvSpPr>
            <a:spLocks noGrp="1"/>
          </p:cNvSpPr>
          <p:nvPr>
            <p:ph type="ftr" sz="quarter" idx="12"/>
          </p:nvPr>
        </p:nvSpPr>
        <p:spPr/>
        <p:txBody>
          <a:bodyPr/>
          <a:lstStyle/>
          <a:p>
            <a:r>
              <a:rPr lang="en-US" dirty="0"/>
              <a:t>physics from data</a:t>
            </a:r>
          </a:p>
        </p:txBody>
      </p:sp>
      <p:sp>
        <p:nvSpPr>
          <p:cNvPr id="2" name="Rectangle 1">
            <a:extLst>
              <a:ext uri="{FF2B5EF4-FFF2-40B4-BE49-F238E27FC236}">
                <a16:creationId xmlns:a16="http://schemas.microsoft.com/office/drawing/2014/main" id="{FD9C6E69-7C43-DDFA-EE61-4A31587289BD}"/>
              </a:ext>
            </a:extLst>
          </p:cNvPr>
          <p:cNvSpPr/>
          <p:nvPr/>
        </p:nvSpPr>
        <p:spPr>
          <a:xfrm>
            <a:off x="1291017" y="1744177"/>
            <a:ext cx="9871228" cy="3170099"/>
          </a:xfrm>
          <a:prstGeom prst="rect">
            <a:avLst/>
          </a:prstGeom>
          <a:noFill/>
        </p:spPr>
        <p:txBody>
          <a:bodyPr wrap="none" lIns="91440" tIns="45720" rIns="91440" bIns="45720">
            <a:spAutoFit/>
          </a:bodyPr>
          <a:lstStyle/>
          <a:p>
            <a:pPr algn="ctr"/>
            <a:r>
              <a:rPr lang="en-US" sz="20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44608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231934" y="1451497"/>
            <a:ext cx="1784352" cy="189457"/>
          </a:xfrm>
        </p:spPr>
        <p:txBody>
          <a:bodyPr/>
          <a:lstStyle/>
          <a:p>
            <a:r>
              <a:rPr lang="en-US"/>
              <a:t>Physics from data</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3008376"/>
            <a:ext cx="5760720" cy="3200400"/>
          </a:xfrm>
        </p:spPr>
        <p:txBody>
          <a:bodyPr/>
          <a:lstStyle/>
          <a:p>
            <a:pPr marL="0" indent="0">
              <a:lnSpc>
                <a:spcPts val="2400"/>
              </a:lnSpc>
              <a:buNone/>
            </a:pPr>
            <a:r>
              <a:rPr lang="en-US" sz="3200" spc="0"/>
              <a:t>What is physics from data?</a:t>
            </a:r>
          </a:p>
          <a:p>
            <a:pPr marL="0" indent="0">
              <a:buNone/>
            </a:pPr>
            <a:r>
              <a:rPr lang="en-US" sz="2400" b="0" i="0">
                <a:solidFill>
                  <a:srgbClr val="282828"/>
                </a:solidFill>
                <a:effectLst/>
              </a:rPr>
              <a:t>Machine learning (ML) and artificial intelligence (AI) algorithms are now being used to automate the discovery of physics principles and governing equations from measurement data alone</a:t>
            </a:r>
            <a:r>
              <a:rPr lang="en-US" sz="2400" b="0" i="0">
                <a:solidFill>
                  <a:srgbClr val="282828"/>
                </a:solidFill>
                <a:effectLst/>
                <a:latin typeface="MuseoSans"/>
              </a:rPr>
              <a:t>.</a:t>
            </a:r>
            <a:endParaRPr lang="en-US" sz="2400" spc="0"/>
          </a:p>
          <a:p>
            <a:pPr marL="0" indent="0">
              <a:lnSpc>
                <a:spcPts val="2400"/>
              </a:lnSpc>
              <a:buNone/>
            </a:pPr>
            <a:endParaRPr lang="en-US" sz="3200" spc="0"/>
          </a:p>
        </p:txBody>
      </p:sp>
      <p:pic>
        <p:nvPicPr>
          <p:cNvPr id="18" name="Picture 17">
            <a:extLst>
              <a:ext uri="{FF2B5EF4-FFF2-40B4-BE49-F238E27FC236}">
                <a16:creationId xmlns:a16="http://schemas.microsoft.com/office/drawing/2014/main" id="{3BC930A6-774F-6CE4-D1BA-E2BAC9CAD44A}"/>
              </a:ext>
            </a:extLst>
          </p:cNvPr>
          <p:cNvPicPr>
            <a:picLocks noChangeAspect="1"/>
          </p:cNvPicPr>
          <p:nvPr/>
        </p:nvPicPr>
        <p:blipFill>
          <a:blip r:embed="rId2"/>
          <a:stretch>
            <a:fillRect/>
          </a:stretch>
        </p:blipFill>
        <p:spPr>
          <a:xfrm>
            <a:off x="1501089" y="1928186"/>
            <a:ext cx="3202616" cy="34291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913523" y="1124712"/>
            <a:ext cx="6297021" cy="548640"/>
          </a:xfrm>
        </p:spPr>
        <p:txBody>
          <a:bodyPr/>
          <a:lstStyle/>
          <a:p>
            <a:r>
              <a:rPr lang="en-US" dirty="0"/>
              <a:t>Relational data</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231934" y="1451497"/>
            <a:ext cx="1784352" cy="189457"/>
          </a:xfrm>
        </p:spPr>
        <p:txBody>
          <a:bodyPr/>
          <a:lstStyle/>
          <a:p>
            <a:r>
              <a:rPr lang="en-US"/>
              <a:t>Physics from data</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913523" y="2438403"/>
            <a:ext cx="6621137" cy="4395024"/>
          </a:xfrm>
        </p:spPr>
        <p:txBody>
          <a:bodyPr/>
          <a:lstStyle/>
          <a:p>
            <a:r>
              <a:rPr lang="en-IN" sz="2400" dirty="0"/>
              <a:t>Relationship models or relational model data is a type of data, which has relation between the data we have, it is mandatory to have relation between the data points, because if we don’t have any relation between data we cannot develop a concept or particular theory or formulae. </a:t>
            </a:r>
          </a:p>
        </p:txBody>
      </p:sp>
      <p:pic>
        <p:nvPicPr>
          <p:cNvPr id="13" name="Picture 12">
            <a:extLst>
              <a:ext uri="{FF2B5EF4-FFF2-40B4-BE49-F238E27FC236}">
                <a16:creationId xmlns:a16="http://schemas.microsoft.com/office/drawing/2014/main" id="{A552759E-0C0B-6169-2D4A-915D33440D83}"/>
              </a:ext>
            </a:extLst>
          </p:cNvPr>
          <p:cNvPicPr>
            <a:picLocks noChangeAspect="1"/>
          </p:cNvPicPr>
          <p:nvPr/>
        </p:nvPicPr>
        <p:blipFill>
          <a:blip r:embed="rId2"/>
          <a:stretch>
            <a:fillRect/>
          </a:stretch>
        </p:blipFill>
        <p:spPr>
          <a:xfrm>
            <a:off x="1852552" y="2023606"/>
            <a:ext cx="2505384" cy="283436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074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570C0F-5917-1F9B-5E51-2C1ECFDDE990}"/>
              </a:ext>
            </a:extLst>
          </p:cNvPr>
          <p:cNvSpPr>
            <a:spLocks noGrp="1"/>
          </p:cNvSpPr>
          <p:nvPr>
            <p:ph type="sldNum" sz="quarter" idx="11"/>
          </p:nvPr>
        </p:nvSpPr>
        <p:spPr/>
        <p:txBody>
          <a:bodyPr/>
          <a:lstStyle/>
          <a:p>
            <a:fld id="{75DF2D63-3FF5-D547-96B9-BE9CCD1ABA58}" type="slidenum">
              <a:rPr lang="en-US" smtClean="0"/>
              <a:pPr/>
              <a:t>5</a:t>
            </a:fld>
            <a:endParaRPr lang="en-US"/>
          </a:p>
        </p:txBody>
      </p:sp>
      <p:sp>
        <p:nvSpPr>
          <p:cNvPr id="5" name="Footer Placeholder 4">
            <a:extLst>
              <a:ext uri="{FF2B5EF4-FFF2-40B4-BE49-F238E27FC236}">
                <a16:creationId xmlns:a16="http://schemas.microsoft.com/office/drawing/2014/main" id="{B7206AB1-7407-5982-33A7-7527C7F016A7}"/>
              </a:ext>
            </a:extLst>
          </p:cNvPr>
          <p:cNvSpPr>
            <a:spLocks noGrp="1"/>
          </p:cNvSpPr>
          <p:nvPr>
            <p:ph type="ftr" sz="quarter" idx="12"/>
          </p:nvPr>
        </p:nvSpPr>
        <p:spPr/>
        <p:txBody>
          <a:bodyPr/>
          <a:lstStyle/>
          <a:p>
            <a:r>
              <a:rPr lang="en-US"/>
              <a:t>Physics from data</a:t>
            </a:r>
          </a:p>
        </p:txBody>
      </p:sp>
      <p:sp>
        <p:nvSpPr>
          <p:cNvPr id="8" name="TextBox 7">
            <a:extLst>
              <a:ext uri="{FF2B5EF4-FFF2-40B4-BE49-F238E27FC236}">
                <a16:creationId xmlns:a16="http://schemas.microsoft.com/office/drawing/2014/main" id="{C8B52EA0-137C-4136-07DF-EAD364B6EC81}"/>
              </a:ext>
            </a:extLst>
          </p:cNvPr>
          <p:cNvSpPr txBox="1"/>
          <p:nvPr/>
        </p:nvSpPr>
        <p:spPr>
          <a:xfrm>
            <a:off x="1178805" y="654048"/>
            <a:ext cx="10278737" cy="50158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a:t>After having a relational data we will use certain ML algorithms to get the exact formulae or concept which was developed by Scientists, generally used algorithms are </a:t>
            </a:r>
            <a:r>
              <a:rPr lang="en-IN" sz="2400" b="1"/>
              <a:t>PINN (Physics Informed Neural Networks), bacon….</a:t>
            </a:r>
          </a:p>
          <a:p>
            <a:endParaRPr lang="en-IN" sz="2400" b="1"/>
          </a:p>
          <a:p>
            <a:pPr marL="342900" indent="-342900">
              <a:lnSpc>
                <a:spcPct val="150000"/>
              </a:lnSpc>
              <a:buFont typeface="Arial" panose="020B0604020202020204" pitchFamily="34" charset="0"/>
              <a:buChar char="•"/>
            </a:pPr>
            <a:r>
              <a:rPr lang="en-IN" sz="2400" b="1"/>
              <a:t>Bacon </a:t>
            </a:r>
            <a:r>
              <a:rPr lang="en-IN" sz="2400"/>
              <a:t>is a relational model developed by Langley and his team in 1970s.</a:t>
            </a:r>
          </a:p>
          <a:p>
            <a:pPr marL="342900" indent="-342900">
              <a:buFont typeface="Arial" panose="020B0604020202020204" pitchFamily="34" charset="0"/>
              <a:buChar char="•"/>
            </a:pPr>
            <a:endParaRPr lang="en-IN" sz="2400"/>
          </a:p>
          <a:p>
            <a:pPr marL="342900" indent="-342900" algn="l">
              <a:lnSpc>
                <a:spcPct val="150000"/>
              </a:lnSpc>
              <a:buFont typeface="Arial" panose="020B0604020202020204" pitchFamily="34" charset="0"/>
              <a:buChar char="•"/>
            </a:pPr>
            <a:r>
              <a:rPr lang="en-US" sz="2400" b="0" i="0">
                <a:effectLst/>
              </a:rPr>
              <a:t>BACON is provided with knowledge of mathematical relationships.</a:t>
            </a:r>
          </a:p>
          <a:p>
            <a:pPr marL="342900" indent="-342900" algn="l">
              <a:buFont typeface="Arial" panose="020B0604020202020204" pitchFamily="34" charset="0"/>
              <a:buChar char="•"/>
            </a:pPr>
            <a:endParaRPr lang="en-US" sz="2400" b="0" i="0">
              <a:effectLst/>
            </a:endParaRPr>
          </a:p>
          <a:p>
            <a:pPr marL="342900" indent="-342900" algn="l">
              <a:lnSpc>
                <a:spcPct val="150000"/>
              </a:lnSpc>
              <a:buFont typeface="Arial" panose="020B0604020202020204" pitchFamily="34" charset="0"/>
              <a:buChar char="•"/>
            </a:pPr>
            <a:r>
              <a:rPr lang="en-US" sz="2400" b="0" i="0">
                <a:effectLst/>
              </a:rPr>
              <a:t>It then searches through the space of possible compositions of those relationships, testing to see how well each one predicts the data.</a:t>
            </a:r>
          </a:p>
        </p:txBody>
      </p:sp>
    </p:spTree>
    <p:extLst>
      <p:ext uri="{BB962C8B-B14F-4D97-AF65-F5344CB8AC3E}">
        <p14:creationId xmlns:p14="http://schemas.microsoft.com/office/powerpoint/2010/main" val="104817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79C3-8E13-3B4C-2C3B-6C0CB36C1127}"/>
              </a:ext>
            </a:extLst>
          </p:cNvPr>
          <p:cNvSpPr>
            <a:spLocks noGrp="1"/>
          </p:cNvSpPr>
          <p:nvPr>
            <p:ph type="title"/>
          </p:nvPr>
        </p:nvSpPr>
        <p:spPr>
          <a:xfrm>
            <a:off x="4748270" y="1124712"/>
            <a:ext cx="7954177" cy="1519336"/>
          </a:xfrm>
        </p:spPr>
        <p:txBody>
          <a:bodyPr/>
          <a:lstStyle/>
          <a:p>
            <a:r>
              <a:rPr lang="en-IN" sz="3200"/>
              <a:t>Bacon discovers Kepler's third law</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03D3EC5-E017-7FF2-372C-E8770E4D5F7D}"/>
                  </a:ext>
                </a:extLst>
              </p:cNvPr>
              <p:cNvSpPr>
                <a:spLocks noGrp="1"/>
              </p:cNvSpPr>
              <p:nvPr>
                <p:ph idx="1"/>
              </p:nvPr>
            </p:nvSpPr>
            <p:spPr>
              <a:xfrm>
                <a:off x="4748270" y="2554317"/>
                <a:ext cx="6462274" cy="3319272"/>
              </a:xfrm>
            </p:spPr>
            <p:txBody>
              <a:bodyPr/>
              <a:lstStyle/>
              <a:p>
                <a:pPr marL="342900" indent="-342900">
                  <a:lnSpc>
                    <a:spcPct val="150000"/>
                  </a:lnSpc>
                  <a:buFont typeface="Arial" panose="020B0604020202020204" pitchFamily="34" charset="0"/>
                  <a:buChar char="•"/>
                </a:pPr>
                <a:r>
                  <a:rPr lang="en-US" sz="2400" b="0" i="0">
                    <a:effectLst/>
                  </a:rPr>
                  <a:t>Kepler's third law states that the squares of the periods of planets are proportional to the cubes of the mean radii of their orbits.</a:t>
                </a:r>
              </a:p>
              <a:p>
                <a:pPr>
                  <a:lnSpc>
                    <a:spcPct val="150000"/>
                  </a:lnSpc>
                </a:pPr>
                <a14:m>
                  <m:oMathPara xmlns:m="http://schemas.openxmlformats.org/officeDocument/2006/math">
                    <m:oMathParaPr>
                      <m:jc m:val="centerGroup"/>
                    </m:oMathParaPr>
                    <m:oMath xmlns:m="http://schemas.openxmlformats.org/officeDocument/2006/math">
                      <m:r>
                        <a:rPr lang="en-IN" sz="3600" i="1" dirty="0" smtClean="0">
                          <a:latin typeface="Cambria Math" panose="02040503050406030204" pitchFamily="18" charset="0"/>
                        </a:rPr>
                        <m:t>𝑦</m:t>
                      </m:r>
                      <m:f>
                        <m:fPr>
                          <m:type m:val="skw"/>
                          <m:ctrlPr>
                            <a:rPr lang="en-IN" sz="3600" i="1" dirty="0">
                              <a:solidFill>
                                <a:srgbClr val="836967"/>
                              </a:solidFill>
                              <a:latin typeface="Cambria Math" panose="02040503050406030204" pitchFamily="18" charset="0"/>
                            </a:rPr>
                          </m:ctrlPr>
                        </m:fPr>
                        <m:num>
                          <m:r>
                            <a:rPr lang="en-IN" sz="3600" i="0" dirty="0">
                              <a:latin typeface="Cambria Math" panose="02040503050406030204" pitchFamily="18" charset="0"/>
                            </a:rPr>
                            <m:t>2</m:t>
                          </m:r>
                        </m:num>
                        <m:den>
                          <m:sSup>
                            <m:sSupPr>
                              <m:ctrlPr>
                                <a:rPr lang="en-IN" sz="3600" i="1" dirty="0">
                                  <a:solidFill>
                                    <a:srgbClr val="836967"/>
                                  </a:solidFill>
                                  <a:latin typeface="Cambria Math" panose="02040503050406030204" pitchFamily="18" charset="0"/>
                                </a:rPr>
                              </m:ctrlPr>
                            </m:sSupPr>
                            <m:e>
                              <m:r>
                                <a:rPr lang="en-IN" sz="3600" i="1" dirty="0">
                                  <a:latin typeface="Cambria Math" panose="02040503050406030204" pitchFamily="18" charset="0"/>
                                </a:rPr>
                                <m:t>𝑑</m:t>
                              </m:r>
                            </m:e>
                            <m:sup>
                              <m:r>
                                <a:rPr lang="en-IN" sz="3600" i="0" dirty="0">
                                  <a:latin typeface="Cambria Math" panose="02040503050406030204" pitchFamily="18" charset="0"/>
                                </a:rPr>
                                <m:t>3</m:t>
                              </m:r>
                            </m:sup>
                          </m:sSup>
                        </m:den>
                      </m:f>
                    </m:oMath>
                  </m:oMathPara>
                </a14:m>
                <a:endParaRPr lang="en-IN" sz="3600">
                  <a:latin typeface="Cooper Black" panose="0208090404030B020404" pitchFamily="18" charset="0"/>
                </a:endParaRPr>
              </a:p>
            </p:txBody>
          </p:sp>
        </mc:Choice>
        <mc:Fallback xmlns="">
          <p:sp>
            <p:nvSpPr>
              <p:cNvPr id="6" name="Text Placeholder 5">
                <a:extLst>
                  <a:ext uri="{FF2B5EF4-FFF2-40B4-BE49-F238E27FC236}">
                    <a16:creationId xmlns:a16="http://schemas.microsoft.com/office/drawing/2014/main" id="{503D3EC5-E017-7FF2-372C-E8770E4D5F7D}"/>
                  </a:ext>
                </a:extLst>
              </p:cNvPr>
              <p:cNvSpPr>
                <a:spLocks noGrp="1" noRot="1" noChangeAspect="1" noMove="1" noResize="1" noEditPoints="1" noAdjustHandles="1" noChangeArrowheads="1" noChangeShapeType="1" noTextEdit="1"/>
              </p:cNvSpPr>
              <p:nvPr>
                <p:ph idx="1"/>
              </p:nvPr>
            </p:nvSpPr>
            <p:spPr>
              <a:xfrm>
                <a:off x="4748270" y="2554317"/>
                <a:ext cx="6462274" cy="3319272"/>
              </a:xfrm>
              <a:blipFill>
                <a:blip r:embed="rId2"/>
                <a:stretch>
                  <a:fillRect l="-2736" r="-7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570C0F-5917-1F9B-5E51-2C1ECFDDE990}"/>
              </a:ext>
            </a:extLst>
          </p:cNvPr>
          <p:cNvSpPr>
            <a:spLocks noGrp="1"/>
          </p:cNvSpPr>
          <p:nvPr>
            <p:ph type="sldNum" sz="quarter" idx="11"/>
          </p:nvPr>
        </p:nvSpPr>
        <p:spPr/>
        <p:txBody>
          <a:bodyPr/>
          <a:lstStyle/>
          <a:p>
            <a:fld id="{75DF2D63-3FF5-D547-96B9-BE9CCD1ABA58}" type="slidenum">
              <a:rPr lang="en-US" smtClean="0"/>
              <a:pPr/>
              <a:t>6</a:t>
            </a:fld>
            <a:endParaRPr lang="en-US"/>
          </a:p>
        </p:txBody>
      </p:sp>
      <p:sp>
        <p:nvSpPr>
          <p:cNvPr id="5" name="Footer Placeholder 4">
            <a:extLst>
              <a:ext uri="{FF2B5EF4-FFF2-40B4-BE49-F238E27FC236}">
                <a16:creationId xmlns:a16="http://schemas.microsoft.com/office/drawing/2014/main" id="{B7206AB1-7407-5982-33A7-7527C7F016A7}"/>
              </a:ext>
            </a:extLst>
          </p:cNvPr>
          <p:cNvSpPr>
            <a:spLocks noGrp="1"/>
          </p:cNvSpPr>
          <p:nvPr>
            <p:ph type="ftr" sz="quarter" idx="12"/>
          </p:nvPr>
        </p:nvSpPr>
        <p:spPr/>
        <p:txBody>
          <a:bodyPr/>
          <a:lstStyle/>
          <a:p>
            <a:r>
              <a:rPr lang="en-US"/>
              <a:t>Physics from data</a:t>
            </a:r>
          </a:p>
        </p:txBody>
      </p:sp>
      <p:pic>
        <p:nvPicPr>
          <p:cNvPr id="13" name="Picture 12">
            <a:extLst>
              <a:ext uri="{FF2B5EF4-FFF2-40B4-BE49-F238E27FC236}">
                <a16:creationId xmlns:a16="http://schemas.microsoft.com/office/drawing/2014/main" id="{F8C6C032-C385-3C5F-BFB0-22F1EED6E053}"/>
              </a:ext>
            </a:extLst>
          </p:cNvPr>
          <p:cNvPicPr>
            <a:picLocks noChangeAspect="1"/>
          </p:cNvPicPr>
          <p:nvPr/>
        </p:nvPicPr>
        <p:blipFill>
          <a:blip r:embed="rId3"/>
          <a:stretch>
            <a:fillRect/>
          </a:stretch>
        </p:blipFill>
        <p:spPr>
          <a:xfrm>
            <a:off x="1343399" y="1884380"/>
            <a:ext cx="2805425" cy="330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908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79C3-8E13-3B4C-2C3B-6C0CB36C1127}"/>
              </a:ext>
            </a:extLst>
          </p:cNvPr>
          <p:cNvSpPr>
            <a:spLocks noGrp="1"/>
          </p:cNvSpPr>
          <p:nvPr>
            <p:ph type="title"/>
          </p:nvPr>
        </p:nvSpPr>
        <p:spPr>
          <a:xfrm>
            <a:off x="1162525" y="654048"/>
            <a:ext cx="10392185" cy="531812"/>
          </a:xfrm>
        </p:spPr>
        <p:txBody>
          <a:bodyPr/>
          <a:lstStyle/>
          <a:p>
            <a:pPr algn="ctr"/>
            <a:r>
              <a:rPr lang="en-IN"/>
              <a:t>How bacon works</a:t>
            </a:r>
          </a:p>
        </p:txBody>
      </p:sp>
      <p:sp>
        <p:nvSpPr>
          <p:cNvPr id="4" name="Slide Number Placeholder 3">
            <a:extLst>
              <a:ext uri="{FF2B5EF4-FFF2-40B4-BE49-F238E27FC236}">
                <a16:creationId xmlns:a16="http://schemas.microsoft.com/office/drawing/2014/main" id="{79570C0F-5917-1F9B-5E51-2C1ECFDDE990}"/>
              </a:ext>
            </a:extLst>
          </p:cNvPr>
          <p:cNvSpPr>
            <a:spLocks noGrp="1"/>
          </p:cNvSpPr>
          <p:nvPr>
            <p:ph type="sldNum" sz="quarter" idx="11"/>
          </p:nvPr>
        </p:nvSpPr>
        <p:spPr/>
        <p:txBody>
          <a:bodyPr/>
          <a:lstStyle/>
          <a:p>
            <a:fld id="{75DF2D63-3FF5-D547-96B9-BE9CCD1ABA58}" type="slidenum">
              <a:rPr lang="en-US" smtClean="0"/>
              <a:pPr/>
              <a:t>7</a:t>
            </a:fld>
            <a:endParaRPr lang="en-US"/>
          </a:p>
        </p:txBody>
      </p:sp>
      <p:sp>
        <p:nvSpPr>
          <p:cNvPr id="5" name="Footer Placeholder 4">
            <a:extLst>
              <a:ext uri="{FF2B5EF4-FFF2-40B4-BE49-F238E27FC236}">
                <a16:creationId xmlns:a16="http://schemas.microsoft.com/office/drawing/2014/main" id="{B7206AB1-7407-5982-33A7-7527C7F016A7}"/>
              </a:ext>
            </a:extLst>
          </p:cNvPr>
          <p:cNvSpPr>
            <a:spLocks noGrp="1"/>
          </p:cNvSpPr>
          <p:nvPr>
            <p:ph type="ftr" sz="quarter" idx="12"/>
          </p:nvPr>
        </p:nvSpPr>
        <p:spPr/>
        <p:txBody>
          <a:bodyPr/>
          <a:lstStyle/>
          <a:p>
            <a:r>
              <a:rPr lang="en-US"/>
              <a:t>Physics from data</a:t>
            </a:r>
          </a:p>
        </p:txBody>
      </p:sp>
      <p:pic>
        <p:nvPicPr>
          <p:cNvPr id="7" name="Picture 6">
            <a:extLst>
              <a:ext uri="{FF2B5EF4-FFF2-40B4-BE49-F238E27FC236}">
                <a16:creationId xmlns:a16="http://schemas.microsoft.com/office/drawing/2014/main" id="{1AD46901-B5C8-8B53-8F3F-5D925038DE4C}"/>
              </a:ext>
            </a:extLst>
          </p:cNvPr>
          <p:cNvPicPr>
            <a:picLocks noChangeAspect="1"/>
          </p:cNvPicPr>
          <p:nvPr/>
        </p:nvPicPr>
        <p:blipFill>
          <a:blip r:embed="rId2"/>
          <a:stretch>
            <a:fillRect/>
          </a:stretch>
        </p:blipFill>
        <p:spPr>
          <a:xfrm>
            <a:off x="1326566" y="1472649"/>
            <a:ext cx="10448294" cy="3562489"/>
          </a:xfrm>
          <a:prstGeom prst="rect">
            <a:avLst/>
          </a:prstGeom>
        </p:spPr>
      </p:pic>
      <p:sp>
        <p:nvSpPr>
          <p:cNvPr id="8" name="TextBox 7">
            <a:extLst>
              <a:ext uri="{FF2B5EF4-FFF2-40B4-BE49-F238E27FC236}">
                <a16:creationId xmlns:a16="http://schemas.microsoft.com/office/drawing/2014/main" id="{A28AAA51-9665-9693-86CF-637D6901C6F1}"/>
              </a:ext>
            </a:extLst>
          </p:cNvPr>
          <p:cNvSpPr txBox="1"/>
          <p:nvPr/>
        </p:nvSpPr>
        <p:spPr>
          <a:xfrm>
            <a:off x="988980" y="5188804"/>
            <a:ext cx="10739274" cy="738664"/>
          </a:xfrm>
          <a:prstGeom prst="rect">
            <a:avLst/>
          </a:prstGeom>
          <a:noFill/>
        </p:spPr>
        <p:txBody>
          <a:bodyPr wrap="square" rtlCol="0">
            <a:spAutoFit/>
          </a:bodyPr>
          <a:lstStyle/>
          <a:p>
            <a:pPr marL="285750" indent="-285750">
              <a:buFont typeface="Wingdings" panose="05000000000000000000" pitchFamily="2" charset="2"/>
              <a:buChar char="§"/>
            </a:pPr>
            <a:r>
              <a:rPr lang="en-US" sz="2100" i="0" dirty="0">
                <a:effectLst/>
              </a:rPr>
              <a:t>It took Kepler 10 years to discover his laws of planetary motion. BACON was able to discover the same law in a matter of days, because data has the data.</a:t>
            </a:r>
            <a:endParaRPr lang="en-IN" sz="2100" dirty="0"/>
          </a:p>
        </p:txBody>
      </p:sp>
    </p:spTree>
    <p:extLst>
      <p:ext uri="{BB962C8B-B14F-4D97-AF65-F5344CB8AC3E}">
        <p14:creationId xmlns:p14="http://schemas.microsoft.com/office/powerpoint/2010/main" val="23624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5B9C8FF-603A-56CF-161C-6500C0EC0077}"/>
              </a:ext>
            </a:extLst>
          </p:cNvPr>
          <p:cNvSpPr>
            <a:spLocks noGrp="1"/>
          </p:cNvSpPr>
          <p:nvPr>
            <p:ph idx="1"/>
          </p:nvPr>
        </p:nvSpPr>
        <p:spPr>
          <a:xfrm>
            <a:off x="1235034" y="654049"/>
            <a:ext cx="10058400" cy="5008176"/>
          </a:xfrm>
        </p:spPr>
        <p:txBody>
          <a:bodyPr/>
          <a:lstStyle/>
          <a:p>
            <a:pPr algn="l">
              <a:lnSpc>
                <a:spcPct val="150000"/>
              </a:lnSpc>
            </a:pPr>
            <a:r>
              <a:rPr lang="en-US" sz="2100" b="0" i="0" dirty="0">
                <a:effectLst/>
              </a:rPr>
              <a:t>The team behind BACON have created other versions of the program (GLAUBER, STAHL and DALTON et al.) by varying the subset of mathematical relationships used. Provided that the search space used is appropriately customized, the program is guaranteed to succeed, i.e., to `discover' whatever law applies.</a:t>
            </a:r>
          </a:p>
          <a:p>
            <a:pPr algn="l">
              <a:lnSpc>
                <a:spcPct val="150000"/>
              </a:lnSpc>
            </a:pPr>
            <a:r>
              <a:rPr lang="en-US" sz="2100" b="0" i="0" dirty="0">
                <a:effectLst/>
              </a:rPr>
              <a:t>The BACON method is sensitive to noisy data and depending how the search is organized, it may also be sensitive to the instantiation and ordering of variables. </a:t>
            </a:r>
            <a:r>
              <a:rPr lang="en-US" sz="2100" dirty="0"/>
              <a:t>T</a:t>
            </a:r>
            <a:r>
              <a:rPr lang="en-US" sz="2100" b="0" i="0" dirty="0">
                <a:effectLst/>
              </a:rPr>
              <a:t>he big problem is that it requires relationships and variables to be configured so as to ensure that the search succeeds.</a:t>
            </a:r>
          </a:p>
          <a:p>
            <a:pPr algn="l">
              <a:lnSpc>
                <a:spcPct val="150000"/>
              </a:lnSpc>
            </a:pPr>
            <a:r>
              <a:rPr lang="en-US" sz="2100" b="0" i="0" dirty="0">
                <a:effectLst/>
              </a:rPr>
              <a:t>This is easy enough where the make-up of the target relationship is known.</a:t>
            </a:r>
          </a:p>
          <a:p>
            <a:pPr algn="l">
              <a:lnSpc>
                <a:spcPct val="150000"/>
              </a:lnSpc>
            </a:pPr>
            <a:r>
              <a:rPr lang="en-US" sz="2100" b="0" i="0" dirty="0">
                <a:effectLst/>
              </a:rPr>
              <a:t>However, where the aim is to discover regularities of an unknown form, it may be much more challenging.</a:t>
            </a:r>
          </a:p>
          <a:p>
            <a:pPr marL="0" indent="0" algn="l">
              <a:lnSpc>
                <a:spcPct val="150000"/>
              </a:lnSpc>
              <a:buNone/>
            </a:pPr>
            <a:endParaRPr lang="en-US" sz="2100" b="0" i="0" dirty="0">
              <a:effectLst/>
            </a:endParaRPr>
          </a:p>
        </p:txBody>
      </p:sp>
      <p:sp>
        <p:nvSpPr>
          <p:cNvPr id="5" name="Slide Number Placeholder 4">
            <a:extLst>
              <a:ext uri="{FF2B5EF4-FFF2-40B4-BE49-F238E27FC236}">
                <a16:creationId xmlns:a16="http://schemas.microsoft.com/office/drawing/2014/main" id="{70A7AFE0-307C-4EF3-4452-7F55064DE6F9}"/>
              </a:ext>
            </a:extLst>
          </p:cNvPr>
          <p:cNvSpPr>
            <a:spLocks noGrp="1"/>
          </p:cNvSpPr>
          <p:nvPr>
            <p:ph type="sldNum" sz="quarter" idx="11"/>
          </p:nvPr>
        </p:nvSpPr>
        <p:spPr/>
        <p:txBody>
          <a:bodyPr/>
          <a:lstStyle/>
          <a:p>
            <a:fld id="{75DF2D63-3FF5-D547-96B9-BE9CCD1ABA58}" type="slidenum">
              <a:rPr lang="en-US" smtClean="0"/>
              <a:t>8</a:t>
            </a:fld>
            <a:endParaRPr lang="en-US"/>
          </a:p>
        </p:txBody>
      </p:sp>
      <p:sp>
        <p:nvSpPr>
          <p:cNvPr id="6" name="Footer Placeholder 5">
            <a:extLst>
              <a:ext uri="{FF2B5EF4-FFF2-40B4-BE49-F238E27FC236}">
                <a16:creationId xmlns:a16="http://schemas.microsoft.com/office/drawing/2014/main" id="{FCE95675-CF10-DCD1-39DF-67B96AB250C3}"/>
              </a:ext>
            </a:extLst>
          </p:cNvPr>
          <p:cNvSpPr>
            <a:spLocks noGrp="1"/>
          </p:cNvSpPr>
          <p:nvPr>
            <p:ph type="ftr" sz="quarter" idx="12"/>
          </p:nvPr>
        </p:nvSpPr>
        <p:spPr/>
        <p:txBody>
          <a:bodyPr/>
          <a:lstStyle/>
          <a:p>
            <a:r>
              <a:rPr lang="en-US" dirty="0"/>
              <a:t>Physics from data</a:t>
            </a:r>
          </a:p>
        </p:txBody>
      </p:sp>
    </p:spTree>
    <p:extLst>
      <p:ext uri="{BB962C8B-B14F-4D97-AF65-F5344CB8AC3E}">
        <p14:creationId xmlns:p14="http://schemas.microsoft.com/office/powerpoint/2010/main" val="220952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79C3-8E13-3B4C-2C3B-6C0CB36C1127}"/>
              </a:ext>
            </a:extLst>
          </p:cNvPr>
          <p:cNvSpPr>
            <a:spLocks noGrp="1"/>
          </p:cNvSpPr>
          <p:nvPr>
            <p:ph type="title"/>
          </p:nvPr>
        </p:nvSpPr>
        <p:spPr>
          <a:xfrm>
            <a:off x="1162525" y="654048"/>
            <a:ext cx="10392185" cy="531812"/>
          </a:xfrm>
        </p:spPr>
        <p:txBody>
          <a:bodyPr/>
          <a:lstStyle/>
          <a:p>
            <a:pPr algn="ctr"/>
            <a:r>
              <a:rPr lang="en-IN"/>
              <a:t>Hypothetico-Deductive paradigm</a:t>
            </a:r>
          </a:p>
        </p:txBody>
      </p:sp>
      <p:sp>
        <p:nvSpPr>
          <p:cNvPr id="4" name="Slide Number Placeholder 3">
            <a:extLst>
              <a:ext uri="{FF2B5EF4-FFF2-40B4-BE49-F238E27FC236}">
                <a16:creationId xmlns:a16="http://schemas.microsoft.com/office/drawing/2014/main" id="{79570C0F-5917-1F9B-5E51-2C1ECFDDE990}"/>
              </a:ext>
            </a:extLst>
          </p:cNvPr>
          <p:cNvSpPr>
            <a:spLocks noGrp="1"/>
          </p:cNvSpPr>
          <p:nvPr>
            <p:ph type="sldNum" sz="quarter" idx="11"/>
          </p:nvPr>
        </p:nvSpPr>
        <p:spPr/>
        <p:txBody>
          <a:bodyPr/>
          <a:lstStyle/>
          <a:p>
            <a:fld id="{75DF2D63-3FF5-D547-96B9-BE9CCD1ABA58}" type="slidenum">
              <a:rPr lang="en-US" smtClean="0"/>
              <a:pPr/>
              <a:t>9</a:t>
            </a:fld>
            <a:endParaRPr lang="en-US"/>
          </a:p>
        </p:txBody>
      </p:sp>
      <p:sp>
        <p:nvSpPr>
          <p:cNvPr id="5" name="Footer Placeholder 4">
            <a:extLst>
              <a:ext uri="{FF2B5EF4-FFF2-40B4-BE49-F238E27FC236}">
                <a16:creationId xmlns:a16="http://schemas.microsoft.com/office/drawing/2014/main" id="{B7206AB1-7407-5982-33A7-7527C7F016A7}"/>
              </a:ext>
            </a:extLst>
          </p:cNvPr>
          <p:cNvSpPr>
            <a:spLocks noGrp="1"/>
          </p:cNvSpPr>
          <p:nvPr>
            <p:ph type="ftr" sz="quarter" idx="12"/>
          </p:nvPr>
        </p:nvSpPr>
        <p:spPr/>
        <p:txBody>
          <a:bodyPr/>
          <a:lstStyle/>
          <a:p>
            <a:r>
              <a:rPr lang="en-US"/>
              <a:t>Physics from data</a:t>
            </a:r>
          </a:p>
        </p:txBody>
      </p:sp>
      <p:sp>
        <p:nvSpPr>
          <p:cNvPr id="8" name="TextBox 7">
            <a:extLst>
              <a:ext uri="{FF2B5EF4-FFF2-40B4-BE49-F238E27FC236}">
                <a16:creationId xmlns:a16="http://schemas.microsoft.com/office/drawing/2014/main" id="{ADE8BCE7-17DC-DF51-1B9B-D879C6BFAEDE}"/>
              </a:ext>
            </a:extLst>
          </p:cNvPr>
          <p:cNvSpPr txBox="1"/>
          <p:nvPr/>
        </p:nvSpPr>
        <p:spPr>
          <a:xfrm>
            <a:off x="1068779" y="4762005"/>
            <a:ext cx="10485931" cy="87645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a:t>These scientists Tycho, Kepler, Newton are the main source of Kepler’s planetary motion with hypothesis, whereas AI (deep learning) algorithms do not hypothesis. </a:t>
            </a:r>
          </a:p>
        </p:txBody>
      </p:sp>
      <p:pic>
        <p:nvPicPr>
          <p:cNvPr id="9" name="Picture 8">
            <a:extLst>
              <a:ext uri="{FF2B5EF4-FFF2-40B4-BE49-F238E27FC236}">
                <a16:creationId xmlns:a16="http://schemas.microsoft.com/office/drawing/2014/main" id="{D287E240-8090-E633-9FA5-6EC33DB5EFDD}"/>
              </a:ext>
            </a:extLst>
          </p:cNvPr>
          <p:cNvPicPr>
            <a:picLocks noChangeAspect="1"/>
          </p:cNvPicPr>
          <p:nvPr/>
        </p:nvPicPr>
        <p:blipFill>
          <a:blip r:embed="rId2"/>
          <a:stretch>
            <a:fillRect/>
          </a:stretch>
        </p:blipFill>
        <p:spPr>
          <a:xfrm>
            <a:off x="1806766" y="1826500"/>
            <a:ext cx="8791461" cy="2479433"/>
          </a:xfrm>
          <a:prstGeom prst="rect">
            <a:avLst/>
          </a:prstGeom>
        </p:spPr>
      </p:pic>
    </p:spTree>
    <p:extLst>
      <p:ext uri="{BB962C8B-B14F-4D97-AF65-F5344CB8AC3E}">
        <p14:creationId xmlns:p14="http://schemas.microsoft.com/office/powerpoint/2010/main" val="73103900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221</TotalTime>
  <Words>1534</Words>
  <Application>Microsoft Office PowerPoint</Application>
  <PresentationFormat>Widescreen</PresentationFormat>
  <Paragraphs>106</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Cambria Math</vt:lpstr>
      <vt:lpstr>Cooper Black</vt:lpstr>
      <vt:lpstr>Daytona Condensed Light</vt:lpstr>
      <vt:lpstr>MuseoSans</vt:lpstr>
      <vt:lpstr>Posterama</vt:lpstr>
      <vt:lpstr>Wingdings</vt:lpstr>
      <vt:lpstr>Office Theme</vt:lpstr>
      <vt:lpstr>Physics from data</vt:lpstr>
      <vt:lpstr>context</vt:lpstr>
      <vt:lpstr>Introduction</vt:lpstr>
      <vt:lpstr>Relational data</vt:lpstr>
      <vt:lpstr>PowerPoint Presentation</vt:lpstr>
      <vt:lpstr>Bacon discovers Kepler's third law</vt:lpstr>
      <vt:lpstr>How bacon works</vt:lpstr>
      <vt:lpstr>PowerPoint Presentation</vt:lpstr>
      <vt:lpstr>Hypothetico-Deductive paradigm</vt:lpstr>
      <vt:lpstr>Hypothetico-Deductive paradigm</vt:lpstr>
      <vt:lpstr>Newton scheme for deep learning</vt:lpstr>
      <vt:lpstr>PowerPoint Presentation</vt:lpstr>
      <vt:lpstr>PowerPoint Presentation</vt:lpstr>
      <vt:lpstr>PowerPoint Presentation</vt:lpstr>
      <vt:lpstr>PowerPoint Presentation</vt:lpstr>
      <vt:lpstr>Science advances in ai: ai feynman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from data</dc:title>
  <dc:creator>PONNAM RAHUL</dc:creator>
  <cp:lastModifiedBy>PONNAM RAHUL</cp:lastModifiedBy>
  <cp:revision>2</cp:revision>
  <dcterms:created xsi:type="dcterms:W3CDTF">2023-10-08T09:05:20Z</dcterms:created>
  <dcterms:modified xsi:type="dcterms:W3CDTF">2023-11-24T08:53:52Z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