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8" r:id="rId11"/>
    <p:sldId id="261" r:id="rId12"/>
    <p:sldId id="269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ah4\OneDrive\Desktop\kpmg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ah4\OneDrive\Desktop\kpmg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ah4\OneDrive\Desktop\kpmg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ah4\OneDrive\Desktop\kpmg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sah4\OneDrive\Desktop\kpmg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</a:t>
            </a:r>
            <a:r>
              <a:rPr lang="en-IN" baseline="0"/>
              <a:t> Related Purchase over the past Three Years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98359</c:v>
              </c:pt>
            </c:numLit>
          </c:val>
          <c:extLst>
            <c:ext xmlns:c16="http://schemas.microsoft.com/office/drawing/2014/chart" uri="{C3380CC4-5D6E-409C-BE32-E72D297353CC}">
              <c16:uniqueId val="{00000000-88D5-439D-A9D0-04F4168715AE}"/>
            </c:ext>
          </c:extLst>
        </c:ser>
        <c:ser>
          <c:idx val="1"/>
          <c:order val="1"/>
          <c:tx>
            <c:v>Male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93483</c:v>
              </c:pt>
            </c:numLit>
          </c:val>
          <c:extLst>
            <c:ext xmlns:c16="http://schemas.microsoft.com/office/drawing/2014/chart" uri="{C3380CC4-5D6E-409C-BE32-E72D297353CC}">
              <c16:uniqueId val="{00000001-88D5-439D-A9D0-04F4168715AE}"/>
            </c:ext>
          </c:extLst>
        </c:ser>
        <c:ser>
          <c:idx val="2"/>
          <c:order val="2"/>
          <c:tx>
            <c:v>U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3718</c:v>
              </c:pt>
            </c:numLit>
          </c:val>
          <c:extLst>
            <c:ext xmlns:c16="http://schemas.microsoft.com/office/drawing/2014/chart" uri="{C3380CC4-5D6E-409C-BE32-E72D297353CC}">
              <c16:uniqueId val="{00000002-88D5-439D-A9D0-04F4168715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39574751"/>
        <c:axId val="2116456863"/>
      </c:barChart>
      <c:catAx>
        <c:axId val="2139574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  <a:r>
                  <a:rPr lang="en-IN" baseline="0"/>
                  <a:t> Category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456863"/>
        <c:crosses val="autoZero"/>
        <c:auto val="1"/>
        <c:lblAlgn val="ctr"/>
        <c:lblOffset val="100"/>
        <c:noMultiLvlLbl val="0"/>
      </c:catAx>
      <c:valAx>
        <c:axId val="21164568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bike related purchase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57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aseline="0" dirty="0"/>
              <a:t>New Customer job industry </a:t>
            </a:r>
            <a:r>
              <a:rPr lang="en-IN" sz="1200" baseline="0" dirty="0" err="1"/>
              <a:t>Destribution</a:t>
            </a:r>
            <a:r>
              <a:rPr lang="en-IN" sz="1200" baseline="0" dirty="0"/>
              <a:t>  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25-458E-9415-1132A6B1B3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25-458E-9415-1132A6B1B3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25-458E-9415-1132A6B1B3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25-458E-9415-1132A6B1B3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25-458E-9415-1132A6B1B3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625-458E-9415-1132A6B1B3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625-458E-9415-1132A6B1B3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625-458E-9415-1132A6B1B3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625-458E-9415-1132A6B1B3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625-458E-9415-1132A6B1B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0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n/a</c:v>
              </c:pt>
              <c:pt idx="7">
                <c:v>Property</c:v>
              </c:pt>
              <c:pt idx="8">
                <c:v>Retail</c:v>
              </c:pt>
              <c:pt idx="9">
                <c:v>Telecommunications</c:v>
              </c:pt>
            </c:strLit>
          </c:cat>
          <c:val>
            <c:numLit>
              <c:formatCode>General</c:formatCode>
              <c:ptCount val="10"/>
              <c:pt idx="0">
                <c:v>99</c:v>
              </c:pt>
              <c:pt idx="1">
                <c:v>122</c:v>
              </c:pt>
              <c:pt idx="2">
                <c:v>689</c:v>
              </c:pt>
              <c:pt idx="3">
                <c:v>549</c:v>
              </c:pt>
              <c:pt idx="4">
                <c:v>189</c:v>
              </c:pt>
              <c:pt idx="5">
                <c:v>698</c:v>
              </c:pt>
              <c:pt idx="6">
                <c:v>551</c:v>
              </c:pt>
              <c:pt idx="7">
                <c:v>231</c:v>
              </c:pt>
              <c:pt idx="8">
                <c:v>305</c:v>
              </c:pt>
              <c:pt idx="9">
                <c:v>61</c:v>
              </c:pt>
            </c:numLit>
          </c:val>
          <c:extLst>
            <c:ext xmlns:c16="http://schemas.microsoft.com/office/drawing/2014/chart" uri="{C3380CC4-5D6E-409C-BE32-E72D297353CC}">
              <c16:uniqueId val="{00000014-0625-458E-9415-1132A6B1B32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baseline="0" dirty="0">
                <a:effectLst/>
              </a:rPr>
              <a:t>Old Customer job industry </a:t>
            </a:r>
            <a:r>
              <a:rPr lang="en-IN" sz="1200" b="1" i="0" baseline="0" dirty="0" err="1">
                <a:effectLst/>
              </a:rPr>
              <a:t>Destribution</a:t>
            </a:r>
            <a:r>
              <a:rPr lang="en-IN" sz="1200" b="1" i="0" baseline="0" dirty="0">
                <a:effectLst/>
              </a:rPr>
              <a:t>  </a:t>
            </a:r>
            <a:endParaRPr lang="en-IN" sz="12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0A-4271-A3F4-9F79B8539D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0A-4271-A3F4-9F79B8539D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60A-4271-A3F4-9F79B8539D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60A-4271-A3F4-9F79B8539D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60A-4271-A3F4-9F79B8539D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60A-4271-A3F4-9F79B8539D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60A-4271-A3F4-9F79B8539D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60A-4271-A3F4-9F79B8539D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60A-4271-A3F4-9F79B8539DB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60A-4271-A3F4-9F79B8539D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0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n/a</c:v>
              </c:pt>
              <c:pt idx="7">
                <c:v>Property</c:v>
              </c:pt>
              <c:pt idx="8">
                <c:v>Retail</c:v>
              </c:pt>
              <c:pt idx="9">
                <c:v>Telecommunications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37</c:v>
              </c:pt>
              <c:pt idx="2">
                <c:v>203</c:v>
              </c:pt>
              <c:pt idx="3">
                <c:v>152</c:v>
              </c:pt>
              <c:pt idx="4">
                <c:v>51</c:v>
              </c:pt>
              <c:pt idx="5">
                <c:v>199</c:v>
              </c:pt>
              <c:pt idx="6">
                <c:v>165</c:v>
              </c:pt>
              <c:pt idx="7">
                <c:v>64</c:v>
              </c:pt>
              <c:pt idx="8">
                <c:v>78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14-660A-4271-A3F4-9F79B8539D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 dirty="0"/>
              <a:t> Customer Wealth Segment by Age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v>Affluent Customer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  <c:pt idx="8">
                <c:v>130</c:v>
              </c:pt>
              <c:pt idx="9">
                <c:v>#VALUE!</c:v>
              </c:pt>
            </c:strLit>
          </c:cat>
          <c:val>
            <c:numLit>
              <c:formatCode>General</c:formatCode>
              <c:ptCount val="10"/>
              <c:pt idx="0">
                <c:v>17</c:v>
              </c:pt>
              <c:pt idx="1">
                <c:v>174</c:v>
              </c:pt>
              <c:pt idx="2">
                <c:v>179</c:v>
              </c:pt>
              <c:pt idx="3">
                <c:v>312</c:v>
              </c:pt>
              <c:pt idx="4">
                <c:v>175</c:v>
              </c:pt>
              <c:pt idx="5">
                <c:v>103</c:v>
              </c:pt>
              <c:pt idx="6">
                <c:v>1</c:v>
              </c:pt>
              <c:pt idx="7">
                <c:v>1</c:v>
              </c:pt>
              <c:pt idx="8">
                <c:v>16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0C81-489D-BDD1-1EC2BEA4AE29}"/>
            </c:ext>
          </c:extLst>
        </c:ser>
        <c:ser>
          <c:idx val="1"/>
          <c:order val="1"/>
          <c:tx>
            <c:v>High Net Worth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  <c:pt idx="8">
                <c:v>130</c:v>
              </c:pt>
              <c:pt idx="9">
                <c:v>#VALUE!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160</c:v>
              </c:pt>
              <c:pt idx="2">
                <c:v>187</c:v>
              </c:pt>
              <c:pt idx="3">
                <c:v>337</c:v>
              </c:pt>
              <c:pt idx="4">
                <c:v>174</c:v>
              </c:pt>
              <c:pt idx="5">
                <c:v>121</c:v>
              </c:pt>
              <c:pt idx="6">
                <c:v>1</c:v>
              </c:pt>
              <c:pt idx="7">
                <c:v>0</c:v>
              </c:pt>
              <c:pt idx="8">
                <c:v>25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0C81-489D-BDD1-1EC2BEA4AE29}"/>
            </c:ext>
          </c:extLst>
        </c:ser>
        <c:ser>
          <c:idx val="2"/>
          <c:order val="2"/>
          <c:tx>
            <c:v>Mass Customer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  <c:pt idx="8">
                <c:v>130</c:v>
              </c:pt>
              <c:pt idx="9">
                <c:v>#VALUE!</c:v>
              </c:pt>
            </c:strLit>
          </c:cat>
          <c:val>
            <c:numLit>
              <c:formatCode>General</c:formatCode>
              <c:ptCount val="10"/>
              <c:pt idx="0">
                <c:v>27</c:v>
              </c:pt>
              <c:pt idx="1">
                <c:v>334</c:v>
              </c:pt>
              <c:pt idx="2">
                <c:v>368</c:v>
              </c:pt>
              <c:pt idx="3">
                <c:v>647</c:v>
              </c:pt>
              <c:pt idx="4">
                <c:v>346</c:v>
              </c:pt>
              <c:pt idx="5">
                <c:v>230</c:v>
              </c:pt>
              <c:pt idx="6">
                <c:v>1</c:v>
              </c:pt>
              <c:pt idx="7">
                <c:v>1</c:v>
              </c:pt>
              <c:pt idx="8">
                <c:v>46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0C81-489D-BDD1-1EC2BEA4A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65992479"/>
        <c:axId val="2116453951"/>
      </c:barChart>
      <c:catAx>
        <c:axId val="16659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453951"/>
        <c:crosses val="autoZero"/>
        <c:auto val="1"/>
        <c:lblAlgn val="ctr"/>
        <c:lblOffset val="100"/>
        <c:noMultiLvlLbl val="0"/>
      </c:catAx>
      <c:valAx>
        <c:axId val="211645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9924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Number</a:t>
            </a:r>
            <a:r>
              <a:rPr lang="en-IN" baseline="0"/>
              <a:t> of cars owned in each state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No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272</c:v>
              </c:pt>
              <c:pt idx="1">
                <c:v>103</c:v>
              </c:pt>
              <c:pt idx="2">
                <c:v>132</c:v>
              </c:pt>
            </c:numLit>
          </c:val>
          <c:extLst>
            <c:ext xmlns:c16="http://schemas.microsoft.com/office/drawing/2014/chart" uri="{C3380CC4-5D6E-409C-BE32-E72D297353CC}">
              <c16:uniqueId val="{00000000-2A11-440A-8ED5-10A9D642CE4D}"/>
            </c:ext>
          </c:extLst>
        </c:ser>
        <c:ser>
          <c:idx val="1"/>
          <c:order val="1"/>
          <c:tx>
            <c:v>Yes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234</c:v>
              </c:pt>
              <c:pt idx="1">
                <c:v>125</c:v>
              </c:pt>
              <c:pt idx="2">
                <c:v>134</c:v>
              </c:pt>
            </c:numLit>
          </c:val>
          <c:extLst>
            <c:ext xmlns:c16="http://schemas.microsoft.com/office/drawing/2014/chart" uri="{C3380CC4-5D6E-409C-BE32-E72D297353CC}">
              <c16:uniqueId val="{00000001-2A11-440A-8ED5-10A9D642CE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60250991"/>
        <c:axId val="2116460607"/>
      </c:barChart>
      <c:catAx>
        <c:axId val="2060250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STates</a:t>
                </a:r>
                <a:r>
                  <a:rPr lang="en-IN" baseline="0" dirty="0"/>
                  <a:t> names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0469410522031013"/>
              <c:y val="0.937310757203359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460607"/>
        <c:crosses val="autoZero"/>
        <c:auto val="1"/>
        <c:lblAlgn val="ctr"/>
        <c:lblOffset val="100"/>
        <c:noMultiLvlLbl val="0"/>
      </c:catAx>
      <c:valAx>
        <c:axId val="211646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25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26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8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dirty="0"/>
              <a:t>Rahul Prasad Sah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 Plot Based on RFM Analysis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466212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Very low frequency of 0-2 correlated with high recency values which is more than 250 days ago.</a:t>
            </a:r>
          </a:p>
          <a:p>
            <a:endParaRPr lang="en-US" dirty="0"/>
          </a:p>
          <a:p>
            <a:r>
              <a:rPr lang="en-US" dirty="0"/>
              <a:t>Customers who visited more recently have a higher chance of visiting more frequently </a:t>
            </a:r>
            <a:r>
              <a:rPr lang="en-US" dirty="0" err="1"/>
              <a:t>i.e</a:t>
            </a:r>
            <a:r>
              <a:rPr lang="en-US" dirty="0"/>
              <a:t>      6 plus. </a:t>
            </a:r>
          </a:p>
          <a:p>
            <a:endParaRPr lang="en-US" dirty="0"/>
          </a:p>
          <a:p>
            <a:r>
              <a:rPr lang="en-US" dirty="0"/>
              <a:t>Higher frequency has a negative relationship with recency values. 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85240E-AF4B-48EE-A78F-FC648263F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7293"/>
            <a:ext cx="4494028" cy="34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716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42775" y="856138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/>
              <a:t>Summary Table of Top 1000 Customers to Target </a:t>
            </a:r>
            <a:endParaRPr sz="1600"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754677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78C16D-CF6F-4A40-9DFE-B95BD4CF6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0595"/>
              </p:ext>
            </p:extLst>
          </p:nvPr>
        </p:nvGraphicFramePr>
        <p:xfrm>
          <a:off x="999459" y="1467224"/>
          <a:ext cx="7088374" cy="3338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14309">
                  <a:extLst>
                    <a:ext uri="{9D8B030D-6E8A-4147-A177-3AD203B41FA5}">
                      <a16:colId xmlns:a16="http://schemas.microsoft.com/office/drawing/2014/main" val="3429816822"/>
                    </a:ext>
                  </a:extLst>
                </a:gridCol>
                <a:gridCol w="1965078">
                  <a:extLst>
                    <a:ext uri="{9D8B030D-6E8A-4147-A177-3AD203B41FA5}">
                      <a16:colId xmlns:a16="http://schemas.microsoft.com/office/drawing/2014/main" val="3026180555"/>
                    </a:ext>
                  </a:extLst>
                </a:gridCol>
                <a:gridCol w="1601991">
                  <a:extLst>
                    <a:ext uri="{9D8B030D-6E8A-4147-A177-3AD203B41FA5}">
                      <a16:colId xmlns:a16="http://schemas.microsoft.com/office/drawing/2014/main" val="2842623084"/>
                    </a:ext>
                  </a:extLst>
                </a:gridCol>
                <a:gridCol w="1597044">
                  <a:extLst>
                    <a:ext uri="{9D8B030D-6E8A-4147-A177-3AD203B41FA5}">
                      <a16:colId xmlns:a16="http://schemas.microsoft.com/office/drawing/2014/main" val="853095478"/>
                    </a:ext>
                  </a:extLst>
                </a:gridCol>
                <a:gridCol w="1209952">
                  <a:extLst>
                    <a:ext uri="{9D8B030D-6E8A-4147-A177-3AD203B41FA5}">
                      <a16:colId xmlns:a16="http://schemas.microsoft.com/office/drawing/2014/main" val="3945224232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selection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10303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3126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7386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41308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78197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3048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bloomer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34197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Losing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03510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risk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66974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lost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9744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Evasive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01630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6132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42775" y="856138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/>
              <a:t> Customers Target and Methodology  </a:t>
            </a:r>
            <a:endParaRPr sz="1600"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754677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78C16D-CF6F-4A40-9DFE-B95BD4CF6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7718"/>
              </p:ext>
            </p:extLst>
          </p:nvPr>
        </p:nvGraphicFramePr>
        <p:xfrm>
          <a:off x="999459" y="1467224"/>
          <a:ext cx="7088374" cy="146619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14309">
                  <a:extLst>
                    <a:ext uri="{9D8B030D-6E8A-4147-A177-3AD203B41FA5}">
                      <a16:colId xmlns:a16="http://schemas.microsoft.com/office/drawing/2014/main" val="3429816822"/>
                    </a:ext>
                  </a:extLst>
                </a:gridCol>
                <a:gridCol w="1965078">
                  <a:extLst>
                    <a:ext uri="{9D8B030D-6E8A-4147-A177-3AD203B41FA5}">
                      <a16:colId xmlns:a16="http://schemas.microsoft.com/office/drawing/2014/main" val="3026180555"/>
                    </a:ext>
                  </a:extLst>
                </a:gridCol>
                <a:gridCol w="1601991">
                  <a:extLst>
                    <a:ext uri="{9D8B030D-6E8A-4147-A177-3AD203B41FA5}">
                      <a16:colId xmlns:a16="http://schemas.microsoft.com/office/drawing/2014/main" val="2842623084"/>
                    </a:ext>
                  </a:extLst>
                </a:gridCol>
                <a:gridCol w="1597044">
                  <a:extLst>
                    <a:ext uri="{9D8B030D-6E8A-4147-A177-3AD203B41FA5}">
                      <a16:colId xmlns:a16="http://schemas.microsoft.com/office/drawing/2014/main" val="853095478"/>
                    </a:ext>
                  </a:extLst>
                </a:gridCol>
                <a:gridCol w="1209952">
                  <a:extLst>
                    <a:ext uri="{9D8B030D-6E8A-4147-A177-3AD203B41FA5}">
                      <a16:colId xmlns:a16="http://schemas.microsoft.com/office/drawing/2014/main" val="3945224232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selection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10303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 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3126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7386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41308"/>
                  </a:ext>
                </a:extLst>
              </a:tr>
              <a:tr h="2674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781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A87677-F778-4306-9D22-5647344F1A7C}"/>
              </a:ext>
            </a:extLst>
          </p:cNvPr>
          <p:cNvSpPr txBox="1"/>
          <p:nvPr/>
        </p:nvSpPr>
        <p:spPr>
          <a:xfrm>
            <a:off x="1268818" y="3395330"/>
            <a:ext cx="6967869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</a:t>
            </a:r>
            <a:r>
              <a:rPr lang="en-US" dirty="0"/>
              <a:t>tomer by assigning the condition discussed in the above table.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1000 customer discovered would have bought recently, they have bought very frequently in the past and tend to spend more than other customer.  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9935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8" y="1895175"/>
            <a:ext cx="4750027" cy="120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sz="6600" dirty="0"/>
              <a:t>Thank You </a:t>
            </a:r>
            <a:endParaRPr sz="6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Data Quality Assessment and ‘Clean Up’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4452035" cy="3176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400" b="1" dirty="0"/>
              <a:t>Key Issue of Data Quality Management :</a:t>
            </a:r>
          </a:p>
          <a:p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Accuracy :  Correct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Completeness :  Data Fields with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Consistency :  Values free from contradiction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Currency : 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Relevancy :  Data Items with value meta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Validity : Data Containing with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Uniqueness : Records that are Duplicated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b="1" dirty="0"/>
          </a:p>
          <a:p>
            <a:r>
              <a:rPr lang="en-GB" b="1" dirty="0"/>
              <a:t> </a:t>
            </a:r>
            <a:endParaRPr b="1" dirty="0"/>
          </a:p>
        </p:txBody>
      </p:sp>
      <p:grpSp>
        <p:nvGrpSpPr>
          <p:cNvPr id="127" name="Shape 74"/>
          <p:cNvGrpSpPr/>
          <p:nvPr/>
        </p:nvGrpSpPr>
        <p:grpSpPr>
          <a:xfrm>
            <a:off x="4657059" y="2164724"/>
            <a:ext cx="439479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E03652-47FC-4FE4-AC4B-28A2DFDD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3" y="1862400"/>
            <a:ext cx="4571999" cy="29516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</a:t>
            </a:r>
            <a:r>
              <a:rPr lang="en-IN" dirty="0" err="1"/>
              <a:t>ike</a:t>
            </a:r>
            <a:r>
              <a:rPr lang="en-IN" dirty="0"/>
              <a:t> related purchase over last Three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1. Over the last three years total 98359 bike purchased by Females to 93483 bike purchased by Male. And only 3718 bikes were purchased by unknown gender.</a:t>
            </a:r>
          </a:p>
          <a:p>
            <a:endParaRPr lang="en-GB" dirty="0"/>
          </a:p>
          <a:p>
            <a:r>
              <a:rPr lang="en-GB" dirty="0"/>
              <a:t>2.  Females makes up majority of bike related sales.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E78737A-D48E-4D92-BE44-E9ED88297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955124"/>
              </p:ext>
            </p:extLst>
          </p:nvPr>
        </p:nvGraphicFramePr>
        <p:xfrm>
          <a:off x="4494566" y="1942214"/>
          <a:ext cx="4444409" cy="293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97814"/>
            <a:ext cx="4134600" cy="3035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Job industry Distribution</a:t>
            </a:r>
          </a:p>
          <a:p>
            <a:endParaRPr lang="en-GB" dirty="0"/>
          </a:p>
          <a:p>
            <a:r>
              <a:rPr lang="en-GB" sz="1400" b="0" dirty="0"/>
              <a:t>20 % of New Customer are more in Manufacturing and Financial Services. </a:t>
            </a:r>
          </a:p>
          <a:p>
            <a:endParaRPr lang="en-GB" sz="1400" b="0" dirty="0"/>
          </a:p>
          <a:p>
            <a:r>
              <a:rPr lang="en-GB" sz="1400" b="0" dirty="0"/>
              <a:t>The smallest number of customer are 3 % in Agriculture and Telecommunication.</a:t>
            </a:r>
          </a:p>
          <a:p>
            <a:endParaRPr lang="en-GB" sz="1400" b="0" dirty="0"/>
          </a:p>
          <a:p>
            <a:r>
              <a:rPr lang="en-GB" sz="1400" b="0" dirty="0"/>
              <a:t>Similar pattern in old customer and new customer in Manufacturing and financial services </a:t>
            </a:r>
            <a:r>
              <a:rPr lang="en-GB" sz="1400" b="0"/>
              <a:t>which is 20 % .</a:t>
            </a:r>
            <a:endParaRPr sz="14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dirty="0"/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19D10B2-57E6-4A6C-8573-BEC61972E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231256"/>
              </p:ext>
            </p:extLst>
          </p:nvPr>
        </p:nvGraphicFramePr>
        <p:xfrm>
          <a:off x="4174028" y="3125972"/>
          <a:ext cx="4969972" cy="199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03B0F9A-B1C0-486C-A9FA-0A4CFAE3A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790724"/>
              </p:ext>
            </p:extLst>
          </p:nvPr>
        </p:nvGraphicFramePr>
        <p:xfrm>
          <a:off x="4174028" y="802303"/>
          <a:ext cx="4969971" cy="232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90506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68820" y="1469421"/>
            <a:ext cx="4134600" cy="2788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Wealth Segmentation by Age Category </a:t>
            </a:r>
          </a:p>
          <a:p>
            <a:endParaRPr lang="en-GB" dirty="0"/>
          </a:p>
          <a:p>
            <a:r>
              <a:rPr lang="en-GB" sz="1400" b="0" dirty="0"/>
              <a:t>In all age categories the largest numbers of customers are classified as ‘Mass Customer’.</a:t>
            </a:r>
          </a:p>
          <a:p>
            <a:endParaRPr lang="en-GB" sz="1400" b="0" dirty="0"/>
          </a:p>
          <a:p>
            <a:r>
              <a:rPr lang="en-GB" sz="1400" b="0" dirty="0"/>
              <a:t>The next category is the ‘High Net Worth’.</a:t>
            </a:r>
          </a:p>
          <a:p>
            <a:endParaRPr lang="en-GB" sz="1400" b="0" dirty="0"/>
          </a:p>
          <a:p>
            <a:r>
              <a:rPr lang="en-GB" sz="1400" b="0" dirty="0"/>
              <a:t>The ‘Affluent Customer’ can outperforms the ‘High Net Worth’ customer in the 40-49 age group.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dirty="0"/>
          </a:p>
          <a:p>
            <a:endParaRPr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9147F30-883B-4E9A-A926-420625FDE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96943"/>
              </p:ext>
            </p:extLst>
          </p:nvPr>
        </p:nvGraphicFramePr>
        <p:xfrm>
          <a:off x="3572540" y="1382234"/>
          <a:ext cx="5450957" cy="368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702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68820" y="1469421"/>
            <a:ext cx="4134600" cy="3319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Numbers of Cars Owned and not Owned by State. </a:t>
            </a:r>
          </a:p>
          <a:p>
            <a:endParaRPr lang="en-GB" dirty="0"/>
          </a:p>
          <a:p>
            <a:r>
              <a:rPr lang="en-GB" sz="1400" b="0" dirty="0"/>
              <a:t>NSW has largest amount of people that do not own a car. It seems to have a highest number of people from which data is collected. </a:t>
            </a:r>
          </a:p>
          <a:p>
            <a:endParaRPr lang="en-GB" sz="1400" b="0" dirty="0"/>
          </a:p>
          <a:p>
            <a:r>
              <a:rPr lang="en-GB" sz="1400" b="0" dirty="0"/>
              <a:t>VIC is also split quite evenly. But both numbers are significantly lower than NSW.</a:t>
            </a:r>
          </a:p>
          <a:p>
            <a:endParaRPr lang="en-GB" sz="1400" b="0" dirty="0"/>
          </a:p>
          <a:p>
            <a:r>
              <a:rPr lang="en-GB" sz="1400" b="0" dirty="0"/>
              <a:t>QLD has a relatively high number of customers that own a car.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dirty="0"/>
          </a:p>
          <a:p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C5E949-00B6-47FD-B0CE-D8CE8AC39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51224"/>
              </p:ext>
            </p:extLst>
          </p:nvPr>
        </p:nvGraphicFramePr>
        <p:xfrm>
          <a:off x="4572000" y="998219"/>
          <a:ext cx="4451498" cy="4048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3103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 Plot Based on RFM Analysis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466212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chart shows that the customer who purchased more recently have generated more revenue rather then the customer who visited a while ago.</a:t>
            </a:r>
          </a:p>
          <a:p>
            <a:endParaRPr lang="en-US" dirty="0"/>
          </a:p>
          <a:p>
            <a:r>
              <a:rPr lang="en-US" dirty="0"/>
              <a:t>Customer from recent past (50-100 days) they also generated moderate revenue.  </a:t>
            </a:r>
          </a:p>
          <a:p>
            <a:endParaRPr lang="en-US" dirty="0"/>
          </a:p>
          <a:p>
            <a:r>
              <a:rPr lang="en-US" dirty="0"/>
              <a:t>Those who visited more than 200 days ago are generate low revenue. 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D492F1-12E1-426B-B177-7BFB8031F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7" y="1743740"/>
            <a:ext cx="4338084" cy="31317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 Plot Based on RFM Analysis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466212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classified as “platinum customer”, ”very loyal” and “Becoming loyal” visit frequently, which correlated with increase revenue for the business.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positive relationship between  Monitory and frequency of purchase 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7952493-BE56-4C97-9A00-EBC636928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62400"/>
            <a:ext cx="4366975" cy="31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534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710</Words>
  <Application>Microsoft Office PowerPoint</Application>
  <PresentationFormat>On-screen Show (16:9)</PresentationFormat>
  <Paragraphs>175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 Prasad Sah</dc:creator>
  <cp:lastModifiedBy>Rahul  Prasad Sah</cp:lastModifiedBy>
  <cp:revision>19</cp:revision>
  <dcterms:modified xsi:type="dcterms:W3CDTF">2020-07-02T08:16:36Z</dcterms:modified>
</cp:coreProperties>
</file>