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06">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64VQMjYPOjr6kbSEcQZbW77F0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58"/>
      </p:cViewPr>
      <p:guideLst>
        <p:guide orient="horz" pos="2906"/>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2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2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4134679" y="322464"/>
            <a:ext cx="3922640" cy="695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body" idx="1"/>
          </p:nvPr>
        </p:nvSpPr>
        <p:spPr>
          <a:xfrm>
            <a:off x="934739" y="1802663"/>
            <a:ext cx="10322521" cy="22364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3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b="0" i="0" u="none" strike="noStrike" cap="none">
                <a:solidFill>
                  <a:srgbClr val="888888"/>
                </a:solidFill>
                <a:latin typeface="Arial"/>
                <a:ea typeface="Arial"/>
                <a:cs typeface="Arial"/>
                <a:sym typeface="Arial"/>
              </a:defRPr>
            </a:lvl1pPr>
            <a:lvl2pPr marL="0" lvl="1" indent="0" algn="r">
              <a:spcBef>
                <a:spcPts val="0"/>
              </a:spcBef>
              <a:buNone/>
              <a:defRPr sz="1800" b="0" i="0" u="none" strike="noStrike" cap="none">
                <a:solidFill>
                  <a:srgbClr val="888888"/>
                </a:solidFill>
                <a:latin typeface="Arial"/>
                <a:ea typeface="Arial"/>
                <a:cs typeface="Arial"/>
                <a:sym typeface="Arial"/>
              </a:defRPr>
            </a:lvl2pPr>
            <a:lvl3pPr marL="0" lvl="2" indent="0" algn="r">
              <a:spcBef>
                <a:spcPts val="0"/>
              </a:spcBef>
              <a:buNone/>
              <a:defRPr sz="1800" b="0" i="0" u="none" strike="noStrike" cap="none">
                <a:solidFill>
                  <a:srgbClr val="888888"/>
                </a:solidFill>
                <a:latin typeface="Arial"/>
                <a:ea typeface="Arial"/>
                <a:cs typeface="Arial"/>
                <a:sym typeface="Arial"/>
              </a:defRPr>
            </a:lvl3pPr>
            <a:lvl4pPr marL="0" lvl="3" indent="0" algn="r">
              <a:spcBef>
                <a:spcPts val="0"/>
              </a:spcBef>
              <a:buNone/>
              <a:defRPr sz="1800" b="0" i="0" u="none" strike="noStrike" cap="none">
                <a:solidFill>
                  <a:srgbClr val="888888"/>
                </a:solidFill>
                <a:latin typeface="Arial"/>
                <a:ea typeface="Arial"/>
                <a:cs typeface="Arial"/>
                <a:sym typeface="Arial"/>
              </a:defRPr>
            </a:lvl4pPr>
            <a:lvl5pPr marL="0" lvl="4" indent="0" algn="r">
              <a:spcBef>
                <a:spcPts val="0"/>
              </a:spcBef>
              <a:buNone/>
              <a:defRPr sz="1800" b="0" i="0" u="none" strike="noStrike" cap="none">
                <a:solidFill>
                  <a:srgbClr val="888888"/>
                </a:solidFill>
                <a:latin typeface="Arial"/>
                <a:ea typeface="Arial"/>
                <a:cs typeface="Arial"/>
                <a:sym typeface="Arial"/>
              </a:defRPr>
            </a:lvl5pPr>
            <a:lvl6pPr marL="0" lvl="5" indent="0" algn="r">
              <a:spcBef>
                <a:spcPts val="0"/>
              </a:spcBef>
              <a:buNone/>
              <a:defRPr sz="1800" b="0" i="0" u="none" strike="noStrike" cap="none">
                <a:solidFill>
                  <a:srgbClr val="888888"/>
                </a:solidFill>
                <a:latin typeface="Arial"/>
                <a:ea typeface="Arial"/>
                <a:cs typeface="Arial"/>
                <a:sym typeface="Arial"/>
              </a:defRPr>
            </a:lvl6pPr>
            <a:lvl7pPr marL="0" lvl="6" indent="0" algn="r">
              <a:spcBef>
                <a:spcPts val="0"/>
              </a:spcBef>
              <a:buNone/>
              <a:defRPr sz="1800" b="0" i="0" u="none" strike="noStrike" cap="none">
                <a:solidFill>
                  <a:srgbClr val="888888"/>
                </a:solidFill>
                <a:latin typeface="Arial"/>
                <a:ea typeface="Arial"/>
                <a:cs typeface="Arial"/>
                <a:sym typeface="Arial"/>
              </a:defRPr>
            </a:lvl7pPr>
            <a:lvl8pPr marL="0" lvl="7" indent="0" algn="r">
              <a:spcBef>
                <a:spcPts val="0"/>
              </a:spcBef>
              <a:buNone/>
              <a:defRPr sz="1800" b="0" i="0" u="none" strike="noStrike" cap="none">
                <a:solidFill>
                  <a:srgbClr val="888888"/>
                </a:solidFill>
                <a:latin typeface="Arial"/>
                <a:ea typeface="Arial"/>
                <a:cs typeface="Arial"/>
                <a:sym typeface="Arial"/>
              </a:defRPr>
            </a:lvl8pPr>
            <a:lvl9pPr marL="0" lvl="8" indent="0" algn="r">
              <a:spcBef>
                <a:spcPts val="0"/>
              </a:spcBef>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31"/>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Arial"/>
                <a:ea typeface="Arial"/>
                <a:cs typeface="Arial"/>
                <a:sym typeface="Arial"/>
              </a:defRPr>
            </a:lvl1pPr>
            <a:lvl2pPr marL="0" lvl="1" indent="0" algn="r">
              <a:spcBef>
                <a:spcPts val="0"/>
              </a:spcBef>
              <a:buNone/>
              <a:defRPr sz="1800">
                <a:solidFill>
                  <a:srgbClr val="888888"/>
                </a:solidFill>
                <a:latin typeface="Arial"/>
                <a:ea typeface="Arial"/>
                <a:cs typeface="Arial"/>
                <a:sym typeface="Arial"/>
              </a:defRPr>
            </a:lvl2pPr>
            <a:lvl3pPr marL="0" lvl="2" indent="0" algn="r">
              <a:spcBef>
                <a:spcPts val="0"/>
              </a:spcBef>
              <a:buNone/>
              <a:defRPr sz="1800">
                <a:solidFill>
                  <a:srgbClr val="888888"/>
                </a:solidFill>
                <a:latin typeface="Arial"/>
                <a:ea typeface="Arial"/>
                <a:cs typeface="Arial"/>
                <a:sym typeface="Arial"/>
              </a:defRPr>
            </a:lvl3pPr>
            <a:lvl4pPr marL="0" lvl="3" indent="0" algn="r">
              <a:spcBef>
                <a:spcPts val="0"/>
              </a:spcBef>
              <a:buNone/>
              <a:defRPr sz="1800">
                <a:solidFill>
                  <a:srgbClr val="888888"/>
                </a:solidFill>
                <a:latin typeface="Arial"/>
                <a:ea typeface="Arial"/>
                <a:cs typeface="Arial"/>
                <a:sym typeface="Arial"/>
              </a:defRPr>
            </a:lvl4pPr>
            <a:lvl5pPr marL="0" lvl="4" indent="0" algn="r">
              <a:spcBef>
                <a:spcPts val="0"/>
              </a:spcBef>
              <a:buNone/>
              <a:defRPr sz="1800">
                <a:solidFill>
                  <a:srgbClr val="888888"/>
                </a:solidFill>
                <a:latin typeface="Arial"/>
                <a:ea typeface="Arial"/>
                <a:cs typeface="Arial"/>
                <a:sym typeface="Arial"/>
              </a:defRPr>
            </a:lvl5pPr>
            <a:lvl6pPr marL="0" lvl="5" indent="0" algn="r">
              <a:spcBef>
                <a:spcPts val="0"/>
              </a:spcBef>
              <a:buNone/>
              <a:defRPr sz="1800">
                <a:solidFill>
                  <a:srgbClr val="888888"/>
                </a:solidFill>
                <a:latin typeface="Arial"/>
                <a:ea typeface="Arial"/>
                <a:cs typeface="Arial"/>
                <a:sym typeface="Arial"/>
              </a:defRPr>
            </a:lvl6pPr>
            <a:lvl7pPr marL="0" lvl="6" indent="0" algn="r">
              <a:spcBef>
                <a:spcPts val="0"/>
              </a:spcBef>
              <a:buNone/>
              <a:defRPr sz="1800">
                <a:solidFill>
                  <a:srgbClr val="888888"/>
                </a:solidFill>
                <a:latin typeface="Arial"/>
                <a:ea typeface="Arial"/>
                <a:cs typeface="Arial"/>
                <a:sym typeface="Arial"/>
              </a:defRPr>
            </a:lvl7pPr>
            <a:lvl8pPr marL="0" lvl="7" indent="0" algn="r">
              <a:spcBef>
                <a:spcPts val="0"/>
              </a:spcBef>
              <a:buNone/>
              <a:defRPr sz="1800">
                <a:solidFill>
                  <a:srgbClr val="888888"/>
                </a:solidFill>
                <a:latin typeface="Arial"/>
                <a:ea typeface="Arial"/>
                <a:cs typeface="Arial"/>
                <a:sym typeface="Arial"/>
              </a:defRPr>
            </a:lvl8pPr>
            <a:lvl9pPr marL="0" lvl="8" indent="0" algn="r">
              <a:spcBef>
                <a:spcPts val="0"/>
              </a:spcBef>
              <a:buNone/>
              <a:defRPr sz="18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7"/>
        <p:cNvGrpSpPr/>
        <p:nvPr/>
      </p:nvGrpSpPr>
      <p:grpSpPr>
        <a:xfrm>
          <a:off x="0" y="0"/>
          <a:ext cx="0" cy="0"/>
          <a:chOff x="0" y="0"/>
          <a:chExt cx="0" cy="0"/>
        </a:xfrm>
      </p:grpSpPr>
      <p:sp>
        <p:nvSpPr>
          <p:cNvPr id="28" name="Google Shape;28;p3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Arial"/>
                <a:ea typeface="Arial"/>
                <a:cs typeface="Arial"/>
                <a:sym typeface="Arial"/>
              </a:defRPr>
            </a:lvl1pPr>
            <a:lvl2pPr marL="0" lvl="1" indent="0" algn="r">
              <a:spcBef>
                <a:spcPts val="0"/>
              </a:spcBef>
              <a:buNone/>
              <a:defRPr sz="1800">
                <a:solidFill>
                  <a:srgbClr val="888888"/>
                </a:solidFill>
                <a:latin typeface="Arial"/>
                <a:ea typeface="Arial"/>
                <a:cs typeface="Arial"/>
                <a:sym typeface="Arial"/>
              </a:defRPr>
            </a:lvl2pPr>
            <a:lvl3pPr marL="0" lvl="2" indent="0" algn="r">
              <a:spcBef>
                <a:spcPts val="0"/>
              </a:spcBef>
              <a:buNone/>
              <a:defRPr sz="1800">
                <a:solidFill>
                  <a:srgbClr val="888888"/>
                </a:solidFill>
                <a:latin typeface="Arial"/>
                <a:ea typeface="Arial"/>
                <a:cs typeface="Arial"/>
                <a:sym typeface="Arial"/>
              </a:defRPr>
            </a:lvl3pPr>
            <a:lvl4pPr marL="0" lvl="3" indent="0" algn="r">
              <a:spcBef>
                <a:spcPts val="0"/>
              </a:spcBef>
              <a:buNone/>
              <a:defRPr sz="1800">
                <a:solidFill>
                  <a:srgbClr val="888888"/>
                </a:solidFill>
                <a:latin typeface="Arial"/>
                <a:ea typeface="Arial"/>
                <a:cs typeface="Arial"/>
                <a:sym typeface="Arial"/>
              </a:defRPr>
            </a:lvl4pPr>
            <a:lvl5pPr marL="0" lvl="4" indent="0" algn="r">
              <a:spcBef>
                <a:spcPts val="0"/>
              </a:spcBef>
              <a:buNone/>
              <a:defRPr sz="1800">
                <a:solidFill>
                  <a:srgbClr val="888888"/>
                </a:solidFill>
                <a:latin typeface="Arial"/>
                <a:ea typeface="Arial"/>
                <a:cs typeface="Arial"/>
                <a:sym typeface="Arial"/>
              </a:defRPr>
            </a:lvl5pPr>
            <a:lvl6pPr marL="0" lvl="5" indent="0" algn="r">
              <a:spcBef>
                <a:spcPts val="0"/>
              </a:spcBef>
              <a:buNone/>
              <a:defRPr sz="1800">
                <a:solidFill>
                  <a:srgbClr val="888888"/>
                </a:solidFill>
                <a:latin typeface="Arial"/>
                <a:ea typeface="Arial"/>
                <a:cs typeface="Arial"/>
                <a:sym typeface="Arial"/>
              </a:defRPr>
            </a:lvl6pPr>
            <a:lvl7pPr marL="0" lvl="6" indent="0" algn="r">
              <a:spcBef>
                <a:spcPts val="0"/>
              </a:spcBef>
              <a:buNone/>
              <a:defRPr sz="1800">
                <a:solidFill>
                  <a:srgbClr val="888888"/>
                </a:solidFill>
                <a:latin typeface="Arial"/>
                <a:ea typeface="Arial"/>
                <a:cs typeface="Arial"/>
                <a:sym typeface="Arial"/>
              </a:defRPr>
            </a:lvl7pPr>
            <a:lvl8pPr marL="0" lvl="7" indent="0" algn="r">
              <a:spcBef>
                <a:spcPts val="0"/>
              </a:spcBef>
              <a:buNone/>
              <a:defRPr sz="1800">
                <a:solidFill>
                  <a:srgbClr val="888888"/>
                </a:solidFill>
                <a:latin typeface="Arial"/>
                <a:ea typeface="Arial"/>
                <a:cs typeface="Arial"/>
                <a:sym typeface="Arial"/>
              </a:defRPr>
            </a:lvl8pPr>
            <a:lvl9pPr marL="0" lvl="8" indent="0" algn="r">
              <a:spcBef>
                <a:spcPts val="0"/>
              </a:spcBef>
              <a:buNone/>
              <a:defRPr sz="18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33"/>
          <p:cNvSpPr txBox="1">
            <a:spLocks noGrp="1"/>
          </p:cNvSpPr>
          <p:nvPr>
            <p:ph type="title"/>
          </p:nvPr>
        </p:nvSpPr>
        <p:spPr>
          <a:xfrm>
            <a:off x="4134679" y="322464"/>
            <a:ext cx="3922640" cy="695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3"/>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33"/>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3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Arial"/>
                <a:ea typeface="Arial"/>
                <a:cs typeface="Arial"/>
                <a:sym typeface="Arial"/>
              </a:defRPr>
            </a:lvl1pPr>
            <a:lvl2pPr marL="0" lvl="1" indent="0" algn="r">
              <a:spcBef>
                <a:spcPts val="0"/>
              </a:spcBef>
              <a:buNone/>
              <a:defRPr sz="1800">
                <a:solidFill>
                  <a:srgbClr val="888888"/>
                </a:solidFill>
                <a:latin typeface="Arial"/>
                <a:ea typeface="Arial"/>
                <a:cs typeface="Arial"/>
                <a:sym typeface="Arial"/>
              </a:defRPr>
            </a:lvl2pPr>
            <a:lvl3pPr marL="0" lvl="2" indent="0" algn="r">
              <a:spcBef>
                <a:spcPts val="0"/>
              </a:spcBef>
              <a:buNone/>
              <a:defRPr sz="1800">
                <a:solidFill>
                  <a:srgbClr val="888888"/>
                </a:solidFill>
                <a:latin typeface="Arial"/>
                <a:ea typeface="Arial"/>
                <a:cs typeface="Arial"/>
                <a:sym typeface="Arial"/>
              </a:defRPr>
            </a:lvl3pPr>
            <a:lvl4pPr marL="0" lvl="3" indent="0" algn="r">
              <a:spcBef>
                <a:spcPts val="0"/>
              </a:spcBef>
              <a:buNone/>
              <a:defRPr sz="1800">
                <a:solidFill>
                  <a:srgbClr val="888888"/>
                </a:solidFill>
                <a:latin typeface="Arial"/>
                <a:ea typeface="Arial"/>
                <a:cs typeface="Arial"/>
                <a:sym typeface="Arial"/>
              </a:defRPr>
            </a:lvl4pPr>
            <a:lvl5pPr marL="0" lvl="4" indent="0" algn="r">
              <a:spcBef>
                <a:spcPts val="0"/>
              </a:spcBef>
              <a:buNone/>
              <a:defRPr sz="1800">
                <a:solidFill>
                  <a:srgbClr val="888888"/>
                </a:solidFill>
                <a:latin typeface="Arial"/>
                <a:ea typeface="Arial"/>
                <a:cs typeface="Arial"/>
                <a:sym typeface="Arial"/>
              </a:defRPr>
            </a:lvl5pPr>
            <a:lvl6pPr marL="0" lvl="5" indent="0" algn="r">
              <a:spcBef>
                <a:spcPts val="0"/>
              </a:spcBef>
              <a:buNone/>
              <a:defRPr sz="1800">
                <a:solidFill>
                  <a:srgbClr val="888888"/>
                </a:solidFill>
                <a:latin typeface="Arial"/>
                <a:ea typeface="Arial"/>
                <a:cs typeface="Arial"/>
                <a:sym typeface="Arial"/>
              </a:defRPr>
            </a:lvl6pPr>
            <a:lvl7pPr marL="0" lvl="6" indent="0" algn="r">
              <a:spcBef>
                <a:spcPts val="0"/>
              </a:spcBef>
              <a:buNone/>
              <a:defRPr sz="1800">
                <a:solidFill>
                  <a:srgbClr val="888888"/>
                </a:solidFill>
                <a:latin typeface="Arial"/>
                <a:ea typeface="Arial"/>
                <a:cs typeface="Arial"/>
                <a:sym typeface="Arial"/>
              </a:defRPr>
            </a:lvl7pPr>
            <a:lvl8pPr marL="0" lvl="7" indent="0" algn="r">
              <a:spcBef>
                <a:spcPts val="0"/>
              </a:spcBef>
              <a:buNone/>
              <a:defRPr sz="1800">
                <a:solidFill>
                  <a:srgbClr val="888888"/>
                </a:solidFill>
                <a:latin typeface="Arial"/>
                <a:ea typeface="Arial"/>
                <a:cs typeface="Arial"/>
                <a:sym typeface="Arial"/>
              </a:defRPr>
            </a:lvl8pPr>
            <a:lvl9pPr marL="0" lvl="8" indent="0" algn="r">
              <a:spcBef>
                <a:spcPts val="0"/>
              </a:spcBef>
              <a:buNone/>
              <a:defRPr sz="18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4134679" y="322464"/>
            <a:ext cx="3922640" cy="695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Arial"/>
                <a:ea typeface="Arial"/>
                <a:cs typeface="Arial"/>
                <a:sym typeface="Arial"/>
              </a:defRPr>
            </a:lvl1pPr>
            <a:lvl2pPr marL="0" lvl="1" indent="0" algn="r">
              <a:spcBef>
                <a:spcPts val="0"/>
              </a:spcBef>
              <a:buNone/>
              <a:defRPr sz="1800">
                <a:solidFill>
                  <a:srgbClr val="888888"/>
                </a:solidFill>
                <a:latin typeface="Arial"/>
                <a:ea typeface="Arial"/>
                <a:cs typeface="Arial"/>
                <a:sym typeface="Arial"/>
              </a:defRPr>
            </a:lvl2pPr>
            <a:lvl3pPr marL="0" lvl="2" indent="0" algn="r">
              <a:spcBef>
                <a:spcPts val="0"/>
              </a:spcBef>
              <a:buNone/>
              <a:defRPr sz="1800">
                <a:solidFill>
                  <a:srgbClr val="888888"/>
                </a:solidFill>
                <a:latin typeface="Arial"/>
                <a:ea typeface="Arial"/>
                <a:cs typeface="Arial"/>
                <a:sym typeface="Arial"/>
              </a:defRPr>
            </a:lvl3pPr>
            <a:lvl4pPr marL="0" lvl="3" indent="0" algn="r">
              <a:spcBef>
                <a:spcPts val="0"/>
              </a:spcBef>
              <a:buNone/>
              <a:defRPr sz="1800">
                <a:solidFill>
                  <a:srgbClr val="888888"/>
                </a:solidFill>
                <a:latin typeface="Arial"/>
                <a:ea typeface="Arial"/>
                <a:cs typeface="Arial"/>
                <a:sym typeface="Arial"/>
              </a:defRPr>
            </a:lvl4pPr>
            <a:lvl5pPr marL="0" lvl="4" indent="0" algn="r">
              <a:spcBef>
                <a:spcPts val="0"/>
              </a:spcBef>
              <a:buNone/>
              <a:defRPr sz="1800">
                <a:solidFill>
                  <a:srgbClr val="888888"/>
                </a:solidFill>
                <a:latin typeface="Arial"/>
                <a:ea typeface="Arial"/>
                <a:cs typeface="Arial"/>
                <a:sym typeface="Arial"/>
              </a:defRPr>
            </a:lvl5pPr>
            <a:lvl6pPr marL="0" lvl="5" indent="0" algn="r">
              <a:spcBef>
                <a:spcPts val="0"/>
              </a:spcBef>
              <a:buNone/>
              <a:defRPr sz="1800">
                <a:solidFill>
                  <a:srgbClr val="888888"/>
                </a:solidFill>
                <a:latin typeface="Arial"/>
                <a:ea typeface="Arial"/>
                <a:cs typeface="Arial"/>
                <a:sym typeface="Arial"/>
              </a:defRPr>
            </a:lvl6pPr>
            <a:lvl7pPr marL="0" lvl="6" indent="0" algn="r">
              <a:spcBef>
                <a:spcPts val="0"/>
              </a:spcBef>
              <a:buNone/>
              <a:defRPr sz="1800">
                <a:solidFill>
                  <a:srgbClr val="888888"/>
                </a:solidFill>
                <a:latin typeface="Arial"/>
                <a:ea typeface="Arial"/>
                <a:cs typeface="Arial"/>
                <a:sym typeface="Arial"/>
              </a:defRPr>
            </a:lvl7pPr>
            <a:lvl8pPr marL="0" lvl="7" indent="0" algn="r">
              <a:spcBef>
                <a:spcPts val="0"/>
              </a:spcBef>
              <a:buNone/>
              <a:defRPr sz="1800">
                <a:solidFill>
                  <a:srgbClr val="888888"/>
                </a:solidFill>
                <a:latin typeface="Arial"/>
                <a:ea typeface="Arial"/>
                <a:cs typeface="Arial"/>
                <a:sym typeface="Arial"/>
              </a:defRPr>
            </a:lvl8pPr>
            <a:lvl9pPr marL="0" lvl="8" indent="0" algn="r">
              <a:spcBef>
                <a:spcPts val="0"/>
              </a:spcBef>
              <a:buNone/>
              <a:defRPr sz="18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4134679" y="322464"/>
            <a:ext cx="3922640" cy="6959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934739" y="1802663"/>
            <a:ext cx="10322521" cy="22364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8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8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8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8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8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8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800" b="0" i="0" u="none" strike="noStrike" cap="none">
                <a:latin typeface="Arial"/>
                <a:ea typeface="Arial"/>
                <a:cs typeface="Arial"/>
                <a:sym typeface="Arial"/>
              </a:defRPr>
            </a:lvl9pPr>
          </a:lstStyle>
          <a:p>
            <a:endParaRPr/>
          </a:p>
        </p:txBody>
      </p:sp>
      <p:sp>
        <p:nvSpPr>
          <p:cNvPr id="12" name="Google Shape;12;p2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Arial"/>
                <a:ea typeface="Arial"/>
                <a:cs typeface="Arial"/>
                <a:sym typeface="Arial"/>
              </a:defRPr>
            </a:lvl1pPr>
            <a:lvl2pPr marL="0" marR="0" lvl="1" indent="0" algn="r" rtl="0">
              <a:spcBef>
                <a:spcPts val="0"/>
              </a:spcBef>
              <a:buNone/>
              <a:defRPr sz="1800" b="0" i="0" u="none" strike="noStrike" cap="none">
                <a:solidFill>
                  <a:srgbClr val="888888"/>
                </a:solidFill>
                <a:latin typeface="Arial"/>
                <a:ea typeface="Arial"/>
                <a:cs typeface="Arial"/>
                <a:sym typeface="Arial"/>
              </a:defRPr>
            </a:lvl2pPr>
            <a:lvl3pPr marL="0" marR="0" lvl="2" indent="0" algn="r" rtl="0">
              <a:spcBef>
                <a:spcPts val="0"/>
              </a:spcBef>
              <a:buNone/>
              <a:defRPr sz="1800" b="0" i="0" u="none" strike="noStrike" cap="none">
                <a:solidFill>
                  <a:srgbClr val="888888"/>
                </a:solidFill>
                <a:latin typeface="Arial"/>
                <a:ea typeface="Arial"/>
                <a:cs typeface="Arial"/>
                <a:sym typeface="Arial"/>
              </a:defRPr>
            </a:lvl3pPr>
            <a:lvl4pPr marL="0" marR="0" lvl="3" indent="0" algn="r" rtl="0">
              <a:spcBef>
                <a:spcPts val="0"/>
              </a:spcBef>
              <a:buNone/>
              <a:defRPr sz="1800" b="0" i="0" u="none" strike="noStrike" cap="none">
                <a:solidFill>
                  <a:srgbClr val="888888"/>
                </a:solidFill>
                <a:latin typeface="Arial"/>
                <a:ea typeface="Arial"/>
                <a:cs typeface="Arial"/>
                <a:sym typeface="Arial"/>
              </a:defRPr>
            </a:lvl4pPr>
            <a:lvl5pPr marL="0" marR="0" lvl="4" indent="0" algn="r" rtl="0">
              <a:spcBef>
                <a:spcPts val="0"/>
              </a:spcBef>
              <a:buNone/>
              <a:defRPr sz="1800" b="0" i="0" u="none" strike="noStrike" cap="none">
                <a:solidFill>
                  <a:srgbClr val="888888"/>
                </a:solidFill>
                <a:latin typeface="Arial"/>
                <a:ea typeface="Arial"/>
                <a:cs typeface="Arial"/>
                <a:sym typeface="Arial"/>
              </a:defRPr>
            </a:lvl5pPr>
            <a:lvl6pPr marL="0" marR="0" lvl="5" indent="0" algn="r" rtl="0">
              <a:spcBef>
                <a:spcPts val="0"/>
              </a:spcBef>
              <a:buNone/>
              <a:defRPr sz="1800" b="0" i="0" u="none" strike="noStrike" cap="none">
                <a:solidFill>
                  <a:srgbClr val="888888"/>
                </a:solidFill>
                <a:latin typeface="Arial"/>
                <a:ea typeface="Arial"/>
                <a:cs typeface="Arial"/>
                <a:sym typeface="Arial"/>
              </a:defRPr>
            </a:lvl6pPr>
            <a:lvl7pPr marL="0" marR="0" lvl="6" indent="0" algn="r" rtl="0">
              <a:spcBef>
                <a:spcPts val="0"/>
              </a:spcBef>
              <a:buNone/>
              <a:defRPr sz="1800" b="0" i="0" u="none" strike="noStrike" cap="none">
                <a:solidFill>
                  <a:srgbClr val="888888"/>
                </a:solidFill>
                <a:latin typeface="Arial"/>
                <a:ea typeface="Arial"/>
                <a:cs typeface="Arial"/>
                <a:sym typeface="Arial"/>
              </a:defRPr>
            </a:lvl7pPr>
            <a:lvl8pPr marL="0" marR="0" lvl="7" indent="0" algn="r" rtl="0">
              <a:spcBef>
                <a:spcPts val="0"/>
              </a:spcBef>
              <a:buNone/>
              <a:defRPr sz="1800" b="0" i="0" u="none" strike="noStrike" cap="none">
                <a:solidFill>
                  <a:srgbClr val="888888"/>
                </a:solidFill>
                <a:latin typeface="Arial"/>
                <a:ea typeface="Arial"/>
                <a:cs typeface="Arial"/>
                <a:sym typeface="Arial"/>
              </a:defRPr>
            </a:lvl8pPr>
            <a:lvl9pPr marL="0" marR="0" lvl="8" indent="0" algn="r" rtl="0">
              <a:spcBef>
                <a:spcPts val="0"/>
              </a:spcBef>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sp>
        <p:nvSpPr>
          <p:cNvPr id="47" name="Google Shape;47;p1"/>
          <p:cNvSpPr txBox="1">
            <a:spLocks noGrp="1"/>
          </p:cNvSpPr>
          <p:nvPr>
            <p:ph type="title"/>
          </p:nvPr>
        </p:nvSpPr>
        <p:spPr>
          <a:xfrm>
            <a:off x="1514741" y="387014"/>
            <a:ext cx="9077059" cy="114284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3600" b="1" dirty="0">
                <a:latin typeface="Arial"/>
                <a:ea typeface="Arial"/>
                <a:cs typeface="Arial"/>
                <a:sym typeface="Arial"/>
              </a:rPr>
              <a:t>SRM INSTITUTE OF SCIENCE AND TECHNOLOGY</a:t>
            </a:r>
            <a:endParaRPr sz="3600" dirty="0">
              <a:latin typeface="Arial"/>
              <a:ea typeface="Arial"/>
              <a:cs typeface="Arial"/>
              <a:sym typeface="Arial"/>
            </a:endParaRPr>
          </a:p>
        </p:txBody>
      </p:sp>
      <p:sp>
        <p:nvSpPr>
          <p:cNvPr id="48" name="Google Shape;48;p1"/>
          <p:cNvSpPr txBox="1"/>
          <p:nvPr/>
        </p:nvSpPr>
        <p:spPr>
          <a:xfrm>
            <a:off x="-545122" y="720969"/>
            <a:ext cx="10744264" cy="5493812"/>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IN" sz="3200" b="0" i="0" u="none" strike="noStrike" cap="none" dirty="0">
                <a:solidFill>
                  <a:schemeClr val="dk1"/>
                </a:solidFill>
                <a:latin typeface="Arial"/>
                <a:ea typeface="Arial"/>
                <a:cs typeface="Arial"/>
                <a:sym typeface="Arial"/>
              </a:rPr>
              <a:t>                    </a:t>
            </a:r>
            <a:endParaRPr sz="3200" b="0" i="0" u="none" strike="noStrike" cap="none" dirty="0">
              <a:solidFill>
                <a:schemeClr val="dk1"/>
              </a:solidFill>
              <a:latin typeface="Arial"/>
              <a:ea typeface="Arial"/>
              <a:cs typeface="Arial"/>
              <a:sym typeface="Arial"/>
            </a:endParaRPr>
          </a:p>
          <a:p>
            <a:pPr marL="0" marR="0" lvl="0" indent="0" algn="l" rtl="0">
              <a:lnSpc>
                <a:spcPct val="100000"/>
              </a:lnSpc>
              <a:spcBef>
                <a:spcPts val="35"/>
              </a:spcBef>
              <a:spcAft>
                <a:spcPts val="0"/>
              </a:spcAft>
              <a:buNone/>
            </a:pPr>
            <a:r>
              <a:rPr lang="en-US" sz="2800" b="0" i="0" u="none" strike="noStrike" cap="none" dirty="0">
                <a:solidFill>
                  <a:schemeClr val="dk1"/>
                </a:solidFill>
                <a:latin typeface="Arial"/>
                <a:ea typeface="Arial"/>
                <a:cs typeface="Arial"/>
                <a:sym typeface="Arial"/>
              </a:rPr>
              <a:t>   </a:t>
            </a:r>
            <a:endParaRPr sz="2800" b="0" i="0" u="none" strike="noStrike" cap="none" dirty="0">
              <a:solidFill>
                <a:schemeClr val="dk1"/>
              </a:solidFill>
              <a:latin typeface="Arial"/>
              <a:ea typeface="Arial"/>
              <a:cs typeface="Arial"/>
              <a:sym typeface="Arial"/>
            </a:endParaRPr>
          </a:p>
          <a:p>
            <a:pPr marL="16510" marR="0" lvl="0" indent="0" algn="ctr" rtl="0">
              <a:lnSpc>
                <a:spcPct val="100000"/>
              </a:lnSpc>
              <a:spcBef>
                <a:spcPts val="0"/>
              </a:spcBef>
              <a:spcAft>
                <a:spcPts val="0"/>
              </a:spcAft>
              <a:buNone/>
            </a:pPr>
            <a:r>
              <a:rPr lang="en-IN" sz="3600" b="0" i="0" u="none" strike="noStrike" cap="none" dirty="0">
                <a:solidFill>
                  <a:schemeClr val="dk1"/>
                </a:solidFill>
                <a:latin typeface="Arial"/>
                <a:ea typeface="Arial"/>
                <a:cs typeface="Arial"/>
                <a:sym typeface="Arial"/>
              </a:rPr>
              <a:t>DEPARTMENT OF CSE</a:t>
            </a:r>
            <a:endParaRPr sz="3600" b="0" i="0" u="none" strike="noStrike" cap="none" dirty="0">
              <a:solidFill>
                <a:schemeClr val="dk1"/>
              </a:solidFill>
              <a:latin typeface="Arial"/>
              <a:ea typeface="Arial"/>
              <a:cs typeface="Arial"/>
              <a:sym typeface="Arial"/>
            </a:endParaRPr>
          </a:p>
          <a:p>
            <a:pPr marL="227965" marR="0" lvl="0" indent="0" algn="ctr" rtl="0">
              <a:lnSpc>
                <a:spcPct val="100000"/>
              </a:lnSpc>
              <a:spcBef>
                <a:spcPts val="1655"/>
              </a:spcBef>
              <a:spcAft>
                <a:spcPts val="0"/>
              </a:spcAft>
              <a:buNone/>
            </a:pPr>
            <a:r>
              <a:rPr lang="en-IN" sz="2800" b="1" i="0" u="none" strike="noStrike" cap="none" dirty="0">
                <a:solidFill>
                  <a:schemeClr val="dk1"/>
                </a:solidFill>
                <a:latin typeface="Arial"/>
                <a:ea typeface="Arial"/>
                <a:cs typeface="Arial"/>
                <a:sym typeface="Arial"/>
              </a:rPr>
              <a:t>IOT BASED AUTOMATIC WASTE MANAGEMENT SYSTEM</a:t>
            </a:r>
            <a:endParaRPr dirty="0"/>
          </a:p>
          <a:p>
            <a:pPr marL="227965" marR="0" lvl="0" indent="0" algn="ctr" rtl="0">
              <a:lnSpc>
                <a:spcPct val="100000"/>
              </a:lnSpc>
              <a:spcBef>
                <a:spcPts val="1655"/>
              </a:spcBef>
              <a:spcAft>
                <a:spcPts val="0"/>
              </a:spcAft>
              <a:buNone/>
            </a:pPr>
            <a:r>
              <a:rPr lang="en-IN" sz="1950" b="0" i="0" u="none" strike="noStrike" cap="none" dirty="0">
                <a:solidFill>
                  <a:schemeClr val="dk1"/>
                </a:solidFill>
                <a:latin typeface="Arial"/>
                <a:ea typeface="Arial"/>
                <a:cs typeface="Arial"/>
                <a:sym typeface="Arial"/>
              </a:rPr>
              <a:t>By</a:t>
            </a:r>
            <a:endParaRPr sz="1950" b="0" i="0" u="none" strike="noStrike" cap="none" dirty="0">
              <a:solidFill>
                <a:schemeClr val="dk1"/>
              </a:solidFill>
              <a:latin typeface="Arial"/>
              <a:ea typeface="Arial"/>
              <a:cs typeface="Arial"/>
              <a:sym typeface="Arial"/>
            </a:endParaRPr>
          </a:p>
          <a:p>
            <a:pPr marL="227965" marR="0" lvl="0" indent="0" algn="ctr" rtl="0">
              <a:lnSpc>
                <a:spcPct val="100000"/>
              </a:lnSpc>
              <a:spcBef>
                <a:spcPts val="1655"/>
              </a:spcBef>
              <a:spcAft>
                <a:spcPts val="0"/>
              </a:spcAft>
              <a:buNone/>
            </a:pPr>
            <a:r>
              <a:rPr lang="en-IN" sz="1950" b="1" i="0" u="none" strike="noStrike" cap="none" dirty="0">
                <a:solidFill>
                  <a:schemeClr val="dk1"/>
                </a:solidFill>
                <a:latin typeface="Arial"/>
                <a:ea typeface="Arial"/>
                <a:cs typeface="Arial"/>
                <a:sym typeface="Arial"/>
              </a:rPr>
              <a:t>  SIDDHARTH SHUKLA – RA1811003020423</a:t>
            </a:r>
            <a:endParaRPr dirty="0"/>
          </a:p>
          <a:p>
            <a:pPr marL="227965" marR="0" lvl="0" indent="0" algn="ctr" rtl="0">
              <a:lnSpc>
                <a:spcPct val="100000"/>
              </a:lnSpc>
              <a:spcBef>
                <a:spcPts val="1655"/>
              </a:spcBef>
              <a:spcAft>
                <a:spcPts val="0"/>
              </a:spcAft>
              <a:buNone/>
            </a:pPr>
            <a:r>
              <a:rPr lang="en-IN" sz="1950" b="1" i="0" u="none" strike="noStrike" cap="none" dirty="0">
                <a:solidFill>
                  <a:schemeClr val="dk1"/>
                </a:solidFill>
                <a:latin typeface="Arial"/>
                <a:ea typeface="Arial"/>
                <a:cs typeface="Arial"/>
                <a:sym typeface="Arial"/>
              </a:rPr>
              <a:t>RAHUL RAI– RA1811003020449</a:t>
            </a:r>
            <a:endParaRPr dirty="0"/>
          </a:p>
          <a:p>
            <a:pPr marL="227965" marR="0" lvl="0" indent="0" algn="ctr" rtl="0">
              <a:lnSpc>
                <a:spcPct val="100000"/>
              </a:lnSpc>
              <a:spcBef>
                <a:spcPts val="0"/>
              </a:spcBef>
              <a:spcAft>
                <a:spcPts val="0"/>
              </a:spcAft>
              <a:buNone/>
            </a:pPr>
            <a:endParaRPr sz="1950" b="0" i="0" u="none" strike="noStrike" cap="none" dirty="0">
              <a:solidFill>
                <a:schemeClr val="dk1"/>
              </a:solidFill>
              <a:latin typeface="Arial"/>
              <a:ea typeface="Arial"/>
              <a:cs typeface="Arial"/>
              <a:sym typeface="Arial"/>
            </a:endParaRPr>
          </a:p>
          <a:p>
            <a:pPr marL="227965" marR="0" lvl="0" indent="0" algn="ctr" rtl="0">
              <a:lnSpc>
                <a:spcPct val="100000"/>
              </a:lnSpc>
              <a:spcBef>
                <a:spcPts val="0"/>
              </a:spcBef>
              <a:spcAft>
                <a:spcPts val="0"/>
              </a:spcAft>
              <a:buNone/>
            </a:pPr>
            <a:r>
              <a:rPr lang="en-IN" sz="1950" b="0" i="0" u="none" strike="noStrike" cap="none" dirty="0">
                <a:solidFill>
                  <a:schemeClr val="dk1"/>
                </a:solidFill>
                <a:latin typeface="Arial"/>
                <a:ea typeface="Arial"/>
                <a:cs typeface="Arial"/>
                <a:sym typeface="Arial"/>
              </a:rPr>
              <a:t>Guide</a:t>
            </a:r>
            <a:endParaRPr sz="1950" b="0" i="0" u="none" strike="noStrike" cap="none" dirty="0">
              <a:solidFill>
                <a:schemeClr val="dk1"/>
              </a:solidFill>
              <a:latin typeface="Arial"/>
              <a:ea typeface="Arial"/>
              <a:cs typeface="Arial"/>
              <a:sym typeface="Arial"/>
            </a:endParaRPr>
          </a:p>
          <a:p>
            <a:pPr marL="227965" marR="0" lvl="0" indent="0" algn="ctr" rtl="0">
              <a:lnSpc>
                <a:spcPct val="100000"/>
              </a:lnSpc>
              <a:spcBef>
                <a:spcPts val="0"/>
              </a:spcBef>
              <a:spcAft>
                <a:spcPts val="0"/>
              </a:spcAft>
              <a:buNone/>
            </a:pPr>
            <a:endParaRPr sz="1950" b="1" i="0" u="none" strike="noStrike" cap="none" dirty="0">
              <a:solidFill>
                <a:schemeClr val="dk1"/>
              </a:solidFill>
              <a:latin typeface="Arial"/>
              <a:ea typeface="Arial"/>
              <a:cs typeface="Arial"/>
              <a:sym typeface="Arial"/>
            </a:endParaRPr>
          </a:p>
          <a:p>
            <a:pPr marL="227965" marR="0" lvl="0" indent="0" algn="ctr" rtl="0">
              <a:lnSpc>
                <a:spcPct val="100000"/>
              </a:lnSpc>
              <a:spcBef>
                <a:spcPts val="0"/>
              </a:spcBef>
              <a:spcAft>
                <a:spcPts val="0"/>
              </a:spcAft>
              <a:buNone/>
            </a:pPr>
            <a:r>
              <a:rPr lang="en-IN" sz="1950" b="1" i="0" u="none" strike="noStrike" cap="none" dirty="0">
                <a:solidFill>
                  <a:schemeClr val="dk1"/>
                </a:solidFill>
                <a:latin typeface="Arial"/>
                <a:ea typeface="Arial"/>
                <a:cs typeface="Arial"/>
                <a:sym typeface="Arial"/>
              </a:rPr>
              <a:t>M.S. </a:t>
            </a:r>
            <a:r>
              <a:rPr lang="en-IN" sz="1950" b="1" i="0" u="none" strike="noStrike" cap="none" dirty="0" err="1">
                <a:solidFill>
                  <a:schemeClr val="dk1"/>
                </a:solidFill>
                <a:latin typeface="Arial"/>
                <a:ea typeface="Arial"/>
                <a:cs typeface="Arial"/>
                <a:sym typeface="Arial"/>
              </a:rPr>
              <a:t>Sellam</a:t>
            </a:r>
            <a:r>
              <a:rPr lang="en-IN" sz="1950" b="1" i="0" u="none" strike="noStrike" cap="none" dirty="0">
                <a:solidFill>
                  <a:schemeClr val="dk1"/>
                </a:solidFill>
                <a:latin typeface="Arial"/>
                <a:ea typeface="Arial"/>
                <a:cs typeface="Arial"/>
                <a:sym typeface="Arial"/>
              </a:rPr>
              <a:t> Veera </a:t>
            </a:r>
            <a:endParaRPr dirty="0"/>
          </a:p>
          <a:p>
            <a:pPr marL="227965" marR="0" lvl="0" indent="0" algn="ctr" rtl="0">
              <a:lnSpc>
                <a:spcPct val="100000"/>
              </a:lnSpc>
              <a:spcBef>
                <a:spcPts val="0"/>
              </a:spcBef>
              <a:spcAft>
                <a:spcPts val="0"/>
              </a:spcAft>
              <a:buNone/>
            </a:pPr>
            <a:endParaRPr sz="1950" b="1" i="0" u="none" strike="noStrike" cap="none" dirty="0">
              <a:solidFill>
                <a:schemeClr val="dk1"/>
              </a:solidFill>
              <a:latin typeface="Arial"/>
              <a:ea typeface="Arial"/>
              <a:cs typeface="Arial"/>
              <a:sym typeface="Arial"/>
            </a:endParaRPr>
          </a:p>
          <a:p>
            <a:pPr marL="227965" marR="0" lvl="0" indent="0" algn="ctr" rtl="0">
              <a:lnSpc>
                <a:spcPct val="100000"/>
              </a:lnSpc>
              <a:spcBef>
                <a:spcPts val="0"/>
              </a:spcBef>
              <a:spcAft>
                <a:spcPts val="0"/>
              </a:spcAft>
              <a:buNone/>
            </a:pPr>
            <a:r>
              <a:rPr lang="en-IN" sz="1950" b="1" i="0" u="none" strike="noStrike" cap="none" dirty="0">
                <a:solidFill>
                  <a:schemeClr val="dk1"/>
                </a:solidFill>
                <a:latin typeface="Arial"/>
                <a:ea typeface="Arial"/>
                <a:cs typeface="Arial"/>
                <a:sym typeface="Arial"/>
              </a:rPr>
              <a:t>Senior Professor, Department of Computer Science And Engineering </a:t>
            </a:r>
            <a:endParaRPr dirty="0"/>
          </a:p>
        </p:txBody>
      </p:sp>
      <p:sp>
        <p:nvSpPr>
          <p:cNvPr id="49" name="Google Shape;49;p1"/>
          <p:cNvSpPr/>
          <p:nvPr/>
        </p:nvSpPr>
        <p:spPr>
          <a:xfrm>
            <a:off x="637358" y="466724"/>
            <a:ext cx="739219" cy="4212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1"/>
          <p:cNvSpPr/>
          <p:nvPr/>
        </p:nvSpPr>
        <p:spPr>
          <a:xfrm>
            <a:off x="10591800" y="466724"/>
            <a:ext cx="578473" cy="59118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0"/>
          <p:cNvSpPr txBox="1">
            <a:spLocks noGrp="1"/>
          </p:cNvSpPr>
          <p:nvPr>
            <p:ph type="ctrTitle"/>
          </p:nvPr>
        </p:nvSpPr>
        <p:spPr>
          <a:xfrm>
            <a:off x="152400" y="152400"/>
            <a:ext cx="10591800" cy="990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IN" u="sng">
                <a:latin typeface="Times New Roman"/>
                <a:ea typeface="Times New Roman"/>
                <a:cs typeface="Times New Roman"/>
                <a:sym typeface="Times New Roman"/>
              </a:rPr>
              <a:t>Proposed system</a:t>
            </a:r>
            <a:endParaRPr/>
          </a:p>
        </p:txBody>
      </p:sp>
      <p:sp>
        <p:nvSpPr>
          <p:cNvPr id="104" name="Google Shape;104;p10"/>
          <p:cNvSpPr txBox="1">
            <a:spLocks noGrp="1"/>
          </p:cNvSpPr>
          <p:nvPr>
            <p:ph type="subTitle" idx="1"/>
          </p:nvPr>
        </p:nvSpPr>
        <p:spPr>
          <a:xfrm>
            <a:off x="381000" y="1295400"/>
            <a:ext cx="10896600" cy="517064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This Efficient Waste disposal or Management System is considered as an essential for Modern Smart Cities (MSC). Internet of Things (IoT) can be implemented both in IS and MSC creating an highly developed proposal for future Operations. Special methods can be applied to enhance technology used for high Quality of Service (QoS) in our waste management system. Specifically, IoT components like sensors, detectors, and actuators are integrated into Intelligent System (IS) and Inspection systems for efficient waste management. We recommend a sophisticated IS for efficient waste management in Smart Cities. The proposed system is an automated alert based smart bin or garbage collection system and to alert the authorities like corporation or local waste disposal team. Using this, we can monitor the complete waste disposal in an efficient way.</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1"/>
          <p:cNvSpPr txBox="1"/>
          <p:nvPr/>
        </p:nvSpPr>
        <p:spPr>
          <a:xfrm>
            <a:off x="111150" y="999400"/>
            <a:ext cx="11585700" cy="624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500" b="1">
                <a:solidFill>
                  <a:schemeClr val="dk1"/>
                </a:solidFill>
              </a:rPr>
              <a:t>The Automatic Waste Segregator System is driven by the Microcontroller</a:t>
            </a:r>
            <a:endParaRPr sz="2500" b="1">
              <a:solidFill>
                <a:schemeClr val="dk1"/>
              </a:solidFill>
            </a:endParaRPr>
          </a:p>
          <a:p>
            <a:pPr marL="0" marR="0" lvl="0" indent="0" algn="l" rtl="0">
              <a:spcBef>
                <a:spcPts val="0"/>
              </a:spcBef>
              <a:spcAft>
                <a:spcPts val="0"/>
              </a:spcAft>
              <a:buNone/>
            </a:pPr>
            <a:r>
              <a:rPr lang="en-IN" sz="2500">
                <a:solidFill>
                  <a:schemeClr val="dk1"/>
                </a:solidFill>
              </a:rPr>
              <a:t>Arduino UNO. All the components that are connected to Arduino UNO are programmed using the Arduino IDE. The program is written in </a:t>
            </a:r>
            <a:r>
              <a:rPr lang="en-IN" sz="2500" b="1">
                <a:solidFill>
                  <a:schemeClr val="dk1"/>
                </a:solidFill>
              </a:rPr>
              <a:t>Embedded C language</a:t>
            </a:r>
            <a:r>
              <a:rPr lang="en-IN" sz="2500">
                <a:solidFill>
                  <a:schemeClr val="dk1"/>
                </a:solidFill>
              </a:rPr>
              <a:t> and it reads the input/output pins of the components.</a:t>
            </a:r>
            <a:endParaRPr sz="2500">
              <a:solidFill>
                <a:schemeClr val="dk1"/>
              </a:solidFill>
            </a:endParaRPr>
          </a:p>
          <a:p>
            <a:pPr marL="0" marR="0" lvl="0" indent="0" algn="l" rtl="0">
              <a:spcBef>
                <a:spcPts val="0"/>
              </a:spcBef>
              <a:spcAft>
                <a:spcPts val="0"/>
              </a:spcAft>
              <a:buNone/>
            </a:pPr>
            <a:endParaRPr sz="2500">
              <a:solidFill>
                <a:schemeClr val="dk1"/>
              </a:solidFill>
            </a:endParaRPr>
          </a:p>
          <a:p>
            <a:pPr marL="0" marR="0" lvl="0" indent="0" algn="l" rtl="0">
              <a:spcBef>
                <a:spcPts val="0"/>
              </a:spcBef>
              <a:spcAft>
                <a:spcPts val="0"/>
              </a:spcAft>
              <a:buNone/>
            </a:pPr>
            <a:r>
              <a:rPr lang="en-IN" sz="2500" b="1">
                <a:solidFill>
                  <a:schemeClr val="dk1"/>
                </a:solidFill>
              </a:rPr>
              <a:t>*</a:t>
            </a:r>
            <a:r>
              <a:rPr lang="en-IN" sz="2500">
                <a:solidFill>
                  <a:schemeClr val="dk1"/>
                </a:solidFill>
              </a:rPr>
              <a:t>For Segregation:</a:t>
            </a:r>
            <a:endParaRPr sz="2500">
              <a:solidFill>
                <a:schemeClr val="dk1"/>
              </a:solidFill>
            </a:endParaRPr>
          </a:p>
          <a:p>
            <a:pPr marL="0" marR="0" lvl="0" indent="0" algn="l" rtl="0">
              <a:spcBef>
                <a:spcPts val="0"/>
              </a:spcBef>
              <a:spcAft>
                <a:spcPts val="0"/>
              </a:spcAft>
              <a:buNone/>
            </a:pPr>
            <a:r>
              <a:rPr lang="en-IN" sz="2500" b="1">
                <a:solidFill>
                  <a:schemeClr val="dk1"/>
                </a:solidFill>
              </a:rPr>
              <a:t> Conveyor Belt</a:t>
            </a:r>
            <a:endParaRPr sz="2500" b="1">
              <a:solidFill>
                <a:schemeClr val="dk1"/>
              </a:solidFill>
            </a:endParaRPr>
          </a:p>
          <a:p>
            <a:pPr marL="0" marR="0" lvl="0" indent="0" algn="l" rtl="0">
              <a:spcBef>
                <a:spcPts val="0"/>
              </a:spcBef>
              <a:spcAft>
                <a:spcPts val="0"/>
              </a:spcAft>
              <a:buNone/>
            </a:pPr>
            <a:r>
              <a:rPr lang="en-IN" sz="2500" b="1">
                <a:solidFill>
                  <a:schemeClr val="dk1"/>
                </a:solidFill>
              </a:rPr>
              <a:t> DC Motor</a:t>
            </a:r>
            <a:endParaRPr sz="2500" b="1">
              <a:solidFill>
                <a:schemeClr val="dk1"/>
              </a:solidFill>
            </a:endParaRPr>
          </a:p>
          <a:p>
            <a:pPr marL="0" marR="0" lvl="0" indent="0" algn="l" rtl="0">
              <a:spcBef>
                <a:spcPts val="0"/>
              </a:spcBef>
              <a:spcAft>
                <a:spcPts val="0"/>
              </a:spcAft>
              <a:buNone/>
            </a:pPr>
            <a:r>
              <a:rPr lang="en-IN" sz="2500" b="1">
                <a:solidFill>
                  <a:schemeClr val="dk1"/>
                </a:solidFill>
              </a:rPr>
              <a:t> Servo Motor</a:t>
            </a:r>
            <a:endParaRPr sz="2500" b="1">
              <a:solidFill>
                <a:schemeClr val="dk1"/>
              </a:solidFill>
            </a:endParaRPr>
          </a:p>
          <a:p>
            <a:pPr marL="0" marR="0" lvl="0" indent="0" algn="l" rtl="0">
              <a:spcBef>
                <a:spcPts val="0"/>
              </a:spcBef>
              <a:spcAft>
                <a:spcPts val="0"/>
              </a:spcAft>
              <a:buNone/>
            </a:pPr>
            <a:r>
              <a:rPr lang="en-IN" sz="2500" b="1">
                <a:solidFill>
                  <a:schemeClr val="dk1"/>
                </a:solidFill>
              </a:rPr>
              <a:t> Moisture Sensor</a:t>
            </a:r>
            <a:endParaRPr sz="2500" b="1">
              <a:solidFill>
                <a:schemeClr val="dk1"/>
              </a:solidFill>
            </a:endParaRPr>
          </a:p>
          <a:p>
            <a:pPr marL="0" marR="0" lvl="0" indent="0" algn="l" rtl="0">
              <a:spcBef>
                <a:spcPts val="0"/>
              </a:spcBef>
              <a:spcAft>
                <a:spcPts val="0"/>
              </a:spcAft>
              <a:buNone/>
            </a:pPr>
            <a:r>
              <a:rPr lang="en-IN" sz="2500" b="1">
                <a:solidFill>
                  <a:schemeClr val="dk1"/>
                </a:solidFill>
              </a:rPr>
              <a:t> Proximity Sensor</a:t>
            </a:r>
            <a:endParaRPr sz="2500" b="1">
              <a:solidFill>
                <a:schemeClr val="dk1"/>
              </a:solidFill>
            </a:endParaRPr>
          </a:p>
          <a:p>
            <a:pPr marL="0" marR="0" lvl="0" indent="0" algn="l" rtl="0">
              <a:spcBef>
                <a:spcPts val="0"/>
              </a:spcBef>
              <a:spcAft>
                <a:spcPts val="0"/>
              </a:spcAft>
              <a:buNone/>
            </a:pPr>
            <a:endParaRPr sz="2500" b="1">
              <a:solidFill>
                <a:schemeClr val="dk1"/>
              </a:solidFill>
            </a:endParaRPr>
          </a:p>
          <a:p>
            <a:pPr marL="0" marR="0" lvl="0" indent="0" algn="l" rtl="0">
              <a:spcBef>
                <a:spcPts val="0"/>
              </a:spcBef>
              <a:spcAft>
                <a:spcPts val="0"/>
              </a:spcAft>
              <a:buNone/>
            </a:pPr>
            <a:r>
              <a:rPr lang="en-IN" sz="2500" b="1">
                <a:solidFill>
                  <a:schemeClr val="dk1"/>
                </a:solidFill>
              </a:rPr>
              <a:t>*</a:t>
            </a:r>
            <a:r>
              <a:rPr lang="en-IN" sz="2500">
                <a:solidFill>
                  <a:schemeClr val="dk1"/>
                </a:solidFill>
              </a:rPr>
              <a:t>For Detection Of Waste Level</a:t>
            </a:r>
            <a:endParaRPr sz="2500">
              <a:solidFill>
                <a:schemeClr val="dk1"/>
              </a:solidFill>
            </a:endParaRPr>
          </a:p>
          <a:p>
            <a:pPr marL="0" marR="0" lvl="0" indent="0" algn="l" rtl="0">
              <a:spcBef>
                <a:spcPts val="0"/>
              </a:spcBef>
              <a:spcAft>
                <a:spcPts val="0"/>
              </a:spcAft>
              <a:buNone/>
            </a:pPr>
            <a:r>
              <a:rPr lang="en-IN" sz="2500" b="1">
                <a:solidFill>
                  <a:schemeClr val="dk1"/>
                </a:solidFill>
              </a:rPr>
              <a:t> Ultrasonic Sensor</a:t>
            </a:r>
            <a:endParaRPr sz="2500" b="1">
              <a:solidFill>
                <a:schemeClr val="dk1"/>
              </a:solidFill>
            </a:endParaRPr>
          </a:p>
          <a:p>
            <a:pPr marL="0" marR="0" lvl="0" indent="0" algn="l" rtl="0">
              <a:spcBef>
                <a:spcPts val="0"/>
              </a:spcBef>
              <a:spcAft>
                <a:spcPts val="0"/>
              </a:spcAft>
              <a:buNone/>
            </a:pPr>
            <a:r>
              <a:rPr lang="en-IN" sz="2500" b="1">
                <a:solidFill>
                  <a:schemeClr val="dk1"/>
                </a:solidFill>
              </a:rPr>
              <a:t> GSM Module</a:t>
            </a:r>
            <a:endParaRPr sz="2500" b="1">
              <a:solidFill>
                <a:schemeClr val="dk1"/>
              </a:solidFill>
            </a:endParaRPr>
          </a:p>
          <a:p>
            <a:pPr marL="0" marR="0" lvl="0" indent="0" algn="l" rtl="0">
              <a:spcBef>
                <a:spcPts val="0"/>
              </a:spcBef>
              <a:spcAft>
                <a:spcPts val="0"/>
              </a:spcAft>
              <a:buNone/>
            </a:pPr>
            <a:r>
              <a:rPr lang="en-IN" sz="2500" b="1">
                <a:solidFill>
                  <a:schemeClr val="dk1"/>
                </a:solidFill>
              </a:rPr>
              <a:t> Arduino IDE</a:t>
            </a:r>
            <a:endParaRPr sz="2800">
              <a:solidFill>
                <a:schemeClr val="dk1"/>
              </a:solidFill>
              <a:latin typeface="Arial"/>
              <a:ea typeface="Arial"/>
              <a:cs typeface="Arial"/>
              <a:sym typeface="Arial"/>
            </a:endParaRPr>
          </a:p>
        </p:txBody>
      </p:sp>
      <p:sp>
        <p:nvSpPr>
          <p:cNvPr id="110" name="Google Shape;110;p11"/>
          <p:cNvSpPr txBox="1"/>
          <p:nvPr/>
        </p:nvSpPr>
        <p:spPr>
          <a:xfrm>
            <a:off x="2362201" y="76200"/>
            <a:ext cx="60198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a:solidFill>
                  <a:schemeClr val="dk1"/>
                </a:solidFill>
                <a:latin typeface="Times New Roman"/>
                <a:ea typeface="Times New Roman"/>
                <a:cs typeface="Times New Roman"/>
                <a:sym typeface="Times New Roman"/>
              </a:rPr>
              <a:t>   </a:t>
            </a:r>
            <a:r>
              <a:rPr lang="en-IN" sz="3600">
                <a:solidFill>
                  <a:schemeClr val="dk1"/>
                </a:solidFill>
                <a:latin typeface="Times New Roman"/>
                <a:ea typeface="Times New Roman"/>
                <a:cs typeface="Times New Roman"/>
                <a:sym typeface="Times New Roman"/>
              </a:rPr>
              <a:t>    </a:t>
            </a:r>
            <a:r>
              <a:rPr lang="en-IN" sz="3600" b="1" u="sng">
                <a:solidFill>
                  <a:schemeClr val="dk1"/>
                </a:solidFill>
                <a:latin typeface="Times New Roman"/>
                <a:ea typeface="Times New Roman"/>
                <a:cs typeface="Times New Roman"/>
                <a:sym typeface="Times New Roman"/>
              </a:rPr>
              <a:t>TECHNIQUE USED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2"/>
          <p:cNvSpPr txBox="1"/>
          <p:nvPr/>
        </p:nvSpPr>
        <p:spPr>
          <a:xfrm>
            <a:off x="3886200" y="152401"/>
            <a:ext cx="3190875" cy="4247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chemeClr val="dk1"/>
              </a:buClr>
              <a:buSzPts val="4400"/>
              <a:buFont typeface="Arial"/>
              <a:buNone/>
            </a:pPr>
            <a:r>
              <a:rPr lang="en-IN" sz="2400" b="1" u="sng">
                <a:solidFill>
                  <a:schemeClr val="dk1"/>
                </a:solidFill>
                <a:latin typeface="Arial"/>
                <a:ea typeface="Arial"/>
                <a:cs typeface="Arial"/>
                <a:sym typeface="Arial"/>
              </a:rPr>
              <a:t>System architecture</a:t>
            </a:r>
            <a:endParaRPr sz="2400" b="1" u="sng">
              <a:solidFill>
                <a:schemeClr val="dk1"/>
              </a:solidFill>
              <a:latin typeface="Arial"/>
              <a:ea typeface="Arial"/>
              <a:cs typeface="Arial"/>
              <a:sym typeface="Arial"/>
            </a:endParaRPr>
          </a:p>
        </p:txBody>
      </p:sp>
      <p:pic>
        <p:nvPicPr>
          <p:cNvPr id="116" name="Google Shape;116;p12"/>
          <p:cNvPicPr preferRelativeResize="0"/>
          <p:nvPr/>
        </p:nvPicPr>
        <p:blipFill rotWithShape="1">
          <a:blip r:embed="rId3">
            <a:alphaModFix/>
          </a:blip>
          <a:srcRect/>
          <a:stretch/>
        </p:blipFill>
        <p:spPr>
          <a:xfrm>
            <a:off x="2438400" y="948689"/>
            <a:ext cx="6629400" cy="5540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3"/>
          <p:cNvSpPr txBox="1">
            <a:spLocks noGrp="1"/>
          </p:cNvSpPr>
          <p:nvPr>
            <p:ph type="ctrTitle"/>
          </p:nvPr>
        </p:nvSpPr>
        <p:spPr>
          <a:xfrm>
            <a:off x="1512570" y="300355"/>
            <a:ext cx="10363200" cy="135382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Arial"/>
                <a:ea typeface="Arial"/>
                <a:cs typeface="Arial"/>
                <a:sym typeface="Arial"/>
              </a:rPr>
              <a:t>                  </a:t>
            </a:r>
            <a:r>
              <a:rPr lang="en-IN" u="sng">
                <a:latin typeface="Times New Roman"/>
                <a:ea typeface="Times New Roman"/>
                <a:cs typeface="Times New Roman"/>
                <a:sym typeface="Times New Roman"/>
              </a:rPr>
              <a:t>MODULES</a:t>
            </a:r>
            <a:br>
              <a:rPr lang="en-IN" u="sng">
                <a:latin typeface="Times New Roman"/>
                <a:ea typeface="Times New Roman"/>
                <a:cs typeface="Times New Roman"/>
                <a:sym typeface="Times New Roman"/>
              </a:rPr>
            </a:br>
            <a:endParaRPr u="sng">
              <a:latin typeface="Times New Roman"/>
              <a:ea typeface="Times New Roman"/>
              <a:cs typeface="Times New Roman"/>
              <a:sym typeface="Times New Roman"/>
            </a:endParaRPr>
          </a:p>
        </p:txBody>
      </p:sp>
      <p:sp>
        <p:nvSpPr>
          <p:cNvPr id="122" name="Google Shape;122;p13"/>
          <p:cNvSpPr txBox="1">
            <a:spLocks noGrp="1"/>
          </p:cNvSpPr>
          <p:nvPr>
            <p:ph type="subTitle" idx="1"/>
          </p:nvPr>
        </p:nvSpPr>
        <p:spPr>
          <a:xfrm>
            <a:off x="1828800" y="1219201"/>
            <a:ext cx="8458200" cy="5364545"/>
          </a:xfrm>
          <a:prstGeom prst="rect">
            <a:avLst/>
          </a:prstGeom>
          <a:noFill/>
          <a:ln>
            <a:noFill/>
          </a:ln>
        </p:spPr>
        <p:txBody>
          <a:bodyPr spcFirstLastPara="1" wrap="square" lIns="0" tIns="0" rIns="0" bIns="0" anchor="t" anchorCtr="0">
            <a:spAutoFit/>
          </a:bodyPr>
          <a:lstStyle/>
          <a:p>
            <a:pPr marL="228600" lvl="0" indent="-228600" algn="just" rtl="0">
              <a:lnSpc>
                <a:spcPct val="80000"/>
              </a:lnSpc>
              <a:spcBef>
                <a:spcPts val="0"/>
              </a:spcBef>
              <a:spcAft>
                <a:spcPts val="0"/>
              </a:spcAft>
              <a:buClr>
                <a:schemeClr val="dk1"/>
              </a:buClr>
              <a:buSzPts val="2590"/>
              <a:buFont typeface="Noto Sans Symbols"/>
              <a:buChar char="❑"/>
            </a:pPr>
            <a:r>
              <a:rPr lang="en-IN" sz="2400">
                <a:latin typeface="Times New Roman"/>
                <a:ea typeface="Times New Roman"/>
                <a:cs typeface="Times New Roman"/>
                <a:sym typeface="Times New Roman"/>
              </a:rPr>
              <a:t>Data Set Module</a:t>
            </a:r>
            <a:endParaRPr sz="2400">
              <a:latin typeface="Times New Roman"/>
              <a:ea typeface="Times New Roman"/>
              <a:cs typeface="Times New Roman"/>
              <a:sym typeface="Times New Roman"/>
            </a:endParaRPr>
          </a:p>
          <a:p>
            <a:pPr marL="914400" lvl="0" indent="-457200" algn="just" rtl="0">
              <a:lnSpc>
                <a:spcPct val="80000"/>
              </a:lnSpc>
              <a:spcBef>
                <a:spcPts val="1000"/>
              </a:spcBef>
              <a:spcAft>
                <a:spcPts val="0"/>
              </a:spcAft>
              <a:buClr>
                <a:schemeClr val="dk1"/>
              </a:buClr>
              <a:buSzPts val="2590"/>
              <a:buFont typeface="Times New Roman"/>
              <a:buChar char="•"/>
            </a:pPr>
            <a:r>
              <a:rPr lang="en-IN" sz="2400">
                <a:latin typeface="Times New Roman"/>
                <a:ea typeface="Times New Roman"/>
                <a:cs typeface="Times New Roman"/>
                <a:sym typeface="Times New Roman"/>
              </a:rPr>
              <a:t>Captures data from different sources. </a:t>
            </a:r>
            <a:endParaRPr sz="2400">
              <a:latin typeface="Times New Roman"/>
              <a:ea typeface="Times New Roman"/>
              <a:cs typeface="Times New Roman"/>
              <a:sym typeface="Times New Roman"/>
            </a:endParaRPr>
          </a:p>
          <a:p>
            <a:pPr marL="914400" lvl="0" indent="-457200" algn="just" rtl="0">
              <a:lnSpc>
                <a:spcPct val="80000"/>
              </a:lnSpc>
              <a:spcBef>
                <a:spcPts val="1000"/>
              </a:spcBef>
              <a:spcAft>
                <a:spcPts val="0"/>
              </a:spcAft>
              <a:buClr>
                <a:schemeClr val="dk1"/>
              </a:buClr>
              <a:buSzPts val="2590"/>
              <a:buFont typeface="Times New Roman"/>
              <a:buChar char="•"/>
            </a:pPr>
            <a:r>
              <a:rPr lang="en-IN" sz="2400">
                <a:latin typeface="Times New Roman"/>
                <a:ea typeface="Times New Roman"/>
                <a:cs typeface="Times New Roman"/>
                <a:sym typeface="Times New Roman"/>
              </a:rPr>
              <a:t>It cleans the data(removal of garbage value)</a:t>
            </a:r>
            <a:endParaRPr sz="2400">
              <a:latin typeface="Times New Roman"/>
              <a:ea typeface="Times New Roman"/>
              <a:cs typeface="Times New Roman"/>
              <a:sym typeface="Times New Roman"/>
            </a:endParaRPr>
          </a:p>
          <a:p>
            <a:pPr marL="228600" lvl="0" indent="-228600" algn="just" rtl="0">
              <a:lnSpc>
                <a:spcPct val="80000"/>
              </a:lnSpc>
              <a:spcBef>
                <a:spcPts val="1000"/>
              </a:spcBef>
              <a:spcAft>
                <a:spcPts val="0"/>
              </a:spcAft>
              <a:buClr>
                <a:schemeClr val="dk1"/>
              </a:buClr>
              <a:buSzPts val="2590"/>
              <a:buFont typeface="Noto Sans Symbols"/>
              <a:buChar char="❑"/>
            </a:pPr>
            <a:r>
              <a:rPr lang="en-IN" sz="2400">
                <a:latin typeface="Times New Roman"/>
                <a:ea typeface="Times New Roman"/>
                <a:cs typeface="Times New Roman"/>
                <a:sym typeface="Times New Roman"/>
              </a:rPr>
              <a:t>Feature Selection Module</a:t>
            </a:r>
            <a:endParaRPr sz="2400">
              <a:latin typeface="Times New Roman"/>
              <a:ea typeface="Times New Roman"/>
              <a:cs typeface="Times New Roman"/>
              <a:sym typeface="Times New Roman"/>
            </a:endParaRPr>
          </a:p>
          <a:p>
            <a:pPr marL="914400" lvl="0" indent="-457200" algn="just" rtl="0">
              <a:lnSpc>
                <a:spcPct val="80000"/>
              </a:lnSpc>
              <a:spcBef>
                <a:spcPts val="1000"/>
              </a:spcBef>
              <a:spcAft>
                <a:spcPts val="0"/>
              </a:spcAft>
              <a:buClr>
                <a:schemeClr val="dk1"/>
              </a:buClr>
              <a:buSzPts val="2590"/>
              <a:buFont typeface="Times New Roman"/>
              <a:buChar char="•"/>
            </a:pPr>
            <a:r>
              <a:rPr lang="en-IN" sz="2400">
                <a:latin typeface="Times New Roman"/>
                <a:ea typeface="Times New Roman"/>
                <a:cs typeface="Times New Roman"/>
                <a:sym typeface="Times New Roman"/>
              </a:rPr>
              <a:t>To shorten the training time of the model</a:t>
            </a:r>
            <a:endParaRPr sz="2400">
              <a:latin typeface="Times New Roman"/>
              <a:ea typeface="Times New Roman"/>
              <a:cs typeface="Times New Roman"/>
              <a:sym typeface="Times New Roman"/>
            </a:endParaRPr>
          </a:p>
          <a:p>
            <a:pPr marL="914400" lvl="0" indent="-457200" algn="just" rtl="0">
              <a:lnSpc>
                <a:spcPct val="80000"/>
              </a:lnSpc>
              <a:spcBef>
                <a:spcPts val="1000"/>
              </a:spcBef>
              <a:spcAft>
                <a:spcPts val="0"/>
              </a:spcAft>
              <a:buClr>
                <a:schemeClr val="dk1"/>
              </a:buClr>
              <a:buSzPts val="2590"/>
              <a:buFont typeface="Times New Roman"/>
              <a:buChar char="•"/>
            </a:pPr>
            <a:r>
              <a:rPr lang="en-IN" sz="2400">
                <a:latin typeface="Times New Roman"/>
                <a:ea typeface="Times New Roman"/>
                <a:cs typeface="Times New Roman"/>
                <a:sym typeface="Times New Roman"/>
              </a:rPr>
              <a:t> To reduce the dimensionality.  </a:t>
            </a:r>
            <a:endParaRPr sz="2400">
              <a:latin typeface="Times New Roman"/>
              <a:ea typeface="Times New Roman"/>
              <a:cs typeface="Times New Roman"/>
              <a:sym typeface="Times New Roman"/>
            </a:endParaRPr>
          </a:p>
          <a:p>
            <a:pPr marL="228600" lvl="0" indent="-228600" algn="just" rtl="0">
              <a:lnSpc>
                <a:spcPct val="80000"/>
              </a:lnSpc>
              <a:spcBef>
                <a:spcPts val="1000"/>
              </a:spcBef>
              <a:spcAft>
                <a:spcPts val="0"/>
              </a:spcAft>
              <a:buClr>
                <a:schemeClr val="dk1"/>
              </a:buClr>
              <a:buSzPts val="2590"/>
              <a:buFont typeface="Noto Sans Symbols"/>
              <a:buChar char="❑"/>
            </a:pPr>
            <a:r>
              <a:rPr lang="en-IN" sz="2400">
                <a:latin typeface="Times New Roman"/>
                <a:ea typeface="Times New Roman"/>
                <a:cs typeface="Times New Roman"/>
                <a:sym typeface="Times New Roman"/>
              </a:rPr>
              <a:t>Validation of Model</a:t>
            </a:r>
            <a:endParaRPr sz="2400">
              <a:latin typeface="Times New Roman"/>
              <a:ea typeface="Times New Roman"/>
              <a:cs typeface="Times New Roman"/>
              <a:sym typeface="Times New Roman"/>
            </a:endParaRPr>
          </a:p>
          <a:p>
            <a:pPr marL="914400" lvl="0" indent="-457200" algn="just" rtl="0">
              <a:lnSpc>
                <a:spcPct val="80000"/>
              </a:lnSpc>
              <a:spcBef>
                <a:spcPts val="1000"/>
              </a:spcBef>
              <a:spcAft>
                <a:spcPts val="0"/>
              </a:spcAft>
              <a:buClr>
                <a:schemeClr val="dk1"/>
              </a:buClr>
              <a:buSzPts val="2590"/>
              <a:buFont typeface="Times New Roman"/>
              <a:buChar char="•"/>
            </a:pPr>
            <a:r>
              <a:rPr lang="en-IN" sz="2400">
                <a:latin typeface="Times New Roman"/>
                <a:ea typeface="Times New Roman"/>
                <a:cs typeface="Times New Roman"/>
                <a:sym typeface="Times New Roman"/>
              </a:rPr>
              <a:t>Validation is the process of checking whether the algorithm is applied to the given  dataset or not. Thus the accuracy of the model should be as high as possible.</a:t>
            </a:r>
            <a:endParaRPr sz="2400">
              <a:latin typeface="Times New Roman"/>
              <a:ea typeface="Times New Roman"/>
              <a:cs typeface="Times New Roman"/>
              <a:sym typeface="Times New Roman"/>
            </a:endParaRPr>
          </a:p>
          <a:p>
            <a:pPr marL="914400" lvl="0" indent="-457200" algn="just" rtl="0">
              <a:lnSpc>
                <a:spcPct val="80000"/>
              </a:lnSpc>
              <a:spcBef>
                <a:spcPts val="1000"/>
              </a:spcBef>
              <a:spcAft>
                <a:spcPts val="0"/>
              </a:spcAft>
              <a:buClr>
                <a:schemeClr val="dk1"/>
              </a:buClr>
              <a:buSzPts val="2590"/>
              <a:buFont typeface="Times New Roman"/>
              <a:buChar char="•"/>
            </a:pPr>
            <a:r>
              <a:rPr lang="en-IN" sz="2400">
                <a:latin typeface="Times New Roman"/>
                <a:ea typeface="Times New Roman"/>
                <a:cs typeface="Times New Roman"/>
                <a:sym typeface="Times New Roman"/>
              </a:rPr>
              <a:t>We can also apply two or more algorithms to check the model and we can select which algorithm is best.</a:t>
            </a:r>
            <a:endParaRPr/>
          </a:p>
          <a:p>
            <a:pPr marL="914400" lvl="0" indent="-457200" algn="just" rtl="0">
              <a:lnSpc>
                <a:spcPct val="80000"/>
              </a:lnSpc>
              <a:spcBef>
                <a:spcPts val="1000"/>
              </a:spcBef>
              <a:spcAft>
                <a:spcPts val="0"/>
              </a:spcAft>
              <a:buClr>
                <a:schemeClr val="dk1"/>
              </a:buClr>
              <a:buSzPts val="2590"/>
              <a:buFont typeface="Times New Roman"/>
              <a:buChar char="•"/>
            </a:pPr>
            <a:r>
              <a:rPr lang="en-IN" sz="2400">
                <a:latin typeface="Times New Roman"/>
                <a:ea typeface="Times New Roman"/>
                <a:cs typeface="Times New Roman"/>
                <a:sym typeface="Times New Roman"/>
              </a:rPr>
              <a:t>The output values obtained from the model are recorded.</a:t>
            </a:r>
            <a:endParaRPr sz="2400">
              <a:latin typeface="Times New Roman"/>
              <a:ea typeface="Times New Roman"/>
              <a:cs typeface="Times New Roman"/>
              <a:sym typeface="Times New Roman"/>
            </a:endParaRPr>
          </a:p>
          <a:p>
            <a:pPr marL="0" lvl="0" indent="0" algn="l" rtl="0">
              <a:spcBef>
                <a:spcPts val="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4"/>
          <p:cNvSpPr txBox="1">
            <a:spLocks noGrp="1"/>
          </p:cNvSpPr>
          <p:nvPr>
            <p:ph type="ctrTitle"/>
          </p:nvPr>
        </p:nvSpPr>
        <p:spPr>
          <a:xfrm>
            <a:off x="914400" y="665480"/>
            <a:ext cx="10363200" cy="49212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IN" sz="3200" u="sng">
                <a:latin typeface="Times New Roman"/>
                <a:ea typeface="Times New Roman"/>
                <a:cs typeface="Times New Roman"/>
                <a:sym typeface="Times New Roman"/>
              </a:rPr>
              <a:t>IMPLEMENTATION</a:t>
            </a:r>
            <a:endParaRPr/>
          </a:p>
        </p:txBody>
      </p:sp>
      <p:sp>
        <p:nvSpPr>
          <p:cNvPr id="128" name="Google Shape;128;p14"/>
          <p:cNvSpPr txBox="1">
            <a:spLocks noGrp="1"/>
          </p:cNvSpPr>
          <p:nvPr>
            <p:ph type="subTitle" idx="1"/>
          </p:nvPr>
        </p:nvSpPr>
        <p:spPr>
          <a:xfrm>
            <a:off x="1447800" y="1170615"/>
            <a:ext cx="8534400" cy="424731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r>
              <a:rPr lang="en-IN" sz="2000"/>
              <a:t>Software Used to implement IOT Based Application</a:t>
            </a:r>
            <a:endParaRPr/>
          </a:p>
          <a:p>
            <a:pPr marL="342900" lvl="0" indent="-342900" algn="l" rtl="0">
              <a:spcBef>
                <a:spcPts val="0"/>
              </a:spcBef>
              <a:spcAft>
                <a:spcPts val="0"/>
              </a:spcAft>
              <a:buClr>
                <a:schemeClr val="dk1"/>
              </a:buClr>
              <a:buSzPts val="2000"/>
              <a:buFont typeface="Arial"/>
              <a:buChar char="•"/>
            </a:pPr>
            <a:r>
              <a:rPr lang="en-IN" sz="2000"/>
              <a:t>Microsoft Visual Studio</a:t>
            </a:r>
            <a:endParaRPr/>
          </a:p>
          <a:p>
            <a:pPr marL="342900" lvl="0" indent="-342900" algn="l" rtl="0">
              <a:spcBef>
                <a:spcPts val="0"/>
              </a:spcBef>
              <a:spcAft>
                <a:spcPts val="0"/>
              </a:spcAft>
              <a:buClr>
                <a:schemeClr val="dk1"/>
              </a:buClr>
              <a:buSzPts val="2800"/>
              <a:buFont typeface="Arial"/>
              <a:buChar char="•"/>
            </a:pPr>
            <a:r>
              <a:rPr lang="en-IN">
                <a:latin typeface="Arial"/>
                <a:ea typeface="Arial"/>
                <a:cs typeface="Arial"/>
                <a:sym typeface="Arial"/>
              </a:rPr>
              <a:t>SDK</a:t>
            </a:r>
            <a:endParaRPr/>
          </a:p>
          <a:p>
            <a:pPr marL="342900" lvl="0" indent="-342900" algn="l" rtl="0">
              <a:spcBef>
                <a:spcPts val="0"/>
              </a:spcBef>
              <a:spcAft>
                <a:spcPts val="0"/>
              </a:spcAft>
              <a:buClr>
                <a:schemeClr val="dk1"/>
              </a:buClr>
              <a:buSzPts val="2000"/>
              <a:buFont typeface="Arial"/>
              <a:buChar char="•"/>
            </a:pPr>
            <a:r>
              <a:rPr lang="en-IN" sz="2000"/>
              <a:t>Emulator</a:t>
            </a:r>
            <a:endParaRPr/>
          </a:p>
          <a:p>
            <a:pPr marL="342900" lvl="0" indent="-342900" algn="l" rtl="0">
              <a:spcBef>
                <a:spcPts val="0"/>
              </a:spcBef>
              <a:spcAft>
                <a:spcPts val="0"/>
              </a:spcAft>
              <a:buClr>
                <a:schemeClr val="dk1"/>
              </a:buClr>
              <a:buSzPts val="2000"/>
              <a:buFont typeface="Arial"/>
              <a:buChar char="•"/>
            </a:pPr>
            <a:r>
              <a:rPr lang="en-IN" sz="2000"/>
              <a:t>Genymotion</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IN" sz="2000"/>
              <a:t>The user enters information using application interface. </a:t>
            </a:r>
            <a:endParaRPr/>
          </a:p>
          <a:p>
            <a:pPr marL="0" lvl="0" indent="0" algn="l" rtl="0">
              <a:spcBef>
                <a:spcPts val="0"/>
              </a:spcBef>
              <a:spcAft>
                <a:spcPts val="0"/>
              </a:spcAft>
              <a:buNone/>
            </a:pPr>
            <a:r>
              <a:rPr lang="en-IN" sz="2000"/>
              <a:t>2. Java Code interacts with the interface and perform http calls to the server side 3. The server side uses PHP language to interact with the database.</a:t>
            </a:r>
            <a:endParaRPr/>
          </a:p>
          <a:p>
            <a:pPr marL="342900" lvl="0" indent="-215900" algn="l" rtl="0">
              <a:spcBef>
                <a:spcPts val="0"/>
              </a:spcBef>
              <a:spcAft>
                <a:spcPts val="0"/>
              </a:spcAft>
              <a:buClr>
                <a:schemeClr val="dk1"/>
              </a:buClr>
              <a:buSzPts val="2000"/>
              <a:buFont typeface="Arial"/>
              <a:buNone/>
            </a:pPr>
            <a:endParaRPr sz="2000"/>
          </a:p>
          <a:p>
            <a:pPr marL="0" lvl="0" indent="0" algn="l" rtl="0">
              <a:spcBef>
                <a:spcPts val="0"/>
              </a:spcBef>
              <a:spcAft>
                <a:spcPts val="0"/>
              </a:spcAft>
              <a:buNone/>
            </a:pPr>
            <a:endParaRPr b="1">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a:off x="1524000" y="0"/>
            <a:ext cx="9439275" cy="73866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br>
              <a:rPr lang="en-IN" sz="2400" b="0" i="0">
                <a:latin typeface="Times New Roman"/>
                <a:ea typeface="Times New Roman"/>
                <a:cs typeface="Times New Roman"/>
                <a:sym typeface="Times New Roman"/>
              </a:rPr>
            </a:br>
            <a:endParaRPr sz="2400"/>
          </a:p>
        </p:txBody>
      </p:sp>
      <p:sp>
        <p:nvSpPr>
          <p:cNvPr id="134" name="Google Shape;134;p15"/>
          <p:cNvSpPr/>
          <p:nvPr/>
        </p:nvSpPr>
        <p:spPr>
          <a:xfrm>
            <a:off x="1228725" y="381001"/>
            <a:ext cx="973455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IN" sz="1800" b="1">
                <a:solidFill>
                  <a:schemeClr val="dk1"/>
                </a:solidFill>
                <a:latin typeface="Arial"/>
                <a:ea typeface="Arial"/>
                <a:cs typeface="Arial"/>
                <a:sym typeface="Arial"/>
              </a:rPr>
              <a:t>Client side code </a:t>
            </a:r>
            <a:r>
              <a:rPr lang="en-IN" sz="1800">
                <a:solidFill>
                  <a:schemeClr val="dk1"/>
                </a:solidFill>
                <a:latin typeface="Arial"/>
                <a:ea typeface="Arial"/>
                <a:cs typeface="Arial"/>
                <a:sym typeface="Arial"/>
              </a:rPr>
              <a:t>: Main Functions</a:t>
            </a:r>
            <a:endParaRPr/>
          </a:p>
        </p:txBody>
      </p:sp>
      <p:pic>
        <p:nvPicPr>
          <p:cNvPr id="135" name="Google Shape;135;p15"/>
          <p:cNvPicPr preferRelativeResize="0">
            <a:picLocks noGrp="1"/>
          </p:cNvPicPr>
          <p:nvPr>
            <p:ph type="body" idx="1"/>
          </p:nvPr>
        </p:nvPicPr>
        <p:blipFill rotWithShape="1">
          <a:blip r:embed="rId3">
            <a:alphaModFix/>
          </a:blip>
          <a:srcRect/>
          <a:stretch/>
        </p:blipFill>
        <p:spPr>
          <a:xfrm>
            <a:off x="1228724" y="1685332"/>
            <a:ext cx="9439276" cy="49440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a:spLocks noGrp="1"/>
          </p:cNvSpPr>
          <p:nvPr>
            <p:ph type="title"/>
          </p:nvPr>
        </p:nvSpPr>
        <p:spPr>
          <a:xfrm>
            <a:off x="990600" y="322465"/>
            <a:ext cx="9525000"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800">
                <a:latin typeface="Arial"/>
                <a:ea typeface="Arial"/>
                <a:cs typeface="Arial"/>
                <a:sym typeface="Arial"/>
              </a:rPr>
              <a:t>Client</a:t>
            </a:r>
            <a:r>
              <a:rPr lang="en-IN">
                <a:latin typeface="Arial"/>
                <a:ea typeface="Arial"/>
                <a:cs typeface="Arial"/>
                <a:sym typeface="Arial"/>
              </a:rPr>
              <a:t> </a:t>
            </a:r>
            <a:r>
              <a:rPr lang="en-IN" sz="2800">
                <a:latin typeface="Arial"/>
                <a:ea typeface="Arial"/>
                <a:cs typeface="Arial"/>
                <a:sym typeface="Arial"/>
              </a:rPr>
              <a:t>Code                                                        Server Code</a:t>
            </a:r>
            <a:endParaRPr sz="2800">
              <a:latin typeface="Arial"/>
              <a:ea typeface="Arial"/>
              <a:cs typeface="Arial"/>
              <a:sym typeface="Arial"/>
            </a:endParaRPr>
          </a:p>
        </p:txBody>
      </p:sp>
      <p:sp>
        <p:nvSpPr>
          <p:cNvPr id="141" name="Google Shape;141;p16"/>
          <p:cNvSpPr txBox="1"/>
          <p:nvPr/>
        </p:nvSpPr>
        <p:spPr>
          <a:xfrm>
            <a:off x="1134110" y="5605780"/>
            <a:ext cx="104482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43" name="Google Shape;143;p16"/>
          <p:cNvPicPr preferRelativeResize="0"/>
          <p:nvPr/>
        </p:nvPicPr>
        <p:blipFill rotWithShape="1">
          <a:blip r:embed="rId3">
            <a:alphaModFix/>
          </a:blip>
          <a:srcRect/>
          <a:stretch/>
        </p:blipFill>
        <p:spPr>
          <a:xfrm>
            <a:off x="381001" y="999573"/>
            <a:ext cx="5715000" cy="5706027"/>
          </a:xfrm>
          <a:prstGeom prst="rect">
            <a:avLst/>
          </a:prstGeom>
          <a:noFill/>
          <a:ln>
            <a:noFill/>
          </a:ln>
        </p:spPr>
      </p:pic>
      <p:sp>
        <p:nvSpPr>
          <p:cNvPr id="144" name="Google Shape;144;p1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45" name="Google Shape;145;p16"/>
          <p:cNvPicPr preferRelativeResize="0"/>
          <p:nvPr/>
        </p:nvPicPr>
        <p:blipFill rotWithShape="1">
          <a:blip r:embed="rId4">
            <a:alphaModFix/>
          </a:blip>
          <a:srcRect/>
          <a:stretch/>
        </p:blipFill>
        <p:spPr>
          <a:xfrm>
            <a:off x="6278880" y="999573"/>
            <a:ext cx="5631180" cy="55359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p:nvPr/>
        </p:nvSpPr>
        <p:spPr>
          <a:xfrm>
            <a:off x="887730" y="5400040"/>
            <a:ext cx="10694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a:t>
            </a:r>
            <a:endParaRPr sz="1800">
              <a:solidFill>
                <a:schemeClr val="dk1"/>
              </a:solidFill>
              <a:latin typeface="Arial"/>
              <a:ea typeface="Arial"/>
              <a:cs typeface="Arial"/>
              <a:sym typeface="Arial"/>
            </a:endParaRPr>
          </a:p>
        </p:txBody>
      </p:sp>
      <p:sp>
        <p:nvSpPr>
          <p:cNvPr id="151" name="Google Shape;151;p17"/>
          <p:cNvSpPr/>
          <p:nvPr/>
        </p:nvSpPr>
        <p:spPr>
          <a:xfrm>
            <a:off x="457200" y="304800"/>
            <a:ext cx="11734800" cy="478272"/>
          </a:xfrm>
          <a:prstGeom prst="rect">
            <a:avLst/>
          </a:prstGeom>
          <a:noFill/>
          <a:ln>
            <a:noFill/>
          </a:ln>
        </p:spPr>
        <p:txBody>
          <a:bodyPr spcFirstLastPara="1" wrap="square" lIns="91425" tIns="45700" rIns="91425" bIns="45700" anchor="t" anchorCtr="0">
            <a:spAutoFit/>
          </a:bodyPr>
          <a:lstStyle/>
          <a:p>
            <a:pPr marL="547370" marR="719455" lvl="0" indent="-6350" algn="l" rtl="0">
              <a:lnSpc>
                <a:spcPct val="110000"/>
              </a:lnSpc>
              <a:spcBef>
                <a:spcPts val="0"/>
              </a:spcBef>
              <a:spcAft>
                <a:spcPts val="0"/>
              </a:spcAft>
              <a:buNone/>
            </a:pPr>
            <a:endParaRPr sz="2400">
              <a:solidFill>
                <a:srgbClr val="000000"/>
              </a:solidFill>
              <a:latin typeface="Arial"/>
              <a:ea typeface="Arial"/>
              <a:cs typeface="Arial"/>
              <a:sym typeface="Arial"/>
            </a:endParaRPr>
          </a:p>
        </p:txBody>
      </p:sp>
      <p:sp>
        <p:nvSpPr>
          <p:cNvPr id="152" name="Google Shape;152;p17"/>
          <p:cNvSpPr txBox="1">
            <a:spLocks noGrp="1"/>
          </p:cNvSpPr>
          <p:nvPr>
            <p:ph type="body" idx="2"/>
          </p:nvPr>
        </p:nvSpPr>
        <p:spPr>
          <a:xfrm>
            <a:off x="6278880" y="2907268"/>
            <a:ext cx="3093720" cy="750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53" name="Google Shape;153;p17"/>
          <p:cNvPicPr preferRelativeResize="0">
            <a:picLocks noGrp="1"/>
          </p:cNvPicPr>
          <p:nvPr>
            <p:ph type="body" idx="1"/>
          </p:nvPr>
        </p:nvPicPr>
        <p:blipFill rotWithShape="1">
          <a:blip r:embed="rId3">
            <a:alphaModFix/>
          </a:blip>
          <a:srcRect/>
          <a:stretch/>
        </p:blipFill>
        <p:spPr>
          <a:xfrm>
            <a:off x="1841694" y="152400"/>
            <a:ext cx="8292906" cy="640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p:nvPr/>
        </p:nvSpPr>
        <p:spPr>
          <a:xfrm>
            <a:off x="447675" y="550735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a:t>
            </a:r>
            <a:endParaRPr sz="1800">
              <a:solidFill>
                <a:schemeClr val="dk1"/>
              </a:solidFill>
              <a:latin typeface="Arial"/>
              <a:ea typeface="Arial"/>
              <a:cs typeface="Arial"/>
              <a:sym typeface="Arial"/>
            </a:endParaRPr>
          </a:p>
        </p:txBody>
      </p:sp>
      <p:pic>
        <p:nvPicPr>
          <p:cNvPr id="159" name="Google Shape;159;p18"/>
          <p:cNvPicPr preferRelativeResize="0"/>
          <p:nvPr/>
        </p:nvPicPr>
        <p:blipFill rotWithShape="1">
          <a:blip r:embed="rId3">
            <a:alphaModFix/>
          </a:blip>
          <a:srcRect/>
          <a:stretch/>
        </p:blipFill>
        <p:spPr>
          <a:xfrm>
            <a:off x="-152400" y="228600"/>
            <a:ext cx="10820400" cy="662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9"/>
          <p:cNvPicPr preferRelativeResize="0"/>
          <p:nvPr/>
        </p:nvPicPr>
        <p:blipFill rotWithShape="1">
          <a:blip r:embed="rId3">
            <a:alphaModFix/>
          </a:blip>
          <a:srcRect/>
          <a:stretch/>
        </p:blipFill>
        <p:spPr>
          <a:xfrm>
            <a:off x="1371600" y="457200"/>
            <a:ext cx="9372600" cy="617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ctrTitle"/>
          </p:nvPr>
        </p:nvSpPr>
        <p:spPr>
          <a:xfrm>
            <a:off x="914400" y="685801"/>
            <a:ext cx="10363200" cy="761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IN" sz="4000" u="sng">
                <a:solidFill>
                  <a:schemeClr val="dk1"/>
                </a:solidFill>
                <a:latin typeface="Times New Roman"/>
                <a:ea typeface="Times New Roman"/>
                <a:cs typeface="Times New Roman"/>
                <a:sym typeface="Times New Roman"/>
              </a:rPr>
              <a:t>PROBLEM STATEMENT</a:t>
            </a:r>
            <a:endParaRPr/>
          </a:p>
        </p:txBody>
      </p:sp>
      <p:sp>
        <p:nvSpPr>
          <p:cNvPr id="56" name="Google Shape;56;p2"/>
          <p:cNvSpPr txBox="1">
            <a:spLocks noGrp="1"/>
          </p:cNvSpPr>
          <p:nvPr>
            <p:ph type="subTitle" idx="1"/>
          </p:nvPr>
        </p:nvSpPr>
        <p:spPr>
          <a:xfrm>
            <a:off x="1524000" y="1752601"/>
            <a:ext cx="8534400" cy="5601533"/>
          </a:xfrm>
          <a:prstGeom prst="rect">
            <a:avLst/>
          </a:prstGeom>
          <a:noFill/>
          <a:ln>
            <a:noFill/>
          </a:ln>
        </p:spPr>
        <p:txBody>
          <a:bodyPr spcFirstLastPara="1" wrap="square" lIns="0" tIns="0" rIns="0" bIns="0" anchor="t" anchorCtr="0">
            <a:spAutoFit/>
          </a:bodyPr>
          <a:lstStyle/>
          <a:p>
            <a:pPr marL="457200" lvl="0" indent="-457200" algn="l" rtl="0">
              <a:spcBef>
                <a:spcPts val="0"/>
              </a:spcBef>
              <a:spcAft>
                <a:spcPts val="0"/>
              </a:spcAft>
              <a:buClr>
                <a:schemeClr val="dk1"/>
              </a:buClr>
              <a:buSzPts val="2800"/>
              <a:buFont typeface="Arial"/>
              <a:buChar char="•"/>
            </a:pPr>
            <a:r>
              <a:rPr lang="en-IN"/>
              <a:t>The key issue in the waste management is that the garbage bin at public places gets overflowed well in advance before the commencement of the next cleaning process.</a:t>
            </a:r>
            <a:endParaRPr/>
          </a:p>
          <a:p>
            <a:pPr marL="457200" lvl="0" indent="-279400" algn="l" rtl="0">
              <a:spcBef>
                <a:spcPts val="0"/>
              </a:spcBef>
              <a:spcAft>
                <a:spcPts val="0"/>
              </a:spcAft>
              <a:buClr>
                <a:schemeClr val="dk1"/>
              </a:buClr>
              <a:buSzPts val="2800"/>
              <a:buFont typeface="Arial"/>
              <a:buNone/>
            </a:pPr>
            <a:endParaRPr>
              <a:latin typeface="Arial"/>
              <a:ea typeface="Arial"/>
              <a:cs typeface="Arial"/>
              <a:sym typeface="Arial"/>
            </a:endParaRPr>
          </a:p>
          <a:p>
            <a:pPr marL="457200" lvl="0" indent="-457200" algn="l" rtl="0">
              <a:spcBef>
                <a:spcPts val="0"/>
              </a:spcBef>
              <a:spcAft>
                <a:spcPts val="0"/>
              </a:spcAft>
              <a:buClr>
                <a:schemeClr val="dk1"/>
              </a:buClr>
              <a:buSzPts val="2800"/>
              <a:buFont typeface="Arial"/>
              <a:buChar char="•"/>
            </a:pPr>
            <a:r>
              <a:rPr lang="en-IN"/>
              <a:t>It in turn leads to various hazards such as bad odor &amp; ugliness to that place which may be the root cause for spread of various diseases.</a:t>
            </a:r>
            <a:endParaRPr/>
          </a:p>
          <a:p>
            <a:pPr marL="457200" lvl="0" indent="-279400" algn="l" rtl="0">
              <a:spcBef>
                <a:spcPts val="0"/>
              </a:spcBef>
              <a:spcAft>
                <a:spcPts val="0"/>
              </a:spcAft>
              <a:buClr>
                <a:schemeClr val="dk1"/>
              </a:buClr>
              <a:buSzPts val="2800"/>
              <a:buFont typeface="Arial"/>
              <a:buNone/>
            </a:pPr>
            <a:endParaRPr>
              <a:latin typeface="Arial"/>
              <a:ea typeface="Arial"/>
              <a:cs typeface="Arial"/>
              <a:sym typeface="Arial"/>
            </a:endParaRPr>
          </a:p>
          <a:p>
            <a:pPr marL="457200" lvl="0" indent="-457200" algn="l" rtl="0">
              <a:spcBef>
                <a:spcPts val="0"/>
              </a:spcBef>
              <a:spcAft>
                <a:spcPts val="0"/>
              </a:spcAft>
              <a:buClr>
                <a:schemeClr val="dk1"/>
              </a:buClr>
              <a:buSzPts val="2800"/>
              <a:buFont typeface="Arial"/>
              <a:buChar char="•"/>
            </a:pPr>
            <a:r>
              <a:rPr lang="en-IN"/>
              <a:t>To avoid all such hazardous scenario and maintain public cleanliness and health this work is mounted on a smart garbage system. </a:t>
            </a:r>
            <a:endParaRPr>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152400" y="76200"/>
            <a:ext cx="9372600" cy="1926361"/>
          </a:xfrm>
          <a:prstGeom prst="rect">
            <a:avLst/>
          </a:prstGeom>
          <a:noFill/>
          <a:ln>
            <a:noFill/>
          </a:ln>
        </p:spPr>
        <p:txBody>
          <a:bodyPr spcFirstLastPara="1" wrap="square" lIns="0" tIns="0" rIns="0" bIns="0" anchor="t" anchorCtr="0">
            <a:spAutoFit/>
          </a:bodyPr>
          <a:lstStyle/>
          <a:p>
            <a:pPr marL="342900" marR="713740" lvl="0" indent="-342900" algn="l" rtl="0">
              <a:lnSpc>
                <a:spcPct val="110000"/>
              </a:lnSpc>
              <a:spcBef>
                <a:spcPts val="0"/>
              </a:spcBef>
              <a:spcAft>
                <a:spcPts val="0"/>
              </a:spcAft>
              <a:buNone/>
            </a:pPr>
            <a:r>
              <a:rPr lang="en-IN" sz="2800" b="1">
                <a:solidFill>
                  <a:srgbClr val="000000"/>
                </a:solidFill>
                <a:latin typeface="Arial"/>
                <a:ea typeface="Arial"/>
                <a:cs typeface="Arial"/>
                <a:sym typeface="Arial"/>
              </a:rPr>
              <a:t>OUTPUT: </a:t>
            </a:r>
            <a:br>
              <a:rPr lang="en-IN" sz="2800">
                <a:solidFill>
                  <a:srgbClr val="000000"/>
                </a:solidFill>
                <a:latin typeface="Arial"/>
                <a:ea typeface="Arial"/>
                <a:cs typeface="Arial"/>
                <a:sym typeface="Arial"/>
              </a:rPr>
            </a:br>
            <a:br>
              <a:rPr lang="en-IN">
                <a:solidFill>
                  <a:srgbClr val="000000"/>
                </a:solidFill>
                <a:latin typeface="Arial"/>
                <a:ea typeface="Arial"/>
                <a:cs typeface="Arial"/>
                <a:sym typeface="Arial"/>
              </a:rPr>
            </a:br>
            <a:endParaRPr/>
          </a:p>
        </p:txBody>
      </p:sp>
      <p:pic>
        <p:nvPicPr>
          <p:cNvPr id="170" name="Google Shape;170;p20"/>
          <p:cNvPicPr preferRelativeResize="0"/>
          <p:nvPr/>
        </p:nvPicPr>
        <p:blipFill rotWithShape="1">
          <a:blip r:embed="rId3">
            <a:alphaModFix/>
          </a:blip>
          <a:srcRect/>
          <a:stretch/>
        </p:blipFill>
        <p:spPr>
          <a:xfrm>
            <a:off x="457200" y="563880"/>
            <a:ext cx="11125200" cy="62179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1"/>
          <p:cNvPicPr preferRelativeResize="0"/>
          <p:nvPr/>
        </p:nvPicPr>
        <p:blipFill rotWithShape="1">
          <a:blip r:embed="rId3">
            <a:alphaModFix/>
          </a:blip>
          <a:srcRect/>
          <a:stretch/>
        </p:blipFill>
        <p:spPr>
          <a:xfrm>
            <a:off x="1447800" y="381000"/>
            <a:ext cx="9372600" cy="609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609600" y="0"/>
            <a:ext cx="10896599" cy="732508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br>
              <a:rPr lang="en-IN" sz="2800">
                <a:latin typeface="Arial"/>
                <a:ea typeface="Arial"/>
                <a:cs typeface="Arial"/>
                <a:sym typeface="Arial"/>
              </a:rPr>
            </a:br>
            <a:r>
              <a:rPr lang="en-IN" sz="2800">
                <a:latin typeface="Arial"/>
                <a:ea typeface="Arial"/>
                <a:cs typeface="Arial"/>
                <a:sym typeface="Arial"/>
              </a:rPr>
              <a:t>                                </a:t>
            </a:r>
            <a:r>
              <a:rPr lang="en-IN" b="1" u="sng">
                <a:latin typeface="Arial"/>
                <a:ea typeface="Arial"/>
                <a:cs typeface="Arial"/>
                <a:sym typeface="Arial"/>
              </a:rPr>
              <a:t>ALGORITHM TECHNIQUE:</a:t>
            </a:r>
            <a:br>
              <a:rPr lang="en-IN" b="1">
                <a:latin typeface="Arial"/>
                <a:ea typeface="Arial"/>
                <a:cs typeface="Arial"/>
                <a:sym typeface="Arial"/>
              </a:rPr>
            </a:br>
            <a:br>
              <a:rPr lang="en-IN" sz="2800" b="1">
                <a:latin typeface="Arial"/>
                <a:ea typeface="Arial"/>
                <a:cs typeface="Arial"/>
                <a:sym typeface="Arial"/>
              </a:rPr>
            </a:br>
            <a:r>
              <a:rPr lang="en-IN" sz="3200"/>
              <a:t>Algorithm 1: Working of smart dustbin at Level1</a:t>
            </a:r>
            <a:br>
              <a:rPr lang="en-IN" sz="3200"/>
            </a:br>
            <a:r>
              <a:rPr lang="en-IN" sz="3200"/>
              <a:t> </a:t>
            </a:r>
            <a:br>
              <a:rPr lang="en-IN" sz="3200"/>
            </a:br>
            <a:r>
              <a:rPr lang="en-IN" sz="3200"/>
              <a:t>1. Initialize flag=1, th level =20 cm, thp level=0.3</a:t>
            </a:r>
            <a:br>
              <a:rPr lang="en-IN" sz="3200"/>
            </a:br>
            <a:r>
              <a:rPr lang="en-IN" sz="3200"/>
              <a:t>2. If ir user&lt; 40mm</a:t>
            </a:r>
            <a:br>
              <a:rPr lang="en-IN" sz="3200"/>
            </a:br>
            <a:r>
              <a:rPr lang="en-IN" sz="3200"/>
              <a:t>              “open the lid” </a:t>
            </a:r>
            <a:br>
              <a:rPr lang="en-IN" sz="3200"/>
            </a:br>
            <a:r>
              <a:rPr lang="en-IN" sz="3200"/>
              <a:t>3. if b=1 then </a:t>
            </a:r>
            <a:br>
              <a:rPr lang="en-IN" sz="3200"/>
            </a:br>
            <a:r>
              <a:rPr lang="en-IN" sz="3200"/>
              <a:t>               if flag=1</a:t>
            </a:r>
            <a:br>
              <a:rPr lang="en-IN" sz="3200"/>
            </a:br>
            <a:r>
              <a:rPr lang="en-IN"/>
              <a:t>                     </a:t>
            </a:r>
            <a:r>
              <a:rPr lang="en-IN" sz="3200"/>
              <a:t>“No Rotation” </a:t>
            </a:r>
            <a:br>
              <a:rPr lang="en-IN" sz="3200"/>
            </a:br>
            <a:r>
              <a:rPr lang="en-IN" sz="3200"/>
              <a:t>                             Else</a:t>
            </a:r>
            <a:br>
              <a:rPr lang="en-IN" sz="3200"/>
            </a:br>
            <a:r>
              <a:rPr lang="en-IN" sz="3200"/>
              <a:t>                                “180 degree Rotation”</a:t>
            </a:r>
            <a:br>
              <a:rPr lang="en-IN"/>
            </a:br>
            <a:r>
              <a:rPr lang="en-IN"/>
              <a:t>                                   </a:t>
            </a:r>
            <a:endParaRPr sz="2800" b="1">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228600" y="228600"/>
            <a:ext cx="10477500" cy="806374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 </a:t>
            </a:r>
            <a:r>
              <a:rPr lang="en-IN" sz="3200"/>
              <a:t>flag=1 </a:t>
            </a:r>
            <a:br>
              <a:rPr lang="en-IN" sz="3200"/>
            </a:br>
            <a:r>
              <a:rPr lang="en-IN" sz="3200"/>
              <a:t>                            endif</a:t>
            </a:r>
            <a:br>
              <a:rPr lang="en-IN" sz="3200"/>
            </a:br>
            <a:r>
              <a:rPr lang="en-IN" sz="3200"/>
              <a:t>                      endif </a:t>
            </a:r>
            <a:br>
              <a:rPr lang="en-IN" sz="3200"/>
            </a:br>
            <a:r>
              <a:rPr lang="en-IN" sz="3200"/>
              <a:t>4. if nb=1 then </a:t>
            </a:r>
            <a:br>
              <a:rPr lang="en-IN" sz="3200"/>
            </a:br>
            <a:r>
              <a:rPr lang="en-IN" sz="3200"/>
              <a:t>          if flag=1 </a:t>
            </a:r>
            <a:br>
              <a:rPr lang="en-IN" sz="3200"/>
            </a:br>
            <a:r>
              <a:rPr lang="en-IN" sz="3200"/>
              <a:t>              “180 degree Rotation”</a:t>
            </a:r>
            <a:br>
              <a:rPr lang="en-IN" sz="3200"/>
            </a:br>
            <a:r>
              <a:rPr lang="en-IN" sz="3200"/>
              <a:t>                flag=0 </a:t>
            </a:r>
            <a:br>
              <a:rPr lang="en-IN" sz="3200"/>
            </a:br>
            <a:r>
              <a:rPr lang="en-IN" sz="3200"/>
              <a:t>          else</a:t>
            </a:r>
            <a:br>
              <a:rPr lang="en-IN" sz="3200"/>
            </a:br>
            <a:r>
              <a:rPr lang="en-IN" sz="3200"/>
              <a:t>              “No Rotation”</a:t>
            </a:r>
            <a:br>
              <a:rPr lang="en-IN" sz="3200"/>
            </a:br>
            <a:r>
              <a:rPr lang="en-IN" sz="3200"/>
              <a:t>          endif </a:t>
            </a:r>
            <a:br>
              <a:rPr lang="en-IN" sz="3200"/>
            </a:br>
            <a:r>
              <a:rPr lang="en-IN" sz="3200"/>
              <a:t>endif </a:t>
            </a:r>
            <a:br>
              <a:rPr lang="en-IN" sz="3200"/>
            </a:br>
            <a:r>
              <a:rPr lang="en-IN" sz="3200"/>
              <a:t>5. “close the lid after delay of 30 sec” </a:t>
            </a:r>
            <a:br>
              <a:rPr lang="en-IN" sz="3200"/>
            </a:br>
            <a:r>
              <a:rPr lang="en-IN" sz="3200"/>
              <a:t>   end if </a:t>
            </a:r>
            <a:br>
              <a:rPr lang="en-IN" sz="3200"/>
            </a:br>
            <a:br>
              <a:rPr lang="en-IN" sz="3200"/>
            </a:br>
            <a:br>
              <a:rPr lang="en-IN" sz="3200">
                <a:solidFill>
                  <a:srgbClr val="000000"/>
                </a:solidFill>
                <a:latin typeface="Arial"/>
                <a:ea typeface="Arial"/>
                <a:cs typeface="Arial"/>
                <a:sym typeface="Arial"/>
              </a:rPr>
            </a:br>
            <a:endParaRPr sz="32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p:nvPr/>
        </p:nvSpPr>
        <p:spPr>
          <a:xfrm>
            <a:off x="-152400" y="152400"/>
            <a:ext cx="9296400" cy="6322244"/>
          </a:xfrm>
          <a:prstGeom prst="rect">
            <a:avLst/>
          </a:prstGeom>
          <a:noFill/>
          <a:ln>
            <a:noFill/>
          </a:ln>
        </p:spPr>
        <p:txBody>
          <a:bodyPr spcFirstLastPara="1" wrap="square" lIns="91425" tIns="45700" rIns="91425" bIns="45700" anchor="t" anchorCtr="0">
            <a:spAutoFit/>
          </a:bodyPr>
          <a:lstStyle/>
          <a:p>
            <a:pPr marL="498475" marR="248284" lvl="0" indent="0" algn="just" rtl="0">
              <a:spcBef>
                <a:spcPts val="0"/>
              </a:spcBef>
              <a:spcAft>
                <a:spcPts val="0"/>
              </a:spcAft>
              <a:buNone/>
            </a:pPr>
            <a:r>
              <a:rPr lang="en-IN" sz="3200">
                <a:solidFill>
                  <a:schemeClr val="dk1"/>
                </a:solidFill>
                <a:latin typeface="Times New Roman"/>
                <a:ea typeface="Times New Roman"/>
                <a:cs typeface="Times New Roman"/>
                <a:sym typeface="Times New Roman"/>
              </a:rPr>
              <a:t>6.  if b level&gt;= th level || nb level&gt;= th level|| pg level&gt;= thp level </a:t>
            </a:r>
            <a:endParaRPr/>
          </a:p>
          <a:p>
            <a:pPr marL="498475" marR="248284" lvl="0" indent="0" algn="just" rtl="0">
              <a:spcBef>
                <a:spcPts val="1000"/>
              </a:spcBef>
              <a:spcAft>
                <a:spcPts val="0"/>
              </a:spcAft>
              <a:buNone/>
            </a:pPr>
            <a:r>
              <a:rPr lang="en-IN" sz="3200">
                <a:solidFill>
                  <a:schemeClr val="dk1"/>
                </a:solidFill>
                <a:latin typeface="Times New Roman"/>
                <a:ea typeface="Times New Roman"/>
                <a:cs typeface="Times New Roman"/>
                <a:sym typeface="Times New Roman"/>
              </a:rPr>
              <a:t>    “Move the dustbin outside home” </a:t>
            </a:r>
            <a:endParaRPr/>
          </a:p>
          <a:p>
            <a:pPr marL="498475" marR="248284" lvl="0" indent="0" algn="just" rtl="0">
              <a:spcBef>
                <a:spcPts val="1000"/>
              </a:spcBef>
              <a:spcAft>
                <a:spcPts val="0"/>
              </a:spcAft>
              <a:buNone/>
            </a:pPr>
            <a:r>
              <a:rPr lang="en-IN" sz="3200">
                <a:solidFill>
                  <a:schemeClr val="dk1"/>
                </a:solidFill>
                <a:latin typeface="Times New Roman"/>
                <a:ea typeface="Times New Roman"/>
                <a:cs typeface="Times New Roman"/>
                <a:sym typeface="Times New Roman"/>
              </a:rPr>
              <a:t>                  “Send message to the facility supervisor” </a:t>
            </a:r>
            <a:endParaRPr/>
          </a:p>
          <a:p>
            <a:pPr marL="0" marR="0" lvl="0" indent="0" algn="l" rtl="0">
              <a:spcBef>
                <a:spcPts val="500"/>
              </a:spcBef>
              <a:spcAft>
                <a:spcPts val="0"/>
              </a:spcAft>
              <a:buNone/>
            </a:pPr>
            <a:r>
              <a:rPr lang="en-IN" sz="3200">
                <a:solidFill>
                  <a:schemeClr val="dk1"/>
                </a:solidFill>
                <a:latin typeface="Arial"/>
                <a:ea typeface="Arial"/>
                <a:cs typeface="Arial"/>
                <a:sym typeface="Arial"/>
              </a:rPr>
              <a:t>    endif</a:t>
            </a:r>
            <a:endParaRPr/>
          </a:p>
          <a:p>
            <a:pPr marL="0" marR="0" lvl="0" indent="0" algn="l" rtl="0">
              <a:spcBef>
                <a:spcPts val="0"/>
              </a:spcBef>
              <a:spcAft>
                <a:spcPts val="0"/>
              </a:spcAft>
              <a:buNone/>
            </a:pPr>
            <a:r>
              <a:rPr lang="en-IN" sz="3200">
                <a:solidFill>
                  <a:schemeClr val="dk1"/>
                </a:solidFill>
                <a:latin typeface="Arial"/>
                <a:ea typeface="Arial"/>
                <a:cs typeface="Arial"/>
                <a:sym typeface="Arial"/>
              </a:rPr>
              <a:t> </a:t>
            </a:r>
            <a:endParaRPr/>
          </a:p>
          <a:p>
            <a:pPr marL="0" marR="0" lvl="0" indent="0" algn="l" rtl="0">
              <a:spcBef>
                <a:spcPts val="0"/>
              </a:spcBef>
              <a:spcAft>
                <a:spcPts val="0"/>
              </a:spcAft>
              <a:buNone/>
            </a:pPr>
            <a:r>
              <a:rPr lang="en-IN" sz="3200">
                <a:solidFill>
                  <a:schemeClr val="dk1"/>
                </a:solidFill>
                <a:latin typeface="Arial"/>
                <a:ea typeface="Arial"/>
                <a:cs typeface="Arial"/>
                <a:sym typeface="Arial"/>
              </a:rPr>
              <a:t>    7. if b level== 0 ||  nb level== 0</a:t>
            </a:r>
            <a:endParaRPr/>
          </a:p>
          <a:p>
            <a:pPr marL="0" marR="0" lvl="0" indent="0" algn="l" rtl="0">
              <a:spcBef>
                <a:spcPts val="0"/>
              </a:spcBef>
              <a:spcAft>
                <a:spcPts val="0"/>
              </a:spcAft>
              <a:buNone/>
            </a:pPr>
            <a:r>
              <a:rPr lang="en-IN" sz="3200">
                <a:solidFill>
                  <a:schemeClr val="dk1"/>
                </a:solidFill>
                <a:latin typeface="Arial"/>
                <a:ea typeface="Arial"/>
                <a:cs typeface="Arial"/>
                <a:sym typeface="Arial"/>
              </a:rPr>
              <a:t>                “Move the dustbin inside home “ </a:t>
            </a:r>
            <a:endParaRPr/>
          </a:p>
          <a:p>
            <a:pPr marL="0" marR="0" lvl="0" indent="0" algn="l" rtl="0">
              <a:spcBef>
                <a:spcPts val="0"/>
              </a:spcBef>
              <a:spcAft>
                <a:spcPts val="0"/>
              </a:spcAft>
              <a:buNone/>
            </a:pPr>
            <a:r>
              <a:rPr lang="en-IN" sz="3200">
                <a:solidFill>
                  <a:schemeClr val="dk1"/>
                </a:solidFill>
                <a:latin typeface="Arial"/>
                <a:ea typeface="Arial"/>
                <a:cs typeface="Arial"/>
                <a:sym typeface="Arial"/>
              </a:rPr>
              <a:t>       endif </a:t>
            </a:r>
            <a:endParaRPr/>
          </a:p>
          <a:p>
            <a:pPr marL="0" marR="0" lvl="0" indent="0" algn="l" rtl="0">
              <a:spcBef>
                <a:spcPts val="0"/>
              </a:spcBef>
              <a:spcAft>
                <a:spcPts val="0"/>
              </a:spcAft>
              <a:buNone/>
            </a:pPr>
            <a:endParaRPr sz="3200">
              <a:solidFill>
                <a:schemeClr val="dk1"/>
              </a:solidFill>
              <a:latin typeface="Arial"/>
              <a:ea typeface="Arial"/>
              <a:cs typeface="Arial"/>
              <a:sym typeface="Arial"/>
            </a:endParaRPr>
          </a:p>
          <a:p>
            <a:pPr marL="0" marR="0" lvl="0" indent="0" algn="l" rtl="0">
              <a:spcBef>
                <a:spcPts val="0"/>
              </a:spcBef>
              <a:spcAft>
                <a:spcPts val="0"/>
              </a:spcAft>
              <a:buNone/>
            </a:pPr>
            <a:r>
              <a:rPr lang="en-IN" sz="3200">
                <a:solidFill>
                  <a:schemeClr val="dk1"/>
                </a:solidFill>
                <a:latin typeface="Arial"/>
                <a:ea typeface="Arial"/>
                <a:cs typeface="Arial"/>
                <a:sym typeface="Arial"/>
              </a:rPr>
              <a:t>    8.  goto step 2</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p:nvPr/>
        </p:nvSpPr>
        <p:spPr>
          <a:xfrm>
            <a:off x="228600" y="228600"/>
            <a:ext cx="11734800" cy="62478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a:solidFill>
                  <a:schemeClr val="dk1"/>
                </a:solidFill>
                <a:latin typeface="Times New Roman"/>
                <a:ea typeface="Times New Roman"/>
                <a:cs typeface="Times New Roman"/>
                <a:sym typeface="Times New Roman"/>
              </a:rPr>
              <a:t>                                           </a:t>
            </a:r>
            <a:r>
              <a:rPr lang="en-IN" sz="4400" b="1" i="0" u="sng">
                <a:solidFill>
                  <a:schemeClr val="dk1"/>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400" b="1"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The proposed method for the management of wastes is efficient and time saving process. This automation of waste also reduces the human effort and consequently the cost of the whole process. Thus a hygiene and clean environment can be provided. This project helps in identifying all possible smart garbage management methods that can be implemented to make society clean.</a:t>
            </a:r>
            <a:endParaRPr/>
          </a:p>
          <a:p>
            <a:pPr marL="0" marR="0" lvl="0" indent="0" algn="l" rtl="0">
              <a:spcBef>
                <a:spcPts val="0"/>
              </a:spcBef>
              <a:spcAft>
                <a:spcPts val="0"/>
              </a:spcAft>
              <a:buNone/>
            </a:pPr>
            <a:r>
              <a:rPr lang="en-IN" sz="2800">
                <a:solidFill>
                  <a:schemeClr val="dk1"/>
                </a:solidFill>
                <a:latin typeface="Times New Roman"/>
                <a:ea typeface="Times New Roman"/>
                <a:cs typeface="Times New Roman"/>
                <a:sym typeface="Times New Roman"/>
              </a:rPr>
              <a:t>The objective of this research is to make the society as a smart green society which is environmentally sound and healthy. This model continuously monitors the level of waste in the biodegradable and non biodegradable compartment of the dustbin and also the concentration of poisonous gases.</a:t>
            </a:r>
            <a:r>
              <a:rPr lang="en-IN" sz="1800">
                <a:solidFill>
                  <a:schemeClr val="dk1"/>
                </a:solidFill>
                <a:latin typeface="Arial"/>
                <a:ea typeface="Arial"/>
                <a:cs typeface="Arial"/>
                <a:sym typeface="Arial"/>
              </a:rPr>
              <a:t> </a:t>
            </a:r>
            <a:r>
              <a:rPr lang="en-IN" sz="2800">
                <a:solidFill>
                  <a:schemeClr val="dk1"/>
                </a:solidFill>
                <a:latin typeface="Times New Roman"/>
                <a:ea typeface="Times New Roman"/>
                <a:cs typeface="Times New Roman"/>
                <a:sym typeface="Times New Roman"/>
              </a:rPr>
              <a:t>This model uses machine learning technique (KNN) to send alert messages to concern society authority with 93.3 % accuracy. </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ctrTitle"/>
          </p:nvPr>
        </p:nvSpPr>
        <p:spPr>
          <a:xfrm>
            <a:off x="1" y="1"/>
            <a:ext cx="11353800" cy="677108"/>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IN" u="sng">
                <a:latin typeface="Times New Roman"/>
                <a:ea typeface="Times New Roman"/>
                <a:cs typeface="Times New Roman"/>
                <a:sym typeface="Times New Roman"/>
              </a:rPr>
              <a:t>REFERENCES</a:t>
            </a:r>
            <a:endParaRPr/>
          </a:p>
        </p:txBody>
      </p:sp>
      <p:sp>
        <p:nvSpPr>
          <p:cNvPr id="205" name="Google Shape;205;p27"/>
          <p:cNvSpPr txBox="1">
            <a:spLocks noGrp="1"/>
          </p:cNvSpPr>
          <p:nvPr>
            <p:ph type="subTitle" idx="1"/>
          </p:nvPr>
        </p:nvSpPr>
        <p:spPr>
          <a:xfrm>
            <a:off x="381001" y="928223"/>
            <a:ext cx="11257279" cy="584775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400">
                <a:latin typeface="Arial"/>
                <a:ea typeface="Arial"/>
                <a:cs typeface="Arial"/>
                <a:sym typeface="Arial"/>
              </a:rPr>
              <a:t>1. </a:t>
            </a:r>
            <a:r>
              <a:rPr lang="en-IN"/>
              <a:t>"United Nations Statistics Division - Environment Statistics". unstats.un.org. Retrieved 3 March 2017.</a:t>
            </a:r>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IN" sz="2400">
                <a:latin typeface="Arial"/>
                <a:ea typeface="Arial"/>
                <a:cs typeface="Arial"/>
                <a:sym typeface="Arial"/>
              </a:rPr>
              <a:t>2. </a:t>
            </a:r>
            <a:r>
              <a:rPr lang="en-IN"/>
              <a:t>Davidson, Gary (June 2011). "Waste Management Practices: Literature Review"(PDF). Dalhousie University - Office of Sustainability. Retrieved 3 March 2017.</a:t>
            </a:r>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IN" sz="2400">
                <a:latin typeface="Arial"/>
                <a:ea typeface="Arial"/>
                <a:cs typeface="Arial"/>
                <a:sym typeface="Arial"/>
              </a:rPr>
              <a:t>3. </a:t>
            </a:r>
            <a:r>
              <a:rPr lang="en-IN"/>
              <a:t>Handbook of Solid Waste Management and Waste Minimization Technologies. 2003. pp. 337–465.</a:t>
            </a:r>
            <a:endParaRPr/>
          </a:p>
          <a:p>
            <a:pPr marL="0" lvl="0" indent="0" algn="l" rtl="0">
              <a:spcBef>
                <a:spcPts val="0"/>
              </a:spcBef>
              <a:spcAft>
                <a:spcPts val="0"/>
              </a:spcAft>
              <a:buNone/>
            </a:pPr>
            <a:endParaRPr/>
          </a:p>
          <a:p>
            <a:pPr marL="0" lvl="0" indent="0" algn="l" rtl="0">
              <a:spcBef>
                <a:spcPts val="0"/>
              </a:spcBef>
              <a:spcAft>
                <a:spcPts val="0"/>
              </a:spcAft>
              <a:buNone/>
            </a:pPr>
            <a:r>
              <a:rPr lang="en-IN"/>
              <a:t>4. Albert, Raleigh (4 August 2011). "The Proper Care and Use of a Garbage Disposal". Disposal Mag. Retrieved 2017-03-03.</a:t>
            </a:r>
            <a:endParaRPr/>
          </a:p>
          <a:p>
            <a:pPr marL="0" lvl="0" indent="0" algn="l" rtl="0">
              <a:spcBef>
                <a:spcPts val="0"/>
              </a:spcBef>
              <a:spcAft>
                <a:spcPts val="0"/>
              </a:spcAft>
              <a:buNone/>
            </a:pPr>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4419600" y="2438400"/>
            <a:ext cx="4038600" cy="609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Arial"/>
                <a:ea typeface="Arial"/>
                <a:cs typeface="Arial"/>
                <a:sym typeface="Arial"/>
              </a:rPr>
              <a:t>THANK YOU</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ctrTitle"/>
          </p:nvPr>
        </p:nvSpPr>
        <p:spPr>
          <a:xfrm>
            <a:off x="685800" y="381000"/>
            <a:ext cx="10058400" cy="615553"/>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IN" sz="4000" u="sng">
                <a:latin typeface="Times New Roman"/>
                <a:ea typeface="Times New Roman"/>
                <a:cs typeface="Times New Roman"/>
                <a:sym typeface="Times New Roman"/>
              </a:rPr>
              <a:t>DOMAIN AREA</a:t>
            </a:r>
            <a:endParaRPr/>
          </a:p>
        </p:txBody>
      </p:sp>
      <p:sp>
        <p:nvSpPr>
          <p:cNvPr id="62" name="Google Shape;62;p3"/>
          <p:cNvSpPr txBox="1">
            <a:spLocks noGrp="1"/>
          </p:cNvSpPr>
          <p:nvPr>
            <p:ph type="subTitle" idx="1"/>
          </p:nvPr>
        </p:nvSpPr>
        <p:spPr>
          <a:xfrm>
            <a:off x="1143000" y="1447800"/>
            <a:ext cx="9448800" cy="4572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Internet and its applications have become an integral part of today’s human lifestyle. It has become an essential tool in every aspect. Due to the tremendous demand and necessity, researchers were beyond connecting just computers into the web. These researches led to the birth of a sensational gizmo, Internet of Things (IOT). Communication over the internet has grown from user – user interaction to device – device interaction these days. The IOT concept proposed years back but still it’s the initial stage of the commercial deployment.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4114800" y="76200"/>
            <a:ext cx="3657599"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u="sng">
                <a:latin typeface="Times New Roman"/>
                <a:ea typeface="Times New Roman"/>
                <a:cs typeface="Times New Roman"/>
                <a:sym typeface="Times New Roman"/>
              </a:rPr>
              <a:t>ABSTRACT</a:t>
            </a:r>
            <a:endParaRPr/>
          </a:p>
        </p:txBody>
      </p:sp>
      <p:sp>
        <p:nvSpPr>
          <p:cNvPr id="68" name="Google Shape;68;p4"/>
          <p:cNvSpPr/>
          <p:nvPr/>
        </p:nvSpPr>
        <p:spPr>
          <a:xfrm>
            <a:off x="533400" y="914400"/>
            <a:ext cx="10439400" cy="60631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Arial"/>
                <a:ea typeface="Arial"/>
                <a:cs typeface="Arial"/>
                <a:sym typeface="Arial"/>
              </a:rPr>
              <a:t>1. The whole process is up held by an wi-fi module integrated with and IOT Facilitation. </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2400">
                <a:solidFill>
                  <a:schemeClr val="dk1"/>
                </a:solidFill>
                <a:latin typeface="Arial"/>
                <a:ea typeface="Arial"/>
                <a:cs typeface="Arial"/>
                <a:sym typeface="Arial"/>
              </a:rPr>
              <a:t>2. The real time status of how waste collection is being done could be monitored and followed up by the municipality authority with the aid of this system. </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2400">
                <a:solidFill>
                  <a:schemeClr val="dk1"/>
                </a:solidFill>
                <a:latin typeface="Arial"/>
                <a:ea typeface="Arial"/>
                <a:cs typeface="Arial"/>
                <a:sym typeface="Arial"/>
              </a:rPr>
              <a:t>3. In addition to this the necessary remedial / alternate measures could be adapted.</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2400">
                <a:solidFill>
                  <a:schemeClr val="dk1"/>
                </a:solidFill>
                <a:latin typeface="Arial"/>
                <a:ea typeface="Arial"/>
                <a:cs typeface="Arial"/>
                <a:sym typeface="Arial"/>
              </a:rPr>
              <a:t>4. An Web based application is developed and linked to a web server to intimate the alerts from the microcontroller to the urban office and to perform the remote monitoring of the cleaning process, done by the workers, thereby reducing the manual process of monitoring and verification. </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IN" sz="2400">
                <a:solidFill>
                  <a:schemeClr val="dk1"/>
                </a:solidFill>
                <a:latin typeface="Arial"/>
                <a:ea typeface="Arial"/>
                <a:cs typeface="Arial"/>
                <a:sym typeface="Arial"/>
              </a:rPr>
              <a:t>5. The notifications are sent to the Web based application using wi-fi module.</a:t>
            </a: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1831975" y="322580"/>
            <a:ext cx="8354695" cy="135382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Times New Roman"/>
                <a:ea typeface="Times New Roman"/>
                <a:cs typeface="Times New Roman"/>
                <a:sym typeface="Times New Roman"/>
              </a:rPr>
              <a:t>Literature survey - Paper 1</a:t>
            </a:r>
            <a:br>
              <a:rPr lang="en-I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74" name="Google Shape;74;p5"/>
          <p:cNvSpPr txBox="1">
            <a:spLocks noGrp="1"/>
          </p:cNvSpPr>
          <p:nvPr>
            <p:ph type="body" idx="1"/>
          </p:nvPr>
        </p:nvSpPr>
        <p:spPr>
          <a:xfrm>
            <a:off x="1219200" y="1642369"/>
            <a:ext cx="10322521" cy="333822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000" b="1">
                <a:latin typeface="Times New Roman"/>
                <a:ea typeface="Times New Roman"/>
                <a:cs typeface="Times New Roman"/>
                <a:sym typeface="Times New Roman"/>
              </a:rPr>
              <a:t>Title : </a:t>
            </a:r>
            <a:r>
              <a:rPr lang="en-IN" sz="2000"/>
              <a:t>IOT Based Automatic Waste Management System</a:t>
            </a:r>
            <a:endParaRPr sz="2000">
              <a:latin typeface="Times New Roman"/>
              <a:ea typeface="Times New Roman"/>
              <a:cs typeface="Times New Roman"/>
              <a:sym typeface="Times New Roman"/>
            </a:endParaRPr>
          </a:p>
          <a:p>
            <a:pPr marL="0" lvl="0" indent="0" algn="l" rtl="0">
              <a:spcBef>
                <a:spcPts val="1000"/>
              </a:spcBef>
              <a:spcAft>
                <a:spcPts val="0"/>
              </a:spcAft>
              <a:buNone/>
            </a:pPr>
            <a:endParaRPr sz="2400" b="1">
              <a:latin typeface="Times New Roman"/>
              <a:ea typeface="Times New Roman"/>
              <a:cs typeface="Times New Roman"/>
              <a:sym typeface="Times New Roman"/>
            </a:endParaRPr>
          </a:p>
          <a:p>
            <a:pPr marL="0" lvl="0" indent="0" algn="l" rtl="0">
              <a:spcBef>
                <a:spcPts val="100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Journal &amp;Year :</a:t>
            </a:r>
            <a:r>
              <a:rPr lang="en-IN" sz="2000">
                <a:latin typeface="Times New Roman"/>
                <a:ea typeface="Times New Roman"/>
                <a:cs typeface="Times New Roman"/>
                <a:sym typeface="Times New Roman"/>
              </a:rPr>
              <a:t> IEEE &amp; 2013</a:t>
            </a:r>
            <a:endParaRPr/>
          </a:p>
          <a:p>
            <a:pPr marL="0" lvl="0" indent="0" algn="l" rtl="0">
              <a:spcBef>
                <a:spcPts val="1000"/>
              </a:spcBef>
              <a:spcAft>
                <a:spcPts val="0"/>
              </a:spcAft>
              <a:buClr>
                <a:schemeClr val="dk1"/>
              </a:buClr>
              <a:buSzPts val="2400"/>
              <a:buFont typeface="Arial"/>
              <a:buNone/>
            </a:pPr>
            <a:endParaRPr sz="2400" b="1">
              <a:latin typeface="Times New Roman"/>
              <a:ea typeface="Times New Roman"/>
              <a:cs typeface="Times New Roman"/>
              <a:sym typeface="Times New Roman"/>
            </a:endParaRPr>
          </a:p>
          <a:p>
            <a:pPr marL="0" lvl="0" indent="0" algn="l" rtl="0">
              <a:spcBef>
                <a:spcPts val="0"/>
              </a:spcBef>
              <a:spcAft>
                <a:spcPts val="0"/>
              </a:spcAft>
              <a:buNone/>
            </a:pPr>
            <a:r>
              <a:rPr lang="en-IN" sz="2000" b="1">
                <a:latin typeface="Times New Roman"/>
                <a:ea typeface="Times New Roman"/>
                <a:cs typeface="Times New Roman"/>
                <a:sym typeface="Times New Roman"/>
              </a:rPr>
              <a:t>Concept :</a:t>
            </a:r>
            <a:r>
              <a:rPr lang="en-IN" sz="2000">
                <a:latin typeface="Times New Roman"/>
                <a:ea typeface="Times New Roman"/>
                <a:cs typeface="Times New Roman"/>
                <a:sym typeface="Times New Roman"/>
              </a:rPr>
              <a:t>We have implemented real time waste management system by using smart dustbins to check the fill level of smart dustbins whether the dustbin are full or not.</a:t>
            </a:r>
            <a:endParaRPr/>
          </a:p>
          <a:p>
            <a:pPr marL="0" lvl="0" indent="0" algn="l" rtl="0">
              <a:spcBef>
                <a:spcPts val="0"/>
              </a:spcBef>
              <a:spcAft>
                <a:spcPts val="0"/>
              </a:spcAft>
              <a:buNone/>
            </a:pPr>
            <a:r>
              <a:rPr lang="en-I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0"/>
              </a:spcBef>
              <a:spcAft>
                <a:spcPts val="0"/>
              </a:spcAft>
              <a:buNone/>
            </a:pPr>
            <a:r>
              <a:rPr lang="en-IN" sz="2000" b="1">
                <a:latin typeface="Times New Roman"/>
                <a:ea typeface="Times New Roman"/>
                <a:cs typeface="Times New Roman"/>
                <a:sym typeface="Times New Roman"/>
              </a:rPr>
              <a:t>Disadvantages</a:t>
            </a:r>
            <a:r>
              <a:rPr lang="en-IN" sz="2000">
                <a:latin typeface="Times New Roman"/>
                <a:ea typeface="Times New Roman"/>
                <a:cs typeface="Times New Roman"/>
                <a:sym typeface="Times New Roman"/>
              </a:rPr>
              <a:t> : </a:t>
            </a:r>
            <a:r>
              <a:rPr lang="en-IN" sz="2000"/>
              <a:t>Privacy issues , Inaccuracy , loss of internet connection due to bad weather.</a:t>
            </a:r>
            <a:endParaRPr/>
          </a:p>
          <a:p>
            <a:pPr marL="0" lvl="0" indent="0" algn="l" rtl="0">
              <a:lnSpc>
                <a:spcPct val="107000"/>
              </a:lnSpc>
              <a:spcBef>
                <a:spcPts val="0"/>
              </a:spcBef>
              <a:spcAft>
                <a:spcPts val="0"/>
              </a:spcAft>
              <a:buNone/>
            </a:pPr>
            <a:r>
              <a:rPr lang="en-IN" sz="2400">
                <a:latin typeface="Times New Roman"/>
                <a:ea typeface="Times New Roman"/>
                <a:cs typeface="Times New Roman"/>
                <a:sym typeface="Times New Roman"/>
              </a:rPr>
              <a:t>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1741170" y="322580"/>
            <a:ext cx="8424545" cy="67710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Arial"/>
                <a:ea typeface="Arial"/>
                <a:cs typeface="Arial"/>
                <a:sym typeface="Arial"/>
              </a:rPr>
              <a:t>Literature survey - Paper 2</a:t>
            </a:r>
            <a:endParaRPr/>
          </a:p>
        </p:txBody>
      </p:sp>
      <p:sp>
        <p:nvSpPr>
          <p:cNvPr id="80" name="Google Shape;80;p6"/>
          <p:cNvSpPr txBox="1">
            <a:spLocks noGrp="1"/>
          </p:cNvSpPr>
          <p:nvPr>
            <p:ph type="body" idx="1"/>
          </p:nvPr>
        </p:nvSpPr>
        <p:spPr>
          <a:xfrm>
            <a:off x="934739" y="1219200"/>
            <a:ext cx="9809461" cy="452335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sz="2000" b="1">
              <a:latin typeface="Times New Roman"/>
              <a:ea typeface="Times New Roman"/>
              <a:cs typeface="Times New Roman"/>
              <a:sym typeface="Times New Roman"/>
            </a:endParaRPr>
          </a:p>
          <a:p>
            <a:pPr marL="0" lvl="0" indent="0" algn="l" rtl="0">
              <a:spcBef>
                <a:spcPts val="1000"/>
              </a:spcBef>
              <a:spcAft>
                <a:spcPts val="0"/>
              </a:spcAft>
              <a:buNone/>
            </a:pPr>
            <a:r>
              <a:rPr lang="en-IN" sz="2000" b="1">
                <a:latin typeface="Times New Roman"/>
                <a:ea typeface="Times New Roman"/>
                <a:cs typeface="Times New Roman"/>
                <a:sym typeface="Times New Roman"/>
              </a:rPr>
              <a:t>Title :</a:t>
            </a:r>
            <a:r>
              <a:rPr lang="en-IN" sz="2000">
                <a:latin typeface="Times New Roman"/>
                <a:ea typeface="Times New Roman"/>
                <a:cs typeface="Times New Roman"/>
                <a:sym typeface="Times New Roman"/>
              </a:rPr>
              <a:t> Smart Waste Management System using IOT</a:t>
            </a:r>
            <a:endParaRPr sz="2000"/>
          </a:p>
          <a:p>
            <a:pPr marL="0" lvl="0" indent="0" algn="l" rtl="0">
              <a:spcBef>
                <a:spcPts val="1000"/>
              </a:spcBef>
              <a:spcAft>
                <a:spcPts val="0"/>
              </a:spcAft>
              <a:buNone/>
            </a:pPr>
            <a:endParaRPr/>
          </a:p>
          <a:p>
            <a:pPr marL="0" lvl="0" indent="0" algn="l" rtl="0">
              <a:spcBef>
                <a:spcPts val="100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Journal &amp; Year:</a:t>
            </a:r>
            <a:r>
              <a:rPr lang="en-IN" sz="2000">
                <a:latin typeface="Times New Roman"/>
                <a:ea typeface="Times New Roman"/>
                <a:cs typeface="Times New Roman"/>
                <a:sym typeface="Times New Roman"/>
              </a:rPr>
              <a:t> IEEE &amp; 2015</a:t>
            </a:r>
            <a:endParaRPr/>
          </a:p>
          <a:p>
            <a:pPr marL="0" lvl="0" indent="0" algn="l" rtl="0">
              <a:spcBef>
                <a:spcPts val="1000"/>
              </a:spcBef>
              <a:spcAft>
                <a:spcPts val="0"/>
              </a:spcAft>
              <a:buClr>
                <a:schemeClr val="dk1"/>
              </a:buClr>
              <a:buSzPts val="2800"/>
              <a:buFont typeface="Arial"/>
              <a:buNone/>
            </a:pPr>
            <a:endParaRPr>
              <a:latin typeface="Times New Roman"/>
              <a:ea typeface="Times New Roman"/>
              <a:cs typeface="Times New Roman"/>
              <a:sym typeface="Times New Roman"/>
            </a:endParaRPr>
          </a:p>
          <a:p>
            <a:pPr marL="0" lvl="0" indent="0" algn="l" rtl="0">
              <a:spcBef>
                <a:spcPts val="1000"/>
              </a:spcBef>
              <a:spcAft>
                <a:spcPts val="0"/>
              </a:spcAft>
              <a:buNone/>
            </a:pPr>
            <a:r>
              <a:rPr lang="en-IN" sz="2000" b="1">
                <a:latin typeface="Times New Roman"/>
                <a:ea typeface="Times New Roman"/>
                <a:cs typeface="Times New Roman"/>
                <a:sym typeface="Times New Roman"/>
              </a:rPr>
              <a:t>Concept </a:t>
            </a:r>
            <a:r>
              <a:rPr lang="en-IN" sz="2000">
                <a:latin typeface="Times New Roman"/>
                <a:ea typeface="Times New Roman"/>
                <a:cs typeface="Times New Roman"/>
                <a:sym typeface="Times New Roman"/>
              </a:rPr>
              <a:t>: In this</a:t>
            </a:r>
            <a:r>
              <a:rPr lang="en-IN" sz="2000"/>
              <a:t> project </a:t>
            </a:r>
            <a:r>
              <a:rPr lang="en-IN" sz="2000">
                <a:latin typeface="Times New Roman"/>
                <a:ea typeface="Times New Roman"/>
                <a:cs typeface="Times New Roman"/>
                <a:sym typeface="Times New Roman"/>
              </a:rPr>
              <a:t>Ultrasonic sensor will be used to detect the level of garbage filled in the dustbin. The level of garbage will be depicted in terms of distance between the sensor and garbage in dustbin.</a:t>
            </a:r>
            <a:endParaRPr/>
          </a:p>
          <a:p>
            <a:pPr marL="0" lvl="0" indent="0" algn="l" rtl="0">
              <a:spcBef>
                <a:spcPts val="100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IN" sz="2000" b="1">
                <a:latin typeface="Times New Roman"/>
                <a:ea typeface="Times New Roman"/>
                <a:cs typeface="Times New Roman"/>
                <a:sym typeface="Times New Roman"/>
              </a:rPr>
              <a:t>Disadvantages </a:t>
            </a:r>
            <a:r>
              <a:rPr lang="en-IN" sz="2000">
                <a:latin typeface="Times New Roman"/>
                <a:ea typeface="Times New Roman"/>
                <a:cs typeface="Times New Roman"/>
                <a:sym typeface="Times New Roman"/>
              </a:rPr>
              <a:t>: </a:t>
            </a:r>
            <a:r>
              <a:rPr lang="en-IN" sz="2000"/>
              <a:t>Lack of connection , Signal or battery failure</a:t>
            </a:r>
            <a:endParaRPr sz="2000">
              <a:latin typeface="Times New Roman"/>
              <a:ea typeface="Times New Roman"/>
              <a:cs typeface="Times New Roman"/>
              <a:sym typeface="Times New Roman"/>
            </a:endParaRPr>
          </a:p>
          <a:p>
            <a:pPr marL="0" lvl="0" indent="0" algn="l" rtl="0">
              <a:lnSpc>
                <a:spcPct val="107000"/>
              </a:lnSpc>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7"/>
          <p:cNvSpPr txBox="1">
            <a:spLocks noGrp="1"/>
          </p:cNvSpPr>
          <p:nvPr>
            <p:ph type="ctrTitle"/>
          </p:nvPr>
        </p:nvSpPr>
        <p:spPr>
          <a:xfrm>
            <a:off x="914400" y="543560"/>
            <a:ext cx="10363200" cy="67691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latin typeface="Arial"/>
                <a:ea typeface="Arial"/>
                <a:cs typeface="Arial"/>
                <a:sym typeface="Arial"/>
              </a:rPr>
              <a:t>         Literature survey -- Paper 3</a:t>
            </a:r>
            <a:endParaRPr>
              <a:latin typeface="Arial"/>
              <a:ea typeface="Arial"/>
              <a:cs typeface="Arial"/>
              <a:sym typeface="Arial"/>
            </a:endParaRPr>
          </a:p>
        </p:txBody>
      </p:sp>
      <p:sp>
        <p:nvSpPr>
          <p:cNvPr id="86" name="Google Shape;86;p7"/>
          <p:cNvSpPr txBox="1">
            <a:spLocks noGrp="1"/>
          </p:cNvSpPr>
          <p:nvPr>
            <p:ph type="subTitle" idx="1"/>
          </p:nvPr>
        </p:nvSpPr>
        <p:spPr>
          <a:xfrm>
            <a:off x="1454150" y="1344295"/>
            <a:ext cx="8534400" cy="407803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000" b="1">
                <a:latin typeface="Times New Roman"/>
                <a:ea typeface="Times New Roman"/>
                <a:cs typeface="Times New Roman"/>
                <a:sym typeface="Times New Roman"/>
              </a:rPr>
              <a:t>Title </a:t>
            </a:r>
            <a:r>
              <a:rPr lang="en-IN" sz="2000">
                <a:latin typeface="Times New Roman"/>
                <a:ea typeface="Times New Roman"/>
                <a:cs typeface="Times New Roman"/>
                <a:sym typeface="Times New Roman"/>
              </a:rPr>
              <a:t>: Waste Management System using IOT-Based Machine Learning</a:t>
            </a:r>
            <a:endParaRPr/>
          </a:p>
          <a:p>
            <a:pPr marL="0" lvl="0" indent="0" algn="l" rtl="0">
              <a:spcBef>
                <a:spcPts val="0"/>
              </a:spcBef>
              <a:spcAft>
                <a:spcPts val="0"/>
              </a:spcAft>
              <a:buNone/>
            </a:pPr>
            <a:r>
              <a:rPr lang="en-I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100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Journal &amp; Year </a:t>
            </a:r>
            <a:r>
              <a:rPr lang="en-IN" sz="2000">
                <a:latin typeface="Times New Roman"/>
                <a:ea typeface="Times New Roman"/>
                <a:cs typeface="Times New Roman"/>
                <a:sym typeface="Times New Roman"/>
              </a:rPr>
              <a:t>: IJSDR &amp; 2016</a:t>
            </a:r>
            <a:endParaRPr/>
          </a:p>
          <a:p>
            <a:pPr marL="0" lvl="0" indent="0" algn="l" rtl="0">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a:p>
            <a:pPr marL="0" lvl="0" indent="0" algn="l" rtl="0">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IN" sz="2000" b="1">
                <a:latin typeface="Times New Roman"/>
                <a:ea typeface="Times New Roman"/>
                <a:cs typeface="Times New Roman"/>
                <a:sym typeface="Times New Roman"/>
              </a:rPr>
              <a:t>Concept </a:t>
            </a:r>
            <a:r>
              <a:rPr lang="en-IN" sz="2000">
                <a:latin typeface="Times New Roman"/>
                <a:ea typeface="Times New Roman"/>
                <a:cs typeface="Times New Roman"/>
                <a:sym typeface="Times New Roman"/>
              </a:rPr>
              <a:t>: Considering the advantages of IoT technologies, many researchers have investigated and developed new applications for smart cities, especially for waste management. </a:t>
            </a:r>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Arial"/>
              <a:buNone/>
            </a:pPr>
            <a:endParaRPr sz="2000" b="1">
              <a:latin typeface="Times New Roman"/>
              <a:ea typeface="Times New Roman"/>
              <a:cs typeface="Times New Roman"/>
              <a:sym typeface="Times New Roman"/>
            </a:endParaRPr>
          </a:p>
          <a:p>
            <a:pPr marL="0" lvl="0" indent="0" algn="l" rtl="0">
              <a:spcBef>
                <a:spcPts val="0"/>
              </a:spcBef>
              <a:spcAft>
                <a:spcPts val="0"/>
              </a:spcAft>
              <a:buNone/>
            </a:pPr>
            <a:r>
              <a:rPr lang="en-IN" sz="2000" b="1">
                <a:latin typeface="Times New Roman"/>
                <a:ea typeface="Times New Roman"/>
                <a:cs typeface="Times New Roman"/>
                <a:sym typeface="Times New Roman"/>
              </a:rPr>
              <a:t>Disadvantages : </a:t>
            </a:r>
            <a:r>
              <a:rPr lang="en-IN" sz="2000">
                <a:latin typeface="Times New Roman"/>
                <a:ea typeface="Times New Roman"/>
                <a:cs typeface="Times New Roman"/>
                <a:sym typeface="Times New Roman"/>
              </a:rPr>
              <a:t>The idea has some ambiguous problem in the system, they only concentrated on the collection of data.</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8"/>
          <p:cNvSpPr txBox="1">
            <a:spLocks noGrp="1"/>
          </p:cNvSpPr>
          <p:nvPr>
            <p:ph type="ctrTitle"/>
          </p:nvPr>
        </p:nvSpPr>
        <p:spPr>
          <a:xfrm>
            <a:off x="914400" y="391795"/>
            <a:ext cx="10363200" cy="135382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    </a:t>
            </a:r>
            <a:r>
              <a:rPr lang="en-IN">
                <a:latin typeface="Arial"/>
                <a:ea typeface="Arial"/>
                <a:cs typeface="Arial"/>
                <a:sym typeface="Arial"/>
              </a:rPr>
              <a:t>Literature survey - Paper 4</a:t>
            </a:r>
            <a:br>
              <a:rPr lang="en-IN"/>
            </a:br>
            <a:endParaRPr/>
          </a:p>
        </p:txBody>
      </p:sp>
      <p:sp>
        <p:nvSpPr>
          <p:cNvPr id="92" name="Google Shape;92;p8"/>
          <p:cNvSpPr txBox="1">
            <a:spLocks noGrp="1"/>
          </p:cNvSpPr>
          <p:nvPr>
            <p:ph type="subTitle" idx="1"/>
          </p:nvPr>
        </p:nvSpPr>
        <p:spPr>
          <a:xfrm>
            <a:off x="1169670" y="1447800"/>
            <a:ext cx="8583930" cy="433452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000" b="1">
                <a:latin typeface="Times New Roman"/>
                <a:ea typeface="Times New Roman"/>
                <a:cs typeface="Times New Roman"/>
                <a:sym typeface="Times New Roman"/>
              </a:rPr>
              <a:t>Title : </a:t>
            </a:r>
            <a:r>
              <a:rPr lang="en-IN" sz="2000">
                <a:latin typeface="Times New Roman"/>
                <a:ea typeface="Times New Roman"/>
                <a:cs typeface="Times New Roman"/>
                <a:sym typeface="Times New Roman"/>
              </a:rPr>
              <a:t>Household Waste Management System Using IOT</a:t>
            </a:r>
            <a:endParaRPr/>
          </a:p>
          <a:p>
            <a:pPr marL="0" lvl="0" indent="0" algn="l" rtl="0">
              <a:spcBef>
                <a:spcPts val="0"/>
              </a:spcBef>
              <a:spcAft>
                <a:spcPts val="0"/>
              </a:spcAft>
              <a:buNone/>
            </a:pPr>
            <a:r>
              <a:rPr lang="en-I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0" lvl="0" indent="0" algn="l" rtl="0">
              <a:spcBef>
                <a:spcPts val="100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Journal &amp; Year </a:t>
            </a:r>
            <a:r>
              <a:rPr lang="en-IN" sz="2000">
                <a:latin typeface="Times New Roman"/>
                <a:ea typeface="Times New Roman"/>
                <a:cs typeface="Times New Roman"/>
                <a:sym typeface="Times New Roman"/>
              </a:rPr>
              <a:t>: IEEE &amp; 2016</a:t>
            </a:r>
            <a:endParaRPr/>
          </a:p>
          <a:p>
            <a:pPr marL="0" lvl="0" indent="0" algn="l" rtl="0">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a:p>
            <a:pPr marL="0" lvl="0" indent="0" algn="l" rtl="0">
              <a:spcBef>
                <a:spcPts val="1000"/>
              </a:spcBef>
              <a:spcAft>
                <a:spcPts val="0"/>
              </a:spcAft>
              <a:buNone/>
            </a:pPr>
            <a:r>
              <a:rPr lang="en-IN" sz="2000" b="1">
                <a:latin typeface="Times New Roman"/>
                <a:ea typeface="Times New Roman"/>
                <a:cs typeface="Times New Roman"/>
                <a:sym typeface="Times New Roman"/>
              </a:rPr>
              <a:t>Concept </a:t>
            </a:r>
            <a:r>
              <a:rPr lang="en-IN" sz="2000">
                <a:latin typeface="Times New Roman"/>
                <a:ea typeface="Times New Roman"/>
                <a:cs typeface="Times New Roman"/>
                <a:sym typeface="Times New Roman"/>
              </a:rPr>
              <a:t>: The concept of smart city could not be fulfilled without the intention of people and society. In this paper, author proposed the waste management system for a green society with advance features such as it automatic open and close the lid when any one reach near the dustbin, detection of poisonous gas.</a:t>
            </a:r>
            <a:endParaRPr sz="2000">
              <a:latin typeface="Times New Roman"/>
              <a:ea typeface="Times New Roman"/>
              <a:cs typeface="Times New Roman"/>
              <a:sym typeface="Times New Roman"/>
            </a:endParaRPr>
          </a:p>
          <a:p>
            <a:pPr marL="0" lvl="0" indent="0" algn="l" rtl="0">
              <a:spcBef>
                <a:spcPts val="1000"/>
              </a:spcBef>
              <a:spcAft>
                <a:spcPts val="0"/>
              </a:spcAft>
              <a:buNone/>
            </a:pPr>
            <a:endParaRPr sz="2000"/>
          </a:p>
          <a:p>
            <a:pPr marL="0" lvl="0" indent="0" algn="l" rtl="0">
              <a:spcBef>
                <a:spcPts val="0"/>
              </a:spcBef>
              <a:spcAft>
                <a:spcPts val="0"/>
              </a:spcAft>
              <a:buNone/>
            </a:pPr>
            <a:r>
              <a:rPr lang="en-IN" sz="2000">
                <a:latin typeface="Times New Roman"/>
                <a:ea typeface="Times New Roman"/>
                <a:cs typeface="Times New Roman"/>
                <a:sym typeface="Times New Roman"/>
              </a:rPr>
              <a:t> </a:t>
            </a:r>
            <a:r>
              <a:rPr lang="en-IN" sz="2000" b="1">
                <a:latin typeface="Times New Roman"/>
                <a:ea typeface="Times New Roman"/>
                <a:cs typeface="Times New Roman"/>
                <a:sym typeface="Times New Roman"/>
              </a:rPr>
              <a:t>Disadvantages : </a:t>
            </a:r>
            <a:r>
              <a:rPr lang="en-IN" sz="2000">
                <a:latin typeface="Times New Roman"/>
                <a:ea typeface="Times New Roman"/>
                <a:cs typeface="Times New Roman"/>
                <a:sym typeface="Times New Roman"/>
              </a:rPr>
              <a:t>Cost required is more, any type of waste can be dumped which is not a good idea. </a:t>
            </a:r>
            <a:endParaRPr sz="2000"/>
          </a:p>
          <a:p>
            <a:pPr marL="0" lvl="0" indent="0" algn="l" rtl="0">
              <a:spcBef>
                <a:spcPts val="1000"/>
              </a:spcBef>
              <a:spcAft>
                <a:spcPts val="0"/>
              </a:spcAft>
              <a:buClr>
                <a:schemeClr val="dk1"/>
              </a:buClr>
              <a:buSzPts val="2000"/>
              <a:buFont typeface="Arial"/>
              <a:buNone/>
            </a:pP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9"/>
          <p:cNvSpPr txBox="1">
            <a:spLocks noGrp="1"/>
          </p:cNvSpPr>
          <p:nvPr>
            <p:ph type="ctrTitle"/>
          </p:nvPr>
        </p:nvSpPr>
        <p:spPr>
          <a:xfrm>
            <a:off x="914400" y="259080"/>
            <a:ext cx="10363200" cy="135382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IN">
                <a:latin typeface="Arial"/>
                <a:ea typeface="Arial"/>
                <a:cs typeface="Arial"/>
                <a:sym typeface="Arial"/>
              </a:rPr>
              <a:t>Literature survey - Paper 5</a:t>
            </a:r>
            <a:br>
              <a:rPr lang="en-IN"/>
            </a:br>
            <a:endParaRPr/>
          </a:p>
        </p:txBody>
      </p:sp>
      <p:sp>
        <p:nvSpPr>
          <p:cNvPr id="98" name="Google Shape;98;p9"/>
          <p:cNvSpPr txBox="1">
            <a:spLocks noGrp="1"/>
          </p:cNvSpPr>
          <p:nvPr>
            <p:ph type="subTitle" idx="1"/>
          </p:nvPr>
        </p:nvSpPr>
        <p:spPr>
          <a:xfrm>
            <a:off x="990600" y="1612900"/>
            <a:ext cx="9906000" cy="400109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2000" b="1">
                <a:latin typeface="Times New Roman"/>
                <a:ea typeface="Times New Roman"/>
                <a:cs typeface="Times New Roman"/>
                <a:sym typeface="Times New Roman"/>
              </a:rPr>
              <a:t>Title : </a:t>
            </a:r>
            <a:r>
              <a:rPr lang="en-IN" sz="2000"/>
              <a:t>Efficient IOT Based Smart Bin for Clean Environment</a:t>
            </a:r>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Journal &amp; Year :</a:t>
            </a:r>
            <a:r>
              <a:rPr lang="en-IN" sz="2000">
                <a:latin typeface="Times New Roman"/>
                <a:ea typeface="Times New Roman"/>
                <a:cs typeface="Times New Roman"/>
                <a:sym typeface="Times New Roman"/>
              </a:rPr>
              <a:t> IJIRCCE &amp; 2019</a:t>
            </a:r>
            <a:endParaRPr/>
          </a:p>
          <a:p>
            <a:pPr marL="0" lvl="0" indent="0" algn="l" rtl="0">
              <a:spcBef>
                <a:spcPts val="0"/>
              </a:spcBef>
              <a:spcAft>
                <a:spcPts val="0"/>
              </a:spcAft>
              <a:buClr>
                <a:schemeClr val="dk1"/>
              </a:buClr>
              <a:buSzPts val="2000"/>
              <a:buFont typeface="Arial"/>
              <a:buNone/>
            </a:pPr>
            <a:endParaRPr sz="2000" b="1">
              <a:latin typeface="Times New Roman"/>
              <a:ea typeface="Times New Roman"/>
              <a:cs typeface="Times New Roman"/>
              <a:sym typeface="Times New Roman"/>
            </a:endParaRPr>
          </a:p>
          <a:p>
            <a:pPr marL="0" lvl="0" indent="0" algn="l" rtl="0">
              <a:spcBef>
                <a:spcPts val="0"/>
              </a:spcBef>
              <a:spcAft>
                <a:spcPts val="0"/>
              </a:spcAft>
              <a:buNone/>
            </a:pPr>
            <a:r>
              <a:rPr lang="en-IN" sz="2000" b="1">
                <a:latin typeface="Times New Roman"/>
                <a:ea typeface="Times New Roman"/>
                <a:cs typeface="Times New Roman"/>
                <a:sym typeface="Times New Roman"/>
              </a:rPr>
              <a:t>Concept : </a:t>
            </a:r>
            <a:r>
              <a:rPr lang="en-IN" sz="2000">
                <a:latin typeface="Times New Roman"/>
                <a:ea typeface="Times New Roman"/>
                <a:cs typeface="Times New Roman"/>
                <a:sym typeface="Times New Roman"/>
              </a:rPr>
              <a:t>Dustbins are containers used for collecting household waste all around the world. In our day to day life, we dispose variety of waste materials categorized as industrial waste, sewage wastes, domestic wastes etc. Dustbins are used for collecting the domestic waste materials. Indoor dustbins are used to collect wastes from household, which are then disposed into the outdoor dustbins maintained by the Corporation or municipality.</a:t>
            </a:r>
            <a:endParaRPr/>
          </a:p>
          <a:p>
            <a:pPr marL="0" lvl="0" indent="0" algn="l" rtl="0">
              <a:spcBef>
                <a:spcPts val="0"/>
              </a:spcBef>
              <a:spcAft>
                <a:spcPts val="0"/>
              </a:spcAft>
              <a:buNone/>
            </a:pPr>
            <a:endParaRPr sz="2000">
              <a:latin typeface="Times New Roman"/>
              <a:ea typeface="Times New Roman"/>
              <a:cs typeface="Times New Roman"/>
              <a:sym typeface="Times New Roman"/>
            </a:endParaRPr>
          </a:p>
          <a:p>
            <a:pPr marL="0" lvl="0" indent="0" algn="l" rtl="0">
              <a:spcBef>
                <a:spcPts val="0"/>
              </a:spcBef>
              <a:spcAft>
                <a:spcPts val="0"/>
              </a:spcAft>
              <a:buNone/>
            </a:pPr>
            <a:r>
              <a:rPr lang="en-IN" sz="2000" b="1">
                <a:latin typeface="Times New Roman"/>
                <a:ea typeface="Times New Roman"/>
                <a:cs typeface="Times New Roman"/>
                <a:sym typeface="Times New Roman"/>
              </a:rPr>
              <a:t>Disadvantages :</a:t>
            </a:r>
            <a:r>
              <a:rPr lang="en-IN" sz="2000">
                <a:latin typeface="Times New Roman"/>
                <a:ea typeface="Times New Roman"/>
                <a:cs typeface="Times New Roman"/>
                <a:sym typeface="Times New Roman"/>
              </a:rPr>
              <a:t> Loss of connection due to bad weather condition, breakdown of sensors due to heavy load.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1649</Words>
  <Application>Microsoft Office PowerPoint</Application>
  <PresentationFormat>Widescreen</PresentationFormat>
  <Paragraphs>150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Noto Sans Symbols</vt:lpstr>
      <vt:lpstr>Times New Roman</vt:lpstr>
      <vt:lpstr>Office Theme</vt:lpstr>
      <vt:lpstr>SRM INSTITUTE OF SCIENCE AND TECHNOLOGY</vt:lpstr>
      <vt:lpstr>PROBLEM STATEMENT</vt:lpstr>
      <vt:lpstr>DOMAIN AREA</vt:lpstr>
      <vt:lpstr>ABSTRACT</vt:lpstr>
      <vt:lpstr>Literature survey - Paper 1 </vt:lpstr>
      <vt:lpstr>Literature survey - Paper 2</vt:lpstr>
      <vt:lpstr>         Literature survey -- Paper 3</vt:lpstr>
      <vt:lpstr>    Literature survey - Paper 4 </vt:lpstr>
      <vt:lpstr>Literature survey - Paper 5 </vt:lpstr>
      <vt:lpstr>Proposed system</vt:lpstr>
      <vt:lpstr>PowerPoint Presentation</vt:lpstr>
      <vt:lpstr>PowerPoint Presentation</vt:lpstr>
      <vt:lpstr>                  MODULES </vt:lpstr>
      <vt:lpstr>IMPLEMENTATION</vt:lpstr>
      <vt:lpstr> </vt:lpstr>
      <vt:lpstr>Client Code                                                        Server Code</vt:lpstr>
      <vt:lpstr>PowerPoint Presentation</vt:lpstr>
      <vt:lpstr>PowerPoint Presentation</vt:lpstr>
      <vt:lpstr>PowerPoint Presentation</vt:lpstr>
      <vt:lpstr>OUTPUT:   </vt:lpstr>
      <vt:lpstr>PowerPoint Presentation</vt:lpstr>
      <vt:lpstr>                                 ALGORITHM TECHNIQUE:  Algorithm 1: Working of smart dustbin at Level1   1. Initialize flag=1, th level =20 cm, thp level=0.3 2. If ir user&lt; 40mm               “open the lid”  3. if b=1 then                 if flag=1                      “No Rotation”                               Else                                 “180 degree Rotation”                                    </vt:lpstr>
      <vt:lpstr> flag=1                              endif                       endif  4. if nb=1 then            if flag=1                “180 degree Rotation”                 flag=0            else               “No Rotation”           endif  endif  5. “close the lid after delay of 30 sec”     end if    </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dc:title>
  <dc:creator>Tupili Konika Preethi</dc:creator>
  <cp:lastModifiedBy>SIDDHARTH SHUKLA</cp:lastModifiedBy>
  <cp:revision>1</cp:revision>
  <dcterms:created xsi:type="dcterms:W3CDTF">2020-09-22T15:07:00Z</dcterms:created>
  <dcterms:modified xsi:type="dcterms:W3CDTF">2021-07-22T18:55:33Z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2020-09-22T00:00:00Z</vt:filetime>
  </property>
  <property fmtid="{D5CDD505-2E9C-101B-9397-08002B2CF9AE}" pid="4" name="KSOProductBuildVer">
    <vt:lpwstr>1033-11.2.0.9739</vt:lpwstr>
  </property>
</Properties>
</file>