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70" r:id="rId9"/>
    <p:sldId id="264" r:id="rId10"/>
    <p:sldId id="265" r:id="rId11"/>
    <p:sldId id="266" r:id="rId12"/>
    <p:sldId id="267" r:id="rId13"/>
    <p:sldId id="273" r:id="rId14"/>
    <p:sldId id="274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7" autoAdjust="0"/>
    <p:restoredTop sz="94660"/>
  </p:normalViewPr>
  <p:slideViewPr>
    <p:cSldViewPr snapToGrid="0">
      <p:cViewPr varScale="1">
        <p:scale>
          <a:sx n="87" d="100"/>
          <a:sy n="87" d="100"/>
        </p:scale>
        <p:origin x="23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E9277-4D81-4A79-ABE9-72958688A712}" type="datetimeFigureOut">
              <a:rPr lang="en-IN" smtClean="0"/>
              <a:t>01-09-2020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0750C-6F67-4344-85F1-83C92730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719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35A83B9-D949-4B7D-B921-1F54FB515E94}" type="datetime1">
              <a:rPr lang="en-IN" smtClean="0"/>
              <a:t>01-09-2020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FDB0D58-5588-4192-AAFD-61E16FB74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093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D2E62-1AEC-4EE7-897D-DFE6336119B0}" type="datetime1">
              <a:rPr lang="en-IN" smtClean="0"/>
              <a:t>01-09-2020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B0D58-5588-4192-AAFD-61E16FB74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444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F4C3B-D042-4356-8E45-2B1BE12A8490}" type="datetime1">
              <a:rPr lang="en-IN" smtClean="0"/>
              <a:t>01-09-2020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B0D58-5588-4192-AAFD-61E16FB74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706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E96A9-3ED0-451C-AA3F-7F8CDEE430F0}" type="datetime1">
              <a:rPr lang="en-IN" smtClean="0"/>
              <a:t>01-09-2020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B0D58-5588-4192-AAFD-61E16FB74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367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061A8-2C44-4B56-BA84-510654455B64}" type="datetime1">
              <a:rPr lang="en-IN" smtClean="0"/>
              <a:t>01-09-2020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B0D58-5588-4192-AAFD-61E16FB74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354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752F0-F7CC-4A50-BA4A-0D43644CFB64}" type="datetime1">
              <a:rPr lang="en-IN" smtClean="0"/>
              <a:t>01-09-2020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B0D58-5588-4192-AAFD-61E16FB74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396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D125-D8B3-4C2C-9087-28CD4504D31F}" type="datetime1">
              <a:rPr lang="en-IN" smtClean="0"/>
              <a:t>01-09-2020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B0D58-5588-4192-AAFD-61E16FB74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391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4248556-9A90-4491-B0EF-50D23653D4F7}" type="datetime1">
              <a:rPr lang="en-IN" smtClean="0"/>
              <a:t>01-09-2020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B0D58-5588-4192-AAFD-61E16FB74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2016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CD47421-9EFE-4D3C-BCF5-8E18794F9A0D}" type="datetime1">
              <a:rPr lang="en-IN" smtClean="0"/>
              <a:t>01-09-2020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B0D58-5588-4192-AAFD-61E16FB74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825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58A22-1586-4B81-8EC5-4B2439AC5560}" type="datetime1">
              <a:rPr lang="en-IN" smtClean="0"/>
              <a:t>01-09-2020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B0D58-5588-4192-AAFD-61E16FB74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039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2FB2-C4CE-4500-B60A-A242AA6D62C6}" type="datetime1">
              <a:rPr lang="en-IN" smtClean="0"/>
              <a:t>01-09-2020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B0D58-5588-4192-AAFD-61E16FB74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061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31179-DD1E-423A-B7E2-2EB19664954A}" type="datetime1">
              <a:rPr lang="en-IN" smtClean="0"/>
              <a:t>01-09-2020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B0D58-5588-4192-AAFD-61E16FB74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1344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40EAA-AC74-4ABC-86F6-046DA20E72C1}" type="datetime1">
              <a:rPr lang="en-IN" smtClean="0"/>
              <a:t>01-09-2020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B0D58-5588-4192-AAFD-61E16FB74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1352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BD95-076F-4AF4-90F1-20BBF153176E}" type="datetime1">
              <a:rPr lang="en-IN" smtClean="0"/>
              <a:t>01-09-2020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B0D58-5588-4192-AAFD-61E16FB74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894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22637-36B5-4E6F-A79F-78062BA67B3E}" type="datetime1">
              <a:rPr lang="en-IN" smtClean="0"/>
              <a:t>01-09-2020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B0D58-5588-4192-AAFD-61E16FB74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373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3143F-210F-44AD-94EA-3D01D067A1DE}" type="datetime1">
              <a:rPr lang="en-IN" smtClean="0"/>
              <a:t>01-09-2020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B0D58-5588-4192-AAFD-61E16FB74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2934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1C440-515D-4DAF-B689-8728E71F2198}" type="datetime1">
              <a:rPr lang="en-IN" smtClean="0"/>
              <a:t>01-09-2020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B0D58-5588-4192-AAFD-61E16FB74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185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1AED2A7-CE36-43AE-9254-207297AA9E7E}" type="datetime1">
              <a:rPr lang="en-IN" smtClean="0"/>
              <a:t>01-09-2020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FDB0D58-5588-4192-AAFD-61E16FB74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897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8391453" TargetMode="External"/><Relationship Id="rId2" Type="http://schemas.openxmlformats.org/officeDocument/2006/relationships/hyperlink" Target="https://dl.acm.org/doi/abs/10.1145/3184066.3184080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sciencedirect.com/science/article/pii/S2405959520300801" TargetMode="External"/><Relationship Id="rId4" Type="http://schemas.openxmlformats.org/officeDocument/2006/relationships/hyperlink" Target="https://www.hindawi.com/journals/jhe/2019/4253641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ography.com/archives/2010/10" TargetMode="External"/><Relationship Id="rId7" Type="http://schemas.openxmlformats.org/officeDocument/2006/relationships/hyperlink" Target="https://mcargobe.wordpress.com/category/bits-pieces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hyperlink" Target="http://www.pngall.com/thank-you-png" TargetMode="Externa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vasukimahal.blogspot.com/2012/06/breast-cancer-symptoms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blogography.com/archives/2010/10" TargetMode="Externa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just-jake.blogspot.com/2006/10/breast-cancer-awareness-month.html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44EDC-B636-4051-B283-63B4A22D6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2301957"/>
            <a:ext cx="9003324" cy="3263574"/>
          </a:xfrm>
        </p:spPr>
        <p:txBody>
          <a:bodyPr/>
          <a:lstStyle/>
          <a:p>
            <a:r>
              <a:rPr lang="en-IN" b="1" dirty="0">
                <a:ln>
                  <a:solidFill>
                    <a:schemeClr val="accent6"/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Analysis and Prediction </a:t>
            </a:r>
            <a:br>
              <a:rPr lang="en-IN" b="1" dirty="0">
                <a:ln>
                  <a:solidFill>
                    <a:schemeClr val="accent6"/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IN" b="1" dirty="0">
                <a:ln>
                  <a:solidFill>
                    <a:schemeClr val="accent6"/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Of Breast Cancer </a:t>
            </a:r>
            <a:br>
              <a:rPr lang="en-IN" b="1" dirty="0">
                <a:ln>
                  <a:solidFill>
                    <a:schemeClr val="accent6"/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IN" b="1" dirty="0">
                <a:ln>
                  <a:solidFill>
                    <a:schemeClr val="accent6"/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Using Machine Learning Techniques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217C37-DAAA-4C46-A036-452345132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B0D58-5588-4192-AAFD-61E16FB7490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541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40AC6-315B-4617-9ADE-F30BF74EC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dirty="0">
                <a:solidFill>
                  <a:schemeClr val="bg1"/>
                </a:solidFill>
                <a:effectLst/>
              </a:rPr>
              <a:t>Hardware &amp; Software </a:t>
            </a:r>
            <a:r>
              <a:rPr lang="en-IN" dirty="0">
                <a:solidFill>
                  <a:schemeClr val="bg1"/>
                </a:solidFill>
              </a:rPr>
              <a:t>R</a:t>
            </a:r>
            <a:r>
              <a:rPr lang="en-IN" i="0" dirty="0">
                <a:solidFill>
                  <a:schemeClr val="bg1"/>
                </a:solidFill>
                <a:effectLst/>
              </a:rPr>
              <a:t>equirements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05EAD8-D926-4D6F-AA77-F39C6478291E}"/>
              </a:ext>
            </a:extLst>
          </p:cNvPr>
          <p:cNvSpPr txBox="1"/>
          <p:nvPr/>
        </p:nvSpPr>
        <p:spPr>
          <a:xfrm>
            <a:off x="553915" y="2769576"/>
            <a:ext cx="1055077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Bookman Old Style" panose="02050604050505020204" pitchFamily="18" charset="0"/>
              </a:rPr>
              <a:t>Hardware Requirements –</a:t>
            </a:r>
          </a:p>
          <a:p>
            <a:endParaRPr lang="en-IN" sz="2800" b="1" dirty="0">
              <a:latin typeface="Bookman Old Style" panose="02050604050505020204" pitchFamily="18" charset="0"/>
            </a:endParaRPr>
          </a:p>
          <a:p>
            <a:pPr lvl="1"/>
            <a:r>
              <a:rPr lang="en-IN" sz="2800" dirty="0">
                <a:latin typeface="Bookman Old Style" panose="02050604050505020204" pitchFamily="18" charset="0"/>
              </a:rPr>
              <a:t>PC with following specifications :-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11111"/>
                </a:solidFill>
                <a:effectLst/>
                <a:latin typeface="Bookman Old Style" panose="02050604050505020204" pitchFamily="18" charset="0"/>
              </a:rPr>
              <a:t>Memory: 16 GB DDR4-3200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222222"/>
                </a:solidFill>
                <a:latin typeface="Bookman Old Style" panose="02050604050505020204" pitchFamily="18" charset="0"/>
              </a:rPr>
              <a:t>GPU :</a:t>
            </a:r>
            <a:r>
              <a:rPr lang="pt-BR" sz="2800" b="0" i="0" dirty="0">
                <a:solidFill>
                  <a:srgbClr val="222222"/>
                </a:solidFill>
                <a:effectLst/>
                <a:latin typeface="Bookman Old Style" panose="02050604050505020204" pitchFamily="18" charset="0"/>
              </a:rPr>
              <a:t> Nvidia GTX 1080 (4 GB VRAM)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111111"/>
                </a:solidFill>
                <a:effectLst/>
                <a:latin typeface="Bookman Old Style" panose="02050604050505020204" pitchFamily="18" charset="0"/>
              </a:rPr>
              <a:t>Processor: Intel Core i5-9300H </a:t>
            </a:r>
          </a:p>
          <a:p>
            <a:endParaRPr lang="en-IN" sz="2000" dirty="0">
              <a:solidFill>
                <a:srgbClr val="111111"/>
              </a:solidFill>
              <a:latin typeface="Bookman Old Style" panose="02050604050505020204" pitchFamily="18" charset="0"/>
            </a:endParaRPr>
          </a:p>
          <a:p>
            <a:endParaRPr lang="en-IN" b="0" i="0" dirty="0">
              <a:solidFill>
                <a:srgbClr val="111111"/>
              </a:solidFill>
              <a:effectLst/>
              <a:latin typeface="Amazon Ember"/>
            </a:endParaRPr>
          </a:p>
          <a:p>
            <a:endParaRPr lang="en-IN" b="0" i="0" dirty="0">
              <a:solidFill>
                <a:srgbClr val="111111"/>
              </a:solidFill>
              <a:effectLst/>
              <a:latin typeface="Amazon Ember"/>
            </a:endParaRPr>
          </a:p>
          <a:p>
            <a:pPr lvl="2"/>
            <a:endParaRPr lang="en-IN" b="0" i="0" dirty="0">
              <a:solidFill>
                <a:srgbClr val="111111"/>
              </a:solidFill>
              <a:effectLst/>
              <a:latin typeface="Amazon Ember"/>
            </a:endParaRPr>
          </a:p>
          <a:p>
            <a:pPr lvl="2"/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7ABB4-1878-4D38-A245-380D53A93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B0D58-5588-4192-AAFD-61E16FB7490D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412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40AC6-315B-4617-9ADE-F30BF74EC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dirty="0">
                <a:solidFill>
                  <a:schemeClr val="bg1"/>
                </a:solidFill>
                <a:effectLst/>
              </a:rPr>
              <a:t>Hardware &amp; Software </a:t>
            </a:r>
            <a:r>
              <a:rPr lang="en-IN" dirty="0">
                <a:solidFill>
                  <a:schemeClr val="bg1"/>
                </a:solidFill>
              </a:rPr>
              <a:t>R</a:t>
            </a:r>
            <a:r>
              <a:rPr lang="en-IN" i="0" dirty="0">
                <a:solidFill>
                  <a:schemeClr val="bg1"/>
                </a:solidFill>
                <a:effectLst/>
              </a:rPr>
              <a:t>equirements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05EAD8-D926-4D6F-AA77-F39C6478291E}"/>
              </a:ext>
            </a:extLst>
          </p:cNvPr>
          <p:cNvSpPr txBox="1"/>
          <p:nvPr/>
        </p:nvSpPr>
        <p:spPr>
          <a:xfrm>
            <a:off x="931984" y="2593730"/>
            <a:ext cx="1055077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Bookman Old Style" panose="02050604050505020204" pitchFamily="18" charset="0"/>
              </a:rPr>
              <a:t>Software Requirements</a:t>
            </a:r>
            <a:endParaRPr lang="en-IN" sz="2800" dirty="0"/>
          </a:p>
          <a:p>
            <a:endParaRPr lang="en-IN" sz="2800" b="1" dirty="0">
              <a:latin typeface="Bookman Old Style" panose="0205060405050502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Bookman Old Style" panose="02050604050505020204" pitchFamily="18" charset="0"/>
              </a:rPr>
              <a:t>Virtual Studio Code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Bookman Old Style" panose="02050604050505020204" pitchFamily="18" charset="0"/>
              </a:rPr>
              <a:t>Jupyter Labs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Bookman Old Style" panose="02050604050505020204" pitchFamily="18" charset="0"/>
              </a:rPr>
              <a:t>PyCharm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Bookman Old Style" panose="02050604050505020204" pitchFamily="18" charset="0"/>
              </a:rPr>
              <a:t>MS Excel</a:t>
            </a:r>
          </a:p>
          <a:p>
            <a:endParaRPr lang="en-IN" sz="2000" dirty="0">
              <a:solidFill>
                <a:srgbClr val="111111"/>
              </a:solidFill>
              <a:latin typeface="Bookman Old Style" panose="02050604050505020204" pitchFamily="18" charset="0"/>
            </a:endParaRPr>
          </a:p>
          <a:p>
            <a:endParaRPr lang="en-IN" b="0" i="0" dirty="0">
              <a:solidFill>
                <a:srgbClr val="111111"/>
              </a:solidFill>
              <a:effectLst/>
              <a:latin typeface="Amazon Ember"/>
            </a:endParaRPr>
          </a:p>
          <a:p>
            <a:endParaRPr lang="en-IN" b="0" i="0" dirty="0">
              <a:solidFill>
                <a:srgbClr val="111111"/>
              </a:solidFill>
              <a:effectLst/>
              <a:latin typeface="Amazon Ember"/>
            </a:endParaRPr>
          </a:p>
          <a:p>
            <a:pPr lvl="2"/>
            <a:endParaRPr lang="en-IN" b="0" i="0" dirty="0">
              <a:solidFill>
                <a:srgbClr val="111111"/>
              </a:solidFill>
              <a:effectLst/>
              <a:latin typeface="Amazon Ember"/>
            </a:endParaRPr>
          </a:p>
          <a:p>
            <a:pPr lvl="2"/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94053-455E-4B97-AED1-7E0DDF3AD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B0D58-5588-4192-AAFD-61E16FB7490D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048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40AC6-315B-4617-9ADE-F30BF74EC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dirty="0">
                <a:solidFill>
                  <a:schemeClr val="bg1"/>
                </a:solidFill>
                <a:effectLst/>
              </a:rPr>
              <a:t>Hardware &amp; Software </a:t>
            </a:r>
            <a:r>
              <a:rPr lang="en-IN" dirty="0">
                <a:solidFill>
                  <a:schemeClr val="bg1"/>
                </a:solidFill>
              </a:rPr>
              <a:t>R</a:t>
            </a:r>
            <a:r>
              <a:rPr lang="en-IN" i="0" dirty="0">
                <a:solidFill>
                  <a:schemeClr val="bg1"/>
                </a:solidFill>
                <a:effectLst/>
              </a:rPr>
              <a:t>equirements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05EAD8-D926-4D6F-AA77-F39C6478291E}"/>
              </a:ext>
            </a:extLst>
          </p:cNvPr>
          <p:cNvSpPr txBox="1"/>
          <p:nvPr/>
        </p:nvSpPr>
        <p:spPr>
          <a:xfrm>
            <a:off x="931984" y="2593730"/>
            <a:ext cx="1055077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Bookman Old Style" panose="02050604050505020204" pitchFamily="18" charset="0"/>
              </a:rPr>
              <a:t>Tools Required :-</a:t>
            </a:r>
            <a:endParaRPr lang="en-IN" sz="2800" dirty="0"/>
          </a:p>
          <a:p>
            <a:endParaRPr lang="en-IN" sz="2800" b="1" dirty="0">
              <a:latin typeface="Bookman Old Style" panose="020506040505050202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111111"/>
                </a:solidFill>
                <a:latin typeface="Bookman Old Style" panose="02050604050505020204" pitchFamily="18" charset="0"/>
              </a:rPr>
              <a:t>Anaconda                   </a:t>
            </a:r>
            <a:r>
              <a:rPr lang="en-IN" sz="2000" i="1" dirty="0">
                <a:solidFill>
                  <a:srgbClr val="111111"/>
                </a:solidFill>
                <a:latin typeface="Bookman Old Style" panose="02050604050505020204" pitchFamily="18" charset="0"/>
              </a:rPr>
              <a:t>(version.4.7.12)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82829"/>
                </a:solidFill>
                <a:latin typeface="Bookman Old Style" panose="02050604050505020204" pitchFamily="18" charset="0"/>
              </a:rPr>
              <a:t>P</a:t>
            </a:r>
            <a:r>
              <a:rPr lang="en-IN" sz="2000" i="0" dirty="0">
                <a:solidFill>
                  <a:srgbClr val="282829"/>
                </a:solidFill>
                <a:effectLst/>
                <a:latin typeface="Bookman Old Style" panose="02050604050505020204" pitchFamily="18" charset="0"/>
              </a:rPr>
              <a:t>ython 3.6                 </a:t>
            </a:r>
            <a:r>
              <a:rPr lang="en-IN" sz="2000" i="1" dirty="0">
                <a:solidFill>
                  <a:srgbClr val="282829"/>
                </a:solidFill>
                <a:effectLst/>
                <a:latin typeface="Bookman Old Style" panose="02050604050505020204" pitchFamily="18" charset="0"/>
              </a:rPr>
              <a:t>(or any version of Python 3)</a:t>
            </a:r>
            <a:endParaRPr lang="en-IN" sz="2000" i="1" dirty="0">
              <a:solidFill>
                <a:srgbClr val="111111"/>
              </a:solidFill>
              <a:effectLst/>
              <a:latin typeface="Bookman Old Style" panose="020506040505050202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i="0" dirty="0">
                <a:solidFill>
                  <a:srgbClr val="282829"/>
                </a:solidFill>
                <a:effectLst/>
                <a:latin typeface="Bookman Old Style" panose="02050604050505020204" pitchFamily="18" charset="0"/>
              </a:rPr>
              <a:t>Scikit-learn                </a:t>
            </a:r>
            <a:r>
              <a:rPr lang="en-IN" sz="2000" i="1" dirty="0">
                <a:solidFill>
                  <a:srgbClr val="282829"/>
                </a:solidFill>
                <a:effectLst/>
                <a:latin typeface="Bookman Old Style" panose="02050604050505020204" pitchFamily="18" charset="0"/>
              </a:rPr>
              <a:t>(version 1.1.0)</a:t>
            </a:r>
            <a:endParaRPr lang="en-IN" sz="2000" i="1" dirty="0">
              <a:solidFill>
                <a:srgbClr val="111111"/>
              </a:solidFill>
              <a:latin typeface="Bookman Old Style" panose="020506040505050202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i="0" dirty="0">
                <a:solidFill>
                  <a:srgbClr val="282829"/>
                </a:solidFill>
                <a:effectLst/>
                <a:latin typeface="Bookman Old Style" panose="02050604050505020204" pitchFamily="18" charset="0"/>
              </a:rPr>
              <a:t>Pandas                      </a:t>
            </a:r>
            <a:r>
              <a:rPr lang="en-IN" sz="2000" i="1" dirty="0">
                <a:solidFill>
                  <a:srgbClr val="282829"/>
                </a:solidFill>
                <a:effectLst/>
                <a:latin typeface="Bookman Old Style" panose="02050604050505020204" pitchFamily="18" charset="0"/>
              </a:rPr>
              <a:t>(version 0.24.1)</a:t>
            </a:r>
            <a:endParaRPr lang="en-IN" sz="2000" i="1" dirty="0">
              <a:solidFill>
                <a:srgbClr val="111111"/>
              </a:solidFill>
              <a:effectLst/>
              <a:latin typeface="Bookman Old Style" panose="020506040505050202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i="0" dirty="0">
                <a:solidFill>
                  <a:srgbClr val="282829"/>
                </a:solidFill>
                <a:effectLst/>
                <a:latin typeface="Bookman Old Style" panose="02050604050505020204" pitchFamily="18" charset="0"/>
              </a:rPr>
              <a:t>Numpy                      </a:t>
            </a:r>
            <a:r>
              <a:rPr lang="en-IN" sz="2000" i="1" dirty="0">
                <a:solidFill>
                  <a:srgbClr val="282829"/>
                </a:solidFill>
                <a:effectLst/>
                <a:latin typeface="Bookman Old Style" panose="02050604050505020204" pitchFamily="18" charset="0"/>
              </a:rPr>
              <a:t>(version 1.15.4)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222222"/>
                </a:solidFill>
                <a:latin typeface="Bookman Old Style" panose="02050604050505020204" pitchFamily="18" charset="0"/>
              </a:rPr>
              <a:t>T</a:t>
            </a:r>
            <a:r>
              <a:rPr lang="en-IN" sz="2000" i="0" dirty="0">
                <a:solidFill>
                  <a:srgbClr val="222222"/>
                </a:solidFill>
                <a:effectLst/>
                <a:latin typeface="Bookman Old Style" panose="02050604050505020204" pitchFamily="18" charset="0"/>
              </a:rPr>
              <a:t>ensorFlow                </a:t>
            </a:r>
            <a:r>
              <a:rPr lang="en-IN" sz="2000" i="1" dirty="0">
                <a:solidFill>
                  <a:srgbClr val="222222"/>
                </a:solidFill>
                <a:effectLst/>
                <a:latin typeface="Bookman Old Style" panose="02050604050505020204" pitchFamily="18" charset="0"/>
              </a:rPr>
              <a:t>(version 1.15)</a:t>
            </a:r>
            <a:endParaRPr lang="en-IN" sz="2000" i="1" dirty="0">
              <a:solidFill>
                <a:srgbClr val="111111"/>
              </a:solidFill>
              <a:latin typeface="Bookman Old Style" panose="02050604050505020204" pitchFamily="18" charset="0"/>
            </a:endParaRPr>
          </a:p>
          <a:p>
            <a:endParaRPr lang="en-IN" b="0" i="1" dirty="0">
              <a:solidFill>
                <a:srgbClr val="111111"/>
              </a:solidFill>
              <a:effectLst/>
              <a:latin typeface="Amazon Ember"/>
            </a:endParaRPr>
          </a:p>
          <a:p>
            <a:endParaRPr lang="en-IN" b="0" i="0" dirty="0">
              <a:solidFill>
                <a:srgbClr val="111111"/>
              </a:solidFill>
              <a:effectLst/>
              <a:latin typeface="Amazon Ember"/>
            </a:endParaRPr>
          </a:p>
          <a:p>
            <a:pPr lvl="2"/>
            <a:endParaRPr lang="en-IN" b="0" i="0" dirty="0">
              <a:solidFill>
                <a:srgbClr val="111111"/>
              </a:solidFill>
              <a:effectLst/>
              <a:latin typeface="Amazon Ember"/>
            </a:endParaRPr>
          </a:p>
          <a:p>
            <a:pPr lvl="2"/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9A516-23F7-456C-8DFF-6563BC860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B0D58-5588-4192-AAFD-61E16FB7490D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400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F12B3-ECF7-41C5-8BB0-6615F3CDA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7469" y="1070383"/>
            <a:ext cx="8761413" cy="706964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S</a:t>
            </a:r>
            <a:r>
              <a:rPr lang="en-IN" b="0" i="0" dirty="0">
                <a:solidFill>
                  <a:schemeClr val="bg1"/>
                </a:solidFill>
                <a:effectLst/>
              </a:rPr>
              <a:t>ystem </a:t>
            </a:r>
            <a:r>
              <a:rPr lang="en-IN" dirty="0">
                <a:solidFill>
                  <a:schemeClr val="bg1"/>
                </a:solidFill>
              </a:rPr>
              <a:t>A</a:t>
            </a:r>
            <a:r>
              <a:rPr lang="en-IN" b="0" i="0" dirty="0">
                <a:solidFill>
                  <a:schemeClr val="bg1"/>
                </a:solidFill>
                <a:effectLst/>
              </a:rPr>
              <a:t>rchitecture </a:t>
            </a:r>
            <a:r>
              <a:rPr lang="en-IN" dirty="0">
                <a:solidFill>
                  <a:schemeClr val="bg1"/>
                </a:solidFill>
              </a:rPr>
              <a:t>D</a:t>
            </a:r>
            <a:r>
              <a:rPr lang="en-IN" b="0" i="0" dirty="0">
                <a:solidFill>
                  <a:schemeClr val="bg1"/>
                </a:solidFill>
                <a:effectLst/>
              </a:rPr>
              <a:t>iagram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4A9D39-D685-43A5-AEF5-586433AC2882}"/>
              </a:ext>
            </a:extLst>
          </p:cNvPr>
          <p:cNvSpPr txBox="1"/>
          <p:nvPr/>
        </p:nvSpPr>
        <p:spPr>
          <a:xfrm>
            <a:off x="3938953" y="670273"/>
            <a:ext cx="3288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  <a:latin typeface="+mj-lt"/>
              </a:rPr>
              <a:t>Our Project’s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1E5273-134D-4CBF-AE1C-AD7F10BB02DD}"/>
              </a:ext>
            </a:extLst>
          </p:cNvPr>
          <p:cNvSpPr/>
          <p:nvPr/>
        </p:nvSpPr>
        <p:spPr>
          <a:xfrm>
            <a:off x="1485899" y="2357076"/>
            <a:ext cx="1556239" cy="3868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12C79A-244A-488E-97B5-1A387AA32675}"/>
              </a:ext>
            </a:extLst>
          </p:cNvPr>
          <p:cNvSpPr/>
          <p:nvPr/>
        </p:nvSpPr>
        <p:spPr>
          <a:xfrm>
            <a:off x="1486630" y="3044560"/>
            <a:ext cx="1648559" cy="18105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175A5E-BF8F-47AF-A01C-3D37F94E316A}"/>
              </a:ext>
            </a:extLst>
          </p:cNvPr>
          <p:cNvSpPr/>
          <p:nvPr/>
        </p:nvSpPr>
        <p:spPr>
          <a:xfrm>
            <a:off x="5270988" y="3089513"/>
            <a:ext cx="2479430" cy="5232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Implementing various M.L techniques</a:t>
            </a:r>
            <a:r>
              <a:rPr lang="en-IN" sz="1400" b="1" dirty="0">
                <a:solidFill>
                  <a:schemeClr val="tx1"/>
                </a:solidFill>
                <a:latin typeface="Cooper Black" panose="0208090404030B020404" pitchFamily="18" charset="0"/>
                <a:cs typeface="Arial" panose="020B0604020202020204" pitchFamily="34" charset="0"/>
              </a:rPr>
              <a:t> </a:t>
            </a:r>
            <a:r>
              <a:rPr lang="en-IN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endParaRPr lang="en-IN" b="1" dirty="0">
              <a:solidFill>
                <a:schemeClr val="tx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21448F-EB55-4661-9D17-E99FC2041081}"/>
              </a:ext>
            </a:extLst>
          </p:cNvPr>
          <p:cNvSpPr/>
          <p:nvPr/>
        </p:nvSpPr>
        <p:spPr>
          <a:xfrm>
            <a:off x="893883" y="5652887"/>
            <a:ext cx="3045070" cy="6896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00FBD4-558D-4AEC-B7D0-505F8B495C97}"/>
              </a:ext>
            </a:extLst>
          </p:cNvPr>
          <p:cNvSpPr/>
          <p:nvPr/>
        </p:nvSpPr>
        <p:spPr>
          <a:xfrm>
            <a:off x="5270988" y="4463885"/>
            <a:ext cx="2479430" cy="361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Prediction of cancer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2DFA36-4714-4454-A16E-1529D9641098}"/>
              </a:ext>
            </a:extLst>
          </p:cNvPr>
          <p:cNvSpPr/>
          <p:nvPr/>
        </p:nvSpPr>
        <p:spPr>
          <a:xfrm>
            <a:off x="1485899" y="5064475"/>
            <a:ext cx="1648559" cy="3868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Selection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E2B166-87B3-4CAB-8526-82F45FE66035}"/>
              </a:ext>
            </a:extLst>
          </p:cNvPr>
          <p:cNvSpPr/>
          <p:nvPr/>
        </p:nvSpPr>
        <p:spPr>
          <a:xfrm>
            <a:off x="5270989" y="5610827"/>
            <a:ext cx="2479429" cy="3868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Generating Report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8BC936-125F-4B0A-8C1D-3F345533C636}"/>
              </a:ext>
            </a:extLst>
          </p:cNvPr>
          <p:cNvSpPr/>
          <p:nvPr/>
        </p:nvSpPr>
        <p:spPr>
          <a:xfrm>
            <a:off x="1600200" y="3612732"/>
            <a:ext cx="1441938" cy="3868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Cleaning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180C3AD-0B69-4C04-BEBC-86FAF9A611FA}"/>
              </a:ext>
            </a:extLst>
          </p:cNvPr>
          <p:cNvSpPr/>
          <p:nvPr/>
        </p:nvSpPr>
        <p:spPr>
          <a:xfrm>
            <a:off x="1600200" y="4209006"/>
            <a:ext cx="1441938" cy="3868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B72717-BD91-4458-B664-CA034C609709}"/>
              </a:ext>
            </a:extLst>
          </p:cNvPr>
          <p:cNvSpPr txBox="1"/>
          <p:nvPr/>
        </p:nvSpPr>
        <p:spPr>
          <a:xfrm>
            <a:off x="1509709" y="3033003"/>
            <a:ext cx="160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algn="ctr"/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Pre-processing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F8189B-596F-458E-A75F-273756D3C2BB}"/>
              </a:ext>
            </a:extLst>
          </p:cNvPr>
          <p:cNvSpPr/>
          <p:nvPr/>
        </p:nvSpPr>
        <p:spPr>
          <a:xfrm>
            <a:off x="1047747" y="5787617"/>
            <a:ext cx="1227994" cy="3868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Data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11B882-FE43-4533-98E6-5190A15E0ED9}"/>
              </a:ext>
            </a:extLst>
          </p:cNvPr>
          <p:cNvSpPr/>
          <p:nvPr/>
        </p:nvSpPr>
        <p:spPr>
          <a:xfrm>
            <a:off x="2520461" y="5795820"/>
            <a:ext cx="1227994" cy="3868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 Data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09C63F8-CDA3-42D6-AF16-2A4E61C1C206}"/>
              </a:ext>
            </a:extLst>
          </p:cNvPr>
          <p:cNvSpPr/>
          <p:nvPr/>
        </p:nvSpPr>
        <p:spPr>
          <a:xfrm>
            <a:off x="9442576" y="3151141"/>
            <a:ext cx="2479429" cy="3868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 New Data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FCC58EA-E380-470C-9F42-31758BB4A31E}"/>
              </a:ext>
            </a:extLst>
          </p:cNvPr>
          <p:cNvCxnSpPr>
            <a:cxnSpLocks/>
          </p:cNvCxnSpPr>
          <p:nvPr/>
        </p:nvCxnSpPr>
        <p:spPr>
          <a:xfrm>
            <a:off x="2170234" y="2743937"/>
            <a:ext cx="0" cy="3183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78511A6-2FF4-45F0-B848-0072F700AB7C}"/>
              </a:ext>
            </a:extLst>
          </p:cNvPr>
          <p:cNvCxnSpPr>
            <a:cxnSpLocks/>
          </p:cNvCxnSpPr>
          <p:nvPr/>
        </p:nvCxnSpPr>
        <p:spPr>
          <a:xfrm>
            <a:off x="2170234" y="4855062"/>
            <a:ext cx="0" cy="2094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664F3BA-C32E-403D-8B25-AD28A5D5E2AA}"/>
              </a:ext>
            </a:extLst>
          </p:cNvPr>
          <p:cNvCxnSpPr>
            <a:cxnSpLocks/>
          </p:cNvCxnSpPr>
          <p:nvPr/>
        </p:nvCxnSpPr>
        <p:spPr>
          <a:xfrm>
            <a:off x="2170234" y="5451336"/>
            <a:ext cx="0" cy="201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15410E2-48A6-4B7D-9D17-E0C094F08915}"/>
              </a:ext>
            </a:extLst>
          </p:cNvPr>
          <p:cNvCxnSpPr>
            <a:cxnSpLocks/>
          </p:cNvCxnSpPr>
          <p:nvPr/>
        </p:nvCxnSpPr>
        <p:spPr>
          <a:xfrm>
            <a:off x="3938953" y="5890847"/>
            <a:ext cx="29014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B4792C4-9482-4B23-BE90-84463394D497}"/>
              </a:ext>
            </a:extLst>
          </p:cNvPr>
          <p:cNvCxnSpPr>
            <a:cxnSpLocks/>
          </p:cNvCxnSpPr>
          <p:nvPr/>
        </p:nvCxnSpPr>
        <p:spPr>
          <a:xfrm flipV="1">
            <a:off x="4223238" y="3351122"/>
            <a:ext cx="0" cy="253972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C024AB1-EF49-49BA-A3F2-39D3E96C2981}"/>
              </a:ext>
            </a:extLst>
          </p:cNvPr>
          <p:cNvCxnSpPr>
            <a:endCxn id="14" idx="1"/>
          </p:cNvCxnSpPr>
          <p:nvPr/>
        </p:nvCxnSpPr>
        <p:spPr>
          <a:xfrm>
            <a:off x="4223238" y="3351122"/>
            <a:ext cx="104775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3346881-6B3A-4355-9238-F8E761B9D618}"/>
              </a:ext>
            </a:extLst>
          </p:cNvPr>
          <p:cNvCxnSpPr>
            <a:cxnSpLocks/>
          </p:cNvCxnSpPr>
          <p:nvPr/>
        </p:nvCxnSpPr>
        <p:spPr>
          <a:xfrm>
            <a:off x="6318175" y="3643533"/>
            <a:ext cx="0" cy="8203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0AA6F35-F9C9-4957-B68F-6319A8D33139}"/>
              </a:ext>
            </a:extLst>
          </p:cNvPr>
          <p:cNvCxnSpPr>
            <a:cxnSpLocks/>
          </p:cNvCxnSpPr>
          <p:nvPr/>
        </p:nvCxnSpPr>
        <p:spPr>
          <a:xfrm>
            <a:off x="6318175" y="4825277"/>
            <a:ext cx="0" cy="7855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D006FCB-0464-42E4-BA99-18CB0CF0C9DC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7750418" y="3351122"/>
            <a:ext cx="166908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Slide Number Placeholder 56">
            <a:extLst>
              <a:ext uri="{FF2B5EF4-FFF2-40B4-BE49-F238E27FC236}">
                <a16:creationId xmlns:a16="http://schemas.microsoft.com/office/drawing/2014/main" id="{0E2A76AA-31F8-4CD2-A784-6A064B547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B0D58-5588-4192-AAFD-61E16FB7490D}" type="slidenum">
              <a:rPr lang="en-IN" smtClean="0"/>
              <a:t>13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35D96E-B5EE-4B14-A99B-F903C3EFBD40}"/>
              </a:ext>
            </a:extLst>
          </p:cNvPr>
          <p:cNvSpPr txBox="1"/>
          <p:nvPr/>
        </p:nvSpPr>
        <p:spPr>
          <a:xfrm>
            <a:off x="8775785" y="5926990"/>
            <a:ext cx="3991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ML Techniques 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IN" sz="14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Logistic Regression, Decision Tree, Random forest, K-nearest Algorithm, SVM.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765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8C6CF-5F42-48F3-B933-6809B8A95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 Papers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97B1E6-DC87-4A79-BAA6-E6CAB9771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B0D58-5588-4192-AAFD-61E16FB7490D}" type="slidenum">
              <a:rPr lang="en-IN" smtClean="0"/>
              <a:t>14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D3CB10-B6B6-4C77-82D1-AEFC1B800F0C}"/>
              </a:ext>
            </a:extLst>
          </p:cNvPr>
          <p:cNvSpPr txBox="1"/>
          <p:nvPr/>
        </p:nvSpPr>
        <p:spPr>
          <a:xfrm>
            <a:off x="975946" y="3103685"/>
            <a:ext cx="98825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schemeClr val="accent2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https://dl.acm.org/doi/abs/10.1145/3184066.3184080</a:t>
            </a:r>
            <a:endParaRPr lang="en-I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https://ieeexplore.ieee.org/abstract/document/8391453</a:t>
            </a:r>
            <a:endParaRPr lang="en-I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https://www.hindawi.com/journals/jhe/2019/4253641/</a:t>
            </a:r>
            <a:endParaRPr lang="en-I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0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https://www.sciencedirect.com/science/article/pii/S2405959520300801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819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0E3A114-AB3B-43F1-969A-14ED6E76EA29}"/>
              </a:ext>
            </a:extLst>
          </p:cNvPr>
          <p:cNvSpPr/>
          <p:nvPr/>
        </p:nvSpPr>
        <p:spPr>
          <a:xfrm>
            <a:off x="9056078" y="0"/>
            <a:ext cx="2951285" cy="1485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Placeholder 5">
            <a:extLst>
              <a:ext uri="{FF2B5EF4-FFF2-40B4-BE49-F238E27FC236}">
                <a16:creationId xmlns:a16="http://schemas.microsoft.com/office/drawing/2014/main" id="{9D818747-0FF8-497A-8A6A-64E70F3C0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730" b="5730"/>
          <a:stretch>
            <a:fillRect/>
          </a:stretch>
        </p:blipFill>
        <p:spPr bwMode="gray">
          <a:xfrm>
            <a:off x="3149600" y="330364"/>
            <a:ext cx="4886960" cy="652763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59E41E2-4251-4E14-AC84-B0A3D9EA5F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732342" y="3429000"/>
            <a:ext cx="7658101" cy="32260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F6D6922-C882-498C-A98D-6E51549E12E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b="4259"/>
          <a:stretch/>
        </p:blipFill>
        <p:spPr>
          <a:xfrm>
            <a:off x="8735875" y="0"/>
            <a:ext cx="3456125" cy="308864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BC5A1B-52F5-43C3-9962-933AB1AF2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B0D58-5588-4192-AAFD-61E16FB7490D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20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BAD5AF-0CA1-4C69-A832-968A495DE8BC}"/>
              </a:ext>
            </a:extLst>
          </p:cNvPr>
          <p:cNvSpPr txBox="1"/>
          <p:nvPr/>
        </p:nvSpPr>
        <p:spPr>
          <a:xfrm>
            <a:off x="712177" y="800100"/>
            <a:ext cx="55919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Arial Black" panose="020B0A04020102020204" pitchFamily="34" charset="0"/>
              </a:rPr>
              <a:t>Team Members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4B1D9B-C1A4-422A-9165-CD50CB304A96}"/>
              </a:ext>
            </a:extLst>
          </p:cNvPr>
          <p:cNvSpPr txBox="1"/>
          <p:nvPr/>
        </p:nvSpPr>
        <p:spPr>
          <a:xfrm>
            <a:off x="712177" y="1784839"/>
            <a:ext cx="8458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19BAI10013                      Rahul Raj Pandey </a:t>
            </a:r>
          </a:p>
          <a:p>
            <a:r>
              <a:rPr lang="en-IN" sz="2800" dirty="0"/>
              <a:t>19BAI10105                      Rahul Bhardwaj</a:t>
            </a:r>
          </a:p>
          <a:p>
            <a:r>
              <a:rPr lang="en-IN" sz="2800" dirty="0"/>
              <a:t>19BAI10119                      Sidhya Virya Singh</a:t>
            </a:r>
          </a:p>
          <a:p>
            <a:r>
              <a:rPr lang="en-IN" sz="2800" dirty="0"/>
              <a:t>19BAI10121                      Siddhartha S. Mukherjee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53FFC4-DFE4-4EEF-8C1C-9BCDE65C7554}"/>
              </a:ext>
            </a:extLst>
          </p:cNvPr>
          <p:cNvSpPr txBox="1"/>
          <p:nvPr/>
        </p:nvSpPr>
        <p:spPr>
          <a:xfrm>
            <a:off x="712177" y="4466492"/>
            <a:ext cx="4545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Arial Black" panose="020B0A04020102020204" pitchFamily="34" charset="0"/>
              </a:rPr>
              <a:t>Project Guide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6E9BE7-D59C-473F-BBAF-C15C7C213CD0}"/>
              </a:ext>
            </a:extLst>
          </p:cNvPr>
          <p:cNvSpPr txBox="1"/>
          <p:nvPr/>
        </p:nvSpPr>
        <p:spPr>
          <a:xfrm>
            <a:off x="993531" y="5563095"/>
            <a:ext cx="81768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0" dirty="0">
                <a:effectLst/>
                <a:latin typeface="Segoe UI" panose="020B0502040204020203" pitchFamily="34" charset="0"/>
              </a:rPr>
              <a:t>100215                                 </a:t>
            </a:r>
            <a:r>
              <a:rPr lang="en-IN" sz="2400" b="1" dirty="0"/>
              <a:t>Dr. L Shakeera</a:t>
            </a:r>
          </a:p>
          <a:p>
            <a:r>
              <a:rPr lang="en-IN" sz="2400" b="1" dirty="0"/>
              <a:t>                                             </a:t>
            </a:r>
            <a:r>
              <a:rPr lang="en-IN" sz="2000" dirty="0"/>
              <a:t>Senior Assistant Professor, SCSE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5849BB-2C53-47A8-9802-288756DE6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B0D58-5588-4192-AAFD-61E16FB7490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593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23756-AC33-41A4-ACEE-516F8C474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842" y="1947919"/>
            <a:ext cx="6017028" cy="1862081"/>
          </a:xfrm>
        </p:spPr>
        <p:txBody>
          <a:bodyPr>
            <a:noAutofit/>
          </a:bodyPr>
          <a:lstStyle/>
          <a:p>
            <a:r>
              <a:rPr lang="en-IN" sz="6000" b="1" dirty="0"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INTRODUCTION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8EACAD-F87E-4857-BBB3-D2F316F82A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0412" b="51877"/>
          <a:stretch/>
        </p:blipFill>
        <p:spPr>
          <a:xfrm>
            <a:off x="8514080" y="4787538"/>
            <a:ext cx="3553600" cy="1948542"/>
          </a:xfrm>
          <a:prstGeom prst="rect">
            <a:avLst/>
          </a:prstGeom>
        </p:spPr>
      </p:pic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D608A4A-EF2B-4714-9313-FEE81FA2DA5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5730" b="5730"/>
          <a:stretch>
            <a:fillRect/>
          </a:stretch>
        </p:blipFill>
        <p:spPr>
          <a:xfrm>
            <a:off x="6348187" y="620198"/>
            <a:ext cx="3188739" cy="4517521"/>
          </a:xfrm>
          <a:effectLst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2AE726-F135-4CF7-AA67-F18ED862C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B0D58-5588-4192-AAFD-61E16FB7490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845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6B6C1E8-1617-489D-8EEB-C558584B5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/>
              <a:t>INTRODUCTION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841433-D623-42E4-BEC2-1446108EF919}"/>
              </a:ext>
            </a:extLst>
          </p:cNvPr>
          <p:cNvSpPr txBox="1"/>
          <p:nvPr/>
        </p:nvSpPr>
        <p:spPr>
          <a:xfrm>
            <a:off x="452925" y="3170368"/>
            <a:ext cx="1106773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292929"/>
                </a:solidFill>
                <a:effectLst/>
                <a:latin typeface="Bookman Old Style" panose="02050604050505020204" pitchFamily="18" charset="0"/>
                <a:cs typeface="Arial" panose="020B0604020202020204" pitchFamily="34" charset="0"/>
              </a:rPr>
              <a:t>The early diagnosis of Breast cancer can improve the prognosis and chance of survival significantly, as it can promote timely clinical treatment to patients. </a:t>
            </a:r>
          </a:p>
          <a:p>
            <a:endParaRPr lang="en-US" sz="2000" i="0" dirty="0">
              <a:solidFill>
                <a:srgbClr val="292929"/>
              </a:solidFill>
              <a:effectLst/>
              <a:latin typeface="Bookman Old Style" panose="02050604050505020204" pitchFamily="18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292929"/>
                </a:solidFill>
                <a:effectLst/>
                <a:latin typeface="Bookman Old Style" panose="02050604050505020204" pitchFamily="18" charset="0"/>
                <a:cs typeface="Arial" panose="020B0604020202020204" pitchFamily="34" charset="0"/>
              </a:rPr>
              <a:t>Further accurate classification of benign tumors can prevent patients undergoing unnecessary treatments. </a:t>
            </a:r>
            <a:endParaRPr lang="en-US" sz="2000" dirty="0">
              <a:solidFill>
                <a:srgbClr val="292929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i="0" dirty="0">
              <a:solidFill>
                <a:srgbClr val="292929"/>
              </a:solidFill>
              <a:effectLst/>
              <a:latin typeface="Bookman Old Style" panose="02050604050505020204" pitchFamily="18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292929"/>
                </a:solidFill>
                <a:effectLst/>
                <a:latin typeface="Bookman Old Style" panose="02050604050505020204" pitchFamily="18" charset="0"/>
                <a:cs typeface="Arial" panose="020B0604020202020204" pitchFamily="34" charset="0"/>
              </a:rPr>
              <a:t>Breast cancer (BC) is one of the most common cancers among women worldwide.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92929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92929"/>
                </a:solidFill>
                <a:latin typeface="Bookman Old Style" panose="02050604050505020204" pitchFamily="18" charset="0"/>
                <a:cs typeface="Arial" panose="020B0604020202020204" pitchFamily="34" charset="0"/>
              </a:rPr>
              <a:t>C</a:t>
            </a:r>
            <a:r>
              <a:rPr lang="en-US" sz="2000" i="0" dirty="0">
                <a:solidFill>
                  <a:srgbClr val="292929"/>
                </a:solidFill>
                <a:effectLst/>
                <a:latin typeface="Bookman Old Style" panose="02050604050505020204" pitchFamily="18" charset="0"/>
                <a:cs typeface="Arial" panose="020B0604020202020204" pitchFamily="34" charset="0"/>
              </a:rPr>
              <a:t>ancer-related deaths according to global statistics, making it a significant public health problem in today’s society.</a:t>
            </a:r>
            <a:endParaRPr lang="en-IN" sz="2000" dirty="0"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14730A-FD45-4C86-9EA0-D2854D6F4AEC}"/>
              </a:ext>
            </a:extLst>
          </p:cNvPr>
          <p:cNvSpPr/>
          <p:nvPr/>
        </p:nvSpPr>
        <p:spPr>
          <a:xfrm>
            <a:off x="10287000" y="0"/>
            <a:ext cx="1905000" cy="553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7EB7046-2938-4B6B-B1C6-E10246FB6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10800" y="334108"/>
            <a:ext cx="1981200" cy="212344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BF488B-5F3F-4BB3-9ADD-AFCD9B0B7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B0D58-5588-4192-AAFD-61E16FB7490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213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BBC65-232C-4715-9373-115F86684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0" i="0" dirty="0">
                <a:solidFill>
                  <a:srgbClr val="222222"/>
                </a:solidFill>
                <a:effectLst/>
                <a:latin typeface="Century Gothic (Headings)"/>
              </a:rPr>
              <a:t> </a:t>
            </a:r>
            <a:r>
              <a:rPr lang="en-IN" sz="4400" i="0" dirty="0">
                <a:solidFill>
                  <a:schemeClr val="bg1"/>
                </a:solidFill>
                <a:effectLst/>
                <a:latin typeface="Century Gothic (Headings)"/>
              </a:rPr>
              <a:t>Existing Work </a:t>
            </a:r>
            <a:r>
              <a:rPr lang="en-IN" sz="4400" dirty="0">
                <a:solidFill>
                  <a:schemeClr val="bg1"/>
                </a:solidFill>
                <a:latin typeface="Century Gothic (Headings)"/>
              </a:rPr>
              <a:t>W</a:t>
            </a:r>
            <a:r>
              <a:rPr lang="en-IN" sz="4400" i="0" dirty="0">
                <a:solidFill>
                  <a:schemeClr val="bg1"/>
                </a:solidFill>
                <a:effectLst/>
                <a:latin typeface="Century Gothic (Headings)"/>
              </a:rPr>
              <a:t>ith </a:t>
            </a:r>
            <a:r>
              <a:rPr lang="en-IN" sz="4400" dirty="0">
                <a:solidFill>
                  <a:schemeClr val="bg1"/>
                </a:solidFill>
                <a:latin typeface="Century Gothic (Headings)"/>
              </a:rPr>
              <a:t>L</a:t>
            </a:r>
            <a:r>
              <a:rPr lang="en-IN" sz="4400" i="0" dirty="0">
                <a:solidFill>
                  <a:schemeClr val="bg1"/>
                </a:solidFill>
                <a:effectLst/>
                <a:latin typeface="Century Gothic (Headings)"/>
              </a:rPr>
              <a:t>imitations</a:t>
            </a:r>
            <a:endParaRPr lang="en-IN" sz="4400" dirty="0">
              <a:solidFill>
                <a:schemeClr val="bg1"/>
              </a:solidFill>
              <a:latin typeface="Century Gothic (Headings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B08789-12DD-4365-ACF3-E7E2E145A812}"/>
              </a:ext>
            </a:extLst>
          </p:cNvPr>
          <p:cNvSpPr txBox="1"/>
          <p:nvPr/>
        </p:nvSpPr>
        <p:spPr>
          <a:xfrm>
            <a:off x="438150" y="2822331"/>
            <a:ext cx="1117502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ookman Old Style" panose="02050604050505020204" pitchFamily="18" charset="0"/>
                <a:cs typeface="Arial" panose="020B0604020202020204" pitchFamily="34" charset="0"/>
              </a:rPr>
              <a:t>One of the common method is of Breast Cancer detection  is </a:t>
            </a:r>
            <a:r>
              <a:rPr lang="en-IN" b="1" i="0" dirty="0">
                <a:solidFill>
                  <a:srgbClr val="223654"/>
                </a:solidFill>
                <a:effectLst/>
                <a:latin typeface="Bookman Old Style" panose="02050604050505020204" pitchFamily="18" charset="0"/>
                <a:cs typeface="Arial" panose="020B0604020202020204" pitchFamily="34" charset="0"/>
              </a:rPr>
              <a:t>Mammography.</a:t>
            </a:r>
          </a:p>
          <a:p>
            <a:endParaRPr lang="en-IN" b="1" dirty="0">
              <a:solidFill>
                <a:srgbClr val="223654"/>
              </a:solidFill>
              <a:latin typeface="Bookman Old Style" panose="02050604050505020204" pitchFamily="18" charset="0"/>
              <a:cs typeface="Arial" panose="020B0604020202020204" pitchFamily="34" charset="0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Bookman Old Style" panose="02050604050505020204" pitchFamily="18" charset="0"/>
              </a:rPr>
              <a:t>A </a:t>
            </a:r>
            <a:r>
              <a:rPr lang="en-US" b="1" i="0" dirty="0">
                <a:solidFill>
                  <a:srgbClr val="444444"/>
                </a:solidFill>
                <a:effectLst/>
                <a:latin typeface="Bookman Old Style" panose="02050604050505020204" pitchFamily="18" charset="0"/>
              </a:rPr>
              <a:t>mammogram</a:t>
            </a:r>
            <a:r>
              <a:rPr lang="en-US" b="0" i="0" dirty="0">
                <a:solidFill>
                  <a:srgbClr val="444444"/>
                </a:solidFill>
                <a:effectLst/>
                <a:latin typeface="Bookman Old Style" panose="02050604050505020204" pitchFamily="18" charset="0"/>
              </a:rPr>
              <a:t> is an x-ray picture of the breast. It can also be used if you have a lump or other sign of breast cancer.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444444"/>
              </a:solidFill>
              <a:effectLst/>
              <a:latin typeface="Bookman Old Style" panose="02050604050505020204" pitchFamily="18" charset="0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Bookman Old Style" panose="02050604050505020204" pitchFamily="18" charset="0"/>
              </a:rPr>
              <a:t>Screening mammography is the type of mammogram that checks you when you have no symptoms.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en-US" dirty="0">
              <a:solidFill>
                <a:srgbClr val="444444"/>
              </a:solidFill>
              <a:latin typeface="Bookman Old Style" panose="02050604050505020204" pitchFamily="18" charset="0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Bookman Old Style" panose="02050604050505020204" pitchFamily="18" charset="0"/>
              </a:rPr>
              <a:t>It can help reduce the number of deaths from breast cancer among women ages 40 to 70. </a:t>
            </a: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endParaRPr lang="en-US" dirty="0">
              <a:solidFill>
                <a:srgbClr val="444444"/>
              </a:solidFill>
              <a:latin typeface="Bookman Old Style" panose="02050604050505020204" pitchFamily="18" charset="0"/>
            </a:endParaRPr>
          </a:p>
          <a:p>
            <a:pPr marL="742950" lvl="1" indent="-285750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44444"/>
                </a:solidFill>
                <a:effectLst/>
                <a:latin typeface="Bookman Old Style" panose="02050604050505020204" pitchFamily="18" charset="0"/>
              </a:rPr>
              <a:t>Mammograms are also recommended for younger women who have symptoms of breast cancer or who have a high risk of the disease.</a:t>
            </a:r>
          </a:p>
          <a:p>
            <a:endParaRPr lang="en-IN" dirty="0">
              <a:latin typeface="Bookman Old Style" panose="02050604050505020204" pitchFamily="18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C813F-AF93-4A06-9D24-DB663FBFA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B0D58-5588-4192-AAFD-61E16FB7490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569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9F61E-76EB-452A-BC20-4023C3183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Headings)"/>
              </a:rPr>
              <a:t>L</a:t>
            </a:r>
            <a:r>
              <a:rPr lang="en-IN" sz="4400" i="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 (Headings)"/>
              </a:rPr>
              <a:t>IMITATIONS</a:t>
            </a:r>
            <a:endParaRPr lang="en-IN" sz="4400" dirty="0">
              <a:ln w="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 (Headings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295DE2-F585-4A4A-9E43-A7446976B65E}"/>
              </a:ext>
            </a:extLst>
          </p:cNvPr>
          <p:cNvSpPr txBox="1"/>
          <p:nvPr/>
        </p:nvSpPr>
        <p:spPr>
          <a:xfrm>
            <a:off x="35169" y="2333685"/>
            <a:ext cx="1212166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Bookman Old Style" panose="02050604050505020204" pitchFamily="18" charset="0"/>
              </a:rPr>
              <a:t>Mammograms do not detect all cancers -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Some cancers cannot be detected on a mammogram due to the location of the cancer or the density of the breast tissue. 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About 25 per cent of cancers in women ages 40-49 are not detectable by a screening mammogram, compared with about 10 per cent in women older than 50.</a:t>
            </a:r>
          </a:p>
          <a:p>
            <a:endParaRPr lang="en-US" dirty="0">
              <a:solidFill>
                <a:srgbClr val="333333"/>
              </a:solidFill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Bookman Old Style" panose="02050604050505020204" pitchFamily="18" charset="0"/>
              </a:rPr>
              <a:t>Does not classify cancer type –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Bookman Old Style" panose="02050604050505020204" pitchFamily="18" charset="0"/>
              </a:rPr>
              <a:t>A tumor can be </a:t>
            </a:r>
            <a:r>
              <a:rPr lang="en-US" b="1" i="0" dirty="0">
                <a:solidFill>
                  <a:srgbClr val="111111"/>
                </a:solidFill>
                <a:effectLst/>
                <a:latin typeface="Bookman Old Style" panose="02050604050505020204" pitchFamily="18" charset="0"/>
              </a:rPr>
              <a:t>benign</a:t>
            </a:r>
            <a:r>
              <a:rPr lang="en-US" b="0" i="0" dirty="0">
                <a:solidFill>
                  <a:srgbClr val="111111"/>
                </a:solidFill>
                <a:effectLst/>
                <a:latin typeface="Bookman Old Style" panose="02050604050505020204" pitchFamily="18" charset="0"/>
              </a:rPr>
              <a:t> (not dangerous to health) or </a:t>
            </a:r>
            <a:r>
              <a:rPr lang="en-US" b="1" i="0" dirty="0">
                <a:solidFill>
                  <a:srgbClr val="111111"/>
                </a:solidFill>
                <a:effectLst/>
                <a:latin typeface="Bookman Old Style" panose="02050604050505020204" pitchFamily="18" charset="0"/>
              </a:rPr>
              <a:t>malignant</a:t>
            </a:r>
            <a:r>
              <a:rPr lang="en-US" b="0" i="0" dirty="0">
                <a:solidFill>
                  <a:srgbClr val="111111"/>
                </a:solidFill>
                <a:effectLst/>
                <a:latin typeface="Bookman Old Style" panose="02050604050505020204" pitchFamily="18" charset="0"/>
              </a:rPr>
              <a:t> (has the potential to be dangerous).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11111"/>
              </a:solidFill>
              <a:effectLst/>
              <a:latin typeface="Bookman Old Style" panose="0205060405050502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Bookman Old Style" panose="02050604050505020204" pitchFamily="18" charset="0"/>
              </a:rPr>
              <a:t>Benign tumors are not considered cancerous: their cells are close to normal in appearance, they grow slowly, and they do not invade nearby tissues or spread to other parts of the body.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11111"/>
              </a:solidFill>
              <a:effectLst/>
              <a:latin typeface="Bookman Old Style" panose="020506040505050202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Bookman Old Style" panose="02050604050505020204" pitchFamily="18" charset="0"/>
              </a:rPr>
              <a:t>Malignant tumors are cancerous. Left unchecked, malignant cells eventually can spread beyond the original tumor to other parts of the body.</a:t>
            </a:r>
            <a:endParaRPr lang="en-US" b="1" i="0" dirty="0">
              <a:solidFill>
                <a:srgbClr val="111111"/>
              </a:solidFill>
              <a:effectLst/>
              <a:latin typeface="Bookman Old Style" panose="02050604050505020204" pitchFamily="18" charset="0"/>
            </a:endParaRPr>
          </a:p>
          <a:p>
            <a:endParaRPr lang="en-US" b="1" dirty="0">
              <a:solidFill>
                <a:srgbClr val="111111"/>
              </a:solidFill>
              <a:latin typeface="Bookman Old Style" panose="02050604050505020204" pitchFamily="18" charset="0"/>
            </a:endParaRPr>
          </a:p>
          <a:p>
            <a:r>
              <a:rPr lang="en-US" b="1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>The term “breast cancer” refers to a malignant tumor that has developed from cells in the breast.</a:t>
            </a:r>
            <a:endParaRPr lang="en-US" b="1" dirty="0">
              <a:solidFill>
                <a:srgbClr val="FF0000"/>
              </a:solidFill>
              <a:latin typeface="Bookman Old Style" panose="02050604050505020204" pitchFamily="18" charset="0"/>
            </a:endParaRPr>
          </a:p>
          <a:p>
            <a:endParaRPr lang="en-IN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AD30F-7E5A-4FF7-92C7-82F8D9417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B0D58-5588-4192-AAFD-61E16FB7490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617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86649-785C-42B3-A4FF-B07DCB587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938" y="982460"/>
            <a:ext cx="8761413" cy="706964"/>
          </a:xfrm>
        </p:spPr>
        <p:txBody>
          <a:bodyPr/>
          <a:lstStyle/>
          <a:p>
            <a:r>
              <a:rPr lang="en-IN" i="0" dirty="0">
                <a:solidFill>
                  <a:schemeClr val="bg1"/>
                </a:solidFill>
                <a:effectLst/>
                <a:latin typeface="Century Gothic (Headings)"/>
              </a:rPr>
              <a:t>Proposed Work and Methodology</a:t>
            </a:r>
            <a:endParaRPr lang="en-IN" dirty="0">
              <a:solidFill>
                <a:schemeClr val="bg1"/>
              </a:solidFill>
              <a:latin typeface="Century Gothic (Headings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CD4644-EEFB-48CD-B462-732D726F3B8F}"/>
              </a:ext>
            </a:extLst>
          </p:cNvPr>
          <p:cNvSpPr txBox="1"/>
          <p:nvPr/>
        </p:nvSpPr>
        <p:spPr>
          <a:xfrm>
            <a:off x="360485" y="2567354"/>
            <a:ext cx="111750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will be making  a Machine Learning  model which will be using a dataset to classify the breast cancer into two types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123654"/>
                </a:solidFill>
                <a:latin typeface="Arial" panose="020B0604020202020204" pitchFamily="34" charset="0"/>
              </a:rPr>
              <a:t>1.) M</a:t>
            </a:r>
            <a:r>
              <a:rPr lang="en-IN" b="0" i="0" dirty="0">
                <a:solidFill>
                  <a:srgbClr val="123654"/>
                </a:solidFill>
                <a:effectLst/>
                <a:latin typeface="Arial" panose="020B0604020202020204" pitchFamily="34" charset="0"/>
              </a:rPr>
              <a:t>alignant                                                     2.) Benign</a:t>
            </a:r>
            <a:r>
              <a:rPr lang="en-IN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 will be using advance classification and optimization methods for increasing the accuracy of our predicting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Our model will be able to classify  the cancer in to the above given types with high accuracy on the set of data given by the client </a:t>
            </a:r>
          </a:p>
          <a:p>
            <a:endParaRPr lang="en-IN" dirty="0"/>
          </a:p>
          <a:p>
            <a:r>
              <a:rPr lang="en-IN" b="1" dirty="0"/>
              <a:t>Block diagram of our methodology-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E1AC828-D5E9-4AF6-8EED-CC7B8A988EB3}"/>
              </a:ext>
            </a:extLst>
          </p:cNvPr>
          <p:cNvGrpSpPr/>
          <p:nvPr/>
        </p:nvGrpSpPr>
        <p:grpSpPr>
          <a:xfrm>
            <a:off x="520691" y="5823598"/>
            <a:ext cx="10636748" cy="800530"/>
            <a:chOff x="1690067" y="5798311"/>
            <a:chExt cx="9457611" cy="800530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ACDFB4B-4E6E-4696-9FDD-0112EEDC346D}"/>
                </a:ext>
              </a:extLst>
            </p:cNvPr>
            <p:cNvSpPr/>
            <p:nvPr/>
          </p:nvSpPr>
          <p:spPr>
            <a:xfrm>
              <a:off x="1690067" y="5798311"/>
              <a:ext cx="1123552" cy="800530"/>
            </a:xfrm>
            <a:custGeom>
              <a:avLst/>
              <a:gdLst>
                <a:gd name="connsiteX0" fmla="*/ 0 w 1123552"/>
                <a:gd name="connsiteY0" fmla="*/ 80053 h 800530"/>
                <a:gd name="connsiteX1" fmla="*/ 80053 w 1123552"/>
                <a:gd name="connsiteY1" fmla="*/ 0 h 800530"/>
                <a:gd name="connsiteX2" fmla="*/ 1043499 w 1123552"/>
                <a:gd name="connsiteY2" fmla="*/ 0 h 800530"/>
                <a:gd name="connsiteX3" fmla="*/ 1123552 w 1123552"/>
                <a:gd name="connsiteY3" fmla="*/ 80053 h 800530"/>
                <a:gd name="connsiteX4" fmla="*/ 1123552 w 1123552"/>
                <a:gd name="connsiteY4" fmla="*/ 720477 h 800530"/>
                <a:gd name="connsiteX5" fmla="*/ 1043499 w 1123552"/>
                <a:gd name="connsiteY5" fmla="*/ 800530 h 800530"/>
                <a:gd name="connsiteX6" fmla="*/ 80053 w 1123552"/>
                <a:gd name="connsiteY6" fmla="*/ 800530 h 800530"/>
                <a:gd name="connsiteX7" fmla="*/ 0 w 1123552"/>
                <a:gd name="connsiteY7" fmla="*/ 720477 h 800530"/>
                <a:gd name="connsiteX8" fmla="*/ 0 w 1123552"/>
                <a:gd name="connsiteY8" fmla="*/ 80053 h 80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3552" h="800530">
                  <a:moveTo>
                    <a:pt x="0" y="80053"/>
                  </a:moveTo>
                  <a:cubicBezTo>
                    <a:pt x="0" y="35841"/>
                    <a:pt x="35841" y="0"/>
                    <a:pt x="80053" y="0"/>
                  </a:cubicBezTo>
                  <a:lnTo>
                    <a:pt x="1043499" y="0"/>
                  </a:lnTo>
                  <a:cubicBezTo>
                    <a:pt x="1087711" y="0"/>
                    <a:pt x="1123552" y="35841"/>
                    <a:pt x="1123552" y="80053"/>
                  </a:cubicBezTo>
                  <a:lnTo>
                    <a:pt x="1123552" y="720477"/>
                  </a:lnTo>
                  <a:cubicBezTo>
                    <a:pt x="1123552" y="764689"/>
                    <a:pt x="1087711" y="800530"/>
                    <a:pt x="1043499" y="800530"/>
                  </a:cubicBezTo>
                  <a:lnTo>
                    <a:pt x="80053" y="800530"/>
                  </a:lnTo>
                  <a:cubicBezTo>
                    <a:pt x="35841" y="800530"/>
                    <a:pt x="0" y="764689"/>
                    <a:pt x="0" y="720477"/>
                  </a:cubicBezTo>
                  <a:lnTo>
                    <a:pt x="0" y="8005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787" tIns="76787" rIns="76787" bIns="76787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400" kern="1200" dirty="0"/>
                <a:t>Dataset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1A4991C-C211-4BCE-AF48-D90DA9338C84}"/>
                </a:ext>
              </a:extLst>
            </p:cNvPr>
            <p:cNvSpPr/>
            <p:nvPr/>
          </p:nvSpPr>
          <p:spPr>
            <a:xfrm>
              <a:off x="2925974" y="6059256"/>
              <a:ext cx="238193" cy="278640"/>
            </a:xfrm>
            <a:custGeom>
              <a:avLst/>
              <a:gdLst>
                <a:gd name="connsiteX0" fmla="*/ 0 w 238193"/>
                <a:gd name="connsiteY0" fmla="*/ 55728 h 278640"/>
                <a:gd name="connsiteX1" fmla="*/ 119097 w 238193"/>
                <a:gd name="connsiteY1" fmla="*/ 55728 h 278640"/>
                <a:gd name="connsiteX2" fmla="*/ 119097 w 238193"/>
                <a:gd name="connsiteY2" fmla="*/ 0 h 278640"/>
                <a:gd name="connsiteX3" fmla="*/ 238193 w 238193"/>
                <a:gd name="connsiteY3" fmla="*/ 139320 h 278640"/>
                <a:gd name="connsiteX4" fmla="*/ 119097 w 238193"/>
                <a:gd name="connsiteY4" fmla="*/ 278640 h 278640"/>
                <a:gd name="connsiteX5" fmla="*/ 119097 w 238193"/>
                <a:gd name="connsiteY5" fmla="*/ 222912 h 278640"/>
                <a:gd name="connsiteX6" fmla="*/ 0 w 238193"/>
                <a:gd name="connsiteY6" fmla="*/ 222912 h 278640"/>
                <a:gd name="connsiteX7" fmla="*/ 0 w 238193"/>
                <a:gd name="connsiteY7" fmla="*/ 55728 h 27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8193" h="278640">
                  <a:moveTo>
                    <a:pt x="0" y="55728"/>
                  </a:moveTo>
                  <a:lnTo>
                    <a:pt x="119097" y="55728"/>
                  </a:lnTo>
                  <a:lnTo>
                    <a:pt x="119097" y="0"/>
                  </a:lnTo>
                  <a:lnTo>
                    <a:pt x="238193" y="139320"/>
                  </a:lnTo>
                  <a:lnTo>
                    <a:pt x="119097" y="278640"/>
                  </a:lnTo>
                  <a:lnTo>
                    <a:pt x="119097" y="222912"/>
                  </a:lnTo>
                  <a:lnTo>
                    <a:pt x="0" y="222912"/>
                  </a:lnTo>
                  <a:lnTo>
                    <a:pt x="0" y="55728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55728" rIns="71458" bIns="55728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100" kern="120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C2E3C8F-F297-4E7F-A099-1DD0B5B61398}"/>
                </a:ext>
              </a:extLst>
            </p:cNvPr>
            <p:cNvSpPr/>
            <p:nvPr/>
          </p:nvSpPr>
          <p:spPr>
            <a:xfrm>
              <a:off x="3263040" y="5798311"/>
              <a:ext cx="1592747" cy="800530"/>
            </a:xfrm>
            <a:custGeom>
              <a:avLst/>
              <a:gdLst>
                <a:gd name="connsiteX0" fmla="*/ 0 w 1592747"/>
                <a:gd name="connsiteY0" fmla="*/ 80053 h 800530"/>
                <a:gd name="connsiteX1" fmla="*/ 80053 w 1592747"/>
                <a:gd name="connsiteY1" fmla="*/ 0 h 800530"/>
                <a:gd name="connsiteX2" fmla="*/ 1512694 w 1592747"/>
                <a:gd name="connsiteY2" fmla="*/ 0 h 800530"/>
                <a:gd name="connsiteX3" fmla="*/ 1592747 w 1592747"/>
                <a:gd name="connsiteY3" fmla="*/ 80053 h 800530"/>
                <a:gd name="connsiteX4" fmla="*/ 1592747 w 1592747"/>
                <a:gd name="connsiteY4" fmla="*/ 720477 h 800530"/>
                <a:gd name="connsiteX5" fmla="*/ 1512694 w 1592747"/>
                <a:gd name="connsiteY5" fmla="*/ 800530 h 800530"/>
                <a:gd name="connsiteX6" fmla="*/ 80053 w 1592747"/>
                <a:gd name="connsiteY6" fmla="*/ 800530 h 800530"/>
                <a:gd name="connsiteX7" fmla="*/ 0 w 1592747"/>
                <a:gd name="connsiteY7" fmla="*/ 720477 h 800530"/>
                <a:gd name="connsiteX8" fmla="*/ 0 w 1592747"/>
                <a:gd name="connsiteY8" fmla="*/ 80053 h 80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2747" h="800530">
                  <a:moveTo>
                    <a:pt x="0" y="80053"/>
                  </a:moveTo>
                  <a:cubicBezTo>
                    <a:pt x="0" y="35841"/>
                    <a:pt x="35841" y="0"/>
                    <a:pt x="80053" y="0"/>
                  </a:cubicBezTo>
                  <a:lnTo>
                    <a:pt x="1512694" y="0"/>
                  </a:lnTo>
                  <a:cubicBezTo>
                    <a:pt x="1556906" y="0"/>
                    <a:pt x="1592747" y="35841"/>
                    <a:pt x="1592747" y="80053"/>
                  </a:cubicBezTo>
                  <a:lnTo>
                    <a:pt x="1592747" y="720477"/>
                  </a:lnTo>
                  <a:cubicBezTo>
                    <a:pt x="1592747" y="764689"/>
                    <a:pt x="1556906" y="800530"/>
                    <a:pt x="1512694" y="800530"/>
                  </a:cubicBezTo>
                  <a:lnTo>
                    <a:pt x="80053" y="800530"/>
                  </a:lnTo>
                  <a:cubicBezTo>
                    <a:pt x="35841" y="800530"/>
                    <a:pt x="0" y="764689"/>
                    <a:pt x="0" y="720477"/>
                  </a:cubicBezTo>
                  <a:lnTo>
                    <a:pt x="0" y="8005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787" tIns="76787" rIns="76787" bIns="76787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400" kern="1200" dirty="0"/>
                <a:t>Pre-processing data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8E867CC-ABA1-46CD-977A-B26DFCA5F9A1}"/>
                </a:ext>
              </a:extLst>
            </p:cNvPr>
            <p:cNvSpPr/>
            <p:nvPr/>
          </p:nvSpPr>
          <p:spPr>
            <a:xfrm>
              <a:off x="4965670" y="6059256"/>
              <a:ext cx="232952" cy="278640"/>
            </a:xfrm>
            <a:custGeom>
              <a:avLst/>
              <a:gdLst>
                <a:gd name="connsiteX0" fmla="*/ 0 w 232952"/>
                <a:gd name="connsiteY0" fmla="*/ 55728 h 278640"/>
                <a:gd name="connsiteX1" fmla="*/ 116476 w 232952"/>
                <a:gd name="connsiteY1" fmla="*/ 55728 h 278640"/>
                <a:gd name="connsiteX2" fmla="*/ 116476 w 232952"/>
                <a:gd name="connsiteY2" fmla="*/ 0 h 278640"/>
                <a:gd name="connsiteX3" fmla="*/ 232952 w 232952"/>
                <a:gd name="connsiteY3" fmla="*/ 139320 h 278640"/>
                <a:gd name="connsiteX4" fmla="*/ 116476 w 232952"/>
                <a:gd name="connsiteY4" fmla="*/ 278640 h 278640"/>
                <a:gd name="connsiteX5" fmla="*/ 116476 w 232952"/>
                <a:gd name="connsiteY5" fmla="*/ 222912 h 278640"/>
                <a:gd name="connsiteX6" fmla="*/ 0 w 232952"/>
                <a:gd name="connsiteY6" fmla="*/ 222912 h 278640"/>
                <a:gd name="connsiteX7" fmla="*/ 0 w 232952"/>
                <a:gd name="connsiteY7" fmla="*/ 55728 h 27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2952" h="278640">
                  <a:moveTo>
                    <a:pt x="0" y="55728"/>
                  </a:moveTo>
                  <a:lnTo>
                    <a:pt x="116476" y="55728"/>
                  </a:lnTo>
                  <a:lnTo>
                    <a:pt x="116476" y="0"/>
                  </a:lnTo>
                  <a:lnTo>
                    <a:pt x="232952" y="139320"/>
                  </a:lnTo>
                  <a:lnTo>
                    <a:pt x="116476" y="278640"/>
                  </a:lnTo>
                  <a:lnTo>
                    <a:pt x="116476" y="222912"/>
                  </a:lnTo>
                  <a:lnTo>
                    <a:pt x="0" y="222912"/>
                  </a:lnTo>
                  <a:lnTo>
                    <a:pt x="0" y="55728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55728" rIns="69886" bIns="55728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100" kern="120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CBD2BD0-29B1-4A2B-B70E-2C94E8D183E5}"/>
                </a:ext>
              </a:extLst>
            </p:cNvPr>
            <p:cNvSpPr/>
            <p:nvPr/>
          </p:nvSpPr>
          <p:spPr>
            <a:xfrm>
              <a:off x="5295320" y="5798311"/>
              <a:ext cx="1123552" cy="800530"/>
            </a:xfrm>
            <a:custGeom>
              <a:avLst/>
              <a:gdLst>
                <a:gd name="connsiteX0" fmla="*/ 0 w 1123552"/>
                <a:gd name="connsiteY0" fmla="*/ 80053 h 800530"/>
                <a:gd name="connsiteX1" fmla="*/ 80053 w 1123552"/>
                <a:gd name="connsiteY1" fmla="*/ 0 h 800530"/>
                <a:gd name="connsiteX2" fmla="*/ 1043499 w 1123552"/>
                <a:gd name="connsiteY2" fmla="*/ 0 h 800530"/>
                <a:gd name="connsiteX3" fmla="*/ 1123552 w 1123552"/>
                <a:gd name="connsiteY3" fmla="*/ 80053 h 800530"/>
                <a:gd name="connsiteX4" fmla="*/ 1123552 w 1123552"/>
                <a:gd name="connsiteY4" fmla="*/ 720477 h 800530"/>
                <a:gd name="connsiteX5" fmla="*/ 1043499 w 1123552"/>
                <a:gd name="connsiteY5" fmla="*/ 800530 h 800530"/>
                <a:gd name="connsiteX6" fmla="*/ 80053 w 1123552"/>
                <a:gd name="connsiteY6" fmla="*/ 800530 h 800530"/>
                <a:gd name="connsiteX7" fmla="*/ 0 w 1123552"/>
                <a:gd name="connsiteY7" fmla="*/ 720477 h 800530"/>
                <a:gd name="connsiteX8" fmla="*/ 0 w 1123552"/>
                <a:gd name="connsiteY8" fmla="*/ 80053 h 80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3552" h="800530">
                  <a:moveTo>
                    <a:pt x="0" y="80053"/>
                  </a:moveTo>
                  <a:cubicBezTo>
                    <a:pt x="0" y="35841"/>
                    <a:pt x="35841" y="0"/>
                    <a:pt x="80053" y="0"/>
                  </a:cubicBezTo>
                  <a:lnTo>
                    <a:pt x="1043499" y="0"/>
                  </a:lnTo>
                  <a:cubicBezTo>
                    <a:pt x="1087711" y="0"/>
                    <a:pt x="1123552" y="35841"/>
                    <a:pt x="1123552" y="80053"/>
                  </a:cubicBezTo>
                  <a:lnTo>
                    <a:pt x="1123552" y="720477"/>
                  </a:lnTo>
                  <a:cubicBezTo>
                    <a:pt x="1123552" y="764689"/>
                    <a:pt x="1087711" y="800530"/>
                    <a:pt x="1043499" y="800530"/>
                  </a:cubicBezTo>
                  <a:lnTo>
                    <a:pt x="80053" y="800530"/>
                  </a:lnTo>
                  <a:cubicBezTo>
                    <a:pt x="35841" y="800530"/>
                    <a:pt x="0" y="764689"/>
                    <a:pt x="0" y="720477"/>
                  </a:cubicBezTo>
                  <a:lnTo>
                    <a:pt x="0" y="8005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787" tIns="76787" rIns="76787" bIns="76787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400" kern="1200" dirty="0"/>
                <a:t>Building Model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FD73158-18AA-4338-912D-181A27EC28BF}"/>
                </a:ext>
              </a:extLst>
            </p:cNvPr>
            <p:cNvSpPr/>
            <p:nvPr/>
          </p:nvSpPr>
          <p:spPr>
            <a:xfrm>
              <a:off x="6533700" y="6059256"/>
              <a:ext cx="243433" cy="278640"/>
            </a:xfrm>
            <a:custGeom>
              <a:avLst/>
              <a:gdLst>
                <a:gd name="connsiteX0" fmla="*/ 0 w 243433"/>
                <a:gd name="connsiteY0" fmla="*/ 55728 h 278640"/>
                <a:gd name="connsiteX1" fmla="*/ 121717 w 243433"/>
                <a:gd name="connsiteY1" fmla="*/ 55728 h 278640"/>
                <a:gd name="connsiteX2" fmla="*/ 121717 w 243433"/>
                <a:gd name="connsiteY2" fmla="*/ 0 h 278640"/>
                <a:gd name="connsiteX3" fmla="*/ 243433 w 243433"/>
                <a:gd name="connsiteY3" fmla="*/ 139320 h 278640"/>
                <a:gd name="connsiteX4" fmla="*/ 121717 w 243433"/>
                <a:gd name="connsiteY4" fmla="*/ 278640 h 278640"/>
                <a:gd name="connsiteX5" fmla="*/ 121717 w 243433"/>
                <a:gd name="connsiteY5" fmla="*/ 222912 h 278640"/>
                <a:gd name="connsiteX6" fmla="*/ 0 w 243433"/>
                <a:gd name="connsiteY6" fmla="*/ 222912 h 278640"/>
                <a:gd name="connsiteX7" fmla="*/ 0 w 243433"/>
                <a:gd name="connsiteY7" fmla="*/ 55728 h 27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433" h="278640">
                  <a:moveTo>
                    <a:pt x="0" y="55728"/>
                  </a:moveTo>
                  <a:lnTo>
                    <a:pt x="121717" y="55728"/>
                  </a:lnTo>
                  <a:lnTo>
                    <a:pt x="121717" y="0"/>
                  </a:lnTo>
                  <a:lnTo>
                    <a:pt x="243433" y="139320"/>
                  </a:lnTo>
                  <a:lnTo>
                    <a:pt x="121717" y="278640"/>
                  </a:lnTo>
                  <a:lnTo>
                    <a:pt x="121717" y="222912"/>
                  </a:lnTo>
                  <a:lnTo>
                    <a:pt x="0" y="222912"/>
                  </a:lnTo>
                  <a:lnTo>
                    <a:pt x="0" y="55728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55728" rIns="73030" bIns="55728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100" kern="12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E197836-5B00-456E-B4C8-1AE91FDC6BCE}"/>
                </a:ext>
              </a:extLst>
            </p:cNvPr>
            <p:cNvSpPr/>
            <p:nvPr/>
          </p:nvSpPr>
          <p:spPr>
            <a:xfrm>
              <a:off x="6878181" y="5798311"/>
              <a:ext cx="1123552" cy="800530"/>
            </a:xfrm>
            <a:custGeom>
              <a:avLst/>
              <a:gdLst>
                <a:gd name="connsiteX0" fmla="*/ 0 w 1123552"/>
                <a:gd name="connsiteY0" fmla="*/ 80053 h 800530"/>
                <a:gd name="connsiteX1" fmla="*/ 80053 w 1123552"/>
                <a:gd name="connsiteY1" fmla="*/ 0 h 800530"/>
                <a:gd name="connsiteX2" fmla="*/ 1043499 w 1123552"/>
                <a:gd name="connsiteY2" fmla="*/ 0 h 800530"/>
                <a:gd name="connsiteX3" fmla="*/ 1123552 w 1123552"/>
                <a:gd name="connsiteY3" fmla="*/ 80053 h 800530"/>
                <a:gd name="connsiteX4" fmla="*/ 1123552 w 1123552"/>
                <a:gd name="connsiteY4" fmla="*/ 720477 h 800530"/>
                <a:gd name="connsiteX5" fmla="*/ 1043499 w 1123552"/>
                <a:gd name="connsiteY5" fmla="*/ 800530 h 800530"/>
                <a:gd name="connsiteX6" fmla="*/ 80053 w 1123552"/>
                <a:gd name="connsiteY6" fmla="*/ 800530 h 800530"/>
                <a:gd name="connsiteX7" fmla="*/ 0 w 1123552"/>
                <a:gd name="connsiteY7" fmla="*/ 720477 h 800530"/>
                <a:gd name="connsiteX8" fmla="*/ 0 w 1123552"/>
                <a:gd name="connsiteY8" fmla="*/ 80053 h 80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3552" h="800530">
                  <a:moveTo>
                    <a:pt x="0" y="80053"/>
                  </a:moveTo>
                  <a:cubicBezTo>
                    <a:pt x="0" y="35841"/>
                    <a:pt x="35841" y="0"/>
                    <a:pt x="80053" y="0"/>
                  </a:cubicBezTo>
                  <a:lnTo>
                    <a:pt x="1043499" y="0"/>
                  </a:lnTo>
                  <a:cubicBezTo>
                    <a:pt x="1087711" y="0"/>
                    <a:pt x="1123552" y="35841"/>
                    <a:pt x="1123552" y="80053"/>
                  </a:cubicBezTo>
                  <a:lnTo>
                    <a:pt x="1123552" y="720477"/>
                  </a:lnTo>
                  <a:cubicBezTo>
                    <a:pt x="1123552" y="764689"/>
                    <a:pt x="1087711" y="800530"/>
                    <a:pt x="1043499" y="800530"/>
                  </a:cubicBezTo>
                  <a:lnTo>
                    <a:pt x="80053" y="800530"/>
                  </a:lnTo>
                  <a:cubicBezTo>
                    <a:pt x="35841" y="800530"/>
                    <a:pt x="0" y="764689"/>
                    <a:pt x="0" y="720477"/>
                  </a:cubicBezTo>
                  <a:lnTo>
                    <a:pt x="0" y="8005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787" tIns="76787" rIns="76787" bIns="76787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400" kern="1200" dirty="0"/>
                <a:t>Training  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9BBE723-19EA-4004-9FAC-82815A218FBA}"/>
                </a:ext>
              </a:extLst>
            </p:cNvPr>
            <p:cNvSpPr/>
            <p:nvPr/>
          </p:nvSpPr>
          <p:spPr>
            <a:xfrm>
              <a:off x="8114088" y="6059256"/>
              <a:ext cx="238193" cy="278640"/>
            </a:xfrm>
            <a:custGeom>
              <a:avLst/>
              <a:gdLst>
                <a:gd name="connsiteX0" fmla="*/ 0 w 238193"/>
                <a:gd name="connsiteY0" fmla="*/ 55728 h 278640"/>
                <a:gd name="connsiteX1" fmla="*/ 119097 w 238193"/>
                <a:gd name="connsiteY1" fmla="*/ 55728 h 278640"/>
                <a:gd name="connsiteX2" fmla="*/ 119097 w 238193"/>
                <a:gd name="connsiteY2" fmla="*/ 0 h 278640"/>
                <a:gd name="connsiteX3" fmla="*/ 238193 w 238193"/>
                <a:gd name="connsiteY3" fmla="*/ 139320 h 278640"/>
                <a:gd name="connsiteX4" fmla="*/ 119097 w 238193"/>
                <a:gd name="connsiteY4" fmla="*/ 278640 h 278640"/>
                <a:gd name="connsiteX5" fmla="*/ 119097 w 238193"/>
                <a:gd name="connsiteY5" fmla="*/ 222912 h 278640"/>
                <a:gd name="connsiteX6" fmla="*/ 0 w 238193"/>
                <a:gd name="connsiteY6" fmla="*/ 222912 h 278640"/>
                <a:gd name="connsiteX7" fmla="*/ 0 w 238193"/>
                <a:gd name="connsiteY7" fmla="*/ 55728 h 27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8193" h="278640">
                  <a:moveTo>
                    <a:pt x="0" y="55728"/>
                  </a:moveTo>
                  <a:lnTo>
                    <a:pt x="119097" y="55728"/>
                  </a:lnTo>
                  <a:lnTo>
                    <a:pt x="119097" y="0"/>
                  </a:lnTo>
                  <a:lnTo>
                    <a:pt x="238193" y="139320"/>
                  </a:lnTo>
                  <a:lnTo>
                    <a:pt x="119097" y="278640"/>
                  </a:lnTo>
                  <a:lnTo>
                    <a:pt x="119097" y="222912"/>
                  </a:lnTo>
                  <a:lnTo>
                    <a:pt x="0" y="222912"/>
                  </a:lnTo>
                  <a:lnTo>
                    <a:pt x="0" y="55728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55728" rIns="71458" bIns="55728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100" kern="12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01B6493-0BD4-4CDE-ABC9-69059222C22F}"/>
                </a:ext>
              </a:extLst>
            </p:cNvPr>
            <p:cNvSpPr/>
            <p:nvPr/>
          </p:nvSpPr>
          <p:spPr>
            <a:xfrm>
              <a:off x="8451153" y="5798311"/>
              <a:ext cx="1123552" cy="800530"/>
            </a:xfrm>
            <a:custGeom>
              <a:avLst/>
              <a:gdLst>
                <a:gd name="connsiteX0" fmla="*/ 0 w 1123552"/>
                <a:gd name="connsiteY0" fmla="*/ 80053 h 800530"/>
                <a:gd name="connsiteX1" fmla="*/ 80053 w 1123552"/>
                <a:gd name="connsiteY1" fmla="*/ 0 h 800530"/>
                <a:gd name="connsiteX2" fmla="*/ 1043499 w 1123552"/>
                <a:gd name="connsiteY2" fmla="*/ 0 h 800530"/>
                <a:gd name="connsiteX3" fmla="*/ 1123552 w 1123552"/>
                <a:gd name="connsiteY3" fmla="*/ 80053 h 800530"/>
                <a:gd name="connsiteX4" fmla="*/ 1123552 w 1123552"/>
                <a:gd name="connsiteY4" fmla="*/ 720477 h 800530"/>
                <a:gd name="connsiteX5" fmla="*/ 1043499 w 1123552"/>
                <a:gd name="connsiteY5" fmla="*/ 800530 h 800530"/>
                <a:gd name="connsiteX6" fmla="*/ 80053 w 1123552"/>
                <a:gd name="connsiteY6" fmla="*/ 800530 h 800530"/>
                <a:gd name="connsiteX7" fmla="*/ 0 w 1123552"/>
                <a:gd name="connsiteY7" fmla="*/ 720477 h 800530"/>
                <a:gd name="connsiteX8" fmla="*/ 0 w 1123552"/>
                <a:gd name="connsiteY8" fmla="*/ 80053 h 80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3552" h="800530">
                  <a:moveTo>
                    <a:pt x="0" y="80053"/>
                  </a:moveTo>
                  <a:cubicBezTo>
                    <a:pt x="0" y="35841"/>
                    <a:pt x="35841" y="0"/>
                    <a:pt x="80053" y="0"/>
                  </a:cubicBezTo>
                  <a:lnTo>
                    <a:pt x="1043499" y="0"/>
                  </a:lnTo>
                  <a:cubicBezTo>
                    <a:pt x="1087711" y="0"/>
                    <a:pt x="1123552" y="35841"/>
                    <a:pt x="1123552" y="80053"/>
                  </a:cubicBezTo>
                  <a:lnTo>
                    <a:pt x="1123552" y="720477"/>
                  </a:lnTo>
                  <a:cubicBezTo>
                    <a:pt x="1123552" y="764689"/>
                    <a:pt x="1087711" y="800530"/>
                    <a:pt x="1043499" y="800530"/>
                  </a:cubicBezTo>
                  <a:lnTo>
                    <a:pt x="80053" y="800530"/>
                  </a:lnTo>
                  <a:cubicBezTo>
                    <a:pt x="35841" y="800530"/>
                    <a:pt x="0" y="764689"/>
                    <a:pt x="0" y="720477"/>
                  </a:cubicBezTo>
                  <a:lnTo>
                    <a:pt x="0" y="8005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787" tIns="76787" rIns="76787" bIns="76787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400" kern="1200" dirty="0"/>
                <a:t>Testing 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94DD574-7CD0-4B80-95CB-75694AD641AD}"/>
                </a:ext>
              </a:extLst>
            </p:cNvPr>
            <p:cNvSpPr/>
            <p:nvPr/>
          </p:nvSpPr>
          <p:spPr>
            <a:xfrm>
              <a:off x="9687061" y="6059256"/>
              <a:ext cx="238193" cy="278640"/>
            </a:xfrm>
            <a:custGeom>
              <a:avLst/>
              <a:gdLst>
                <a:gd name="connsiteX0" fmla="*/ 0 w 238193"/>
                <a:gd name="connsiteY0" fmla="*/ 55728 h 278640"/>
                <a:gd name="connsiteX1" fmla="*/ 119097 w 238193"/>
                <a:gd name="connsiteY1" fmla="*/ 55728 h 278640"/>
                <a:gd name="connsiteX2" fmla="*/ 119097 w 238193"/>
                <a:gd name="connsiteY2" fmla="*/ 0 h 278640"/>
                <a:gd name="connsiteX3" fmla="*/ 238193 w 238193"/>
                <a:gd name="connsiteY3" fmla="*/ 139320 h 278640"/>
                <a:gd name="connsiteX4" fmla="*/ 119097 w 238193"/>
                <a:gd name="connsiteY4" fmla="*/ 278640 h 278640"/>
                <a:gd name="connsiteX5" fmla="*/ 119097 w 238193"/>
                <a:gd name="connsiteY5" fmla="*/ 222912 h 278640"/>
                <a:gd name="connsiteX6" fmla="*/ 0 w 238193"/>
                <a:gd name="connsiteY6" fmla="*/ 222912 h 278640"/>
                <a:gd name="connsiteX7" fmla="*/ 0 w 238193"/>
                <a:gd name="connsiteY7" fmla="*/ 55728 h 27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8193" h="278640">
                  <a:moveTo>
                    <a:pt x="0" y="55728"/>
                  </a:moveTo>
                  <a:lnTo>
                    <a:pt x="119097" y="55728"/>
                  </a:lnTo>
                  <a:lnTo>
                    <a:pt x="119097" y="0"/>
                  </a:lnTo>
                  <a:lnTo>
                    <a:pt x="238193" y="139320"/>
                  </a:lnTo>
                  <a:lnTo>
                    <a:pt x="119097" y="278640"/>
                  </a:lnTo>
                  <a:lnTo>
                    <a:pt x="119097" y="222912"/>
                  </a:lnTo>
                  <a:lnTo>
                    <a:pt x="0" y="222912"/>
                  </a:lnTo>
                  <a:lnTo>
                    <a:pt x="0" y="55728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55728" rIns="71458" bIns="55728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100" kern="12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03A4A84-29DA-4073-9B02-0A393F2ECD43}"/>
                </a:ext>
              </a:extLst>
            </p:cNvPr>
            <p:cNvSpPr/>
            <p:nvPr/>
          </p:nvSpPr>
          <p:spPr>
            <a:xfrm>
              <a:off x="10024126" y="5798311"/>
              <a:ext cx="1123552" cy="800530"/>
            </a:xfrm>
            <a:custGeom>
              <a:avLst/>
              <a:gdLst>
                <a:gd name="connsiteX0" fmla="*/ 0 w 1123552"/>
                <a:gd name="connsiteY0" fmla="*/ 80053 h 800530"/>
                <a:gd name="connsiteX1" fmla="*/ 80053 w 1123552"/>
                <a:gd name="connsiteY1" fmla="*/ 0 h 800530"/>
                <a:gd name="connsiteX2" fmla="*/ 1043499 w 1123552"/>
                <a:gd name="connsiteY2" fmla="*/ 0 h 800530"/>
                <a:gd name="connsiteX3" fmla="*/ 1123552 w 1123552"/>
                <a:gd name="connsiteY3" fmla="*/ 80053 h 800530"/>
                <a:gd name="connsiteX4" fmla="*/ 1123552 w 1123552"/>
                <a:gd name="connsiteY4" fmla="*/ 720477 h 800530"/>
                <a:gd name="connsiteX5" fmla="*/ 1043499 w 1123552"/>
                <a:gd name="connsiteY5" fmla="*/ 800530 h 800530"/>
                <a:gd name="connsiteX6" fmla="*/ 80053 w 1123552"/>
                <a:gd name="connsiteY6" fmla="*/ 800530 h 800530"/>
                <a:gd name="connsiteX7" fmla="*/ 0 w 1123552"/>
                <a:gd name="connsiteY7" fmla="*/ 720477 h 800530"/>
                <a:gd name="connsiteX8" fmla="*/ 0 w 1123552"/>
                <a:gd name="connsiteY8" fmla="*/ 80053 h 80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3552" h="800530">
                  <a:moveTo>
                    <a:pt x="0" y="80053"/>
                  </a:moveTo>
                  <a:cubicBezTo>
                    <a:pt x="0" y="35841"/>
                    <a:pt x="35841" y="0"/>
                    <a:pt x="80053" y="0"/>
                  </a:cubicBezTo>
                  <a:lnTo>
                    <a:pt x="1043499" y="0"/>
                  </a:lnTo>
                  <a:cubicBezTo>
                    <a:pt x="1087711" y="0"/>
                    <a:pt x="1123552" y="35841"/>
                    <a:pt x="1123552" y="80053"/>
                  </a:cubicBezTo>
                  <a:lnTo>
                    <a:pt x="1123552" y="720477"/>
                  </a:lnTo>
                  <a:cubicBezTo>
                    <a:pt x="1123552" y="764689"/>
                    <a:pt x="1087711" y="800530"/>
                    <a:pt x="1043499" y="800530"/>
                  </a:cubicBezTo>
                  <a:lnTo>
                    <a:pt x="80053" y="800530"/>
                  </a:lnTo>
                  <a:cubicBezTo>
                    <a:pt x="35841" y="800530"/>
                    <a:pt x="0" y="764689"/>
                    <a:pt x="0" y="720477"/>
                  </a:cubicBezTo>
                  <a:lnTo>
                    <a:pt x="0" y="8005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6787" tIns="76787" rIns="76787" bIns="76787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400" kern="1200" dirty="0"/>
                <a:t>Result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E3905-ABEF-4AE7-94B1-558B7CF9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B0D58-5588-4192-AAFD-61E16FB7490D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6609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B606-A3B5-4CDF-88F4-E12A78126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0" i="0" dirty="0">
                <a:solidFill>
                  <a:schemeClr val="bg1"/>
                </a:solidFill>
                <a:effectLst/>
              </a:rPr>
              <a:t>Novelty Of The Project</a:t>
            </a:r>
            <a:endParaRPr lang="en-IN" sz="4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28FAF5-019A-46CD-8349-42EC5513081C}"/>
              </a:ext>
            </a:extLst>
          </p:cNvPr>
          <p:cNvSpPr txBox="1"/>
          <p:nvPr/>
        </p:nvSpPr>
        <p:spPr>
          <a:xfrm>
            <a:off x="552450" y="3241828"/>
            <a:ext cx="110871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33333"/>
                </a:solidFill>
                <a:latin typeface="Bookman Old Style" panose="02050604050505020204" pitchFamily="18" charset="0"/>
              </a:rPr>
              <a:t>N</a:t>
            </a:r>
            <a:r>
              <a:rPr lang="en-US" sz="2200" b="0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ovelty of this project is applying ML algorithms in individual breast cancer risk prediction and comparing predictive accuracy with existing models.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0" i="0" dirty="0">
              <a:solidFill>
                <a:srgbClr val="333333"/>
              </a:solidFill>
              <a:effectLst/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We will demonstrated a range of ML algorithms with cross-validations, which is lacking in other applications of ML for cancer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0" i="0" dirty="0">
              <a:solidFill>
                <a:srgbClr val="333333"/>
              </a:solidFill>
              <a:effectLst/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333333"/>
                </a:solidFill>
                <a:effectLst/>
                <a:latin typeface="Bookman Old Style" panose="02050604050505020204" pitchFamily="18" charset="0"/>
              </a:rPr>
              <a:t>Ranking variable importance may inform algorithm selection with diverse predictive risk factors for future development of new risk prediction models.</a:t>
            </a:r>
            <a:endParaRPr lang="en-IN" sz="2200" dirty="0">
              <a:latin typeface="Bookman Old Style" panose="020506040505050202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87440E-44FF-4D33-8A3F-C572848B0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B0D58-5588-4192-AAFD-61E16FB7490D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443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FB6E1-2EA2-499C-8347-94878BB63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n-IN" sz="4800" b="0" i="0" dirty="0">
                <a:solidFill>
                  <a:schemeClr val="bg1"/>
                </a:solidFill>
                <a:effectLst/>
              </a:rPr>
              <a:t>Real Time </a:t>
            </a:r>
            <a:r>
              <a:rPr lang="en-IN" sz="4800" dirty="0">
                <a:solidFill>
                  <a:schemeClr val="bg1"/>
                </a:solidFill>
              </a:rPr>
              <a:t>U</a:t>
            </a:r>
            <a:r>
              <a:rPr lang="en-IN" sz="4800" b="0" i="0" dirty="0">
                <a:solidFill>
                  <a:schemeClr val="bg1"/>
                </a:solidFill>
                <a:effectLst/>
              </a:rPr>
              <a:t>sage</a:t>
            </a:r>
            <a:endParaRPr lang="en-IN" sz="48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A58BA4-5F76-444A-823D-35EB8F2B4FB4}"/>
              </a:ext>
            </a:extLst>
          </p:cNvPr>
          <p:cNvSpPr txBox="1"/>
          <p:nvPr/>
        </p:nvSpPr>
        <p:spPr>
          <a:xfrm>
            <a:off x="615460" y="2759575"/>
            <a:ext cx="1109589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2E2E2E"/>
                </a:solidFill>
                <a:effectLst/>
                <a:latin typeface="Bookman Old Style" panose="02050604050505020204" pitchFamily="18" charset="0"/>
              </a:rPr>
              <a:t>The last two decades a variety of different ML techniques and feature selection algorithms have been widely applied to disease prognosis and predictions.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2E2E2E"/>
              </a:solidFill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2E2E2E"/>
                </a:solidFill>
                <a:latin typeface="Bookman Old Style" panose="02050604050505020204" pitchFamily="18" charset="0"/>
              </a:rPr>
              <a:t>This model provided that it gets accurate data can be used in </a:t>
            </a:r>
            <a:r>
              <a:rPr lang="en-IN" sz="2200" b="0" i="0" dirty="0">
                <a:solidFill>
                  <a:srgbClr val="2E2E2E"/>
                </a:solidFill>
                <a:effectLst/>
                <a:latin typeface="Bookman Old Style" panose="02050604050505020204" pitchFamily="18" charset="0"/>
              </a:rPr>
              <a:t>clinical practice as a medical tool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200" b="0" i="0" dirty="0">
              <a:solidFill>
                <a:srgbClr val="2E2E2E"/>
              </a:solidFill>
              <a:effectLst/>
              <a:latin typeface="Bookman Old Style" panose="0205060405050502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rgbClr val="2E2E2E"/>
                </a:solidFill>
                <a:latin typeface="Bookman Old Style" panose="02050604050505020204" pitchFamily="18" charset="0"/>
              </a:rPr>
              <a:t>This model will help in </a:t>
            </a:r>
            <a:r>
              <a:rPr lang="en-IN" sz="2200" b="0" i="0" dirty="0">
                <a:solidFill>
                  <a:srgbClr val="2E2E2E"/>
                </a:solidFill>
                <a:effectLst/>
                <a:latin typeface="Bookman Old Style" panose="02050604050505020204" pitchFamily="18" charset="0"/>
              </a:rPr>
              <a:t>reducing the human efforts which will help doctors to take proper decisions and steps </a:t>
            </a:r>
            <a:r>
              <a:rPr lang="en-IN" sz="2200" dirty="0">
                <a:solidFill>
                  <a:srgbClr val="2E2E2E"/>
                </a:solidFill>
                <a:latin typeface="Bookman Old Style" panose="02050604050505020204" pitchFamily="18" charset="0"/>
              </a:rPr>
              <a:t>on time resulting in the benefit of patient and overall society.  </a:t>
            </a:r>
          </a:p>
          <a:p>
            <a:endParaRPr lang="en-IN" dirty="0">
              <a:solidFill>
                <a:srgbClr val="2E2E2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484C1-742C-48E9-AED9-373E65073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B0D58-5588-4192-AAFD-61E16FB7490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2549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765</TotalTime>
  <Words>835</Words>
  <Application>Microsoft Office PowerPoint</Application>
  <PresentationFormat>Widescreen</PresentationFormat>
  <Paragraphs>138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9" baseType="lpstr">
      <vt:lpstr>Amazon Ember</vt:lpstr>
      <vt:lpstr>Arial</vt:lpstr>
      <vt:lpstr>Arial Black</vt:lpstr>
      <vt:lpstr>Bookman Old Style</vt:lpstr>
      <vt:lpstr>Calibri</vt:lpstr>
      <vt:lpstr>Century Gothic</vt:lpstr>
      <vt:lpstr>Century Gothic (Headings)</vt:lpstr>
      <vt:lpstr>Consolas</vt:lpstr>
      <vt:lpstr>Cooper Black</vt:lpstr>
      <vt:lpstr>Segoe UI</vt:lpstr>
      <vt:lpstr>Times New Roman</vt:lpstr>
      <vt:lpstr>Wingdings</vt:lpstr>
      <vt:lpstr>Wingdings 3</vt:lpstr>
      <vt:lpstr>Ion Boardroom</vt:lpstr>
      <vt:lpstr>Analysis and Prediction  Of Breast Cancer  Using Machine Learning Techniques </vt:lpstr>
      <vt:lpstr>PowerPoint Presentation</vt:lpstr>
      <vt:lpstr>INTRODUCTION</vt:lpstr>
      <vt:lpstr>INTRODUCTION </vt:lpstr>
      <vt:lpstr> Existing Work With Limitations</vt:lpstr>
      <vt:lpstr>LIMITATIONS</vt:lpstr>
      <vt:lpstr>Proposed Work and Methodology</vt:lpstr>
      <vt:lpstr>Novelty Of The Project</vt:lpstr>
      <vt:lpstr> Real Time Usage</vt:lpstr>
      <vt:lpstr>Hardware &amp; Software Requirements</vt:lpstr>
      <vt:lpstr>Hardware &amp; Software Requirements</vt:lpstr>
      <vt:lpstr>Hardware &amp; Software Requirements</vt:lpstr>
      <vt:lpstr>System Architecture Diagram</vt:lpstr>
      <vt:lpstr>Reference Papers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 Analysis and Prediction  Using Machine Learning</dc:title>
  <dc:creator>hp</dc:creator>
  <cp:lastModifiedBy>hp</cp:lastModifiedBy>
  <cp:revision>73</cp:revision>
  <dcterms:created xsi:type="dcterms:W3CDTF">2020-08-27T12:24:04Z</dcterms:created>
  <dcterms:modified xsi:type="dcterms:W3CDTF">2020-09-01T11:47:28Z</dcterms:modified>
</cp:coreProperties>
</file>