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256" r:id="rId2"/>
    <p:sldId id="258" r:id="rId3"/>
    <p:sldId id="259" r:id="rId4"/>
    <p:sldId id="260" r:id="rId5"/>
    <p:sldId id="261" r:id="rId6"/>
    <p:sldId id="262" r:id="rId7"/>
    <p:sldId id="263" r:id="rId8"/>
    <p:sldId id="270" r:id="rId9"/>
    <p:sldId id="264" r:id="rId10"/>
    <p:sldId id="265" r:id="rId11"/>
    <p:sldId id="266" r:id="rId12"/>
    <p:sldId id="267" r:id="rId13"/>
    <p:sldId id="273" r:id="rId14"/>
    <p:sldId id="274" r:id="rId15"/>
    <p:sldId id="275" r:id="rId16"/>
    <p:sldId id="276" r:id="rId17"/>
    <p:sldId id="277" r:id="rId18"/>
    <p:sldId id="278" r:id="rId19"/>
    <p:sldId id="279" r:id="rId20"/>
    <p:sldId id="280" r:id="rId21"/>
    <p:sldId id="284" r:id="rId22"/>
    <p:sldId id="281" r:id="rId23"/>
    <p:sldId id="282" r:id="rId24"/>
    <p:sldId id="283" r:id="rId25"/>
    <p:sldId id="27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7" autoAdjust="0"/>
    <p:restoredTop sz="94660"/>
  </p:normalViewPr>
  <p:slideViewPr>
    <p:cSldViewPr snapToGrid="0">
      <p:cViewPr varScale="1">
        <p:scale>
          <a:sx n="87" d="100"/>
          <a:sy n="87" d="100"/>
        </p:scale>
        <p:origin x="29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EE9277-4D81-4A79-ABE9-72958688A712}" type="datetimeFigureOut">
              <a:rPr lang="en-IN" smtClean="0"/>
              <a:t>05-10-2020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0750C-6F67-4344-85F1-83C92730F9D7}" type="slidenum">
              <a:rPr lang="en-IN" smtClean="0"/>
              <a:t>‹#›</a:t>
            </a:fld>
            <a:endParaRPr lang="en-IN"/>
          </a:p>
        </p:txBody>
      </p:sp>
    </p:spTree>
    <p:extLst>
      <p:ext uri="{BB962C8B-B14F-4D97-AF65-F5344CB8AC3E}">
        <p14:creationId xmlns:p14="http://schemas.microsoft.com/office/powerpoint/2010/main" val="3144719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5A83B9-D949-4B7D-B921-1F54FB515E94}" type="datetime1">
              <a:rPr lang="en-IN" smtClean="0"/>
              <a:t>05-10-2020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3277093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AD2E62-1AEC-4EE7-897D-DFE6336119B0}" type="datetime1">
              <a:rPr lang="en-IN" smtClean="0"/>
              <a:t>05-10-2020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62844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3F4C3B-D042-4356-8E45-2B1BE12A8490}" type="datetime1">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383706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EE96A9-3ED0-451C-AA3F-7F8CDEE430F0}" type="datetime1">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3385367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061A8-2C44-4B56-BA84-510654455B64}" type="datetime1">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668354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6A752F0-F7CC-4A50-BA4A-0D43644CFB64}" type="datetime1">
              <a:rPr lang="en-IN" smtClean="0"/>
              <a:t>05-10-2020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6073967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55ED125-D8B3-4C2C-9087-28CD4504D31F}" type="datetime1">
              <a:rPr lang="en-IN" smtClean="0"/>
              <a:t>05-10-2020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746391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4248556-9A90-4491-B0EF-50D23653D4F7}" type="datetime1">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187201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D47421-9EFE-4D3C-BCF5-8E18794F9A0D}" type="datetime1">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129825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58A22-1586-4B81-8EC5-4B2439AC5560}" type="datetime1">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4004039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C2FB2-C4CE-4500-B60A-A242AA6D62C6}" type="datetime1">
              <a:rPr lang="en-IN" smtClean="0"/>
              <a:t>05-10-2020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59106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831179-DD1E-423A-B7E2-2EB19664954A}" type="datetime1">
              <a:rPr lang="en-IN" smtClean="0"/>
              <a:t>05-10-2020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147013445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740EAA-AC74-4ABC-86F6-046DA20E72C1}" type="datetime1">
              <a:rPr lang="en-IN" smtClean="0"/>
              <a:t>05-10-2020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91513526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7EBD95-076F-4AF4-90F1-20BBF153176E}" type="datetime1">
              <a:rPr lang="en-IN" smtClean="0"/>
              <a:t>05-10-2020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598894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22637-36B5-4E6F-A79F-78062BA67B3E}" type="datetime1">
              <a:rPr lang="en-IN" smtClean="0"/>
              <a:t>05-10-2020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41637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23143F-210F-44AD-94EA-3D01D067A1DE}" type="datetime1">
              <a:rPr lang="en-IN" smtClean="0"/>
              <a:t>05-10-2020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57329344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A1C440-515D-4DAF-B689-8728E71F2198}" type="datetime1">
              <a:rPr lang="en-IN" smtClean="0"/>
              <a:t>05-10-2020</a:t>
            </a:fld>
            <a:endParaRPr lang="en-IN"/>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DB0D58-5588-4192-AAFD-61E16FB7490D}" type="slidenum">
              <a:rPr lang="en-IN" smtClean="0"/>
              <a:t>‹#›</a:t>
            </a:fld>
            <a:endParaRPr lang="en-IN"/>
          </a:p>
        </p:txBody>
      </p:sp>
    </p:spTree>
    <p:extLst>
      <p:ext uri="{BB962C8B-B14F-4D97-AF65-F5344CB8AC3E}">
        <p14:creationId xmlns:p14="http://schemas.microsoft.com/office/powerpoint/2010/main" val="200218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1AED2A7-CE36-43AE-9254-207297AA9E7E}" type="datetime1">
              <a:rPr lang="en-IN" smtClean="0"/>
              <a:t>05-10-2020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FDB0D58-5588-4192-AAFD-61E16FB7490D}" type="slidenum">
              <a:rPr lang="en-IN" smtClean="0"/>
              <a:t>‹#›</a:t>
            </a:fld>
            <a:endParaRPr lang="en-IN"/>
          </a:p>
        </p:txBody>
      </p:sp>
    </p:spTree>
    <p:extLst>
      <p:ext uri="{BB962C8B-B14F-4D97-AF65-F5344CB8AC3E}">
        <p14:creationId xmlns:p14="http://schemas.microsoft.com/office/powerpoint/2010/main" val="336589723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arxiv-vanity.com/papers/1711.07831/" TargetMode="External"/><Relationship Id="rId2" Type="http://schemas.openxmlformats.org/officeDocument/2006/relationships/hyperlink" Target="https://dl.acm.org/doi/abs/10.1145/3184066.3184080" TargetMode="External"/><Relationship Id="rId1" Type="http://schemas.openxmlformats.org/officeDocument/2006/relationships/slideLayout" Target="../slideLayouts/slideLayout6.xml"/><Relationship Id="rId6" Type="http://schemas.openxmlformats.org/officeDocument/2006/relationships/hyperlink" Target="https://www.sciencedirect.com/science/article/pii/S2405959520300801" TargetMode="External"/><Relationship Id="rId5" Type="http://schemas.openxmlformats.org/officeDocument/2006/relationships/hyperlink" Target="https://www.researchgate.net/publication/319688741_Breast_Cancer_Prediction_Using_Data_Mining_Method" TargetMode="External"/><Relationship Id="rId4" Type="http://schemas.openxmlformats.org/officeDocument/2006/relationships/hyperlink" Target="https://www.ijecs.in/index.php/ijecs/article/download/4071/382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rchive.ics.uci.edu/ml/datasets/Breast+Cancer+Wisconsin+(Diagnostic)"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blogography.com/archives/2010/10" TargetMode="External"/><Relationship Id="rId7" Type="http://schemas.openxmlformats.org/officeDocument/2006/relationships/hyperlink" Target="https://mcargobe.wordpress.com/category/bits-pieces/" TargetMode="Externa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hyperlink" Target="http://www.pngall.com/thank-you-png" TargetMode="Externa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hyperlink" Target="http://vasukimahal.blogspot.com/2012/06/breast-cancer-symptoms.html" TargetMode="External"/><Relationship Id="rId2" Type="http://schemas.openxmlformats.org/officeDocument/2006/relationships/image" Target="../media/image2.jpg"/><Relationship Id="rId1" Type="http://schemas.openxmlformats.org/officeDocument/2006/relationships/slideLayout" Target="../slideLayouts/slideLayout9.xml"/><Relationship Id="rId5" Type="http://schemas.openxmlformats.org/officeDocument/2006/relationships/hyperlink" Target="https://blogography.com/archives/2010/10" TargetMode="Externa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hyperlink" Target="http://just-jake.blogspot.com/2006/10/breast-cancer-awareness-month.html"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4EDC-B636-4051-B283-63B4A22D6764}"/>
              </a:ext>
            </a:extLst>
          </p:cNvPr>
          <p:cNvSpPr>
            <a:spLocks noGrp="1"/>
          </p:cNvSpPr>
          <p:nvPr>
            <p:ph type="ctrTitle"/>
          </p:nvPr>
        </p:nvSpPr>
        <p:spPr>
          <a:xfrm>
            <a:off x="1028700" y="2301957"/>
            <a:ext cx="9003324" cy="3263574"/>
          </a:xfrm>
        </p:spPr>
        <p:txBody>
          <a:bodyPr/>
          <a:lstStyle/>
          <a:p>
            <a: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t>Analysis and Prediction </a:t>
            </a:r>
            <a:b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br>
            <a: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t>Of Breast Cancer </a:t>
            </a:r>
            <a:b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br>
            <a:r>
              <a:rPr lang="en-IN" b="1" dirty="0">
                <a:ln>
                  <a:solidFill>
                    <a:schemeClr val="accent6"/>
                  </a:solidFill>
                </a:ln>
                <a:solidFill>
                  <a:schemeClr val="accent6">
                    <a:lumMod val="20000"/>
                    <a:lumOff val="80000"/>
                  </a:schemeClr>
                </a:solidFill>
                <a:effectLst>
                  <a:glow rad="63500">
                    <a:schemeClr val="accent6">
                      <a:satMod val="175000"/>
                      <a:alpha val="40000"/>
                    </a:schemeClr>
                  </a:glow>
                  <a:outerShdw blurRad="50800" dist="38100" algn="l" rotWithShape="0">
                    <a:prstClr val="black">
                      <a:alpha val="40000"/>
                    </a:prstClr>
                  </a:outerShdw>
                </a:effectLst>
              </a:rPr>
              <a:t>Using Machine Learning Techniques </a:t>
            </a:r>
          </a:p>
        </p:txBody>
      </p:sp>
      <p:sp>
        <p:nvSpPr>
          <p:cNvPr id="3" name="Slide Number Placeholder 2">
            <a:extLst>
              <a:ext uri="{FF2B5EF4-FFF2-40B4-BE49-F238E27FC236}">
                <a16:creationId xmlns:a16="http://schemas.microsoft.com/office/drawing/2014/main" id="{AB217C37-DAAA-4C46-A036-45234513234A}"/>
              </a:ext>
            </a:extLst>
          </p:cNvPr>
          <p:cNvSpPr>
            <a:spLocks noGrp="1"/>
          </p:cNvSpPr>
          <p:nvPr>
            <p:ph type="sldNum" sz="quarter" idx="12"/>
          </p:nvPr>
        </p:nvSpPr>
        <p:spPr/>
        <p:txBody>
          <a:bodyPr/>
          <a:lstStyle/>
          <a:p>
            <a:fld id="{BFDB0D58-5588-4192-AAFD-61E16FB7490D}" type="slidenum">
              <a:rPr lang="en-IN" smtClean="0"/>
              <a:t>1</a:t>
            </a:fld>
            <a:endParaRPr lang="en-IN"/>
          </a:p>
        </p:txBody>
      </p:sp>
    </p:spTree>
    <p:extLst>
      <p:ext uri="{BB962C8B-B14F-4D97-AF65-F5344CB8AC3E}">
        <p14:creationId xmlns:p14="http://schemas.microsoft.com/office/powerpoint/2010/main" val="276354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0AC6-315B-4617-9ADE-F30BF74ECF7E}"/>
              </a:ext>
            </a:extLst>
          </p:cNvPr>
          <p:cNvSpPr>
            <a:spLocks noGrp="1"/>
          </p:cNvSpPr>
          <p:nvPr>
            <p:ph type="title"/>
          </p:nvPr>
        </p:nvSpPr>
        <p:spPr/>
        <p:txBody>
          <a:bodyPr/>
          <a:lstStyle/>
          <a:p>
            <a:r>
              <a:rPr lang="en-IN" i="0" dirty="0">
                <a:solidFill>
                  <a:schemeClr val="bg1"/>
                </a:solidFill>
                <a:effectLst/>
              </a:rPr>
              <a:t>Hardware &amp; Software </a:t>
            </a:r>
            <a:r>
              <a:rPr lang="en-IN" dirty="0">
                <a:solidFill>
                  <a:schemeClr val="bg1"/>
                </a:solidFill>
              </a:rPr>
              <a:t>R</a:t>
            </a:r>
            <a:r>
              <a:rPr lang="en-IN" i="0" dirty="0">
                <a:solidFill>
                  <a:schemeClr val="bg1"/>
                </a:solidFill>
                <a:effectLst/>
              </a:rPr>
              <a:t>equirements</a:t>
            </a:r>
            <a:endParaRPr lang="en-IN" dirty="0">
              <a:solidFill>
                <a:schemeClr val="bg1"/>
              </a:solidFill>
            </a:endParaRPr>
          </a:p>
        </p:txBody>
      </p:sp>
      <p:sp>
        <p:nvSpPr>
          <p:cNvPr id="3" name="TextBox 2">
            <a:extLst>
              <a:ext uri="{FF2B5EF4-FFF2-40B4-BE49-F238E27FC236}">
                <a16:creationId xmlns:a16="http://schemas.microsoft.com/office/drawing/2014/main" id="{AE05EAD8-D926-4D6F-AA77-F39C6478291E}"/>
              </a:ext>
            </a:extLst>
          </p:cNvPr>
          <p:cNvSpPr txBox="1"/>
          <p:nvPr/>
        </p:nvSpPr>
        <p:spPr>
          <a:xfrm>
            <a:off x="553915" y="2769576"/>
            <a:ext cx="10550770" cy="4093428"/>
          </a:xfrm>
          <a:prstGeom prst="rect">
            <a:avLst/>
          </a:prstGeom>
          <a:noFill/>
        </p:spPr>
        <p:txBody>
          <a:bodyPr wrap="square" rtlCol="0">
            <a:spAutoFit/>
          </a:bodyPr>
          <a:lstStyle/>
          <a:p>
            <a:r>
              <a:rPr lang="en-IN" sz="2800" b="1" dirty="0">
                <a:latin typeface="Bookman Old Style" panose="02050604050505020204" pitchFamily="18" charset="0"/>
              </a:rPr>
              <a:t>Hardware Requirements –</a:t>
            </a:r>
          </a:p>
          <a:p>
            <a:endParaRPr lang="en-IN" sz="2800" b="1" dirty="0">
              <a:latin typeface="Bookman Old Style" panose="02050604050505020204" pitchFamily="18" charset="0"/>
            </a:endParaRPr>
          </a:p>
          <a:p>
            <a:pPr lvl="1"/>
            <a:r>
              <a:rPr lang="en-IN" sz="2800" dirty="0">
                <a:latin typeface="Bookman Old Style" panose="02050604050505020204" pitchFamily="18" charset="0"/>
              </a:rPr>
              <a:t>PC with following specifications :-</a:t>
            </a:r>
          </a:p>
          <a:p>
            <a:pPr marL="1200150" lvl="2" indent="-285750">
              <a:buFont typeface="Arial" panose="020B0604020202020204" pitchFamily="34" charset="0"/>
              <a:buChar char="•"/>
            </a:pPr>
            <a:r>
              <a:rPr lang="en-US" sz="2800" b="0" i="0" dirty="0">
                <a:solidFill>
                  <a:srgbClr val="111111"/>
                </a:solidFill>
                <a:effectLst/>
                <a:latin typeface="Bookman Old Style" panose="02050604050505020204" pitchFamily="18" charset="0"/>
              </a:rPr>
              <a:t>Memory: 16 GB DDR4-3200</a:t>
            </a:r>
          </a:p>
          <a:p>
            <a:pPr marL="1200150" lvl="2" indent="-285750">
              <a:buFont typeface="Arial" panose="020B0604020202020204" pitchFamily="34" charset="0"/>
              <a:buChar char="•"/>
            </a:pPr>
            <a:r>
              <a:rPr lang="pt-BR" sz="2800" dirty="0">
                <a:solidFill>
                  <a:srgbClr val="222222"/>
                </a:solidFill>
                <a:latin typeface="Bookman Old Style" panose="02050604050505020204" pitchFamily="18" charset="0"/>
              </a:rPr>
              <a:t>GPU :</a:t>
            </a:r>
            <a:r>
              <a:rPr lang="pt-BR" sz="2800" b="0" i="0" dirty="0">
                <a:solidFill>
                  <a:srgbClr val="222222"/>
                </a:solidFill>
                <a:effectLst/>
                <a:latin typeface="Bookman Old Style" panose="02050604050505020204" pitchFamily="18" charset="0"/>
              </a:rPr>
              <a:t> Nvidia GTX 1080 (4 GB VRAM)</a:t>
            </a:r>
          </a:p>
          <a:p>
            <a:pPr marL="1200150" lvl="2" indent="-285750">
              <a:buFont typeface="Arial" panose="020B0604020202020204" pitchFamily="34" charset="0"/>
              <a:buChar char="•"/>
            </a:pPr>
            <a:r>
              <a:rPr lang="en-IN" sz="2800" b="0" i="0" dirty="0">
                <a:solidFill>
                  <a:srgbClr val="111111"/>
                </a:solidFill>
                <a:effectLst/>
                <a:latin typeface="Bookman Old Style" panose="02050604050505020204" pitchFamily="18" charset="0"/>
              </a:rPr>
              <a:t>Processor: Intel Core i5-9300H </a:t>
            </a:r>
          </a:p>
          <a:p>
            <a:endParaRPr lang="en-IN" sz="2000" dirty="0">
              <a:solidFill>
                <a:srgbClr val="111111"/>
              </a:solidFill>
              <a:latin typeface="Bookman Old Style" panose="02050604050505020204" pitchFamily="18" charset="0"/>
            </a:endParaRPr>
          </a:p>
          <a:p>
            <a:endParaRPr lang="en-IN" b="0" i="0" dirty="0">
              <a:solidFill>
                <a:srgbClr val="111111"/>
              </a:solidFill>
              <a:effectLst/>
              <a:latin typeface="Amazon Ember"/>
            </a:endParaRPr>
          </a:p>
          <a:p>
            <a:endParaRPr lang="en-IN" b="0" i="0" dirty="0">
              <a:solidFill>
                <a:srgbClr val="111111"/>
              </a:solidFill>
              <a:effectLst/>
              <a:latin typeface="Amazon Ember"/>
            </a:endParaRPr>
          </a:p>
          <a:p>
            <a:pPr lvl="2"/>
            <a:endParaRPr lang="en-IN" b="0" i="0" dirty="0">
              <a:solidFill>
                <a:srgbClr val="111111"/>
              </a:solidFill>
              <a:effectLst/>
              <a:latin typeface="Amazon Ember"/>
            </a:endParaRPr>
          </a:p>
          <a:p>
            <a:pPr lvl="2"/>
            <a:endParaRPr lang="en-IN"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BC57ABB4-1878-4D38-A245-380D53A93046}"/>
              </a:ext>
            </a:extLst>
          </p:cNvPr>
          <p:cNvSpPr>
            <a:spLocks noGrp="1"/>
          </p:cNvSpPr>
          <p:nvPr>
            <p:ph type="sldNum" sz="quarter" idx="12"/>
          </p:nvPr>
        </p:nvSpPr>
        <p:spPr/>
        <p:txBody>
          <a:bodyPr/>
          <a:lstStyle/>
          <a:p>
            <a:fld id="{BFDB0D58-5588-4192-AAFD-61E16FB7490D}" type="slidenum">
              <a:rPr lang="en-IN" smtClean="0"/>
              <a:t>10</a:t>
            </a:fld>
            <a:endParaRPr lang="en-IN"/>
          </a:p>
        </p:txBody>
      </p:sp>
    </p:spTree>
    <p:extLst>
      <p:ext uri="{BB962C8B-B14F-4D97-AF65-F5344CB8AC3E}">
        <p14:creationId xmlns:p14="http://schemas.microsoft.com/office/powerpoint/2010/main" val="3217412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0AC6-315B-4617-9ADE-F30BF74ECF7E}"/>
              </a:ext>
            </a:extLst>
          </p:cNvPr>
          <p:cNvSpPr>
            <a:spLocks noGrp="1"/>
          </p:cNvSpPr>
          <p:nvPr>
            <p:ph type="title"/>
          </p:nvPr>
        </p:nvSpPr>
        <p:spPr/>
        <p:txBody>
          <a:bodyPr/>
          <a:lstStyle/>
          <a:p>
            <a:r>
              <a:rPr lang="en-IN" i="0" dirty="0">
                <a:solidFill>
                  <a:schemeClr val="bg1"/>
                </a:solidFill>
                <a:effectLst/>
              </a:rPr>
              <a:t>Hardware &amp; Software </a:t>
            </a:r>
            <a:r>
              <a:rPr lang="en-IN" dirty="0">
                <a:solidFill>
                  <a:schemeClr val="bg1"/>
                </a:solidFill>
              </a:rPr>
              <a:t>R</a:t>
            </a:r>
            <a:r>
              <a:rPr lang="en-IN" i="0" dirty="0">
                <a:solidFill>
                  <a:schemeClr val="bg1"/>
                </a:solidFill>
                <a:effectLst/>
              </a:rPr>
              <a:t>equirements</a:t>
            </a:r>
            <a:endParaRPr lang="en-IN" dirty="0">
              <a:solidFill>
                <a:schemeClr val="bg1"/>
              </a:solidFill>
            </a:endParaRPr>
          </a:p>
        </p:txBody>
      </p:sp>
      <p:sp>
        <p:nvSpPr>
          <p:cNvPr id="3" name="TextBox 2">
            <a:extLst>
              <a:ext uri="{FF2B5EF4-FFF2-40B4-BE49-F238E27FC236}">
                <a16:creationId xmlns:a16="http://schemas.microsoft.com/office/drawing/2014/main" id="{AE05EAD8-D926-4D6F-AA77-F39C6478291E}"/>
              </a:ext>
            </a:extLst>
          </p:cNvPr>
          <p:cNvSpPr txBox="1"/>
          <p:nvPr/>
        </p:nvSpPr>
        <p:spPr>
          <a:xfrm>
            <a:off x="931984" y="2593730"/>
            <a:ext cx="10550770" cy="4093428"/>
          </a:xfrm>
          <a:prstGeom prst="rect">
            <a:avLst/>
          </a:prstGeom>
          <a:noFill/>
        </p:spPr>
        <p:txBody>
          <a:bodyPr wrap="square" rtlCol="0">
            <a:spAutoFit/>
          </a:bodyPr>
          <a:lstStyle/>
          <a:p>
            <a:r>
              <a:rPr lang="en-IN" sz="2800" b="1" dirty="0">
                <a:latin typeface="Bookman Old Style" panose="02050604050505020204" pitchFamily="18" charset="0"/>
              </a:rPr>
              <a:t>Software Requirements</a:t>
            </a:r>
            <a:endParaRPr lang="en-IN" sz="2800" dirty="0"/>
          </a:p>
          <a:p>
            <a:endParaRPr lang="en-IN" sz="2800" b="1" dirty="0">
              <a:latin typeface="Bookman Old Style" panose="02050604050505020204" pitchFamily="18" charset="0"/>
            </a:endParaRPr>
          </a:p>
          <a:p>
            <a:pPr marL="742950" lvl="1" indent="-285750">
              <a:buFont typeface="Arial" panose="020B0604020202020204" pitchFamily="34" charset="0"/>
              <a:buChar char="•"/>
            </a:pPr>
            <a:r>
              <a:rPr lang="en-IN" sz="2800" dirty="0">
                <a:latin typeface="Bookman Old Style" panose="02050604050505020204" pitchFamily="18" charset="0"/>
              </a:rPr>
              <a:t>Virtual Studio Code </a:t>
            </a:r>
          </a:p>
          <a:p>
            <a:pPr marL="742950" lvl="1" indent="-285750">
              <a:buFont typeface="Arial" panose="020B0604020202020204" pitchFamily="34" charset="0"/>
              <a:buChar char="•"/>
            </a:pPr>
            <a:r>
              <a:rPr lang="en-IN" sz="2800" dirty="0">
                <a:latin typeface="Bookman Old Style" panose="02050604050505020204" pitchFamily="18" charset="0"/>
              </a:rPr>
              <a:t>Jupyter Labs</a:t>
            </a:r>
          </a:p>
          <a:p>
            <a:pPr marL="742950" lvl="1" indent="-285750">
              <a:buFont typeface="Arial" panose="020B0604020202020204" pitchFamily="34" charset="0"/>
              <a:buChar char="•"/>
            </a:pPr>
            <a:r>
              <a:rPr lang="en-IN" sz="2800" dirty="0">
                <a:latin typeface="Bookman Old Style" panose="02050604050505020204" pitchFamily="18" charset="0"/>
              </a:rPr>
              <a:t>PyCharm</a:t>
            </a:r>
          </a:p>
          <a:p>
            <a:pPr marL="742950" lvl="1" indent="-285750">
              <a:buFont typeface="Arial" panose="020B0604020202020204" pitchFamily="34" charset="0"/>
              <a:buChar char="•"/>
            </a:pPr>
            <a:r>
              <a:rPr lang="en-IN" sz="2800" dirty="0">
                <a:latin typeface="Bookman Old Style" panose="02050604050505020204" pitchFamily="18" charset="0"/>
              </a:rPr>
              <a:t>MS Excel</a:t>
            </a:r>
          </a:p>
          <a:p>
            <a:endParaRPr lang="en-IN" sz="2000" dirty="0">
              <a:solidFill>
                <a:srgbClr val="111111"/>
              </a:solidFill>
              <a:latin typeface="Bookman Old Style" panose="02050604050505020204" pitchFamily="18" charset="0"/>
            </a:endParaRPr>
          </a:p>
          <a:p>
            <a:endParaRPr lang="en-IN" b="0" i="0" dirty="0">
              <a:solidFill>
                <a:srgbClr val="111111"/>
              </a:solidFill>
              <a:effectLst/>
              <a:latin typeface="Amazon Ember"/>
            </a:endParaRPr>
          </a:p>
          <a:p>
            <a:endParaRPr lang="en-IN" b="0" i="0" dirty="0">
              <a:solidFill>
                <a:srgbClr val="111111"/>
              </a:solidFill>
              <a:effectLst/>
              <a:latin typeface="Amazon Ember"/>
            </a:endParaRPr>
          </a:p>
          <a:p>
            <a:pPr lvl="2"/>
            <a:endParaRPr lang="en-IN" b="0" i="0" dirty="0">
              <a:solidFill>
                <a:srgbClr val="111111"/>
              </a:solidFill>
              <a:effectLst/>
              <a:latin typeface="Amazon Ember"/>
            </a:endParaRPr>
          </a:p>
          <a:p>
            <a:pPr lvl="2"/>
            <a:endParaRPr lang="en-IN"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AAF94053-455E-4B97-AED1-7E0DDF3ADD51}"/>
              </a:ext>
            </a:extLst>
          </p:cNvPr>
          <p:cNvSpPr>
            <a:spLocks noGrp="1"/>
          </p:cNvSpPr>
          <p:nvPr>
            <p:ph type="sldNum" sz="quarter" idx="12"/>
          </p:nvPr>
        </p:nvSpPr>
        <p:spPr/>
        <p:txBody>
          <a:bodyPr/>
          <a:lstStyle/>
          <a:p>
            <a:fld id="{BFDB0D58-5588-4192-AAFD-61E16FB7490D}" type="slidenum">
              <a:rPr lang="en-IN" smtClean="0"/>
              <a:t>11</a:t>
            </a:fld>
            <a:endParaRPr lang="en-IN"/>
          </a:p>
        </p:txBody>
      </p:sp>
    </p:spTree>
    <p:extLst>
      <p:ext uri="{BB962C8B-B14F-4D97-AF65-F5344CB8AC3E}">
        <p14:creationId xmlns:p14="http://schemas.microsoft.com/office/powerpoint/2010/main" val="84404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40AC6-315B-4617-9ADE-F30BF74ECF7E}"/>
              </a:ext>
            </a:extLst>
          </p:cNvPr>
          <p:cNvSpPr>
            <a:spLocks noGrp="1"/>
          </p:cNvSpPr>
          <p:nvPr>
            <p:ph type="title"/>
          </p:nvPr>
        </p:nvSpPr>
        <p:spPr/>
        <p:txBody>
          <a:bodyPr/>
          <a:lstStyle/>
          <a:p>
            <a:r>
              <a:rPr lang="en-IN" i="0" dirty="0">
                <a:solidFill>
                  <a:schemeClr val="bg1"/>
                </a:solidFill>
                <a:effectLst/>
              </a:rPr>
              <a:t>Hardware &amp; Software </a:t>
            </a:r>
            <a:r>
              <a:rPr lang="en-IN" dirty="0">
                <a:solidFill>
                  <a:schemeClr val="bg1"/>
                </a:solidFill>
              </a:rPr>
              <a:t>R</a:t>
            </a:r>
            <a:r>
              <a:rPr lang="en-IN" i="0" dirty="0">
                <a:solidFill>
                  <a:schemeClr val="bg1"/>
                </a:solidFill>
                <a:effectLst/>
              </a:rPr>
              <a:t>equirements</a:t>
            </a:r>
            <a:endParaRPr lang="en-IN" dirty="0">
              <a:solidFill>
                <a:schemeClr val="bg1"/>
              </a:solidFill>
            </a:endParaRPr>
          </a:p>
        </p:txBody>
      </p:sp>
      <p:sp>
        <p:nvSpPr>
          <p:cNvPr id="3" name="TextBox 2">
            <a:extLst>
              <a:ext uri="{FF2B5EF4-FFF2-40B4-BE49-F238E27FC236}">
                <a16:creationId xmlns:a16="http://schemas.microsoft.com/office/drawing/2014/main" id="{AE05EAD8-D926-4D6F-AA77-F39C6478291E}"/>
              </a:ext>
            </a:extLst>
          </p:cNvPr>
          <p:cNvSpPr txBox="1"/>
          <p:nvPr/>
        </p:nvSpPr>
        <p:spPr>
          <a:xfrm>
            <a:off x="931984" y="2593730"/>
            <a:ext cx="10550770" cy="3908762"/>
          </a:xfrm>
          <a:prstGeom prst="rect">
            <a:avLst/>
          </a:prstGeom>
          <a:noFill/>
        </p:spPr>
        <p:txBody>
          <a:bodyPr wrap="square" rtlCol="0">
            <a:spAutoFit/>
          </a:bodyPr>
          <a:lstStyle/>
          <a:p>
            <a:r>
              <a:rPr lang="en-IN" sz="2800" b="1" dirty="0">
                <a:latin typeface="Bookman Old Style" panose="02050604050505020204" pitchFamily="18" charset="0"/>
              </a:rPr>
              <a:t>Tools Required :-</a:t>
            </a:r>
            <a:endParaRPr lang="en-IN" sz="2800" dirty="0"/>
          </a:p>
          <a:p>
            <a:endParaRPr lang="en-IN" sz="2800" b="1" dirty="0">
              <a:latin typeface="Bookman Old Style" panose="02050604050505020204" pitchFamily="18" charset="0"/>
            </a:endParaRPr>
          </a:p>
          <a:p>
            <a:pPr marL="800100" lvl="1" indent="-342900">
              <a:buFont typeface="Arial" panose="020B0604020202020204" pitchFamily="34" charset="0"/>
              <a:buChar char="•"/>
            </a:pPr>
            <a:r>
              <a:rPr lang="en-IN" sz="2000" dirty="0">
                <a:solidFill>
                  <a:srgbClr val="111111"/>
                </a:solidFill>
                <a:latin typeface="Bookman Old Style" panose="02050604050505020204" pitchFamily="18" charset="0"/>
              </a:rPr>
              <a:t>Anaconda                   </a:t>
            </a:r>
            <a:r>
              <a:rPr lang="en-IN" sz="2000" i="1" dirty="0">
                <a:solidFill>
                  <a:srgbClr val="111111"/>
                </a:solidFill>
                <a:latin typeface="Bookman Old Style" panose="02050604050505020204" pitchFamily="18" charset="0"/>
              </a:rPr>
              <a:t>(version.4.7.12)</a:t>
            </a:r>
          </a:p>
          <a:p>
            <a:pPr marL="800100" lvl="1" indent="-342900">
              <a:buFont typeface="Arial" panose="020B0604020202020204" pitchFamily="34" charset="0"/>
              <a:buChar char="•"/>
            </a:pPr>
            <a:r>
              <a:rPr lang="en-IN" sz="2000" dirty="0">
                <a:solidFill>
                  <a:srgbClr val="282829"/>
                </a:solidFill>
                <a:latin typeface="Bookman Old Style" panose="02050604050505020204" pitchFamily="18" charset="0"/>
              </a:rPr>
              <a:t>P</a:t>
            </a:r>
            <a:r>
              <a:rPr lang="en-IN" sz="2000" i="0" dirty="0">
                <a:solidFill>
                  <a:srgbClr val="282829"/>
                </a:solidFill>
                <a:effectLst/>
                <a:latin typeface="Bookman Old Style" panose="02050604050505020204" pitchFamily="18" charset="0"/>
              </a:rPr>
              <a:t>ython 3.6                 </a:t>
            </a:r>
            <a:r>
              <a:rPr lang="en-IN" sz="2000" i="1" dirty="0">
                <a:solidFill>
                  <a:srgbClr val="282829"/>
                </a:solidFill>
                <a:effectLst/>
                <a:latin typeface="Bookman Old Style" panose="02050604050505020204" pitchFamily="18" charset="0"/>
              </a:rPr>
              <a:t>(or any version of Python 3)</a:t>
            </a:r>
            <a:endParaRPr lang="en-IN" sz="2000" i="1" dirty="0">
              <a:solidFill>
                <a:srgbClr val="111111"/>
              </a:solidFill>
              <a:effectLst/>
              <a:latin typeface="Bookman Old Style" panose="02050604050505020204" pitchFamily="18" charset="0"/>
            </a:endParaRPr>
          </a:p>
          <a:p>
            <a:pPr marL="800100" lvl="1" indent="-342900">
              <a:buFont typeface="Arial" panose="020B0604020202020204" pitchFamily="34" charset="0"/>
              <a:buChar char="•"/>
            </a:pPr>
            <a:r>
              <a:rPr lang="en-IN" sz="2000" i="0" dirty="0">
                <a:solidFill>
                  <a:srgbClr val="282829"/>
                </a:solidFill>
                <a:effectLst/>
                <a:latin typeface="Bookman Old Style" panose="02050604050505020204" pitchFamily="18" charset="0"/>
              </a:rPr>
              <a:t>Scikit-learn                </a:t>
            </a:r>
            <a:r>
              <a:rPr lang="en-IN" sz="2000" i="1" dirty="0">
                <a:solidFill>
                  <a:srgbClr val="282829"/>
                </a:solidFill>
                <a:effectLst/>
                <a:latin typeface="Bookman Old Style" panose="02050604050505020204" pitchFamily="18" charset="0"/>
              </a:rPr>
              <a:t>(version 1.1.0)</a:t>
            </a:r>
            <a:endParaRPr lang="en-IN" sz="2000" i="1" dirty="0">
              <a:solidFill>
                <a:srgbClr val="111111"/>
              </a:solidFill>
              <a:latin typeface="Bookman Old Style" panose="02050604050505020204" pitchFamily="18" charset="0"/>
            </a:endParaRPr>
          </a:p>
          <a:p>
            <a:pPr marL="800100" lvl="1" indent="-342900">
              <a:buFont typeface="Arial" panose="020B0604020202020204" pitchFamily="34" charset="0"/>
              <a:buChar char="•"/>
            </a:pPr>
            <a:r>
              <a:rPr lang="en-IN" sz="2000" i="0" dirty="0">
                <a:solidFill>
                  <a:srgbClr val="282829"/>
                </a:solidFill>
                <a:effectLst/>
                <a:latin typeface="Bookman Old Style" panose="02050604050505020204" pitchFamily="18" charset="0"/>
              </a:rPr>
              <a:t>Pandas                      </a:t>
            </a:r>
            <a:r>
              <a:rPr lang="en-IN" sz="2000" i="1" dirty="0">
                <a:solidFill>
                  <a:srgbClr val="282829"/>
                </a:solidFill>
                <a:effectLst/>
                <a:latin typeface="Bookman Old Style" panose="02050604050505020204" pitchFamily="18" charset="0"/>
              </a:rPr>
              <a:t>(version 0.24.1)</a:t>
            </a:r>
            <a:endParaRPr lang="en-IN" sz="2000" i="1" dirty="0">
              <a:solidFill>
                <a:srgbClr val="111111"/>
              </a:solidFill>
              <a:effectLst/>
              <a:latin typeface="Bookman Old Style" panose="02050604050505020204" pitchFamily="18" charset="0"/>
            </a:endParaRPr>
          </a:p>
          <a:p>
            <a:pPr marL="800100" lvl="1" indent="-342900">
              <a:buFont typeface="Arial" panose="020B0604020202020204" pitchFamily="34" charset="0"/>
              <a:buChar char="•"/>
            </a:pPr>
            <a:r>
              <a:rPr lang="en-IN" sz="2000" i="0" dirty="0">
                <a:solidFill>
                  <a:srgbClr val="282829"/>
                </a:solidFill>
                <a:effectLst/>
                <a:latin typeface="Bookman Old Style" panose="02050604050505020204" pitchFamily="18" charset="0"/>
              </a:rPr>
              <a:t>Numpy                      </a:t>
            </a:r>
            <a:r>
              <a:rPr lang="en-IN" sz="2000" i="1" dirty="0">
                <a:solidFill>
                  <a:srgbClr val="282829"/>
                </a:solidFill>
                <a:effectLst/>
                <a:latin typeface="Bookman Old Style" panose="02050604050505020204" pitchFamily="18" charset="0"/>
              </a:rPr>
              <a:t>(version 1.15.4)</a:t>
            </a:r>
          </a:p>
          <a:p>
            <a:pPr marL="800100" lvl="1" indent="-342900">
              <a:buFont typeface="Arial" panose="020B0604020202020204" pitchFamily="34" charset="0"/>
              <a:buChar char="•"/>
            </a:pPr>
            <a:r>
              <a:rPr lang="en-IN" sz="2000" dirty="0">
                <a:solidFill>
                  <a:srgbClr val="222222"/>
                </a:solidFill>
                <a:latin typeface="Bookman Old Style" panose="02050604050505020204" pitchFamily="18" charset="0"/>
              </a:rPr>
              <a:t>T</a:t>
            </a:r>
            <a:r>
              <a:rPr lang="en-IN" sz="2000" i="0" dirty="0">
                <a:solidFill>
                  <a:srgbClr val="222222"/>
                </a:solidFill>
                <a:effectLst/>
                <a:latin typeface="Bookman Old Style" panose="02050604050505020204" pitchFamily="18" charset="0"/>
              </a:rPr>
              <a:t>ensorFlow                </a:t>
            </a:r>
            <a:r>
              <a:rPr lang="en-IN" sz="2000" i="1" dirty="0">
                <a:solidFill>
                  <a:srgbClr val="222222"/>
                </a:solidFill>
                <a:effectLst/>
                <a:latin typeface="Bookman Old Style" panose="02050604050505020204" pitchFamily="18" charset="0"/>
              </a:rPr>
              <a:t>(version 1.15)</a:t>
            </a:r>
            <a:endParaRPr lang="en-IN" sz="2000" i="1" dirty="0">
              <a:solidFill>
                <a:srgbClr val="111111"/>
              </a:solidFill>
              <a:latin typeface="Bookman Old Style" panose="02050604050505020204" pitchFamily="18" charset="0"/>
            </a:endParaRPr>
          </a:p>
          <a:p>
            <a:endParaRPr lang="en-IN" b="0" i="1" dirty="0">
              <a:solidFill>
                <a:srgbClr val="111111"/>
              </a:solidFill>
              <a:effectLst/>
              <a:latin typeface="Amazon Ember"/>
            </a:endParaRPr>
          </a:p>
          <a:p>
            <a:endParaRPr lang="en-IN" b="0" i="0" dirty="0">
              <a:solidFill>
                <a:srgbClr val="111111"/>
              </a:solidFill>
              <a:effectLst/>
              <a:latin typeface="Amazon Ember"/>
            </a:endParaRPr>
          </a:p>
          <a:p>
            <a:pPr lvl="2"/>
            <a:endParaRPr lang="en-IN" b="0" i="0" dirty="0">
              <a:solidFill>
                <a:srgbClr val="111111"/>
              </a:solidFill>
              <a:effectLst/>
              <a:latin typeface="Amazon Ember"/>
            </a:endParaRPr>
          </a:p>
          <a:p>
            <a:pPr lvl="2"/>
            <a:endParaRPr lang="en-IN" dirty="0">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FAD9A516-23F7-456C-8DFF-6563BC860F86}"/>
              </a:ext>
            </a:extLst>
          </p:cNvPr>
          <p:cNvSpPr>
            <a:spLocks noGrp="1"/>
          </p:cNvSpPr>
          <p:nvPr>
            <p:ph type="sldNum" sz="quarter" idx="12"/>
          </p:nvPr>
        </p:nvSpPr>
        <p:spPr/>
        <p:txBody>
          <a:bodyPr/>
          <a:lstStyle/>
          <a:p>
            <a:fld id="{BFDB0D58-5588-4192-AAFD-61E16FB7490D}" type="slidenum">
              <a:rPr lang="en-IN" smtClean="0"/>
              <a:t>12</a:t>
            </a:fld>
            <a:endParaRPr lang="en-IN"/>
          </a:p>
        </p:txBody>
      </p:sp>
    </p:spTree>
    <p:extLst>
      <p:ext uri="{BB962C8B-B14F-4D97-AF65-F5344CB8AC3E}">
        <p14:creationId xmlns:p14="http://schemas.microsoft.com/office/powerpoint/2010/main" val="105040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12B3-ECF7-41C5-8BB0-6615F3CDA4AB}"/>
              </a:ext>
            </a:extLst>
          </p:cNvPr>
          <p:cNvSpPr>
            <a:spLocks noGrp="1"/>
          </p:cNvSpPr>
          <p:nvPr>
            <p:ph type="title"/>
          </p:nvPr>
        </p:nvSpPr>
        <p:spPr>
          <a:xfrm>
            <a:off x="1937469" y="1070383"/>
            <a:ext cx="8761413" cy="706964"/>
          </a:xfrm>
        </p:spPr>
        <p:txBody>
          <a:bodyPr/>
          <a:lstStyle/>
          <a:p>
            <a:r>
              <a:rPr lang="en-IN" dirty="0">
                <a:solidFill>
                  <a:schemeClr val="bg1"/>
                </a:solidFill>
              </a:rPr>
              <a:t>S</a:t>
            </a:r>
            <a:r>
              <a:rPr lang="en-IN" b="0" i="0" dirty="0">
                <a:solidFill>
                  <a:schemeClr val="bg1"/>
                </a:solidFill>
                <a:effectLst/>
              </a:rPr>
              <a:t>ystem </a:t>
            </a:r>
            <a:r>
              <a:rPr lang="en-IN" dirty="0">
                <a:solidFill>
                  <a:schemeClr val="bg1"/>
                </a:solidFill>
              </a:rPr>
              <a:t>A</a:t>
            </a:r>
            <a:r>
              <a:rPr lang="en-IN" b="0" i="0" dirty="0">
                <a:solidFill>
                  <a:schemeClr val="bg1"/>
                </a:solidFill>
                <a:effectLst/>
              </a:rPr>
              <a:t>rchitecture </a:t>
            </a:r>
            <a:r>
              <a:rPr lang="en-IN" dirty="0">
                <a:solidFill>
                  <a:schemeClr val="bg1"/>
                </a:solidFill>
              </a:rPr>
              <a:t>D</a:t>
            </a:r>
            <a:r>
              <a:rPr lang="en-IN" b="0" i="0" dirty="0">
                <a:solidFill>
                  <a:schemeClr val="bg1"/>
                </a:solidFill>
                <a:effectLst/>
              </a:rPr>
              <a:t>iagram</a:t>
            </a:r>
            <a:endParaRPr lang="en-IN" dirty="0">
              <a:solidFill>
                <a:schemeClr val="bg1"/>
              </a:solidFill>
            </a:endParaRPr>
          </a:p>
        </p:txBody>
      </p:sp>
      <p:sp>
        <p:nvSpPr>
          <p:cNvPr id="3" name="TextBox 2">
            <a:extLst>
              <a:ext uri="{FF2B5EF4-FFF2-40B4-BE49-F238E27FC236}">
                <a16:creationId xmlns:a16="http://schemas.microsoft.com/office/drawing/2014/main" id="{E64A9D39-D685-43A5-AEF5-586433AC2882}"/>
              </a:ext>
            </a:extLst>
          </p:cNvPr>
          <p:cNvSpPr txBox="1"/>
          <p:nvPr/>
        </p:nvSpPr>
        <p:spPr>
          <a:xfrm>
            <a:off x="3938953" y="670273"/>
            <a:ext cx="3288324" cy="400110"/>
          </a:xfrm>
          <a:prstGeom prst="rect">
            <a:avLst/>
          </a:prstGeom>
          <a:noFill/>
        </p:spPr>
        <p:txBody>
          <a:bodyPr wrap="square" rtlCol="0">
            <a:spAutoFit/>
          </a:bodyPr>
          <a:lstStyle/>
          <a:p>
            <a:r>
              <a:rPr lang="en-IN" sz="2000" dirty="0">
                <a:solidFill>
                  <a:schemeClr val="bg1"/>
                </a:solidFill>
                <a:latin typeface="+mj-lt"/>
              </a:rPr>
              <a:t>Our Project’s</a:t>
            </a:r>
          </a:p>
        </p:txBody>
      </p:sp>
      <p:sp>
        <p:nvSpPr>
          <p:cNvPr id="8" name="Rectangle 7">
            <a:extLst>
              <a:ext uri="{FF2B5EF4-FFF2-40B4-BE49-F238E27FC236}">
                <a16:creationId xmlns:a16="http://schemas.microsoft.com/office/drawing/2014/main" id="{2B1E5273-134D-4CBF-AE1C-AD7F10BB02DD}"/>
              </a:ext>
            </a:extLst>
          </p:cNvPr>
          <p:cNvSpPr/>
          <p:nvPr/>
        </p:nvSpPr>
        <p:spPr>
          <a:xfrm>
            <a:off x="1485899" y="2357076"/>
            <a:ext cx="1556239"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rial" panose="020B0604020202020204" pitchFamily="34" charset="0"/>
                <a:cs typeface="Arial" panose="020B0604020202020204" pitchFamily="34" charset="0"/>
              </a:rPr>
              <a:t>Dataset</a:t>
            </a:r>
          </a:p>
        </p:txBody>
      </p:sp>
      <p:sp>
        <p:nvSpPr>
          <p:cNvPr id="12" name="Rectangle 11">
            <a:extLst>
              <a:ext uri="{FF2B5EF4-FFF2-40B4-BE49-F238E27FC236}">
                <a16:creationId xmlns:a16="http://schemas.microsoft.com/office/drawing/2014/main" id="{5812C79A-244A-488E-97B5-1A387AA32675}"/>
              </a:ext>
            </a:extLst>
          </p:cNvPr>
          <p:cNvSpPr/>
          <p:nvPr/>
        </p:nvSpPr>
        <p:spPr>
          <a:xfrm>
            <a:off x="1486630" y="3044560"/>
            <a:ext cx="1648559" cy="18105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00175A5E-BF8F-47AF-A01C-3D37F94E316A}"/>
              </a:ext>
            </a:extLst>
          </p:cNvPr>
          <p:cNvSpPr/>
          <p:nvPr/>
        </p:nvSpPr>
        <p:spPr>
          <a:xfrm>
            <a:off x="5270988" y="3089513"/>
            <a:ext cx="2479430" cy="523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Implementing various M.L techniques</a:t>
            </a:r>
            <a:r>
              <a:rPr lang="en-IN" sz="1400" b="1" dirty="0">
                <a:solidFill>
                  <a:schemeClr val="tx1"/>
                </a:solidFill>
                <a:latin typeface="Cooper Black" panose="0208090404030B020404" pitchFamily="18" charset="0"/>
                <a:cs typeface="Arial" panose="020B0604020202020204" pitchFamily="34" charset="0"/>
              </a:rPr>
              <a:t> </a:t>
            </a:r>
            <a:r>
              <a:rPr lang="en-IN" sz="1800" b="1" dirty="0">
                <a:solidFill>
                  <a:schemeClr val="tx1"/>
                </a:solidFill>
                <a:latin typeface="Arial" panose="020B0604020202020204" pitchFamily="34" charset="0"/>
                <a:cs typeface="Arial" panose="020B0604020202020204" pitchFamily="34" charset="0"/>
              </a:rPr>
              <a:t>**</a:t>
            </a:r>
            <a:endParaRPr lang="en-IN" b="1" dirty="0">
              <a:solidFill>
                <a:schemeClr val="tx1"/>
              </a:solidFill>
              <a:latin typeface="Arial Black" panose="020B0A040201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321448F-EB55-4661-9D17-E99FC2041081}"/>
              </a:ext>
            </a:extLst>
          </p:cNvPr>
          <p:cNvSpPr/>
          <p:nvPr/>
        </p:nvSpPr>
        <p:spPr>
          <a:xfrm>
            <a:off x="893883" y="5652887"/>
            <a:ext cx="3045070" cy="689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FB00FBD4-558D-4AEC-B7D0-505F8B495C97}"/>
              </a:ext>
            </a:extLst>
          </p:cNvPr>
          <p:cNvSpPr/>
          <p:nvPr/>
        </p:nvSpPr>
        <p:spPr>
          <a:xfrm>
            <a:off x="5270988" y="4463885"/>
            <a:ext cx="2479430" cy="361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Prediction of cancer</a:t>
            </a:r>
          </a:p>
        </p:txBody>
      </p:sp>
      <p:sp>
        <p:nvSpPr>
          <p:cNvPr id="20" name="Rectangle 19">
            <a:extLst>
              <a:ext uri="{FF2B5EF4-FFF2-40B4-BE49-F238E27FC236}">
                <a16:creationId xmlns:a16="http://schemas.microsoft.com/office/drawing/2014/main" id="{642DFA36-4714-4454-A16E-1529D9641098}"/>
              </a:ext>
            </a:extLst>
          </p:cNvPr>
          <p:cNvSpPr/>
          <p:nvPr/>
        </p:nvSpPr>
        <p:spPr>
          <a:xfrm>
            <a:off x="1485899" y="5064475"/>
            <a:ext cx="1648559"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Feature Selection</a:t>
            </a:r>
          </a:p>
        </p:txBody>
      </p:sp>
      <p:sp>
        <p:nvSpPr>
          <p:cNvPr id="22" name="Rectangle 21">
            <a:extLst>
              <a:ext uri="{FF2B5EF4-FFF2-40B4-BE49-F238E27FC236}">
                <a16:creationId xmlns:a16="http://schemas.microsoft.com/office/drawing/2014/main" id="{10E2B166-87B3-4CAB-8526-82F45FE66035}"/>
              </a:ext>
            </a:extLst>
          </p:cNvPr>
          <p:cNvSpPr/>
          <p:nvPr/>
        </p:nvSpPr>
        <p:spPr>
          <a:xfrm>
            <a:off x="5270989" y="5610827"/>
            <a:ext cx="2479429"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Generating Report</a:t>
            </a:r>
          </a:p>
        </p:txBody>
      </p:sp>
      <p:sp>
        <p:nvSpPr>
          <p:cNvPr id="10" name="Rectangle 9">
            <a:extLst>
              <a:ext uri="{FF2B5EF4-FFF2-40B4-BE49-F238E27FC236}">
                <a16:creationId xmlns:a16="http://schemas.microsoft.com/office/drawing/2014/main" id="{808BC936-125F-4B0A-8C1D-3F345533C636}"/>
              </a:ext>
            </a:extLst>
          </p:cNvPr>
          <p:cNvSpPr/>
          <p:nvPr/>
        </p:nvSpPr>
        <p:spPr>
          <a:xfrm>
            <a:off x="1600200" y="3612732"/>
            <a:ext cx="1441938"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Cleaning</a:t>
            </a:r>
          </a:p>
        </p:txBody>
      </p:sp>
      <p:sp>
        <p:nvSpPr>
          <p:cNvPr id="24" name="Rectangle 23">
            <a:extLst>
              <a:ext uri="{FF2B5EF4-FFF2-40B4-BE49-F238E27FC236}">
                <a16:creationId xmlns:a16="http://schemas.microsoft.com/office/drawing/2014/main" id="{F180C3AD-0B69-4C04-BEBC-86FAF9A611FA}"/>
              </a:ext>
            </a:extLst>
          </p:cNvPr>
          <p:cNvSpPr/>
          <p:nvPr/>
        </p:nvSpPr>
        <p:spPr>
          <a:xfrm>
            <a:off x="1600200" y="4209006"/>
            <a:ext cx="1441938"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a:solidFill>
                  <a:schemeClr val="tx1"/>
                </a:solidFill>
                <a:latin typeface="Arial" panose="020B0604020202020204" pitchFamily="34" charset="0"/>
                <a:cs typeface="Arial" panose="020B0604020202020204" pitchFamily="34" charset="0"/>
              </a:rPr>
              <a:t>Transforming</a:t>
            </a:r>
          </a:p>
        </p:txBody>
      </p:sp>
      <p:sp>
        <p:nvSpPr>
          <p:cNvPr id="25" name="TextBox 24">
            <a:extLst>
              <a:ext uri="{FF2B5EF4-FFF2-40B4-BE49-F238E27FC236}">
                <a16:creationId xmlns:a16="http://schemas.microsoft.com/office/drawing/2014/main" id="{DEB72717-BD91-4458-B664-CA034C609709}"/>
              </a:ext>
            </a:extLst>
          </p:cNvPr>
          <p:cNvSpPr txBox="1"/>
          <p:nvPr/>
        </p:nvSpPr>
        <p:spPr>
          <a:xfrm>
            <a:off x="1509709" y="3033003"/>
            <a:ext cx="1602400" cy="523220"/>
          </a:xfrm>
          <a:prstGeom prst="rect">
            <a:avLst/>
          </a:prstGeom>
          <a:noFill/>
        </p:spPr>
        <p:txBody>
          <a:bodyPr wrap="square" rtlCol="0">
            <a:spAutoFit/>
          </a:bodyPr>
          <a:lstStyle/>
          <a:p>
            <a:pPr algn="ctr"/>
            <a:r>
              <a:rPr lang="en-IN" sz="105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Data</a:t>
            </a:r>
          </a:p>
          <a:p>
            <a:pPr algn="ctr"/>
            <a:r>
              <a:rPr lang="en-IN" sz="1400" dirty="0">
                <a:latin typeface="Arial" panose="020B0604020202020204" pitchFamily="34" charset="0"/>
                <a:cs typeface="Arial" panose="020B0604020202020204" pitchFamily="34" charset="0"/>
              </a:rPr>
              <a:t> Pre-processing</a:t>
            </a:r>
          </a:p>
        </p:txBody>
      </p:sp>
      <p:sp>
        <p:nvSpPr>
          <p:cNvPr id="27" name="Rectangle 26">
            <a:extLst>
              <a:ext uri="{FF2B5EF4-FFF2-40B4-BE49-F238E27FC236}">
                <a16:creationId xmlns:a16="http://schemas.microsoft.com/office/drawing/2014/main" id="{84F8189B-596F-458E-A75F-273756D3C2BB}"/>
              </a:ext>
            </a:extLst>
          </p:cNvPr>
          <p:cNvSpPr/>
          <p:nvPr/>
        </p:nvSpPr>
        <p:spPr>
          <a:xfrm>
            <a:off x="1047747" y="5787617"/>
            <a:ext cx="1227994"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Test Data</a:t>
            </a:r>
          </a:p>
        </p:txBody>
      </p:sp>
      <p:sp>
        <p:nvSpPr>
          <p:cNvPr id="29" name="Rectangle 28">
            <a:extLst>
              <a:ext uri="{FF2B5EF4-FFF2-40B4-BE49-F238E27FC236}">
                <a16:creationId xmlns:a16="http://schemas.microsoft.com/office/drawing/2014/main" id="{4611B882-FE43-4533-98E6-5190A15E0ED9}"/>
              </a:ext>
            </a:extLst>
          </p:cNvPr>
          <p:cNvSpPr/>
          <p:nvPr/>
        </p:nvSpPr>
        <p:spPr>
          <a:xfrm>
            <a:off x="2520461" y="5795820"/>
            <a:ext cx="1227994"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Arial" panose="020B0604020202020204" pitchFamily="34" charset="0"/>
                <a:cs typeface="Arial" panose="020B0604020202020204" pitchFamily="34" charset="0"/>
              </a:rPr>
              <a:t>Train Data</a:t>
            </a:r>
          </a:p>
        </p:txBody>
      </p:sp>
      <p:sp>
        <p:nvSpPr>
          <p:cNvPr id="31" name="Rectangle 30">
            <a:extLst>
              <a:ext uri="{FF2B5EF4-FFF2-40B4-BE49-F238E27FC236}">
                <a16:creationId xmlns:a16="http://schemas.microsoft.com/office/drawing/2014/main" id="{A09C63F8-CDA3-42D6-AF16-2A4E61C1C206}"/>
              </a:ext>
            </a:extLst>
          </p:cNvPr>
          <p:cNvSpPr/>
          <p:nvPr/>
        </p:nvSpPr>
        <p:spPr>
          <a:xfrm>
            <a:off x="9442576" y="3151141"/>
            <a:ext cx="2479429" cy="38686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rial" panose="020B0604020202020204" pitchFamily="34" charset="0"/>
                <a:cs typeface="Arial" panose="020B0604020202020204" pitchFamily="34" charset="0"/>
              </a:rPr>
              <a:t>Patient New Data</a:t>
            </a:r>
          </a:p>
        </p:txBody>
      </p:sp>
      <p:cxnSp>
        <p:nvCxnSpPr>
          <p:cNvPr id="33" name="Straight Arrow Connector 32">
            <a:extLst>
              <a:ext uri="{FF2B5EF4-FFF2-40B4-BE49-F238E27FC236}">
                <a16:creationId xmlns:a16="http://schemas.microsoft.com/office/drawing/2014/main" id="{1FCC58EA-E380-470C-9F42-31758BB4A31E}"/>
              </a:ext>
            </a:extLst>
          </p:cNvPr>
          <p:cNvCxnSpPr>
            <a:cxnSpLocks/>
          </p:cNvCxnSpPr>
          <p:nvPr/>
        </p:nvCxnSpPr>
        <p:spPr>
          <a:xfrm>
            <a:off x="2170234" y="2743937"/>
            <a:ext cx="0" cy="3183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78511A6-2FF4-45F0-B848-0072F700AB7C}"/>
              </a:ext>
            </a:extLst>
          </p:cNvPr>
          <p:cNvCxnSpPr>
            <a:cxnSpLocks/>
          </p:cNvCxnSpPr>
          <p:nvPr/>
        </p:nvCxnSpPr>
        <p:spPr>
          <a:xfrm>
            <a:off x="2170234" y="4855062"/>
            <a:ext cx="0" cy="2094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664F3BA-C32E-403D-8B25-AD28A5D5E2AA}"/>
              </a:ext>
            </a:extLst>
          </p:cNvPr>
          <p:cNvCxnSpPr>
            <a:cxnSpLocks/>
          </p:cNvCxnSpPr>
          <p:nvPr/>
        </p:nvCxnSpPr>
        <p:spPr>
          <a:xfrm>
            <a:off x="2170234" y="5451336"/>
            <a:ext cx="0" cy="20155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15410E2-48A6-4B7D-9D17-E0C094F08915}"/>
              </a:ext>
            </a:extLst>
          </p:cNvPr>
          <p:cNvCxnSpPr>
            <a:cxnSpLocks/>
          </p:cNvCxnSpPr>
          <p:nvPr/>
        </p:nvCxnSpPr>
        <p:spPr>
          <a:xfrm>
            <a:off x="3938953" y="5890847"/>
            <a:ext cx="290147"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B4792C4-9482-4B23-BE90-84463394D497}"/>
              </a:ext>
            </a:extLst>
          </p:cNvPr>
          <p:cNvCxnSpPr>
            <a:cxnSpLocks/>
          </p:cNvCxnSpPr>
          <p:nvPr/>
        </p:nvCxnSpPr>
        <p:spPr>
          <a:xfrm flipV="1">
            <a:off x="4223238" y="3351122"/>
            <a:ext cx="0" cy="2539726"/>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C024AB1-EF49-49BA-A3F2-39D3E96C2981}"/>
              </a:ext>
            </a:extLst>
          </p:cNvPr>
          <p:cNvCxnSpPr>
            <a:endCxn id="14" idx="1"/>
          </p:cNvCxnSpPr>
          <p:nvPr/>
        </p:nvCxnSpPr>
        <p:spPr>
          <a:xfrm>
            <a:off x="4223238" y="3351122"/>
            <a:ext cx="104775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3346881-6B3A-4355-9238-F8E761B9D618}"/>
              </a:ext>
            </a:extLst>
          </p:cNvPr>
          <p:cNvCxnSpPr>
            <a:cxnSpLocks/>
          </p:cNvCxnSpPr>
          <p:nvPr/>
        </p:nvCxnSpPr>
        <p:spPr>
          <a:xfrm>
            <a:off x="6318175" y="3643533"/>
            <a:ext cx="0" cy="8203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0AA6F35-F9C9-4957-B68F-6319A8D33139}"/>
              </a:ext>
            </a:extLst>
          </p:cNvPr>
          <p:cNvCxnSpPr>
            <a:cxnSpLocks/>
          </p:cNvCxnSpPr>
          <p:nvPr/>
        </p:nvCxnSpPr>
        <p:spPr>
          <a:xfrm>
            <a:off x="6318175" y="4825277"/>
            <a:ext cx="0" cy="7855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D006FCB-0464-42E4-BA99-18CB0CF0C9DC}"/>
              </a:ext>
            </a:extLst>
          </p:cNvPr>
          <p:cNvCxnSpPr>
            <a:cxnSpLocks/>
            <a:endCxn id="14" idx="3"/>
          </p:cNvCxnSpPr>
          <p:nvPr/>
        </p:nvCxnSpPr>
        <p:spPr>
          <a:xfrm flipH="1">
            <a:off x="7750418" y="3351122"/>
            <a:ext cx="1669080" cy="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Slide Number Placeholder 56">
            <a:extLst>
              <a:ext uri="{FF2B5EF4-FFF2-40B4-BE49-F238E27FC236}">
                <a16:creationId xmlns:a16="http://schemas.microsoft.com/office/drawing/2014/main" id="{0E2A76AA-31F8-4CD2-A784-6A064B547D27}"/>
              </a:ext>
            </a:extLst>
          </p:cNvPr>
          <p:cNvSpPr>
            <a:spLocks noGrp="1"/>
          </p:cNvSpPr>
          <p:nvPr>
            <p:ph type="sldNum" sz="quarter" idx="12"/>
          </p:nvPr>
        </p:nvSpPr>
        <p:spPr/>
        <p:txBody>
          <a:bodyPr/>
          <a:lstStyle/>
          <a:p>
            <a:fld id="{BFDB0D58-5588-4192-AAFD-61E16FB7490D}" type="slidenum">
              <a:rPr lang="en-IN" smtClean="0"/>
              <a:t>13</a:t>
            </a:fld>
            <a:endParaRPr lang="en-IN"/>
          </a:p>
        </p:txBody>
      </p:sp>
      <p:sp>
        <p:nvSpPr>
          <p:cNvPr id="4" name="TextBox 3">
            <a:extLst>
              <a:ext uri="{FF2B5EF4-FFF2-40B4-BE49-F238E27FC236}">
                <a16:creationId xmlns:a16="http://schemas.microsoft.com/office/drawing/2014/main" id="{0335D96E-B5EE-4B14-A99B-F903C3EFBD40}"/>
              </a:ext>
            </a:extLst>
          </p:cNvPr>
          <p:cNvSpPr txBox="1"/>
          <p:nvPr/>
        </p:nvSpPr>
        <p:spPr>
          <a:xfrm>
            <a:off x="8775785" y="5926990"/>
            <a:ext cx="3991707" cy="830997"/>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a:t>
            </a:r>
            <a:r>
              <a:rPr lang="en-IN" sz="1400" dirty="0">
                <a:latin typeface="Arial" panose="020B0604020202020204" pitchFamily="34" charset="0"/>
                <a:cs typeface="Arial" panose="020B0604020202020204" pitchFamily="34" charset="0"/>
              </a:rPr>
              <a:t> </a:t>
            </a:r>
            <a:r>
              <a:rPr lang="en-IN" sz="1400" b="1" i="1" dirty="0">
                <a:latin typeface="Arial" panose="020B0604020202020204" pitchFamily="34" charset="0"/>
                <a:cs typeface="Arial" panose="020B0604020202020204" pitchFamily="34" charset="0"/>
              </a:rPr>
              <a:t>ML Techniques </a:t>
            </a:r>
            <a:r>
              <a:rPr lang="en-IN" sz="1400" dirty="0">
                <a:latin typeface="Arial" panose="020B0604020202020204" pitchFamily="34" charset="0"/>
                <a:cs typeface="Arial" panose="020B0604020202020204" pitchFamily="34" charset="0"/>
              </a:rPr>
              <a:t>– </a:t>
            </a:r>
            <a:r>
              <a:rPr lang="en-IN" sz="1400" i="1" dirty="0">
                <a:solidFill>
                  <a:srgbClr val="000000"/>
                </a:solidFill>
                <a:effectLst/>
                <a:latin typeface="Arial" panose="020B0604020202020204" pitchFamily="34" charset="0"/>
                <a:ea typeface="Calibri" panose="020F0502020204030204" pitchFamily="34" charset="0"/>
              </a:rPr>
              <a:t>Logistic Regression, Decision Tree, Random forest, K-nearest Algorithm, SVM.</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1765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8C6CF-5F42-48F3-B933-6809B8A95663}"/>
              </a:ext>
            </a:extLst>
          </p:cNvPr>
          <p:cNvSpPr>
            <a:spLocks noGrp="1"/>
          </p:cNvSpPr>
          <p:nvPr>
            <p:ph type="title"/>
          </p:nvPr>
        </p:nvSpPr>
        <p:spPr/>
        <p:txBody>
          <a:bodyPr/>
          <a:lstStyle/>
          <a:p>
            <a:r>
              <a:rPr lang="en-IN" dirty="0"/>
              <a:t>Reference Papers</a:t>
            </a:r>
          </a:p>
        </p:txBody>
      </p:sp>
      <p:sp>
        <p:nvSpPr>
          <p:cNvPr id="3" name="Slide Number Placeholder 2">
            <a:extLst>
              <a:ext uri="{FF2B5EF4-FFF2-40B4-BE49-F238E27FC236}">
                <a16:creationId xmlns:a16="http://schemas.microsoft.com/office/drawing/2014/main" id="{0697B1E6-DC87-4A79-BAA6-E6CAB9771277}"/>
              </a:ext>
            </a:extLst>
          </p:cNvPr>
          <p:cNvSpPr>
            <a:spLocks noGrp="1"/>
          </p:cNvSpPr>
          <p:nvPr>
            <p:ph type="sldNum" sz="quarter" idx="12"/>
          </p:nvPr>
        </p:nvSpPr>
        <p:spPr/>
        <p:txBody>
          <a:bodyPr/>
          <a:lstStyle/>
          <a:p>
            <a:fld id="{BFDB0D58-5588-4192-AAFD-61E16FB7490D}" type="slidenum">
              <a:rPr lang="en-IN" smtClean="0"/>
              <a:t>14</a:t>
            </a:fld>
            <a:endParaRPr lang="en-IN"/>
          </a:p>
        </p:txBody>
      </p:sp>
      <p:sp>
        <p:nvSpPr>
          <p:cNvPr id="5" name="TextBox 4">
            <a:extLst>
              <a:ext uri="{FF2B5EF4-FFF2-40B4-BE49-F238E27FC236}">
                <a16:creationId xmlns:a16="http://schemas.microsoft.com/office/drawing/2014/main" id="{28D3CB10-B6B6-4C77-82D1-AEFC1B800F0C}"/>
              </a:ext>
            </a:extLst>
          </p:cNvPr>
          <p:cNvSpPr txBox="1"/>
          <p:nvPr/>
        </p:nvSpPr>
        <p:spPr>
          <a:xfrm>
            <a:off x="764931" y="2857501"/>
            <a:ext cx="10199077" cy="2585323"/>
          </a:xfrm>
          <a:prstGeom prst="rect">
            <a:avLst/>
          </a:prstGeom>
          <a:noFill/>
        </p:spPr>
        <p:txBody>
          <a:bodyPr wrap="square" rtlCol="0">
            <a:spAutoFit/>
          </a:bodyPr>
          <a:lstStyle/>
          <a:p>
            <a:endParaRPr lang="en-IN" dirty="0">
              <a:solidFill>
                <a:schemeClr val="accent2"/>
              </a:solidFill>
              <a:hlinkClick r:id="rId2">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n-IN" dirty="0">
                <a:solidFill>
                  <a:srgbClr val="FF0000"/>
                </a:solidFill>
                <a:hlinkClick r:id="rId3">
                  <a:extLst>
                    <a:ext uri="{A12FA001-AC4F-418D-AE19-62706E023703}">
                      <ahyp:hlinkClr xmlns:ahyp="http://schemas.microsoft.com/office/drawing/2018/hyperlinkcolor" val="tx"/>
                    </a:ext>
                  </a:extLst>
                </a:hlinkClick>
              </a:rPr>
              <a:t>https://www.arxiv-vanity.com/papers/1711.07831/</a:t>
            </a:r>
            <a:endParaRPr lang="en-IN" dirty="0">
              <a:solidFill>
                <a:srgbClr val="FF0000"/>
              </a:solidFill>
            </a:endParaRP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r>
              <a:rPr lang="en-IN" dirty="0">
                <a:solidFill>
                  <a:srgbClr val="FF0000"/>
                </a:solidFill>
                <a:hlinkClick r:id="rId4">
                  <a:extLst>
                    <a:ext uri="{A12FA001-AC4F-418D-AE19-62706E023703}">
                      <ahyp:hlinkClr xmlns:ahyp="http://schemas.microsoft.com/office/drawing/2018/hyperlinkcolor" val="tx"/>
                    </a:ext>
                  </a:extLst>
                </a:hlinkClick>
              </a:rPr>
              <a:t>https://www.ijecs.in/index.php/ijecs/article/download/4071/3827/</a:t>
            </a:r>
            <a:endParaRPr lang="en-IN" dirty="0">
              <a:solidFill>
                <a:srgbClr val="FF0000"/>
              </a:solidFill>
            </a:endParaRP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r>
              <a:rPr lang="en-IN" dirty="0">
                <a:solidFill>
                  <a:srgbClr val="FF0000"/>
                </a:solidFill>
                <a:hlinkClick r:id="rId5">
                  <a:extLst>
                    <a:ext uri="{A12FA001-AC4F-418D-AE19-62706E023703}">
                      <ahyp:hlinkClr xmlns:ahyp="http://schemas.microsoft.com/office/drawing/2018/hyperlinkcolor" val="tx"/>
                    </a:ext>
                  </a:extLst>
                </a:hlinkClick>
              </a:rPr>
              <a:t>https://www.researchgate.net/publication/319688741_Breast_Cancer_Prediction_Using_Data_Mining_Method</a:t>
            </a:r>
            <a:endParaRPr lang="en-IN" dirty="0">
              <a:solidFill>
                <a:srgbClr val="FF0000"/>
              </a:solidFill>
            </a:endParaRPr>
          </a:p>
          <a:p>
            <a:pPr marL="285750" indent="-285750">
              <a:buFont typeface="Arial" panose="020B0604020202020204" pitchFamily="34" charset="0"/>
              <a:buChar char="•"/>
            </a:pPr>
            <a:endParaRPr lang="en-IN" dirty="0">
              <a:solidFill>
                <a:srgbClr val="FF0000"/>
              </a:solidFill>
            </a:endParaRPr>
          </a:p>
          <a:p>
            <a:pPr marL="285750" indent="-285750">
              <a:buFont typeface="Arial" panose="020B0604020202020204" pitchFamily="34" charset="0"/>
              <a:buChar char="•"/>
            </a:pPr>
            <a:r>
              <a:rPr lang="en-IN" dirty="0">
                <a:solidFill>
                  <a:srgbClr val="FF0000"/>
                </a:solidFill>
                <a:hlinkClick r:id="rId6">
                  <a:extLst>
                    <a:ext uri="{A12FA001-AC4F-418D-AE19-62706E023703}">
                      <ahyp:hlinkClr xmlns:ahyp="http://schemas.microsoft.com/office/drawing/2018/hyperlinkcolor" val="tx"/>
                    </a:ext>
                  </a:extLst>
                </a:hlinkClick>
              </a:rPr>
              <a:t>https://www.sciencedirect.com/science/article/pii/S2405959520300801</a:t>
            </a:r>
            <a:r>
              <a:rPr lang="en-IN" dirty="0">
                <a:solidFill>
                  <a:srgbClr val="FF0000"/>
                </a:solidFill>
              </a:rPr>
              <a:t> </a:t>
            </a:r>
          </a:p>
        </p:txBody>
      </p:sp>
    </p:spTree>
    <p:extLst>
      <p:ext uri="{BB962C8B-B14F-4D97-AF65-F5344CB8AC3E}">
        <p14:creationId xmlns:p14="http://schemas.microsoft.com/office/powerpoint/2010/main" val="355681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2C3D-B81B-4A36-9B8B-790A737D08E9}"/>
              </a:ext>
            </a:extLst>
          </p:cNvPr>
          <p:cNvSpPr>
            <a:spLocks noGrp="1"/>
          </p:cNvSpPr>
          <p:nvPr>
            <p:ph type="title"/>
          </p:nvPr>
        </p:nvSpPr>
        <p:spPr/>
        <p:txBody>
          <a:bodyPr/>
          <a:lstStyle/>
          <a:p>
            <a:r>
              <a:rPr lang="en-IN" sz="4800" dirty="0"/>
              <a:t>Literature Review </a:t>
            </a:r>
          </a:p>
        </p:txBody>
      </p:sp>
      <p:sp>
        <p:nvSpPr>
          <p:cNvPr id="3" name="Slide Number Placeholder 2">
            <a:extLst>
              <a:ext uri="{FF2B5EF4-FFF2-40B4-BE49-F238E27FC236}">
                <a16:creationId xmlns:a16="http://schemas.microsoft.com/office/drawing/2014/main" id="{9DEBF3FD-438A-456C-88B8-71F510E144E5}"/>
              </a:ext>
            </a:extLst>
          </p:cNvPr>
          <p:cNvSpPr>
            <a:spLocks noGrp="1"/>
          </p:cNvSpPr>
          <p:nvPr>
            <p:ph type="sldNum" sz="quarter" idx="12"/>
          </p:nvPr>
        </p:nvSpPr>
        <p:spPr/>
        <p:txBody>
          <a:bodyPr/>
          <a:lstStyle/>
          <a:p>
            <a:fld id="{BFDB0D58-5588-4192-AAFD-61E16FB7490D}" type="slidenum">
              <a:rPr lang="en-IN" smtClean="0"/>
              <a:t>15</a:t>
            </a:fld>
            <a:endParaRPr lang="en-IN"/>
          </a:p>
        </p:txBody>
      </p:sp>
      <p:sp>
        <p:nvSpPr>
          <p:cNvPr id="5" name="TextBox 4">
            <a:extLst>
              <a:ext uri="{FF2B5EF4-FFF2-40B4-BE49-F238E27FC236}">
                <a16:creationId xmlns:a16="http://schemas.microsoft.com/office/drawing/2014/main" id="{545912DF-1D9B-4CBF-A3AB-BC0B9C29843D}"/>
              </a:ext>
            </a:extLst>
          </p:cNvPr>
          <p:cNvSpPr txBox="1"/>
          <p:nvPr/>
        </p:nvSpPr>
        <p:spPr>
          <a:xfrm>
            <a:off x="773723" y="2514600"/>
            <a:ext cx="11245362" cy="384720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Bookman Old Style" panose="02050604050505020204" pitchFamily="18" charset="0"/>
              </a:rPr>
              <a:t>The project by </a:t>
            </a:r>
            <a:r>
              <a:rPr lang="en-US" sz="1600" b="1" i="0" dirty="0">
                <a:effectLst/>
                <a:latin typeface="Bookman Old Style" panose="02050604050505020204" pitchFamily="18" charset="0"/>
              </a:rPr>
              <a:t>S. Gokhale</a:t>
            </a:r>
            <a:r>
              <a:rPr lang="en-US" sz="1600" b="0" i="0" dirty="0">
                <a:effectLst/>
                <a:latin typeface="Bookman Old Style" panose="02050604050505020204" pitchFamily="18" charset="0"/>
              </a:rPr>
              <a:t>, is using the ultrasonography(USG) technique which is a powerful method in detecting details about the breast mass that usually cannot be detected even by mammography.</a:t>
            </a:r>
          </a:p>
          <a:p>
            <a:pPr marL="285750" indent="-285750">
              <a:buFont typeface="Arial" panose="020B0604020202020204" pitchFamily="34" charset="0"/>
              <a:buChar char="•"/>
            </a:pPr>
            <a:endParaRPr lang="en-US" sz="1600" dirty="0">
              <a:latin typeface="Bookman Old Style" panose="02050604050505020204" pitchFamily="18" charset="0"/>
            </a:endParaRPr>
          </a:p>
          <a:p>
            <a:pPr marL="285750" indent="-285750">
              <a:buFont typeface="Arial" panose="020B0604020202020204" pitchFamily="34" charset="0"/>
              <a:buChar char="•"/>
            </a:pPr>
            <a:r>
              <a:rPr lang="en-IN" sz="1600" b="0" i="0" dirty="0">
                <a:effectLst/>
                <a:latin typeface="Bookman Old Style" panose="02050604050505020204" pitchFamily="18" charset="0"/>
              </a:rPr>
              <a:t> A project by </a:t>
            </a:r>
            <a:r>
              <a:rPr lang="en-IN" sz="1600" b="1" i="0" dirty="0">
                <a:effectLst/>
                <a:latin typeface="Bookman Old Style" panose="02050604050505020204" pitchFamily="18" charset="0"/>
              </a:rPr>
              <a:t>Abien Fred M. Agarap </a:t>
            </a:r>
            <a:r>
              <a:rPr lang="en-IN" sz="1600" b="0" i="0" dirty="0">
                <a:effectLst/>
                <a:latin typeface="Bookman Old Style" panose="02050604050505020204" pitchFamily="18" charset="0"/>
              </a:rPr>
              <a:t>uses different methods like GRU-SVM, NN, multilayer perceptron (MLP), SoftMax regression to classify the dataset into benign or malignant.</a:t>
            </a:r>
          </a:p>
          <a:p>
            <a:pPr marL="285750" indent="-285750">
              <a:buFont typeface="Arial" panose="020B0604020202020204" pitchFamily="34" charset="0"/>
              <a:buChar char="•"/>
            </a:pPr>
            <a:endParaRPr lang="en-IN" sz="1600" dirty="0">
              <a:latin typeface="Bookman Old Style" panose="02050604050505020204" pitchFamily="18" charset="0"/>
            </a:endParaRPr>
          </a:p>
          <a:p>
            <a:pPr marL="285750" indent="-285750">
              <a:buFont typeface="Arial" panose="020B0604020202020204" pitchFamily="34" charset="0"/>
              <a:buChar char="•"/>
            </a:pPr>
            <a:r>
              <a:rPr lang="en-US" sz="1600" b="0" i="0" dirty="0">
                <a:effectLst/>
                <a:latin typeface="Bookman Old Style" panose="02050604050505020204" pitchFamily="18" charset="0"/>
              </a:rPr>
              <a:t>A project </a:t>
            </a:r>
            <a:r>
              <a:rPr lang="en-US" sz="1600" i="0" dirty="0">
                <a:effectLst/>
                <a:latin typeface="Bookman Old Style" panose="02050604050505020204" pitchFamily="18" charset="0"/>
              </a:rPr>
              <a:t>by</a:t>
            </a:r>
            <a:r>
              <a:rPr lang="en-US" sz="1600" b="1" i="0" dirty="0">
                <a:effectLst/>
                <a:latin typeface="Bookman Old Style" panose="02050604050505020204" pitchFamily="18" charset="0"/>
              </a:rPr>
              <a:t> Priyanka Gupta</a:t>
            </a:r>
            <a:r>
              <a:rPr lang="en-US" sz="1600" b="0" i="0" dirty="0">
                <a:effectLst/>
                <a:latin typeface="Bookman Old Style" panose="02050604050505020204" pitchFamily="18" charset="0"/>
              </a:rPr>
              <a:t> shows the comparison of the lesser invasive techniques such as Classification and Regression Trees (CART), random forest, </a:t>
            </a:r>
            <a:r>
              <a:rPr lang="en-US" sz="1600" dirty="0">
                <a:latin typeface="Bookman Old Style" panose="02050604050505020204" pitchFamily="18" charset="0"/>
              </a:rPr>
              <a:t>k </a:t>
            </a:r>
            <a:r>
              <a:rPr lang="en-US" sz="1600" b="0" i="0" dirty="0">
                <a:effectLst/>
                <a:latin typeface="Bookman Old Style" panose="02050604050505020204" pitchFamily="18" charset="0"/>
              </a:rPr>
              <a:t>nearest neighbor and boosted trees. These four classification models are chosen to extract the most accurate model for predicting cancer survivability rate.</a:t>
            </a:r>
            <a:endParaRPr lang="en-IN" sz="1600" b="0" i="0" dirty="0">
              <a:effectLst/>
              <a:latin typeface="Bookman Old Style" panose="02050604050505020204" pitchFamily="18" charset="0"/>
            </a:endParaRPr>
          </a:p>
          <a:p>
            <a:pPr marL="285750" indent="-285750">
              <a:buFont typeface="Arial" panose="020B0604020202020204" pitchFamily="34" charset="0"/>
              <a:buChar char="•"/>
            </a:pPr>
            <a:endParaRPr lang="en-IN" sz="1600" dirty="0">
              <a:latin typeface="Bookman Old Style" panose="02050604050505020204" pitchFamily="18" charset="0"/>
            </a:endParaRPr>
          </a:p>
          <a:p>
            <a:pPr marL="285750" indent="-285750">
              <a:buFont typeface="Arial" panose="020B0604020202020204" pitchFamily="34" charset="0"/>
              <a:buChar char="•"/>
            </a:pPr>
            <a:r>
              <a:rPr lang="en-US" sz="1600" dirty="0">
                <a:latin typeface="Bookman Old Style" panose="02050604050505020204" pitchFamily="18" charset="0"/>
              </a:rPr>
              <a:t>A</a:t>
            </a:r>
            <a:r>
              <a:rPr lang="en-US" sz="1600" b="0" i="0" dirty="0">
                <a:effectLst/>
                <a:latin typeface="Bookman Old Style" panose="02050604050505020204" pitchFamily="18" charset="0"/>
              </a:rPr>
              <a:t> project by </a:t>
            </a:r>
            <a:r>
              <a:rPr lang="en-US" sz="1600" b="1" i="0" dirty="0">
                <a:effectLst/>
                <a:latin typeface="Bookman Old Style" panose="02050604050505020204" pitchFamily="18" charset="0"/>
              </a:rPr>
              <a:t>Yixuan Li </a:t>
            </a:r>
            <a:r>
              <a:rPr lang="en-US" sz="1600" b="0" i="0" dirty="0">
                <a:effectLst/>
                <a:latin typeface="Bookman Old Style" panose="02050604050505020204" pitchFamily="18" charset="0"/>
              </a:rPr>
              <a:t>and </a:t>
            </a:r>
            <a:r>
              <a:rPr lang="en-US" sz="1600" b="1" i="0" dirty="0">
                <a:effectLst/>
                <a:latin typeface="Bookman Old Style" panose="02050604050505020204" pitchFamily="18" charset="0"/>
              </a:rPr>
              <a:t>Zixuan Chen </a:t>
            </a:r>
            <a:r>
              <a:rPr lang="en-US" sz="1600" b="0" i="0" dirty="0">
                <a:effectLst/>
                <a:latin typeface="Bookman Old Style" panose="02050604050505020204" pitchFamily="18" charset="0"/>
              </a:rPr>
              <a:t>shows a performance evaluation using three indicators including prediction accuracy values, F-measure metric and AUC values are used to compare the performance of the classification models.</a:t>
            </a:r>
            <a:r>
              <a:rPr lang="en-IN" sz="1600" b="0" i="0" dirty="0">
                <a:effectLst/>
                <a:latin typeface="Bookman Old Style" panose="02050604050505020204" pitchFamily="18" charset="0"/>
              </a:rPr>
              <a:t> </a:t>
            </a:r>
          </a:p>
          <a:p>
            <a:endParaRPr lang="en-IN" dirty="0">
              <a:solidFill>
                <a:srgbClr val="000000"/>
              </a:solidFill>
              <a:latin typeface="Lato"/>
            </a:endParaRPr>
          </a:p>
          <a:p>
            <a:endParaRPr lang="en-IN" dirty="0"/>
          </a:p>
        </p:txBody>
      </p:sp>
    </p:spTree>
    <p:extLst>
      <p:ext uri="{BB962C8B-B14F-4D97-AF65-F5344CB8AC3E}">
        <p14:creationId xmlns:p14="http://schemas.microsoft.com/office/powerpoint/2010/main" val="3081672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8C2BE-5BBA-4355-AB5F-0865B6D971AF}"/>
              </a:ext>
            </a:extLst>
          </p:cNvPr>
          <p:cNvSpPr>
            <a:spLocks noGrp="1"/>
          </p:cNvSpPr>
          <p:nvPr>
            <p:ph type="title"/>
          </p:nvPr>
        </p:nvSpPr>
        <p:spPr/>
        <p:txBody>
          <a:bodyPr/>
          <a:lstStyle/>
          <a:p>
            <a:r>
              <a:rPr lang="en-IN" sz="4800" dirty="0"/>
              <a:t>Module Description </a:t>
            </a:r>
          </a:p>
        </p:txBody>
      </p:sp>
      <p:sp>
        <p:nvSpPr>
          <p:cNvPr id="3" name="Slide Number Placeholder 2">
            <a:extLst>
              <a:ext uri="{FF2B5EF4-FFF2-40B4-BE49-F238E27FC236}">
                <a16:creationId xmlns:a16="http://schemas.microsoft.com/office/drawing/2014/main" id="{AF4F5358-4ECE-4A0E-9917-AFFE0A247E17}"/>
              </a:ext>
            </a:extLst>
          </p:cNvPr>
          <p:cNvSpPr>
            <a:spLocks noGrp="1"/>
          </p:cNvSpPr>
          <p:nvPr>
            <p:ph type="sldNum" sz="quarter" idx="12"/>
          </p:nvPr>
        </p:nvSpPr>
        <p:spPr/>
        <p:txBody>
          <a:bodyPr/>
          <a:lstStyle/>
          <a:p>
            <a:fld id="{BFDB0D58-5588-4192-AAFD-61E16FB7490D}" type="slidenum">
              <a:rPr lang="en-IN" smtClean="0"/>
              <a:t>16</a:t>
            </a:fld>
            <a:endParaRPr lang="en-IN"/>
          </a:p>
        </p:txBody>
      </p:sp>
      <p:sp>
        <p:nvSpPr>
          <p:cNvPr id="4" name="TextBox 3">
            <a:extLst>
              <a:ext uri="{FF2B5EF4-FFF2-40B4-BE49-F238E27FC236}">
                <a16:creationId xmlns:a16="http://schemas.microsoft.com/office/drawing/2014/main" id="{4891EEB9-74BB-4697-911A-00AE5B26B374}"/>
              </a:ext>
            </a:extLst>
          </p:cNvPr>
          <p:cNvSpPr txBox="1"/>
          <p:nvPr/>
        </p:nvSpPr>
        <p:spPr>
          <a:xfrm>
            <a:off x="430823" y="2584939"/>
            <a:ext cx="10925908" cy="4647426"/>
          </a:xfrm>
          <a:prstGeom prst="rect">
            <a:avLst/>
          </a:prstGeom>
          <a:noFill/>
        </p:spPr>
        <p:txBody>
          <a:bodyPr wrap="square" rtlCol="0">
            <a:spAutoFit/>
          </a:bodyPr>
          <a:lstStyle/>
          <a:p>
            <a:pPr marL="457200" indent="-457200">
              <a:buClr>
                <a:schemeClr val="accent1"/>
              </a:buClr>
              <a:buFont typeface="+mj-lt"/>
              <a:buAutoNum type="arabicPeriod"/>
            </a:pPr>
            <a:r>
              <a:rPr lang="en-IN" sz="2000" b="1" dirty="0">
                <a:latin typeface="Bookman Old Style" panose="02050604050505020204" pitchFamily="18" charset="0"/>
              </a:rPr>
              <a:t>Data Collection -</a:t>
            </a:r>
          </a:p>
          <a:p>
            <a:pPr lvl="1">
              <a:buClr>
                <a:schemeClr val="accent1"/>
              </a:buClr>
            </a:pPr>
            <a:r>
              <a:rPr lang="en-US" i="0" dirty="0">
                <a:effectLst/>
                <a:latin typeface="Bookman Old Style" panose="02050604050505020204" pitchFamily="18" charset="0"/>
              </a:rPr>
              <a:t>Data collection is the process of gathering and measuring information on variables of interest, in an established systematic fashion that enables one to answer stated research questions, test hypotheses, and evaluate outcomes</a:t>
            </a:r>
          </a:p>
          <a:p>
            <a:pPr marL="1257300" lvl="2" indent="-342900">
              <a:buClr>
                <a:schemeClr val="accent1"/>
              </a:buClr>
              <a:buFont typeface="+mj-lt"/>
              <a:buAutoNum type="arabicPeriod"/>
            </a:pPr>
            <a:endParaRPr lang="en-IN" dirty="0">
              <a:latin typeface="Bookman Old Style" panose="02050604050505020204" pitchFamily="18" charset="0"/>
            </a:endParaRPr>
          </a:p>
          <a:p>
            <a:pPr marL="457200" indent="-457200">
              <a:buClr>
                <a:schemeClr val="accent1"/>
              </a:buClr>
              <a:buFont typeface="+mj-lt"/>
              <a:buAutoNum type="arabicPeriod"/>
            </a:pPr>
            <a:r>
              <a:rPr lang="en-IN" sz="2000" b="1" dirty="0">
                <a:latin typeface="Bookman Old Style" panose="02050604050505020204" pitchFamily="18" charset="0"/>
              </a:rPr>
              <a:t>Data Wrangling –</a:t>
            </a:r>
          </a:p>
          <a:p>
            <a:pPr lvl="1">
              <a:buClr>
                <a:schemeClr val="accent1"/>
              </a:buClr>
            </a:pPr>
            <a:r>
              <a:rPr lang="en-US" i="0" dirty="0">
                <a:solidFill>
                  <a:srgbClr val="222222"/>
                </a:solidFill>
                <a:effectLst/>
                <a:latin typeface="Bookman Old Style" panose="02050604050505020204" pitchFamily="18" charset="0"/>
              </a:rPr>
              <a:t>Data wrangling is the process of cleaning and unifying messy and complex data sets for easy access and analysis</a:t>
            </a:r>
          </a:p>
          <a:p>
            <a:pPr marL="800100" lvl="1" indent="-342900">
              <a:buClr>
                <a:schemeClr val="accent1"/>
              </a:buClr>
              <a:buFont typeface="+mj-lt"/>
              <a:buAutoNum type="arabicPeriod"/>
            </a:pPr>
            <a:endParaRPr lang="en-IN" dirty="0">
              <a:solidFill>
                <a:srgbClr val="222222"/>
              </a:solidFill>
              <a:latin typeface="Bookman Old Style" panose="02050604050505020204" pitchFamily="18" charset="0"/>
            </a:endParaRPr>
          </a:p>
          <a:p>
            <a:pPr marL="457200" indent="-457200">
              <a:buClr>
                <a:schemeClr val="accent1"/>
              </a:buClr>
              <a:buFont typeface="+mj-lt"/>
              <a:buAutoNum type="arabicPeriod"/>
            </a:pPr>
            <a:r>
              <a:rPr lang="en-IN" sz="2000" b="1" dirty="0">
                <a:latin typeface="Bookman Old Style" panose="02050604050505020204" pitchFamily="18" charset="0"/>
              </a:rPr>
              <a:t>Data Normalization-</a:t>
            </a:r>
          </a:p>
          <a:p>
            <a:pPr lvl="1">
              <a:buClr>
                <a:schemeClr val="accent1"/>
              </a:buClr>
            </a:pPr>
            <a:r>
              <a:rPr lang="en-US" dirty="0">
                <a:solidFill>
                  <a:srgbClr val="000000"/>
                </a:solidFill>
                <a:latin typeface="Bookman Old Style" panose="02050604050505020204" pitchFamily="18" charset="0"/>
              </a:rPr>
              <a:t>Data normalization is a process in which data attributes within a data model are organized  to increase the cohesion of entity types. T</a:t>
            </a:r>
            <a:r>
              <a:rPr lang="en-US" b="0" i="0" dirty="0">
                <a:solidFill>
                  <a:srgbClr val="000000"/>
                </a:solidFill>
                <a:effectLst/>
                <a:latin typeface="Bookman Old Style" panose="02050604050505020204" pitchFamily="18" charset="0"/>
              </a:rPr>
              <a:t>he goal of data normalization is to reduce and even eliminate data redundancy.</a:t>
            </a:r>
            <a:endParaRPr lang="en-IN" b="1" dirty="0">
              <a:latin typeface="Bookman Old Style" panose="02050604050505020204" pitchFamily="18" charset="0"/>
            </a:endParaRPr>
          </a:p>
          <a:p>
            <a:pPr>
              <a:buClr>
                <a:schemeClr val="accent1"/>
              </a:buClr>
            </a:pPr>
            <a:endParaRPr lang="en-IN" sz="2000" b="1" dirty="0">
              <a:latin typeface="Bookman Old Style" panose="02050604050505020204" pitchFamily="18" charset="0"/>
            </a:endParaRPr>
          </a:p>
          <a:p>
            <a:endParaRPr lang="en-IN" dirty="0"/>
          </a:p>
          <a:p>
            <a:r>
              <a:rPr lang="en-IN" dirty="0"/>
              <a:t>   </a:t>
            </a:r>
          </a:p>
        </p:txBody>
      </p:sp>
    </p:spTree>
    <p:extLst>
      <p:ext uri="{BB962C8B-B14F-4D97-AF65-F5344CB8AC3E}">
        <p14:creationId xmlns:p14="http://schemas.microsoft.com/office/powerpoint/2010/main" val="894134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978C8-B2B3-4E3D-A79E-208AD9B7F253}"/>
              </a:ext>
            </a:extLst>
          </p:cNvPr>
          <p:cNvSpPr>
            <a:spLocks noGrp="1"/>
          </p:cNvSpPr>
          <p:nvPr>
            <p:ph type="title"/>
          </p:nvPr>
        </p:nvSpPr>
        <p:spPr/>
        <p:txBody>
          <a:bodyPr/>
          <a:lstStyle/>
          <a:p>
            <a:r>
              <a:rPr lang="en-IN" sz="4800" dirty="0"/>
              <a:t>Module Description </a:t>
            </a:r>
          </a:p>
        </p:txBody>
      </p:sp>
      <p:sp>
        <p:nvSpPr>
          <p:cNvPr id="5" name="Content Placeholder 4">
            <a:extLst>
              <a:ext uri="{FF2B5EF4-FFF2-40B4-BE49-F238E27FC236}">
                <a16:creationId xmlns:a16="http://schemas.microsoft.com/office/drawing/2014/main" id="{9FEE4FF4-8856-4514-82FF-825AE1454D97}"/>
              </a:ext>
            </a:extLst>
          </p:cNvPr>
          <p:cNvSpPr>
            <a:spLocks noGrp="1"/>
          </p:cNvSpPr>
          <p:nvPr>
            <p:ph idx="1"/>
          </p:nvPr>
        </p:nvSpPr>
        <p:spPr>
          <a:xfrm>
            <a:off x="492370" y="2603499"/>
            <a:ext cx="11699630" cy="4254501"/>
          </a:xfrm>
        </p:spPr>
        <p:txBody>
          <a:bodyPr>
            <a:normAutofit/>
          </a:bodyPr>
          <a:lstStyle/>
          <a:p>
            <a:pPr marL="0" indent="0">
              <a:buNone/>
            </a:pPr>
            <a:r>
              <a:rPr lang="en-IN" b="1" dirty="0">
                <a:solidFill>
                  <a:schemeClr val="accent1"/>
                </a:solidFill>
                <a:latin typeface="Bookman Old Style" panose="02050604050505020204" pitchFamily="18" charset="0"/>
              </a:rPr>
              <a:t>4</a:t>
            </a:r>
            <a:r>
              <a:rPr lang="en-IN" dirty="0">
                <a:solidFill>
                  <a:schemeClr val="accent1"/>
                </a:solidFill>
                <a:latin typeface="Bookman Old Style" panose="02050604050505020204" pitchFamily="18" charset="0"/>
              </a:rPr>
              <a:t>. </a:t>
            </a:r>
            <a:r>
              <a:rPr lang="en-IN" sz="2000" b="1" dirty="0">
                <a:latin typeface="Bookman Old Style" panose="02050604050505020204" pitchFamily="18" charset="0"/>
              </a:rPr>
              <a:t>Data Visualization-</a:t>
            </a:r>
          </a:p>
          <a:p>
            <a:pPr marL="400050" lvl="1" indent="0">
              <a:buNone/>
            </a:pPr>
            <a:r>
              <a:rPr lang="en-US" b="0" i="0" dirty="0">
                <a:solidFill>
                  <a:srgbClr val="1A1A1A"/>
                </a:solidFill>
                <a:effectLst/>
                <a:latin typeface="Bookman Old Style" panose="02050604050505020204" pitchFamily="18" charset="0"/>
              </a:rPr>
              <a:t>Data visualization is the act of taking information (data) and placing it into a visual context, such as a map or graph to </a:t>
            </a:r>
            <a:r>
              <a:rPr lang="en-US" b="0" i="0" dirty="0">
                <a:solidFill>
                  <a:srgbClr val="333333"/>
                </a:solidFill>
                <a:effectLst/>
                <a:latin typeface="Bookman Old Style" panose="02050604050505020204" pitchFamily="18" charset="0"/>
              </a:rPr>
              <a:t> provide an accessible way to see and understand trends, outliers, and patterns in  data.</a:t>
            </a:r>
            <a:endParaRPr lang="en-IN" b="1" i="0" dirty="0">
              <a:solidFill>
                <a:srgbClr val="333333"/>
              </a:solidFill>
              <a:effectLst/>
              <a:latin typeface="Bookman Old Style" panose="02050604050505020204" pitchFamily="18" charset="0"/>
            </a:endParaRPr>
          </a:p>
          <a:p>
            <a:pPr marL="0" indent="0">
              <a:buNone/>
            </a:pPr>
            <a:r>
              <a:rPr lang="en-IN" b="1" dirty="0">
                <a:solidFill>
                  <a:schemeClr val="accent1"/>
                </a:solidFill>
                <a:latin typeface="Bookman Old Style" panose="02050604050505020204" pitchFamily="18" charset="0"/>
              </a:rPr>
              <a:t>5. </a:t>
            </a:r>
            <a:r>
              <a:rPr lang="en-IN" sz="2000" b="1" dirty="0">
                <a:latin typeface="Bookman Old Style" panose="02050604050505020204" pitchFamily="18" charset="0"/>
              </a:rPr>
              <a:t>Feature Selection-</a:t>
            </a:r>
          </a:p>
          <a:p>
            <a:pPr marL="400050" lvl="1" indent="0">
              <a:buNone/>
            </a:pPr>
            <a:r>
              <a:rPr lang="en-US" i="0" dirty="0">
                <a:solidFill>
                  <a:srgbClr val="222222"/>
                </a:solidFill>
                <a:effectLst/>
                <a:latin typeface="Bookman Old Style" panose="02050604050505020204" pitchFamily="18" charset="0"/>
              </a:rPr>
              <a:t>Feature Selection is the process where you automatically or manually select those features which contribute most to your prediction variable or output in which you are interested in</a:t>
            </a:r>
            <a:endParaRPr lang="en-IN" dirty="0">
              <a:latin typeface="Bookman Old Style" panose="02050604050505020204" pitchFamily="18" charset="0"/>
            </a:endParaRPr>
          </a:p>
          <a:p>
            <a:pPr marL="0" indent="0">
              <a:buNone/>
            </a:pPr>
            <a:r>
              <a:rPr lang="en-IN" b="1" dirty="0">
                <a:solidFill>
                  <a:schemeClr val="accent1"/>
                </a:solidFill>
                <a:latin typeface="Bookman Old Style" panose="02050604050505020204" pitchFamily="18" charset="0"/>
              </a:rPr>
              <a:t>6. </a:t>
            </a:r>
            <a:r>
              <a:rPr lang="en-IN" sz="2000" b="1" dirty="0">
                <a:latin typeface="Bookman Old Style" panose="02050604050505020204" pitchFamily="18" charset="0"/>
              </a:rPr>
              <a:t>Model Building –</a:t>
            </a:r>
          </a:p>
          <a:p>
            <a:pPr marL="457200" lvl="1" indent="0">
              <a:buNone/>
            </a:pPr>
            <a:r>
              <a:rPr lang="en-US" dirty="0">
                <a:solidFill>
                  <a:srgbClr val="222222"/>
                </a:solidFill>
                <a:latin typeface="Bookman Old Style" panose="02050604050505020204" pitchFamily="18" charset="0"/>
              </a:rPr>
              <a:t>M</a:t>
            </a:r>
            <a:r>
              <a:rPr lang="en-US" i="0" dirty="0">
                <a:solidFill>
                  <a:srgbClr val="222222"/>
                </a:solidFill>
                <a:effectLst/>
                <a:latin typeface="Bookman Old Style" panose="02050604050505020204" pitchFamily="18" charset="0"/>
              </a:rPr>
              <a:t>odel building is the process of developing a probabilistic model that best describes the relationship between the dependent and independent variables</a:t>
            </a:r>
            <a:endParaRPr lang="en-IN" dirty="0">
              <a:latin typeface="Bookman Old Style" panose="02050604050505020204" pitchFamily="18" charset="0"/>
            </a:endParaRPr>
          </a:p>
          <a:p>
            <a:pPr marL="0" indent="0">
              <a:buNone/>
            </a:pPr>
            <a:r>
              <a:rPr lang="en-IN" b="1" dirty="0">
                <a:solidFill>
                  <a:schemeClr val="accent1"/>
                </a:solidFill>
                <a:latin typeface="Bookman Old Style" panose="02050604050505020204" pitchFamily="18" charset="0"/>
              </a:rPr>
              <a:t>7. </a:t>
            </a:r>
            <a:r>
              <a:rPr lang="en-IN" sz="2000" b="1" dirty="0">
                <a:latin typeface="Bookman Old Style" panose="02050604050505020204" pitchFamily="18" charset="0"/>
              </a:rPr>
              <a:t>Deployment –</a:t>
            </a:r>
          </a:p>
          <a:p>
            <a:pPr marL="457200" lvl="1" indent="0">
              <a:buNone/>
            </a:pPr>
            <a:r>
              <a:rPr lang="en-US" i="0" dirty="0">
                <a:solidFill>
                  <a:srgbClr val="222222"/>
                </a:solidFill>
                <a:effectLst/>
                <a:latin typeface="Bookman Old Style" panose="02050604050505020204" pitchFamily="18" charset="0"/>
              </a:rPr>
              <a:t>The concept of deployment in data science refers to the application of a model for prediction using a new data.</a:t>
            </a:r>
            <a:endParaRPr lang="en-IN" dirty="0">
              <a:latin typeface="Bookman Old Style" panose="02050604050505020204" pitchFamily="18" charset="0"/>
            </a:endParaRPr>
          </a:p>
          <a:p>
            <a:pPr marL="0" indent="0">
              <a:buNone/>
            </a:pPr>
            <a:endParaRPr lang="en-IN" dirty="0"/>
          </a:p>
        </p:txBody>
      </p:sp>
      <p:sp>
        <p:nvSpPr>
          <p:cNvPr id="3" name="Slide Number Placeholder 2">
            <a:extLst>
              <a:ext uri="{FF2B5EF4-FFF2-40B4-BE49-F238E27FC236}">
                <a16:creationId xmlns:a16="http://schemas.microsoft.com/office/drawing/2014/main" id="{C84E1918-46C1-48B9-A890-BD39612FD0B1}"/>
              </a:ext>
            </a:extLst>
          </p:cNvPr>
          <p:cNvSpPr>
            <a:spLocks noGrp="1"/>
          </p:cNvSpPr>
          <p:nvPr>
            <p:ph type="sldNum" sz="quarter" idx="12"/>
          </p:nvPr>
        </p:nvSpPr>
        <p:spPr/>
        <p:txBody>
          <a:bodyPr/>
          <a:lstStyle/>
          <a:p>
            <a:fld id="{BFDB0D58-5588-4192-AAFD-61E16FB7490D}" type="slidenum">
              <a:rPr lang="en-IN" smtClean="0"/>
              <a:t>17</a:t>
            </a:fld>
            <a:endParaRPr lang="en-IN"/>
          </a:p>
        </p:txBody>
      </p:sp>
    </p:spTree>
    <p:extLst>
      <p:ext uri="{BB962C8B-B14F-4D97-AF65-F5344CB8AC3E}">
        <p14:creationId xmlns:p14="http://schemas.microsoft.com/office/powerpoint/2010/main" val="3011119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D22C-B074-4E2E-BFA7-14E64654D573}"/>
              </a:ext>
            </a:extLst>
          </p:cNvPr>
          <p:cNvSpPr>
            <a:spLocks noGrp="1"/>
          </p:cNvSpPr>
          <p:nvPr>
            <p:ph type="title"/>
          </p:nvPr>
        </p:nvSpPr>
        <p:spPr/>
        <p:txBody>
          <a:bodyPr/>
          <a:lstStyle/>
          <a:p>
            <a:r>
              <a:rPr lang="en-IN" sz="4800" dirty="0"/>
              <a:t>Module Workflow</a:t>
            </a:r>
          </a:p>
        </p:txBody>
      </p:sp>
      <p:sp>
        <p:nvSpPr>
          <p:cNvPr id="3" name="Content Placeholder 2">
            <a:extLst>
              <a:ext uri="{FF2B5EF4-FFF2-40B4-BE49-F238E27FC236}">
                <a16:creationId xmlns:a16="http://schemas.microsoft.com/office/drawing/2014/main" id="{237BA93A-4378-41E4-A0DA-0A5371E30A62}"/>
              </a:ext>
            </a:extLst>
          </p:cNvPr>
          <p:cNvSpPr>
            <a:spLocks noGrp="1"/>
          </p:cNvSpPr>
          <p:nvPr>
            <p:ph idx="1"/>
          </p:nvPr>
        </p:nvSpPr>
        <p:spPr>
          <a:xfrm>
            <a:off x="1154954" y="2381235"/>
            <a:ext cx="8991369" cy="3638565"/>
          </a:xfrm>
        </p:spPr>
        <p:txBody>
          <a:bodyPr/>
          <a:lstStyle/>
          <a:p>
            <a:pPr marL="0" indent="0">
              <a:buNone/>
            </a:pPr>
            <a:r>
              <a:rPr lang="en-IN" sz="2800" dirty="0">
                <a:latin typeface="Bookman Old Style" panose="02050604050505020204" pitchFamily="18" charset="0"/>
              </a:rPr>
              <a:t>Data Collection</a:t>
            </a:r>
          </a:p>
          <a:p>
            <a:pPr lvl="1">
              <a:spcAft>
                <a:spcPts val="300"/>
              </a:spcAft>
            </a:pPr>
            <a:r>
              <a:rPr lang="en-US" sz="1800" b="0" i="0" dirty="0">
                <a:effectLst/>
                <a:latin typeface="Bookman Old Style" panose="02050604050505020204" pitchFamily="18" charset="0"/>
              </a:rPr>
              <a:t>Accurate data collection is essential to ensure the integrity of the research, regardless of the field of study or data preference. </a:t>
            </a:r>
            <a:endParaRPr lang="en-US" sz="1800" i="0" dirty="0">
              <a:effectLst/>
              <a:latin typeface="Bookman Old Style" panose="02050604050505020204" pitchFamily="18" charset="0"/>
            </a:endParaRPr>
          </a:p>
          <a:p>
            <a:pPr lvl="1">
              <a:spcAft>
                <a:spcPts val="300"/>
              </a:spcAft>
            </a:pPr>
            <a:r>
              <a:rPr lang="en-US" sz="1800" b="0" i="0" dirty="0">
                <a:solidFill>
                  <a:srgbClr val="202122"/>
                </a:solidFill>
                <a:effectLst/>
                <a:latin typeface="Bookman Old Style" panose="02050604050505020204" pitchFamily="18" charset="0"/>
              </a:rPr>
              <a:t>The goal for all data collection is to capture quality evidence that allows analysis to lead to the formulation of convincing and credible answers to the questions that have been posed.</a:t>
            </a:r>
            <a:endParaRPr lang="en-IN" sz="1800" b="0" i="0" dirty="0">
              <a:solidFill>
                <a:srgbClr val="202122"/>
              </a:solidFill>
              <a:effectLst/>
              <a:latin typeface="Bookman Old Style" panose="02050604050505020204" pitchFamily="18" charset="0"/>
            </a:endParaRPr>
          </a:p>
          <a:p>
            <a:pPr lvl="1">
              <a:spcAft>
                <a:spcPts val="300"/>
              </a:spcAft>
            </a:pPr>
            <a:r>
              <a:rPr lang="en-IN" sz="1800" dirty="0">
                <a:latin typeface="Bookman Old Style" panose="02050604050505020204" pitchFamily="18" charset="0"/>
              </a:rPr>
              <a:t>In our project is we are using </a:t>
            </a:r>
            <a:r>
              <a:rPr lang="en-IN" sz="1800" b="1" dirty="0">
                <a:solidFill>
                  <a:srgbClr val="FF0000"/>
                </a:solidFill>
                <a:latin typeface="Bookman Old Style" panose="02050604050505020204" pitchFamily="18" charset="0"/>
                <a:hlinkClick r:id="rId2">
                  <a:extLst>
                    <a:ext uri="{A12FA001-AC4F-418D-AE19-62706E023703}">
                      <ahyp:hlinkClr xmlns:ahyp="http://schemas.microsoft.com/office/drawing/2018/hyperlinkcolor" val="tx"/>
                    </a:ext>
                  </a:extLst>
                </a:hlinkClick>
              </a:rPr>
              <a:t>WISCONSIN </a:t>
            </a:r>
            <a:r>
              <a:rPr lang="en-IN" sz="1800" b="1" i="0" dirty="0">
                <a:solidFill>
                  <a:srgbClr val="FF0000"/>
                </a:solidFill>
                <a:effectLst/>
                <a:latin typeface="Bookman Old Style" panose="02050604050505020204" pitchFamily="18" charset="0"/>
                <a:hlinkClick r:id="rId2">
                  <a:extLst>
                    <a:ext uri="{A12FA001-AC4F-418D-AE19-62706E023703}">
                      <ahyp:hlinkClr xmlns:ahyp="http://schemas.microsoft.com/office/drawing/2018/hyperlinkcolor" val="tx"/>
                    </a:ext>
                  </a:extLst>
                </a:hlinkClick>
              </a:rPr>
              <a:t>(Diagnostic) Data Set for Breast Cancer</a:t>
            </a:r>
            <a:r>
              <a:rPr lang="en-IN" sz="1800" i="0" dirty="0">
                <a:solidFill>
                  <a:srgbClr val="FF0000"/>
                </a:solidFill>
                <a:effectLst/>
                <a:latin typeface="Bookman Old Style" panose="02050604050505020204" pitchFamily="18" charset="0"/>
              </a:rPr>
              <a:t> </a:t>
            </a:r>
            <a:r>
              <a:rPr lang="en-IN" sz="1800" i="0" dirty="0">
                <a:solidFill>
                  <a:srgbClr val="123654"/>
                </a:solidFill>
                <a:effectLst/>
                <a:latin typeface="Bookman Old Style" panose="02050604050505020204" pitchFamily="18" charset="0"/>
              </a:rPr>
              <a:t>provided by UCI Machine Learning </a:t>
            </a:r>
            <a:r>
              <a:rPr lang="en-IN" sz="1800" dirty="0">
                <a:solidFill>
                  <a:srgbClr val="123654"/>
                </a:solidFill>
                <a:latin typeface="Bookman Old Style" panose="02050604050505020204" pitchFamily="18" charset="0"/>
              </a:rPr>
              <a:t>Repository. </a:t>
            </a:r>
            <a:endParaRPr lang="en-IN" sz="1800" i="0" dirty="0">
              <a:solidFill>
                <a:srgbClr val="123654"/>
              </a:solidFill>
              <a:effectLst/>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01AB2282-EA12-4ECB-9603-7A34EE5722A0}"/>
              </a:ext>
            </a:extLst>
          </p:cNvPr>
          <p:cNvSpPr>
            <a:spLocks noGrp="1"/>
          </p:cNvSpPr>
          <p:nvPr>
            <p:ph type="sldNum" sz="quarter" idx="12"/>
          </p:nvPr>
        </p:nvSpPr>
        <p:spPr/>
        <p:txBody>
          <a:bodyPr/>
          <a:lstStyle/>
          <a:p>
            <a:fld id="{BFDB0D58-5588-4192-AAFD-61E16FB7490D}" type="slidenum">
              <a:rPr lang="en-IN" smtClean="0"/>
              <a:t>18</a:t>
            </a:fld>
            <a:endParaRPr lang="en-IN"/>
          </a:p>
        </p:txBody>
      </p:sp>
      <p:sp>
        <p:nvSpPr>
          <p:cNvPr id="6" name="TextBox 5">
            <a:extLst>
              <a:ext uri="{FF2B5EF4-FFF2-40B4-BE49-F238E27FC236}">
                <a16:creationId xmlns:a16="http://schemas.microsoft.com/office/drawing/2014/main" id="{89B31553-C832-46F0-B8B6-F91F858101BD}"/>
              </a:ext>
            </a:extLst>
          </p:cNvPr>
          <p:cNvSpPr txBox="1"/>
          <p:nvPr/>
        </p:nvSpPr>
        <p:spPr>
          <a:xfrm>
            <a:off x="4165356" y="1588068"/>
            <a:ext cx="6097464" cy="369332"/>
          </a:xfrm>
          <a:prstGeom prst="rect">
            <a:avLst/>
          </a:prstGeom>
          <a:noFill/>
        </p:spPr>
        <p:txBody>
          <a:bodyPr wrap="square">
            <a:spAutoFit/>
          </a:bodyPr>
          <a:lstStyle/>
          <a:p>
            <a:pPr marL="742950" lvl="1" indent="-285750">
              <a:buClr>
                <a:schemeClr val="accent1"/>
              </a:buClr>
              <a:buFont typeface="Arial" panose="020B0604020202020204" pitchFamily="34" charset="0"/>
              <a:buChar char="•"/>
            </a:pPr>
            <a:endParaRPr lang="en-US" sz="1800" i="0" dirty="0">
              <a:effectLst/>
              <a:latin typeface="Bookman Old Style" panose="02050604050505020204" pitchFamily="18" charset="0"/>
            </a:endParaRPr>
          </a:p>
        </p:txBody>
      </p:sp>
      <p:pic>
        <p:nvPicPr>
          <p:cNvPr id="9" name="Picture 8">
            <a:extLst>
              <a:ext uri="{FF2B5EF4-FFF2-40B4-BE49-F238E27FC236}">
                <a16:creationId xmlns:a16="http://schemas.microsoft.com/office/drawing/2014/main" id="{003A8544-9C45-4DAA-8B22-8BF650F4A916}"/>
              </a:ext>
            </a:extLst>
          </p:cNvPr>
          <p:cNvPicPr>
            <a:picLocks noChangeAspect="1"/>
          </p:cNvPicPr>
          <p:nvPr/>
        </p:nvPicPr>
        <p:blipFill>
          <a:blip r:embed="rId3"/>
          <a:stretch>
            <a:fillRect/>
          </a:stretch>
        </p:blipFill>
        <p:spPr>
          <a:xfrm>
            <a:off x="1581926" y="5549518"/>
            <a:ext cx="9260814" cy="847672"/>
          </a:xfrm>
          <a:prstGeom prst="rect">
            <a:avLst/>
          </a:prstGeom>
        </p:spPr>
      </p:pic>
      <p:pic>
        <p:nvPicPr>
          <p:cNvPr id="11" name="Picture 10">
            <a:extLst>
              <a:ext uri="{FF2B5EF4-FFF2-40B4-BE49-F238E27FC236}">
                <a16:creationId xmlns:a16="http://schemas.microsoft.com/office/drawing/2014/main" id="{C2ABDC92-EC0A-45A8-8517-AE1CA335DB29}"/>
              </a:ext>
            </a:extLst>
          </p:cNvPr>
          <p:cNvPicPr>
            <a:picLocks noChangeAspect="1"/>
          </p:cNvPicPr>
          <p:nvPr/>
        </p:nvPicPr>
        <p:blipFill>
          <a:blip r:embed="rId4"/>
          <a:stretch>
            <a:fillRect/>
          </a:stretch>
        </p:blipFill>
        <p:spPr>
          <a:xfrm>
            <a:off x="7763608" y="5973353"/>
            <a:ext cx="3079131" cy="423837"/>
          </a:xfrm>
          <a:prstGeom prst="rect">
            <a:avLst/>
          </a:prstGeom>
        </p:spPr>
      </p:pic>
    </p:spTree>
    <p:extLst>
      <p:ext uri="{BB962C8B-B14F-4D97-AF65-F5344CB8AC3E}">
        <p14:creationId xmlns:p14="http://schemas.microsoft.com/office/powerpoint/2010/main" val="386698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4C43-BFCC-4C5D-8288-B6BCF436E2CA}"/>
              </a:ext>
            </a:extLst>
          </p:cNvPr>
          <p:cNvSpPr>
            <a:spLocks noGrp="1"/>
          </p:cNvSpPr>
          <p:nvPr>
            <p:ph type="title"/>
          </p:nvPr>
        </p:nvSpPr>
        <p:spPr/>
        <p:txBody>
          <a:bodyPr/>
          <a:lstStyle/>
          <a:p>
            <a:r>
              <a:rPr lang="en-IN" sz="4800" dirty="0"/>
              <a:t>Module Workflow</a:t>
            </a:r>
          </a:p>
        </p:txBody>
      </p:sp>
      <p:sp>
        <p:nvSpPr>
          <p:cNvPr id="3" name="Content Placeholder 2">
            <a:extLst>
              <a:ext uri="{FF2B5EF4-FFF2-40B4-BE49-F238E27FC236}">
                <a16:creationId xmlns:a16="http://schemas.microsoft.com/office/drawing/2014/main" id="{0D5D4195-0633-4622-81E8-F7C0C9B9FEE0}"/>
              </a:ext>
            </a:extLst>
          </p:cNvPr>
          <p:cNvSpPr>
            <a:spLocks noGrp="1"/>
          </p:cNvSpPr>
          <p:nvPr>
            <p:ph idx="1"/>
          </p:nvPr>
        </p:nvSpPr>
        <p:spPr>
          <a:xfrm>
            <a:off x="486739" y="2427653"/>
            <a:ext cx="11585099" cy="4368801"/>
          </a:xfrm>
        </p:spPr>
        <p:txBody>
          <a:bodyPr>
            <a:normAutofit lnSpcReduction="10000"/>
          </a:bodyPr>
          <a:lstStyle/>
          <a:p>
            <a:pPr marL="0" indent="0">
              <a:buNone/>
            </a:pPr>
            <a:r>
              <a:rPr lang="en-IN" sz="2800" dirty="0">
                <a:latin typeface="Bookman Old Style" panose="02050604050505020204" pitchFamily="18" charset="0"/>
              </a:rPr>
              <a:t>Data Wrangling -</a:t>
            </a:r>
          </a:p>
          <a:p>
            <a:pPr lvl="1">
              <a:lnSpc>
                <a:spcPct val="110000"/>
              </a:lnSpc>
              <a:spcAft>
                <a:spcPts val="100"/>
              </a:spcAft>
            </a:pPr>
            <a:r>
              <a:rPr lang="en-US" sz="1800" b="0" i="0" dirty="0">
                <a:solidFill>
                  <a:srgbClr val="2C2F34"/>
                </a:solidFill>
                <a:effectLst/>
                <a:latin typeface="Bookman Old Style" panose="02050604050505020204" pitchFamily="18" charset="0"/>
              </a:rPr>
              <a:t>Data wrangling refers to the process of cleaning, restructuring and enriching the raw data available into a more usable format.</a:t>
            </a:r>
          </a:p>
          <a:p>
            <a:pPr lvl="1">
              <a:lnSpc>
                <a:spcPct val="110000"/>
              </a:lnSpc>
              <a:spcAft>
                <a:spcPts val="100"/>
              </a:spcAft>
            </a:pPr>
            <a:r>
              <a:rPr lang="en-US" sz="1800" b="0" i="0" dirty="0">
                <a:solidFill>
                  <a:srgbClr val="2C2F34"/>
                </a:solidFill>
                <a:effectLst/>
                <a:latin typeface="Bookman Old Style" panose="02050604050505020204" pitchFamily="18" charset="0"/>
              </a:rPr>
              <a:t>This will help the scientist quicken the process of decision making, and thus get better insights in less time. </a:t>
            </a:r>
            <a:endParaRPr lang="en-US" sz="1800" dirty="0">
              <a:solidFill>
                <a:srgbClr val="2C2F34"/>
              </a:solidFill>
              <a:latin typeface="Bookman Old Style" panose="02050604050505020204" pitchFamily="18" charset="0"/>
            </a:endParaRPr>
          </a:p>
          <a:p>
            <a:pPr lvl="1">
              <a:lnSpc>
                <a:spcPct val="110000"/>
              </a:lnSpc>
              <a:spcAft>
                <a:spcPts val="100"/>
              </a:spcAft>
            </a:pPr>
            <a:r>
              <a:rPr lang="en-US" sz="1800" dirty="0">
                <a:solidFill>
                  <a:srgbClr val="2C2F34"/>
                </a:solidFill>
                <a:latin typeface="Bookman Old Style" panose="02050604050505020204" pitchFamily="18" charset="0"/>
              </a:rPr>
              <a:t>T</a:t>
            </a:r>
            <a:r>
              <a:rPr lang="en-US" sz="1800" b="0" i="0" dirty="0">
                <a:solidFill>
                  <a:srgbClr val="2C2F34"/>
                </a:solidFill>
                <a:effectLst/>
                <a:latin typeface="Bookman Old Style" panose="02050604050505020204" pitchFamily="18" charset="0"/>
              </a:rPr>
              <a:t>he data is cleaned thoroughly for high-quality analysis. Null values will have to be changed, and the formatting will be standardized in order to make the data of higher quality.</a:t>
            </a:r>
          </a:p>
          <a:p>
            <a:pPr lvl="1">
              <a:lnSpc>
                <a:spcPct val="110000"/>
              </a:lnSpc>
              <a:spcAft>
                <a:spcPts val="100"/>
              </a:spcAft>
            </a:pPr>
            <a:r>
              <a:rPr lang="en-US" sz="1800" dirty="0">
                <a:solidFill>
                  <a:srgbClr val="2C2F34"/>
                </a:solidFill>
                <a:latin typeface="Bookman Old Style" panose="02050604050505020204" pitchFamily="18" charset="0"/>
              </a:rPr>
              <a:t>In our project we find out the number of null values and columns having null values, these null value are either removed or changed with the mean/ median / mode of the column they belong.</a:t>
            </a:r>
          </a:p>
          <a:p>
            <a:pPr lvl="1">
              <a:lnSpc>
                <a:spcPct val="110000"/>
              </a:lnSpc>
              <a:spcAft>
                <a:spcPts val="100"/>
              </a:spcAft>
            </a:pPr>
            <a:r>
              <a:rPr lang="en-US" sz="1800" dirty="0">
                <a:solidFill>
                  <a:srgbClr val="2C2F34"/>
                </a:solidFill>
                <a:latin typeface="Bookman Old Style" panose="02050604050505020204" pitchFamily="18" charset="0"/>
              </a:rPr>
              <a:t>We changed the representation of Malignant and Benign to 0  and 1 to ease our further process</a:t>
            </a:r>
            <a:r>
              <a:rPr lang="en-US" sz="1800" dirty="0">
                <a:solidFill>
                  <a:srgbClr val="2C2F34"/>
                </a:solidFill>
                <a:latin typeface="-apple-system"/>
              </a:rPr>
              <a:t>.</a:t>
            </a:r>
          </a:p>
          <a:p>
            <a:pPr lvl="1"/>
            <a:endParaRPr lang="en-IN" dirty="0"/>
          </a:p>
        </p:txBody>
      </p:sp>
      <p:sp>
        <p:nvSpPr>
          <p:cNvPr id="4" name="Slide Number Placeholder 3">
            <a:extLst>
              <a:ext uri="{FF2B5EF4-FFF2-40B4-BE49-F238E27FC236}">
                <a16:creationId xmlns:a16="http://schemas.microsoft.com/office/drawing/2014/main" id="{7ADDB252-D5B1-4584-B3EB-5075B6272EAC}"/>
              </a:ext>
            </a:extLst>
          </p:cNvPr>
          <p:cNvSpPr>
            <a:spLocks noGrp="1"/>
          </p:cNvSpPr>
          <p:nvPr>
            <p:ph type="sldNum" sz="quarter" idx="12"/>
          </p:nvPr>
        </p:nvSpPr>
        <p:spPr/>
        <p:txBody>
          <a:bodyPr/>
          <a:lstStyle/>
          <a:p>
            <a:fld id="{BFDB0D58-5588-4192-AAFD-61E16FB7490D}" type="slidenum">
              <a:rPr lang="en-IN" smtClean="0"/>
              <a:t>19</a:t>
            </a:fld>
            <a:endParaRPr lang="en-IN"/>
          </a:p>
        </p:txBody>
      </p:sp>
    </p:spTree>
    <p:extLst>
      <p:ext uri="{BB962C8B-B14F-4D97-AF65-F5344CB8AC3E}">
        <p14:creationId xmlns:p14="http://schemas.microsoft.com/office/powerpoint/2010/main" val="1594566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AD5AF-0CA1-4C69-A832-968A495DE8BC}"/>
              </a:ext>
            </a:extLst>
          </p:cNvPr>
          <p:cNvSpPr txBox="1"/>
          <p:nvPr/>
        </p:nvSpPr>
        <p:spPr>
          <a:xfrm>
            <a:off x="712177" y="800100"/>
            <a:ext cx="5591908" cy="707886"/>
          </a:xfrm>
          <a:prstGeom prst="rect">
            <a:avLst/>
          </a:prstGeom>
          <a:noFill/>
        </p:spPr>
        <p:txBody>
          <a:bodyPr wrap="square" rtlCol="0">
            <a:spAutoFit/>
          </a:bodyPr>
          <a:lstStyle/>
          <a:p>
            <a:r>
              <a:rPr lang="en-IN" sz="4000" dirty="0">
                <a:latin typeface="Arial Black" panose="020B0A04020102020204" pitchFamily="34" charset="0"/>
              </a:rPr>
              <a:t>Team Members</a:t>
            </a:r>
          </a:p>
        </p:txBody>
      </p:sp>
      <p:sp>
        <p:nvSpPr>
          <p:cNvPr id="5" name="TextBox 4">
            <a:extLst>
              <a:ext uri="{FF2B5EF4-FFF2-40B4-BE49-F238E27FC236}">
                <a16:creationId xmlns:a16="http://schemas.microsoft.com/office/drawing/2014/main" id="{FB4B1D9B-C1A4-422A-9165-CD50CB304A96}"/>
              </a:ext>
            </a:extLst>
          </p:cNvPr>
          <p:cNvSpPr txBox="1"/>
          <p:nvPr/>
        </p:nvSpPr>
        <p:spPr>
          <a:xfrm>
            <a:off x="712177" y="1784839"/>
            <a:ext cx="8458200" cy="1815882"/>
          </a:xfrm>
          <a:prstGeom prst="rect">
            <a:avLst/>
          </a:prstGeom>
          <a:noFill/>
        </p:spPr>
        <p:txBody>
          <a:bodyPr wrap="square" rtlCol="0">
            <a:spAutoFit/>
          </a:bodyPr>
          <a:lstStyle/>
          <a:p>
            <a:r>
              <a:rPr lang="en-IN" sz="2800" dirty="0"/>
              <a:t>19BAI10013                      Rahul Raj Pandey </a:t>
            </a:r>
          </a:p>
          <a:p>
            <a:r>
              <a:rPr lang="en-IN" sz="2800" dirty="0"/>
              <a:t>19BAI10105                      Rahul Bhardwaj</a:t>
            </a:r>
          </a:p>
          <a:p>
            <a:r>
              <a:rPr lang="en-IN" sz="2800" dirty="0"/>
              <a:t>19BAI10119                      Sidhya Virya Singh</a:t>
            </a:r>
          </a:p>
          <a:p>
            <a:r>
              <a:rPr lang="en-IN" sz="2800" dirty="0"/>
              <a:t>19BAI10121                      Siddhartha S. Mukherjee</a:t>
            </a:r>
          </a:p>
        </p:txBody>
      </p:sp>
      <p:sp>
        <p:nvSpPr>
          <p:cNvPr id="6" name="TextBox 5">
            <a:extLst>
              <a:ext uri="{FF2B5EF4-FFF2-40B4-BE49-F238E27FC236}">
                <a16:creationId xmlns:a16="http://schemas.microsoft.com/office/drawing/2014/main" id="{4653FFC4-DFE4-4EEF-8C1C-9BCDE65C7554}"/>
              </a:ext>
            </a:extLst>
          </p:cNvPr>
          <p:cNvSpPr txBox="1"/>
          <p:nvPr/>
        </p:nvSpPr>
        <p:spPr>
          <a:xfrm>
            <a:off x="712177" y="4466492"/>
            <a:ext cx="4545623" cy="646331"/>
          </a:xfrm>
          <a:prstGeom prst="rect">
            <a:avLst/>
          </a:prstGeom>
          <a:noFill/>
        </p:spPr>
        <p:txBody>
          <a:bodyPr wrap="square" rtlCol="0">
            <a:spAutoFit/>
          </a:bodyPr>
          <a:lstStyle/>
          <a:p>
            <a:r>
              <a:rPr lang="en-IN" sz="3600" b="1" dirty="0">
                <a:latin typeface="Arial Black" panose="020B0A04020102020204" pitchFamily="34" charset="0"/>
              </a:rPr>
              <a:t>Project Guide</a:t>
            </a:r>
          </a:p>
        </p:txBody>
      </p:sp>
      <p:sp>
        <p:nvSpPr>
          <p:cNvPr id="7" name="TextBox 6">
            <a:extLst>
              <a:ext uri="{FF2B5EF4-FFF2-40B4-BE49-F238E27FC236}">
                <a16:creationId xmlns:a16="http://schemas.microsoft.com/office/drawing/2014/main" id="{DE6E9BE7-D59C-473F-BBAF-C15C7C213CD0}"/>
              </a:ext>
            </a:extLst>
          </p:cNvPr>
          <p:cNvSpPr txBox="1"/>
          <p:nvPr/>
        </p:nvSpPr>
        <p:spPr>
          <a:xfrm>
            <a:off x="993531" y="5563095"/>
            <a:ext cx="8176846" cy="830997"/>
          </a:xfrm>
          <a:prstGeom prst="rect">
            <a:avLst/>
          </a:prstGeom>
          <a:noFill/>
        </p:spPr>
        <p:txBody>
          <a:bodyPr wrap="square" rtlCol="0">
            <a:spAutoFit/>
          </a:bodyPr>
          <a:lstStyle/>
          <a:p>
            <a:r>
              <a:rPr lang="en-IN" sz="2400" b="1" i="0" dirty="0">
                <a:effectLst/>
                <a:latin typeface="Segoe UI" panose="020B0502040204020203" pitchFamily="34" charset="0"/>
              </a:rPr>
              <a:t>100215                                 </a:t>
            </a:r>
            <a:r>
              <a:rPr lang="en-IN" sz="2400" b="1" dirty="0"/>
              <a:t>Dr. L Shakeera</a:t>
            </a:r>
          </a:p>
          <a:p>
            <a:r>
              <a:rPr lang="en-IN" sz="2400" b="1" dirty="0"/>
              <a:t>                                             </a:t>
            </a:r>
            <a:r>
              <a:rPr lang="en-IN" sz="2000" dirty="0"/>
              <a:t>Senior Assistant Professor, SCSE</a:t>
            </a:r>
          </a:p>
        </p:txBody>
      </p:sp>
      <p:sp>
        <p:nvSpPr>
          <p:cNvPr id="3" name="Slide Number Placeholder 2">
            <a:extLst>
              <a:ext uri="{FF2B5EF4-FFF2-40B4-BE49-F238E27FC236}">
                <a16:creationId xmlns:a16="http://schemas.microsoft.com/office/drawing/2014/main" id="{285849BB-2C53-47A8-9802-288756DE6ADE}"/>
              </a:ext>
            </a:extLst>
          </p:cNvPr>
          <p:cNvSpPr>
            <a:spLocks noGrp="1"/>
          </p:cNvSpPr>
          <p:nvPr>
            <p:ph type="sldNum" sz="quarter" idx="12"/>
          </p:nvPr>
        </p:nvSpPr>
        <p:spPr/>
        <p:txBody>
          <a:bodyPr/>
          <a:lstStyle/>
          <a:p>
            <a:fld id="{BFDB0D58-5588-4192-AAFD-61E16FB7490D}" type="slidenum">
              <a:rPr lang="en-IN" smtClean="0"/>
              <a:t>2</a:t>
            </a:fld>
            <a:endParaRPr lang="en-IN"/>
          </a:p>
        </p:txBody>
      </p:sp>
    </p:spTree>
    <p:extLst>
      <p:ext uri="{BB962C8B-B14F-4D97-AF65-F5344CB8AC3E}">
        <p14:creationId xmlns:p14="http://schemas.microsoft.com/office/powerpoint/2010/main" val="249559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77F24-A209-43A9-B078-821961DF2C87}"/>
              </a:ext>
            </a:extLst>
          </p:cNvPr>
          <p:cNvSpPr>
            <a:spLocks noGrp="1"/>
          </p:cNvSpPr>
          <p:nvPr>
            <p:ph type="title"/>
          </p:nvPr>
        </p:nvSpPr>
        <p:spPr/>
        <p:txBody>
          <a:bodyPr/>
          <a:lstStyle/>
          <a:p>
            <a:r>
              <a:rPr lang="en-IN" sz="4400" dirty="0"/>
              <a:t>Implementation And Coding </a:t>
            </a:r>
          </a:p>
        </p:txBody>
      </p:sp>
      <p:sp>
        <p:nvSpPr>
          <p:cNvPr id="3" name="Content Placeholder 2">
            <a:extLst>
              <a:ext uri="{FF2B5EF4-FFF2-40B4-BE49-F238E27FC236}">
                <a16:creationId xmlns:a16="http://schemas.microsoft.com/office/drawing/2014/main" id="{5480704A-EA23-4FD0-94DB-D06E17EC4A35}"/>
              </a:ext>
            </a:extLst>
          </p:cNvPr>
          <p:cNvSpPr>
            <a:spLocks noGrp="1"/>
          </p:cNvSpPr>
          <p:nvPr>
            <p:ph idx="1"/>
          </p:nvPr>
        </p:nvSpPr>
        <p:spPr>
          <a:xfrm>
            <a:off x="453914" y="2378283"/>
            <a:ext cx="7601530" cy="3416300"/>
          </a:xfrm>
        </p:spPr>
        <p:txBody>
          <a:bodyPr/>
          <a:lstStyle/>
          <a:p>
            <a:r>
              <a:rPr lang="en-IN" sz="2000" dirty="0">
                <a:latin typeface="Bookman Old Style" panose="02050604050505020204" pitchFamily="18" charset="0"/>
              </a:rPr>
              <a:t>We first try to Visualize our attributes to get insights on our datasets and which attribute will affect the predictions.</a:t>
            </a:r>
          </a:p>
          <a:p>
            <a:pPr marL="0" indent="0">
              <a:buNone/>
            </a:pPr>
            <a:endParaRPr lang="en-IN" sz="2000" dirty="0">
              <a:latin typeface="Bookman Old Style" panose="02050604050505020204" pitchFamily="18" charset="0"/>
            </a:endParaRPr>
          </a:p>
          <a:p>
            <a:r>
              <a:rPr lang="en-IN" sz="2000" dirty="0">
                <a:latin typeface="Bookman Old Style" panose="02050604050505020204" pitchFamily="18" charset="0"/>
              </a:rPr>
              <a:t>To do this we will plot various graphs regarding correlations of attributes .</a:t>
            </a:r>
          </a:p>
          <a:p>
            <a:pPr marL="0" indent="0">
              <a:buNone/>
            </a:pPr>
            <a:endParaRPr lang="en-IN" sz="2000" dirty="0">
              <a:latin typeface="Bookman Old Style" panose="02050604050505020204" pitchFamily="18" charset="0"/>
            </a:endParaRPr>
          </a:p>
          <a:p>
            <a:r>
              <a:rPr lang="en-IN" sz="2000" dirty="0">
                <a:latin typeface="Bookman Old Style" panose="02050604050505020204" pitchFamily="18" charset="0"/>
              </a:rPr>
              <a:t>Then we will divide our dataset in testing and training set for training and testing of model </a:t>
            </a:r>
          </a:p>
          <a:p>
            <a:endParaRPr lang="en-IN" dirty="0"/>
          </a:p>
        </p:txBody>
      </p:sp>
      <p:sp>
        <p:nvSpPr>
          <p:cNvPr id="4" name="Slide Number Placeholder 3">
            <a:extLst>
              <a:ext uri="{FF2B5EF4-FFF2-40B4-BE49-F238E27FC236}">
                <a16:creationId xmlns:a16="http://schemas.microsoft.com/office/drawing/2014/main" id="{73177340-5315-4EB9-A92D-9E3944308449}"/>
              </a:ext>
            </a:extLst>
          </p:cNvPr>
          <p:cNvSpPr>
            <a:spLocks noGrp="1"/>
          </p:cNvSpPr>
          <p:nvPr>
            <p:ph type="sldNum" sz="quarter" idx="12"/>
          </p:nvPr>
        </p:nvSpPr>
        <p:spPr/>
        <p:txBody>
          <a:bodyPr/>
          <a:lstStyle/>
          <a:p>
            <a:fld id="{BFDB0D58-5588-4192-AAFD-61E16FB7490D}" type="slidenum">
              <a:rPr lang="en-IN" smtClean="0"/>
              <a:t>20</a:t>
            </a:fld>
            <a:endParaRPr lang="en-IN"/>
          </a:p>
        </p:txBody>
      </p:sp>
      <p:pic>
        <p:nvPicPr>
          <p:cNvPr id="8" name="Picture 7">
            <a:extLst>
              <a:ext uri="{FF2B5EF4-FFF2-40B4-BE49-F238E27FC236}">
                <a16:creationId xmlns:a16="http://schemas.microsoft.com/office/drawing/2014/main" id="{1A963786-AA53-4027-B996-5167744FA48E}"/>
              </a:ext>
            </a:extLst>
          </p:cNvPr>
          <p:cNvPicPr>
            <a:picLocks noChangeAspect="1"/>
          </p:cNvPicPr>
          <p:nvPr/>
        </p:nvPicPr>
        <p:blipFill rotWithShape="1">
          <a:blip r:embed="rId2"/>
          <a:srcRect r="9801"/>
          <a:stretch/>
        </p:blipFill>
        <p:spPr>
          <a:xfrm>
            <a:off x="8055444" y="2378283"/>
            <a:ext cx="3922996" cy="3416300"/>
          </a:xfrm>
          <a:prstGeom prst="rect">
            <a:avLst/>
          </a:prstGeom>
        </p:spPr>
      </p:pic>
    </p:spTree>
    <p:extLst>
      <p:ext uri="{BB962C8B-B14F-4D97-AF65-F5344CB8AC3E}">
        <p14:creationId xmlns:p14="http://schemas.microsoft.com/office/powerpoint/2010/main" val="1083763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211C-7BF3-48D6-96A6-24913F889B80}"/>
              </a:ext>
            </a:extLst>
          </p:cNvPr>
          <p:cNvSpPr>
            <a:spLocks noGrp="1"/>
          </p:cNvSpPr>
          <p:nvPr>
            <p:ph type="title"/>
          </p:nvPr>
        </p:nvSpPr>
        <p:spPr/>
        <p:txBody>
          <a:bodyPr/>
          <a:lstStyle/>
          <a:p>
            <a:r>
              <a:rPr lang="en-IN" sz="5400" dirty="0"/>
              <a:t>Coding</a:t>
            </a:r>
          </a:p>
        </p:txBody>
      </p:sp>
      <p:sp>
        <p:nvSpPr>
          <p:cNvPr id="5" name="Content Placeholder 4">
            <a:extLst>
              <a:ext uri="{FF2B5EF4-FFF2-40B4-BE49-F238E27FC236}">
                <a16:creationId xmlns:a16="http://schemas.microsoft.com/office/drawing/2014/main" id="{06C26981-52E4-4150-9880-0DBCA7A7E793}"/>
              </a:ext>
            </a:extLst>
          </p:cNvPr>
          <p:cNvSpPr>
            <a:spLocks noGrp="1"/>
          </p:cNvSpPr>
          <p:nvPr>
            <p:ph idx="1"/>
          </p:nvPr>
        </p:nvSpPr>
        <p:spPr>
          <a:xfrm>
            <a:off x="450733" y="2335952"/>
            <a:ext cx="6830806" cy="3404448"/>
          </a:xfrm>
        </p:spPr>
        <p:txBody>
          <a:bodyPr>
            <a:normAutofit/>
          </a:bodyPr>
          <a:lstStyle/>
          <a:p>
            <a:pPr marL="0" indent="0">
              <a:buNone/>
            </a:pPr>
            <a:r>
              <a:rPr lang="en-IN" dirty="0">
                <a:latin typeface="Bookman Old Style" panose="02050604050505020204" pitchFamily="18" charset="0"/>
              </a:rPr>
              <a:t>Using required python modules like </a:t>
            </a:r>
            <a:r>
              <a:rPr lang="en-IN" b="1" dirty="0">
                <a:latin typeface="Bookman Old Style" panose="02050604050505020204" pitchFamily="18" charset="0"/>
              </a:rPr>
              <a:t>pandas</a:t>
            </a:r>
            <a:r>
              <a:rPr lang="en-IN" dirty="0">
                <a:latin typeface="Bookman Old Style" panose="02050604050505020204" pitchFamily="18" charset="0"/>
              </a:rPr>
              <a:t> , </a:t>
            </a:r>
            <a:r>
              <a:rPr lang="en-IN" b="1" dirty="0">
                <a:latin typeface="Bookman Old Style" panose="02050604050505020204" pitchFamily="18" charset="0"/>
              </a:rPr>
              <a:t>numpy </a:t>
            </a:r>
            <a:r>
              <a:rPr lang="en-IN" dirty="0">
                <a:latin typeface="Bookman Old Style" panose="02050604050505020204" pitchFamily="18" charset="0"/>
              </a:rPr>
              <a:t>for making data frame from dataset and using </a:t>
            </a:r>
            <a:r>
              <a:rPr lang="en-IN" b="1" dirty="0">
                <a:latin typeface="Bookman Old Style" panose="02050604050505020204" pitchFamily="18" charset="0"/>
              </a:rPr>
              <a:t>matplotlib</a:t>
            </a:r>
            <a:r>
              <a:rPr lang="en-IN" dirty="0">
                <a:latin typeface="Bookman Old Style" panose="02050604050505020204" pitchFamily="18" charset="0"/>
              </a:rPr>
              <a:t> and </a:t>
            </a:r>
            <a:r>
              <a:rPr lang="en-IN" b="1" dirty="0">
                <a:latin typeface="Bookman Old Style" panose="02050604050505020204" pitchFamily="18" charset="0"/>
              </a:rPr>
              <a:t>seaborn </a:t>
            </a:r>
            <a:r>
              <a:rPr lang="en-IN" dirty="0">
                <a:latin typeface="Bookman Old Style" panose="02050604050505020204" pitchFamily="18" charset="0"/>
              </a:rPr>
              <a:t>for Visualization and </a:t>
            </a:r>
            <a:r>
              <a:rPr lang="en-IN" b="1" dirty="0">
                <a:latin typeface="Bookman Old Style" panose="02050604050505020204" pitchFamily="18" charset="0"/>
              </a:rPr>
              <a:t>sklearn</a:t>
            </a:r>
            <a:r>
              <a:rPr lang="en-IN" dirty="0">
                <a:latin typeface="Bookman Old Style" panose="02050604050505020204" pitchFamily="18" charset="0"/>
              </a:rPr>
              <a:t> for model building.</a:t>
            </a:r>
          </a:p>
        </p:txBody>
      </p:sp>
      <p:sp>
        <p:nvSpPr>
          <p:cNvPr id="4" name="Slide Number Placeholder 3">
            <a:extLst>
              <a:ext uri="{FF2B5EF4-FFF2-40B4-BE49-F238E27FC236}">
                <a16:creationId xmlns:a16="http://schemas.microsoft.com/office/drawing/2014/main" id="{06F6F6FA-8A3C-439D-AF46-B57D86090F40}"/>
              </a:ext>
            </a:extLst>
          </p:cNvPr>
          <p:cNvSpPr>
            <a:spLocks noGrp="1"/>
          </p:cNvSpPr>
          <p:nvPr>
            <p:ph type="sldNum" sz="quarter" idx="12"/>
          </p:nvPr>
        </p:nvSpPr>
        <p:spPr/>
        <p:txBody>
          <a:bodyPr/>
          <a:lstStyle/>
          <a:p>
            <a:fld id="{BFDB0D58-5588-4192-AAFD-61E16FB7490D}" type="slidenum">
              <a:rPr lang="en-IN" smtClean="0"/>
              <a:t>21</a:t>
            </a:fld>
            <a:endParaRPr lang="en-IN"/>
          </a:p>
        </p:txBody>
      </p:sp>
      <p:pic>
        <p:nvPicPr>
          <p:cNvPr id="7" name="Picture 6">
            <a:extLst>
              <a:ext uri="{FF2B5EF4-FFF2-40B4-BE49-F238E27FC236}">
                <a16:creationId xmlns:a16="http://schemas.microsoft.com/office/drawing/2014/main" id="{0C36D9CF-3510-4399-B3D2-58EFB30DA299}"/>
              </a:ext>
            </a:extLst>
          </p:cNvPr>
          <p:cNvPicPr>
            <a:picLocks noChangeAspect="1"/>
          </p:cNvPicPr>
          <p:nvPr/>
        </p:nvPicPr>
        <p:blipFill>
          <a:blip r:embed="rId2"/>
          <a:stretch>
            <a:fillRect/>
          </a:stretch>
        </p:blipFill>
        <p:spPr>
          <a:xfrm>
            <a:off x="450732" y="3429000"/>
            <a:ext cx="6035040" cy="2056520"/>
          </a:xfrm>
          <a:prstGeom prst="rect">
            <a:avLst/>
          </a:prstGeom>
          <a:ln w="12700">
            <a:solidFill>
              <a:schemeClr val="accent1">
                <a:lumMod val="60000"/>
                <a:lumOff val="40000"/>
              </a:schemeClr>
            </a:solidFill>
          </a:ln>
          <a:effectLst>
            <a:glow rad="63500">
              <a:schemeClr val="accent1">
                <a:satMod val="175000"/>
                <a:alpha val="40000"/>
              </a:schemeClr>
            </a:glow>
          </a:effectLst>
        </p:spPr>
      </p:pic>
      <p:pic>
        <p:nvPicPr>
          <p:cNvPr id="9" name="Picture 8">
            <a:extLst>
              <a:ext uri="{FF2B5EF4-FFF2-40B4-BE49-F238E27FC236}">
                <a16:creationId xmlns:a16="http://schemas.microsoft.com/office/drawing/2014/main" id="{81E94E83-217C-4CB4-9101-7344F46C5212}"/>
              </a:ext>
            </a:extLst>
          </p:cNvPr>
          <p:cNvPicPr>
            <a:picLocks noChangeAspect="1"/>
          </p:cNvPicPr>
          <p:nvPr/>
        </p:nvPicPr>
        <p:blipFill>
          <a:blip r:embed="rId3"/>
          <a:stretch>
            <a:fillRect/>
          </a:stretch>
        </p:blipFill>
        <p:spPr>
          <a:xfrm>
            <a:off x="848616" y="5740400"/>
            <a:ext cx="6035039" cy="908075"/>
          </a:xfrm>
          <a:prstGeom prst="rect">
            <a:avLst/>
          </a:prstGeom>
          <a:ln w="12700">
            <a:solidFill>
              <a:schemeClr val="accent1">
                <a:lumMod val="60000"/>
                <a:lumOff val="40000"/>
              </a:schemeClr>
            </a:solidFill>
          </a:ln>
          <a:effectLst>
            <a:glow rad="63500">
              <a:schemeClr val="accent1">
                <a:satMod val="175000"/>
                <a:alpha val="40000"/>
              </a:schemeClr>
            </a:glow>
          </a:effectLst>
        </p:spPr>
      </p:pic>
      <p:pic>
        <p:nvPicPr>
          <p:cNvPr id="11" name="Picture 10">
            <a:extLst>
              <a:ext uri="{FF2B5EF4-FFF2-40B4-BE49-F238E27FC236}">
                <a16:creationId xmlns:a16="http://schemas.microsoft.com/office/drawing/2014/main" id="{8A3D9666-A11D-4F8C-9554-83FB4FC082CA}"/>
              </a:ext>
            </a:extLst>
          </p:cNvPr>
          <p:cNvPicPr>
            <a:picLocks noChangeAspect="1"/>
          </p:cNvPicPr>
          <p:nvPr/>
        </p:nvPicPr>
        <p:blipFill>
          <a:blip r:embed="rId4"/>
          <a:stretch>
            <a:fillRect/>
          </a:stretch>
        </p:blipFill>
        <p:spPr>
          <a:xfrm>
            <a:off x="7281540" y="2335952"/>
            <a:ext cx="4808860" cy="4443132"/>
          </a:xfrm>
          <a:prstGeom prst="rect">
            <a:avLst/>
          </a:prstGeom>
          <a:ln w="12700">
            <a:solidFill>
              <a:schemeClr val="accent1">
                <a:lumMod val="60000"/>
                <a:lumOff val="40000"/>
              </a:schemeClr>
            </a:solidFill>
          </a:ln>
          <a:effectLst>
            <a:glow rad="63500">
              <a:schemeClr val="accent2">
                <a:satMod val="175000"/>
                <a:alpha val="40000"/>
              </a:schemeClr>
            </a:glow>
          </a:effectLst>
        </p:spPr>
      </p:pic>
    </p:spTree>
    <p:extLst>
      <p:ext uri="{BB962C8B-B14F-4D97-AF65-F5344CB8AC3E}">
        <p14:creationId xmlns:p14="http://schemas.microsoft.com/office/powerpoint/2010/main" val="108484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FE0562-7127-4B16-BC5E-3725BF0C0676}"/>
              </a:ext>
            </a:extLst>
          </p:cNvPr>
          <p:cNvSpPr>
            <a:spLocks noGrp="1"/>
          </p:cNvSpPr>
          <p:nvPr>
            <p:ph type="ctrTitle"/>
          </p:nvPr>
        </p:nvSpPr>
        <p:spPr/>
        <p:txBody>
          <a:bodyPr/>
          <a:lstStyle/>
          <a:p>
            <a:r>
              <a:rPr lang="en-IN" sz="8800" dirty="0">
                <a:effectLst>
                  <a:outerShdw blurRad="50800" dist="38100" dir="18900000" algn="bl" rotWithShape="0">
                    <a:prstClr val="black">
                      <a:alpha val="40000"/>
                    </a:prstClr>
                  </a:outerShdw>
                </a:effectLst>
              </a:rPr>
              <a:t>SNAPSHOTS</a:t>
            </a:r>
            <a:r>
              <a:rPr lang="en-IN" sz="8800" dirty="0"/>
              <a:t> </a:t>
            </a:r>
          </a:p>
        </p:txBody>
      </p:sp>
      <p:sp>
        <p:nvSpPr>
          <p:cNvPr id="6" name="Text Placeholder 5">
            <a:extLst>
              <a:ext uri="{FF2B5EF4-FFF2-40B4-BE49-F238E27FC236}">
                <a16:creationId xmlns:a16="http://schemas.microsoft.com/office/drawing/2014/main" id="{FD8AF124-D60D-453F-9AC9-755DE3F29AB2}"/>
              </a:ext>
            </a:extLst>
          </p:cNvPr>
          <p:cNvSpPr>
            <a:spLocks noGrp="1"/>
          </p:cNvSpPr>
          <p:nvPr>
            <p:ph type="subTitle" idx="1"/>
          </p:nvPr>
        </p:nvSpPr>
        <p:spPr/>
        <p:txBody>
          <a:bodyPr>
            <a:normAutofit/>
          </a:bodyPr>
          <a:lstStyle/>
          <a:p>
            <a:r>
              <a:rPr lang="en-IN" sz="3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Bookman Old Style" panose="02050604050505020204" pitchFamily="18" charset="0"/>
              </a:rPr>
              <a:t>of Our Project </a:t>
            </a:r>
          </a:p>
        </p:txBody>
      </p:sp>
      <p:sp>
        <p:nvSpPr>
          <p:cNvPr id="4" name="Slide Number Placeholder 3">
            <a:extLst>
              <a:ext uri="{FF2B5EF4-FFF2-40B4-BE49-F238E27FC236}">
                <a16:creationId xmlns:a16="http://schemas.microsoft.com/office/drawing/2014/main" id="{CF42F195-D981-42FE-9229-2C80CF4B90B2}"/>
              </a:ext>
            </a:extLst>
          </p:cNvPr>
          <p:cNvSpPr>
            <a:spLocks noGrp="1"/>
          </p:cNvSpPr>
          <p:nvPr>
            <p:ph type="sldNum" sz="quarter" idx="12"/>
          </p:nvPr>
        </p:nvSpPr>
        <p:spPr/>
        <p:txBody>
          <a:bodyPr/>
          <a:lstStyle/>
          <a:p>
            <a:fld id="{BFDB0D58-5588-4192-AAFD-61E16FB7490D}" type="slidenum">
              <a:rPr lang="en-IN" smtClean="0"/>
              <a:t>22</a:t>
            </a:fld>
            <a:endParaRPr lang="en-IN"/>
          </a:p>
        </p:txBody>
      </p:sp>
    </p:spTree>
    <p:extLst>
      <p:ext uri="{BB962C8B-B14F-4D97-AF65-F5344CB8AC3E}">
        <p14:creationId xmlns:p14="http://schemas.microsoft.com/office/powerpoint/2010/main" val="3054572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extLst>
              <a:ext uri="{BEBA8EAE-BF5A-486C-A8C5-ECC9F3942E4B}">
                <a14:imgProps xmlns:a14="http://schemas.microsoft.com/office/drawing/2010/main">
                  <a14:imgLayer r:embed="rId3">
                    <a14:imgEffect>
                      <a14:artisticPaintBrush/>
                    </a14:imgEffect>
                  </a14:imgLayer>
                </a14:imgProps>
              </a:ext>
            </a:extLst>
          </a:blip>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BE488E-5B81-43F4-B383-84A26F80168B}"/>
              </a:ext>
            </a:extLst>
          </p:cNvPr>
          <p:cNvSpPr>
            <a:spLocks noGrp="1"/>
          </p:cNvSpPr>
          <p:nvPr>
            <p:ph type="sldNum" sz="quarter" idx="12"/>
          </p:nvPr>
        </p:nvSpPr>
        <p:spPr>
          <a:xfrm>
            <a:off x="10475632" y="-126303"/>
            <a:ext cx="602675" cy="609879"/>
          </a:xfrm>
        </p:spPr>
        <p:txBody>
          <a:bodyPr/>
          <a:lstStyle/>
          <a:p>
            <a:fld id="{BFDB0D58-5588-4192-AAFD-61E16FB7490D}" type="slidenum">
              <a:rPr lang="en-IN" smtClean="0"/>
              <a:t>23</a:t>
            </a:fld>
            <a:endParaRPr lang="en-IN" dirty="0"/>
          </a:p>
        </p:txBody>
      </p:sp>
      <p:pic>
        <p:nvPicPr>
          <p:cNvPr id="8" name="Picture 7">
            <a:extLst>
              <a:ext uri="{FF2B5EF4-FFF2-40B4-BE49-F238E27FC236}">
                <a16:creationId xmlns:a16="http://schemas.microsoft.com/office/drawing/2014/main" id="{8D8D9CFD-CFB5-4B1D-96F8-CC22003B8E90}"/>
              </a:ext>
            </a:extLst>
          </p:cNvPr>
          <p:cNvPicPr>
            <a:picLocks noChangeAspect="1"/>
          </p:cNvPicPr>
          <p:nvPr/>
        </p:nvPicPr>
        <p:blipFill>
          <a:blip r:embed="rId4"/>
          <a:stretch>
            <a:fillRect/>
          </a:stretch>
        </p:blipFill>
        <p:spPr>
          <a:xfrm>
            <a:off x="6637398" y="465992"/>
            <a:ext cx="5085290" cy="5926016"/>
          </a:xfrm>
          <a:prstGeom prst="rect">
            <a:avLst/>
          </a:prstGeom>
        </p:spPr>
      </p:pic>
      <p:pic>
        <p:nvPicPr>
          <p:cNvPr id="6" name="Picture 5">
            <a:extLst>
              <a:ext uri="{FF2B5EF4-FFF2-40B4-BE49-F238E27FC236}">
                <a16:creationId xmlns:a16="http://schemas.microsoft.com/office/drawing/2014/main" id="{1872A9AF-205C-4C67-A753-5A9E4F9E8C67}"/>
              </a:ext>
            </a:extLst>
          </p:cNvPr>
          <p:cNvPicPr>
            <a:picLocks noChangeAspect="1"/>
          </p:cNvPicPr>
          <p:nvPr/>
        </p:nvPicPr>
        <p:blipFill>
          <a:blip r:embed="rId5"/>
          <a:stretch>
            <a:fillRect/>
          </a:stretch>
        </p:blipFill>
        <p:spPr>
          <a:xfrm>
            <a:off x="469312" y="483578"/>
            <a:ext cx="6168086" cy="5908430"/>
          </a:xfrm>
          <a:prstGeom prst="rect">
            <a:avLst/>
          </a:prstGeom>
        </p:spPr>
      </p:pic>
    </p:spTree>
    <p:extLst>
      <p:ext uri="{BB962C8B-B14F-4D97-AF65-F5344CB8AC3E}">
        <p14:creationId xmlns:p14="http://schemas.microsoft.com/office/powerpoint/2010/main" val="3279702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1AACFD2-F90E-424C-80A5-3DCA03E8E272}"/>
              </a:ext>
            </a:extLst>
          </p:cNvPr>
          <p:cNvPicPr>
            <a:picLocks noChangeAspect="1"/>
          </p:cNvPicPr>
          <p:nvPr/>
        </p:nvPicPr>
        <p:blipFill>
          <a:blip r:embed="rId2"/>
          <a:stretch>
            <a:fillRect/>
          </a:stretch>
        </p:blipFill>
        <p:spPr>
          <a:xfrm>
            <a:off x="203200" y="429455"/>
            <a:ext cx="11744960" cy="6265985"/>
          </a:xfrm>
          <a:prstGeom prst="rect">
            <a:avLst/>
          </a:prstGeom>
        </p:spPr>
      </p:pic>
      <p:sp>
        <p:nvSpPr>
          <p:cNvPr id="4" name="Slide Number Placeholder 3">
            <a:extLst>
              <a:ext uri="{FF2B5EF4-FFF2-40B4-BE49-F238E27FC236}">
                <a16:creationId xmlns:a16="http://schemas.microsoft.com/office/drawing/2014/main" id="{C3BE488E-5B81-43F4-B383-84A26F80168B}"/>
              </a:ext>
            </a:extLst>
          </p:cNvPr>
          <p:cNvSpPr>
            <a:spLocks noGrp="1"/>
          </p:cNvSpPr>
          <p:nvPr>
            <p:ph type="sldNum" sz="quarter" idx="12"/>
          </p:nvPr>
        </p:nvSpPr>
        <p:spPr>
          <a:xfrm>
            <a:off x="10458047" y="-108717"/>
            <a:ext cx="602675" cy="557125"/>
          </a:xfrm>
        </p:spPr>
        <p:txBody>
          <a:bodyPr/>
          <a:lstStyle/>
          <a:p>
            <a:fld id="{BFDB0D58-5588-4192-AAFD-61E16FB7490D}" type="slidenum">
              <a:rPr lang="en-IN" smtClean="0"/>
              <a:t>24</a:t>
            </a:fld>
            <a:endParaRPr lang="en-IN" dirty="0"/>
          </a:p>
        </p:txBody>
      </p:sp>
    </p:spTree>
    <p:extLst>
      <p:ext uri="{BB962C8B-B14F-4D97-AF65-F5344CB8AC3E}">
        <p14:creationId xmlns:p14="http://schemas.microsoft.com/office/powerpoint/2010/main" val="3075667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0E3A114-AB3B-43F1-969A-14ED6E76EA29}"/>
              </a:ext>
            </a:extLst>
          </p:cNvPr>
          <p:cNvSpPr/>
          <p:nvPr/>
        </p:nvSpPr>
        <p:spPr>
          <a:xfrm>
            <a:off x="9056078" y="0"/>
            <a:ext cx="2951285" cy="14859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Placeholder 5">
            <a:extLst>
              <a:ext uri="{FF2B5EF4-FFF2-40B4-BE49-F238E27FC236}">
                <a16:creationId xmlns:a16="http://schemas.microsoft.com/office/drawing/2014/main" id="{9D818747-0FF8-497A-8A6A-64E70F3C09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730" b="5730"/>
          <a:stretch>
            <a:fillRect/>
          </a:stretch>
        </p:blipFill>
        <p:spPr bwMode="gray">
          <a:xfrm>
            <a:off x="3149600" y="330364"/>
            <a:ext cx="4886960" cy="6527636"/>
          </a:xfrm>
          <a:prstGeom prst="rect">
            <a:avLst/>
          </a:prstGeom>
        </p:spPr>
      </p:pic>
      <p:pic>
        <p:nvPicPr>
          <p:cNvPr id="16" name="Picture 15">
            <a:extLst>
              <a:ext uri="{FF2B5EF4-FFF2-40B4-BE49-F238E27FC236}">
                <a16:creationId xmlns:a16="http://schemas.microsoft.com/office/drawing/2014/main" id="{159E41E2-4251-4E14-AC84-B0A3D9EA5F2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32342" y="3429000"/>
            <a:ext cx="7658101" cy="3226012"/>
          </a:xfrm>
          <a:prstGeom prst="rect">
            <a:avLst/>
          </a:prstGeom>
        </p:spPr>
      </p:pic>
      <p:pic>
        <p:nvPicPr>
          <p:cNvPr id="19" name="Picture 18">
            <a:extLst>
              <a:ext uri="{FF2B5EF4-FFF2-40B4-BE49-F238E27FC236}">
                <a16:creationId xmlns:a16="http://schemas.microsoft.com/office/drawing/2014/main" id="{5F6D6922-C882-498C-A98D-6E51549E12EE}"/>
              </a:ext>
            </a:extLst>
          </p:cNvPr>
          <p:cNvPicPr>
            <a:picLocks noChangeAspect="1"/>
          </p:cNvPicPr>
          <p:nvPr/>
        </p:nvPicPr>
        <p:blipFill rotWithShape="1">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rcRect b="4259"/>
          <a:stretch/>
        </p:blipFill>
        <p:spPr>
          <a:xfrm>
            <a:off x="8735875" y="0"/>
            <a:ext cx="3456125" cy="3088640"/>
          </a:xfrm>
          <a:prstGeom prst="rect">
            <a:avLst/>
          </a:prstGeom>
        </p:spPr>
      </p:pic>
      <p:sp>
        <p:nvSpPr>
          <p:cNvPr id="2" name="Slide Number Placeholder 1">
            <a:extLst>
              <a:ext uri="{FF2B5EF4-FFF2-40B4-BE49-F238E27FC236}">
                <a16:creationId xmlns:a16="http://schemas.microsoft.com/office/drawing/2014/main" id="{4EBC5A1B-52F5-43C3-9962-933AB1AF24E3}"/>
              </a:ext>
            </a:extLst>
          </p:cNvPr>
          <p:cNvSpPr>
            <a:spLocks noGrp="1"/>
          </p:cNvSpPr>
          <p:nvPr>
            <p:ph type="sldNum" sz="quarter" idx="12"/>
          </p:nvPr>
        </p:nvSpPr>
        <p:spPr/>
        <p:txBody>
          <a:bodyPr/>
          <a:lstStyle/>
          <a:p>
            <a:fld id="{BFDB0D58-5588-4192-AAFD-61E16FB7490D}" type="slidenum">
              <a:rPr lang="en-IN" smtClean="0"/>
              <a:t>25</a:t>
            </a:fld>
            <a:endParaRPr lang="en-IN"/>
          </a:p>
        </p:txBody>
      </p:sp>
    </p:spTree>
    <p:extLst>
      <p:ext uri="{BB962C8B-B14F-4D97-AF65-F5344CB8AC3E}">
        <p14:creationId xmlns:p14="http://schemas.microsoft.com/office/powerpoint/2010/main" val="9402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23756-AC33-41A4-ACEE-516F8C4741CC}"/>
              </a:ext>
            </a:extLst>
          </p:cNvPr>
          <p:cNvSpPr>
            <a:spLocks noGrp="1"/>
          </p:cNvSpPr>
          <p:nvPr>
            <p:ph type="title"/>
          </p:nvPr>
        </p:nvSpPr>
        <p:spPr>
          <a:xfrm>
            <a:off x="530842" y="1947919"/>
            <a:ext cx="6017028" cy="1862081"/>
          </a:xfrm>
        </p:spPr>
        <p:txBody>
          <a:bodyPr>
            <a:noAutofit/>
          </a:bodyPr>
          <a:lstStyle/>
          <a:p>
            <a:r>
              <a:rPr lang="en-IN" sz="6000" b="1" dirty="0">
                <a:effectLst>
                  <a:glow rad="63500">
                    <a:schemeClr val="accent6">
                      <a:satMod val="175000"/>
                      <a:alpha val="40000"/>
                    </a:schemeClr>
                  </a:glow>
                </a:effectLst>
                <a:latin typeface="Consolas" panose="020B0609020204030204" pitchFamily="49" charset="0"/>
              </a:rPr>
              <a:t>INTRODUCTION</a:t>
            </a:r>
          </a:p>
        </p:txBody>
      </p:sp>
      <p:pic>
        <p:nvPicPr>
          <p:cNvPr id="9" name="Picture 8">
            <a:extLst>
              <a:ext uri="{FF2B5EF4-FFF2-40B4-BE49-F238E27FC236}">
                <a16:creationId xmlns:a16="http://schemas.microsoft.com/office/drawing/2014/main" id="{148EACAD-F87E-4857-BBB3-D2F316F82AB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30412" b="51877"/>
          <a:stretch/>
        </p:blipFill>
        <p:spPr>
          <a:xfrm>
            <a:off x="8514080" y="4787538"/>
            <a:ext cx="3553600" cy="1948542"/>
          </a:xfrm>
          <a:prstGeom prst="rect">
            <a:avLst/>
          </a:prstGeom>
        </p:spPr>
      </p:pic>
      <p:pic>
        <p:nvPicPr>
          <p:cNvPr id="6" name="Picture Placeholder 5">
            <a:extLst>
              <a:ext uri="{FF2B5EF4-FFF2-40B4-BE49-F238E27FC236}">
                <a16:creationId xmlns:a16="http://schemas.microsoft.com/office/drawing/2014/main" id="{DD608A4A-EF2B-4714-9313-FEE81FA2DA50}"/>
              </a:ext>
            </a:extLst>
          </p:cNvPr>
          <p:cNvPicPr>
            <a:picLocks noGrp="1" noChangeAspect="1"/>
          </p:cNvPicPr>
          <p:nvPr>
            <p:ph type="pic" idx="1"/>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5730" b="5730"/>
          <a:stretch>
            <a:fillRect/>
          </a:stretch>
        </p:blipFill>
        <p:spPr>
          <a:xfrm>
            <a:off x="6348187" y="620198"/>
            <a:ext cx="3188739" cy="4517521"/>
          </a:xfrm>
          <a:effectLst/>
        </p:spPr>
      </p:pic>
      <p:sp>
        <p:nvSpPr>
          <p:cNvPr id="3" name="Slide Number Placeholder 2">
            <a:extLst>
              <a:ext uri="{FF2B5EF4-FFF2-40B4-BE49-F238E27FC236}">
                <a16:creationId xmlns:a16="http://schemas.microsoft.com/office/drawing/2014/main" id="{CC2AE726-F135-4CF7-AA67-F18ED862CDB5}"/>
              </a:ext>
            </a:extLst>
          </p:cNvPr>
          <p:cNvSpPr>
            <a:spLocks noGrp="1"/>
          </p:cNvSpPr>
          <p:nvPr>
            <p:ph type="sldNum" sz="quarter" idx="12"/>
          </p:nvPr>
        </p:nvSpPr>
        <p:spPr/>
        <p:txBody>
          <a:bodyPr/>
          <a:lstStyle/>
          <a:p>
            <a:fld id="{BFDB0D58-5588-4192-AAFD-61E16FB7490D}" type="slidenum">
              <a:rPr lang="en-IN" smtClean="0"/>
              <a:t>3</a:t>
            </a:fld>
            <a:endParaRPr lang="en-IN"/>
          </a:p>
        </p:txBody>
      </p:sp>
    </p:spTree>
    <p:extLst>
      <p:ext uri="{BB962C8B-B14F-4D97-AF65-F5344CB8AC3E}">
        <p14:creationId xmlns:p14="http://schemas.microsoft.com/office/powerpoint/2010/main" val="292284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6B6C1E8-1617-489D-8EEB-C558584B5AEB}"/>
              </a:ext>
            </a:extLst>
          </p:cNvPr>
          <p:cNvSpPr>
            <a:spLocks noGrp="1"/>
          </p:cNvSpPr>
          <p:nvPr>
            <p:ph type="title"/>
          </p:nvPr>
        </p:nvSpPr>
        <p:spPr/>
        <p:txBody>
          <a:bodyPr/>
          <a:lstStyle/>
          <a:p>
            <a:r>
              <a:rPr lang="en-IN" sz="4800" dirty="0"/>
              <a:t>INTRODUCTION </a:t>
            </a:r>
          </a:p>
        </p:txBody>
      </p:sp>
      <p:sp>
        <p:nvSpPr>
          <p:cNvPr id="10" name="TextBox 9">
            <a:extLst>
              <a:ext uri="{FF2B5EF4-FFF2-40B4-BE49-F238E27FC236}">
                <a16:creationId xmlns:a16="http://schemas.microsoft.com/office/drawing/2014/main" id="{2E841433-D623-42E4-BEC2-1446108EF919}"/>
              </a:ext>
            </a:extLst>
          </p:cNvPr>
          <p:cNvSpPr txBox="1"/>
          <p:nvPr/>
        </p:nvSpPr>
        <p:spPr>
          <a:xfrm>
            <a:off x="452925" y="3170368"/>
            <a:ext cx="11067733" cy="3170099"/>
          </a:xfrm>
          <a:prstGeom prst="rect">
            <a:avLst/>
          </a:prstGeom>
          <a:noFill/>
        </p:spPr>
        <p:txBody>
          <a:bodyPr wrap="square">
            <a:spAutoFit/>
          </a:bodyPr>
          <a:lstStyle/>
          <a:p>
            <a:pPr marL="342900" indent="-342900">
              <a:buFont typeface="Arial" panose="020B0604020202020204" pitchFamily="34" charset="0"/>
              <a:buChar char="•"/>
            </a:pPr>
            <a:r>
              <a:rPr lang="en-US" sz="2000" i="0" dirty="0">
                <a:solidFill>
                  <a:srgbClr val="292929"/>
                </a:solidFill>
                <a:effectLst/>
                <a:latin typeface="Bookman Old Style" panose="02050604050505020204" pitchFamily="18" charset="0"/>
                <a:cs typeface="Arial" panose="020B0604020202020204" pitchFamily="34" charset="0"/>
              </a:rPr>
              <a:t>The early diagnosis of Breast cancer can improve the prognosis and chance of survival significantly, as it can promote timely clinical treatment to patients. </a:t>
            </a:r>
          </a:p>
          <a:p>
            <a:endParaRPr lang="en-US" sz="2000" i="0" dirty="0">
              <a:solidFill>
                <a:srgbClr val="292929"/>
              </a:solidFill>
              <a:effectLst/>
              <a:latin typeface="Bookman Old Style" panose="02050604050505020204" pitchFamily="18" charset="0"/>
              <a:cs typeface="Arial" panose="020B0604020202020204" pitchFamily="34" charset="0"/>
            </a:endParaRPr>
          </a:p>
          <a:p>
            <a:pPr marL="342900" indent="-342900">
              <a:buFont typeface="Arial" panose="020B0604020202020204" pitchFamily="34" charset="0"/>
              <a:buChar char="•"/>
            </a:pPr>
            <a:r>
              <a:rPr lang="en-US" sz="2000" i="0" dirty="0">
                <a:solidFill>
                  <a:srgbClr val="292929"/>
                </a:solidFill>
                <a:effectLst/>
                <a:latin typeface="Bookman Old Style" panose="02050604050505020204" pitchFamily="18" charset="0"/>
                <a:cs typeface="Arial" panose="020B0604020202020204" pitchFamily="34" charset="0"/>
              </a:rPr>
              <a:t>Further accurate classification of benign tumors can prevent patients undergoing unnecessary treatments. </a:t>
            </a:r>
            <a:endParaRPr lang="en-US" sz="2000" dirty="0">
              <a:solidFill>
                <a:srgbClr val="292929"/>
              </a:solidFill>
              <a:latin typeface="Bookman Old Style" panose="02050604050505020204" pitchFamily="18" charset="0"/>
              <a:cs typeface="Arial" panose="020B0604020202020204" pitchFamily="34" charset="0"/>
            </a:endParaRPr>
          </a:p>
          <a:p>
            <a:pPr marL="342900" indent="-342900">
              <a:buFont typeface="Arial" panose="020B0604020202020204" pitchFamily="34" charset="0"/>
              <a:buChar char="•"/>
            </a:pPr>
            <a:endParaRPr lang="en-US" sz="2000" i="0" dirty="0">
              <a:solidFill>
                <a:srgbClr val="292929"/>
              </a:solidFill>
              <a:effectLst/>
              <a:latin typeface="Bookman Old Style" panose="02050604050505020204" pitchFamily="18" charset="0"/>
              <a:cs typeface="Arial" panose="020B0604020202020204" pitchFamily="34" charset="0"/>
            </a:endParaRPr>
          </a:p>
          <a:p>
            <a:pPr marL="342900" indent="-342900">
              <a:buFont typeface="Arial" panose="020B0604020202020204" pitchFamily="34" charset="0"/>
              <a:buChar char="•"/>
            </a:pPr>
            <a:r>
              <a:rPr lang="en-US" sz="2000" i="0" dirty="0">
                <a:solidFill>
                  <a:srgbClr val="292929"/>
                </a:solidFill>
                <a:effectLst/>
                <a:latin typeface="Bookman Old Style" panose="02050604050505020204" pitchFamily="18" charset="0"/>
                <a:cs typeface="Arial" panose="020B0604020202020204" pitchFamily="34" charset="0"/>
              </a:rPr>
              <a:t>Breast cancer (BC) is one of the most common cancers among women worldwide.</a:t>
            </a:r>
          </a:p>
          <a:p>
            <a:pPr marL="342900" indent="-342900">
              <a:buFont typeface="Arial" panose="020B0604020202020204" pitchFamily="34" charset="0"/>
              <a:buChar char="•"/>
            </a:pPr>
            <a:endParaRPr lang="en-US" sz="2000" dirty="0">
              <a:solidFill>
                <a:srgbClr val="292929"/>
              </a:solidFill>
              <a:latin typeface="Bookman Old Style" panose="02050604050505020204" pitchFamily="18" charset="0"/>
              <a:cs typeface="Arial" panose="020B0604020202020204" pitchFamily="34" charset="0"/>
            </a:endParaRPr>
          </a:p>
          <a:p>
            <a:pPr marL="342900" indent="-342900">
              <a:buFont typeface="Arial" panose="020B0604020202020204" pitchFamily="34" charset="0"/>
              <a:buChar char="•"/>
            </a:pPr>
            <a:r>
              <a:rPr lang="en-US" sz="2000" dirty="0">
                <a:solidFill>
                  <a:srgbClr val="292929"/>
                </a:solidFill>
                <a:latin typeface="Bookman Old Style" panose="02050604050505020204" pitchFamily="18" charset="0"/>
                <a:cs typeface="Arial" panose="020B0604020202020204" pitchFamily="34" charset="0"/>
              </a:rPr>
              <a:t>C</a:t>
            </a:r>
            <a:r>
              <a:rPr lang="en-US" sz="2000" i="0" dirty="0">
                <a:solidFill>
                  <a:srgbClr val="292929"/>
                </a:solidFill>
                <a:effectLst/>
                <a:latin typeface="Bookman Old Style" panose="02050604050505020204" pitchFamily="18" charset="0"/>
                <a:cs typeface="Arial" panose="020B0604020202020204" pitchFamily="34" charset="0"/>
              </a:rPr>
              <a:t>ancer-related deaths according to global statistics, making it a significant public health problem in today’s society.</a:t>
            </a:r>
            <a:endParaRPr lang="en-IN" sz="2000" dirty="0">
              <a:latin typeface="Bookman Old Style" panose="02050604050505020204" pitchFamily="18" charset="0"/>
              <a:cs typeface="Arial" panose="020B0604020202020204" pitchFamily="34" charset="0"/>
            </a:endParaRPr>
          </a:p>
        </p:txBody>
      </p:sp>
      <p:sp>
        <p:nvSpPr>
          <p:cNvPr id="2" name="Rectangle 1">
            <a:extLst>
              <a:ext uri="{FF2B5EF4-FFF2-40B4-BE49-F238E27FC236}">
                <a16:creationId xmlns:a16="http://schemas.microsoft.com/office/drawing/2014/main" id="{D714730A-FD45-4C86-9EA0-D2854D6F4AEC}"/>
              </a:ext>
            </a:extLst>
          </p:cNvPr>
          <p:cNvSpPr/>
          <p:nvPr/>
        </p:nvSpPr>
        <p:spPr>
          <a:xfrm>
            <a:off x="10287000" y="0"/>
            <a:ext cx="1905000" cy="553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37EB7046-2938-4B6B-B1C6-E10246FB69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10800" y="334108"/>
            <a:ext cx="1981200" cy="2123440"/>
          </a:xfrm>
          <a:prstGeom prst="rect">
            <a:avLst/>
          </a:prstGeom>
        </p:spPr>
      </p:pic>
      <p:sp>
        <p:nvSpPr>
          <p:cNvPr id="3" name="Slide Number Placeholder 2">
            <a:extLst>
              <a:ext uri="{FF2B5EF4-FFF2-40B4-BE49-F238E27FC236}">
                <a16:creationId xmlns:a16="http://schemas.microsoft.com/office/drawing/2014/main" id="{67BF488B-5F3F-4BB3-9ADD-AFCD9B0B77AC}"/>
              </a:ext>
            </a:extLst>
          </p:cNvPr>
          <p:cNvSpPr>
            <a:spLocks noGrp="1"/>
          </p:cNvSpPr>
          <p:nvPr>
            <p:ph type="sldNum" sz="quarter" idx="12"/>
          </p:nvPr>
        </p:nvSpPr>
        <p:spPr/>
        <p:txBody>
          <a:bodyPr/>
          <a:lstStyle/>
          <a:p>
            <a:fld id="{BFDB0D58-5588-4192-AAFD-61E16FB7490D}" type="slidenum">
              <a:rPr lang="en-IN" smtClean="0"/>
              <a:t>4</a:t>
            </a:fld>
            <a:endParaRPr lang="en-IN"/>
          </a:p>
        </p:txBody>
      </p:sp>
    </p:spTree>
    <p:extLst>
      <p:ext uri="{BB962C8B-B14F-4D97-AF65-F5344CB8AC3E}">
        <p14:creationId xmlns:p14="http://schemas.microsoft.com/office/powerpoint/2010/main" val="62921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BBC65-232C-4715-9373-115F866847FC}"/>
              </a:ext>
            </a:extLst>
          </p:cNvPr>
          <p:cNvSpPr>
            <a:spLocks noGrp="1"/>
          </p:cNvSpPr>
          <p:nvPr>
            <p:ph type="title"/>
          </p:nvPr>
        </p:nvSpPr>
        <p:spPr/>
        <p:txBody>
          <a:bodyPr/>
          <a:lstStyle/>
          <a:p>
            <a:r>
              <a:rPr lang="en-IN" sz="4400" b="0" i="0" dirty="0">
                <a:solidFill>
                  <a:srgbClr val="222222"/>
                </a:solidFill>
                <a:effectLst/>
                <a:latin typeface="Century Gothic (Headings)"/>
              </a:rPr>
              <a:t> </a:t>
            </a:r>
            <a:r>
              <a:rPr lang="en-IN" sz="4400" i="0" dirty="0">
                <a:solidFill>
                  <a:schemeClr val="bg1"/>
                </a:solidFill>
                <a:effectLst/>
                <a:latin typeface="Century Gothic (Headings)"/>
              </a:rPr>
              <a:t>Existing Work </a:t>
            </a:r>
            <a:r>
              <a:rPr lang="en-IN" sz="4400" dirty="0">
                <a:solidFill>
                  <a:schemeClr val="bg1"/>
                </a:solidFill>
                <a:latin typeface="Century Gothic (Headings)"/>
              </a:rPr>
              <a:t>W</a:t>
            </a:r>
            <a:r>
              <a:rPr lang="en-IN" sz="4400" i="0" dirty="0">
                <a:solidFill>
                  <a:schemeClr val="bg1"/>
                </a:solidFill>
                <a:effectLst/>
                <a:latin typeface="Century Gothic (Headings)"/>
              </a:rPr>
              <a:t>ith </a:t>
            </a:r>
            <a:r>
              <a:rPr lang="en-IN" sz="4400" dirty="0">
                <a:solidFill>
                  <a:schemeClr val="bg1"/>
                </a:solidFill>
                <a:latin typeface="Century Gothic (Headings)"/>
              </a:rPr>
              <a:t>L</a:t>
            </a:r>
            <a:r>
              <a:rPr lang="en-IN" sz="4400" i="0" dirty="0">
                <a:solidFill>
                  <a:schemeClr val="bg1"/>
                </a:solidFill>
                <a:effectLst/>
                <a:latin typeface="Century Gothic (Headings)"/>
              </a:rPr>
              <a:t>imitations</a:t>
            </a:r>
            <a:endParaRPr lang="en-IN" sz="4400" dirty="0">
              <a:solidFill>
                <a:schemeClr val="bg1"/>
              </a:solidFill>
              <a:latin typeface="Century Gothic (Headings)"/>
            </a:endParaRPr>
          </a:p>
        </p:txBody>
      </p:sp>
      <p:sp>
        <p:nvSpPr>
          <p:cNvPr id="3" name="TextBox 2">
            <a:extLst>
              <a:ext uri="{FF2B5EF4-FFF2-40B4-BE49-F238E27FC236}">
                <a16:creationId xmlns:a16="http://schemas.microsoft.com/office/drawing/2014/main" id="{0EB08789-12DD-4365-ACF3-E7E2E145A812}"/>
              </a:ext>
            </a:extLst>
          </p:cNvPr>
          <p:cNvSpPr txBox="1"/>
          <p:nvPr/>
        </p:nvSpPr>
        <p:spPr>
          <a:xfrm>
            <a:off x="438150" y="2822331"/>
            <a:ext cx="11175023" cy="3693319"/>
          </a:xfrm>
          <a:prstGeom prst="rect">
            <a:avLst/>
          </a:prstGeom>
          <a:noFill/>
        </p:spPr>
        <p:txBody>
          <a:bodyPr wrap="square" rtlCol="0">
            <a:spAutoFit/>
          </a:bodyPr>
          <a:lstStyle/>
          <a:p>
            <a:r>
              <a:rPr lang="en-IN" dirty="0">
                <a:latin typeface="Bookman Old Style" panose="02050604050505020204" pitchFamily="18" charset="0"/>
                <a:cs typeface="Arial" panose="020B0604020202020204" pitchFamily="34" charset="0"/>
              </a:rPr>
              <a:t>One of the common method is of Breast Cancer detection  is </a:t>
            </a:r>
            <a:r>
              <a:rPr lang="en-IN" b="1" i="0" dirty="0">
                <a:solidFill>
                  <a:srgbClr val="223654"/>
                </a:solidFill>
                <a:effectLst/>
                <a:latin typeface="Bookman Old Style" panose="02050604050505020204" pitchFamily="18" charset="0"/>
                <a:cs typeface="Arial" panose="020B0604020202020204" pitchFamily="34" charset="0"/>
              </a:rPr>
              <a:t>Mammography.</a:t>
            </a:r>
          </a:p>
          <a:p>
            <a:endParaRPr lang="en-IN" b="1" dirty="0">
              <a:solidFill>
                <a:srgbClr val="223654"/>
              </a:solidFill>
              <a:latin typeface="Bookman Old Style" panose="02050604050505020204" pitchFamily="18" charset="0"/>
              <a:cs typeface="Arial" panose="020B0604020202020204" pitchFamily="34" charset="0"/>
            </a:endParaRPr>
          </a:p>
          <a:p>
            <a:pPr marL="742950" lvl="1" indent="-285750" fontAlgn="base">
              <a:buFont typeface="Arial" panose="020B0604020202020204" pitchFamily="34" charset="0"/>
              <a:buChar char="•"/>
            </a:pPr>
            <a:r>
              <a:rPr lang="en-US" b="0" i="0" dirty="0">
                <a:solidFill>
                  <a:srgbClr val="444444"/>
                </a:solidFill>
                <a:effectLst/>
                <a:latin typeface="Bookman Old Style" panose="02050604050505020204" pitchFamily="18" charset="0"/>
              </a:rPr>
              <a:t>A </a:t>
            </a:r>
            <a:r>
              <a:rPr lang="en-US" b="1" i="0" dirty="0">
                <a:solidFill>
                  <a:srgbClr val="444444"/>
                </a:solidFill>
                <a:effectLst/>
                <a:latin typeface="Bookman Old Style" panose="02050604050505020204" pitchFamily="18" charset="0"/>
              </a:rPr>
              <a:t>mammogram</a:t>
            </a:r>
            <a:r>
              <a:rPr lang="en-US" b="0" i="0" dirty="0">
                <a:solidFill>
                  <a:srgbClr val="444444"/>
                </a:solidFill>
                <a:effectLst/>
                <a:latin typeface="Bookman Old Style" panose="02050604050505020204" pitchFamily="18" charset="0"/>
              </a:rPr>
              <a:t> is an x-ray picture of the breast. It can also be used if you have a lump or other sign of breast cancer.</a:t>
            </a:r>
          </a:p>
          <a:p>
            <a:pPr marL="742950" lvl="1" indent="-285750" fontAlgn="base">
              <a:buFont typeface="Arial" panose="020B0604020202020204" pitchFamily="34" charset="0"/>
              <a:buChar char="•"/>
            </a:pPr>
            <a:endParaRPr lang="en-US" b="0" i="0" dirty="0">
              <a:solidFill>
                <a:srgbClr val="444444"/>
              </a:solidFill>
              <a:effectLst/>
              <a:latin typeface="Bookman Old Style" panose="02050604050505020204" pitchFamily="18" charset="0"/>
            </a:endParaRPr>
          </a:p>
          <a:p>
            <a:pPr marL="742950" lvl="1" indent="-285750" fontAlgn="base">
              <a:buFont typeface="Arial" panose="020B0604020202020204" pitchFamily="34" charset="0"/>
              <a:buChar char="•"/>
            </a:pPr>
            <a:r>
              <a:rPr lang="en-US" b="0" i="0" dirty="0">
                <a:solidFill>
                  <a:srgbClr val="444444"/>
                </a:solidFill>
                <a:effectLst/>
                <a:latin typeface="Bookman Old Style" panose="02050604050505020204" pitchFamily="18" charset="0"/>
              </a:rPr>
              <a:t>Screening mammography is the type of mammogram that checks you when you have no symptoms.</a:t>
            </a:r>
          </a:p>
          <a:p>
            <a:pPr marL="742950" lvl="1" indent="-285750" fontAlgn="base">
              <a:buFont typeface="Arial" panose="020B0604020202020204" pitchFamily="34" charset="0"/>
              <a:buChar char="•"/>
            </a:pPr>
            <a:endParaRPr lang="en-US" dirty="0">
              <a:solidFill>
                <a:srgbClr val="444444"/>
              </a:solidFill>
              <a:latin typeface="Bookman Old Style" panose="02050604050505020204" pitchFamily="18" charset="0"/>
            </a:endParaRPr>
          </a:p>
          <a:p>
            <a:pPr marL="742950" lvl="1" indent="-285750" fontAlgn="base">
              <a:buFont typeface="Arial" panose="020B0604020202020204" pitchFamily="34" charset="0"/>
              <a:buChar char="•"/>
            </a:pPr>
            <a:r>
              <a:rPr lang="en-US" b="0" i="0" dirty="0">
                <a:solidFill>
                  <a:srgbClr val="444444"/>
                </a:solidFill>
                <a:effectLst/>
                <a:latin typeface="Bookman Old Style" panose="02050604050505020204" pitchFamily="18" charset="0"/>
              </a:rPr>
              <a:t>It can help reduce the number of deaths from breast cancer among women ages 40 to 70. </a:t>
            </a:r>
          </a:p>
          <a:p>
            <a:pPr marL="742950" lvl="1" indent="-285750" fontAlgn="base">
              <a:buFont typeface="Arial" panose="020B0604020202020204" pitchFamily="34" charset="0"/>
              <a:buChar char="•"/>
            </a:pPr>
            <a:endParaRPr lang="en-US" dirty="0">
              <a:solidFill>
                <a:srgbClr val="444444"/>
              </a:solidFill>
              <a:latin typeface="Bookman Old Style" panose="02050604050505020204" pitchFamily="18" charset="0"/>
            </a:endParaRPr>
          </a:p>
          <a:p>
            <a:pPr marL="742950" lvl="1" indent="-285750" fontAlgn="base">
              <a:buFont typeface="Arial" panose="020B0604020202020204" pitchFamily="34" charset="0"/>
              <a:buChar char="•"/>
            </a:pPr>
            <a:r>
              <a:rPr lang="en-US" b="0" i="0" dirty="0">
                <a:solidFill>
                  <a:srgbClr val="444444"/>
                </a:solidFill>
                <a:effectLst/>
                <a:latin typeface="Bookman Old Style" panose="02050604050505020204" pitchFamily="18" charset="0"/>
              </a:rPr>
              <a:t>Mammograms are also recommended for younger women who have symptoms of breast cancer or who have a high risk of the disease.</a:t>
            </a:r>
          </a:p>
          <a:p>
            <a:endParaRPr lang="en-IN" dirty="0">
              <a:latin typeface="Bookman Old Style" panose="02050604050505020204" pitchFamily="18" charset="0"/>
              <a:cs typeface="Arial" panose="020B0604020202020204" pitchFamily="34" charset="0"/>
            </a:endParaRPr>
          </a:p>
        </p:txBody>
      </p:sp>
      <p:sp>
        <p:nvSpPr>
          <p:cNvPr id="4" name="Slide Number Placeholder 3">
            <a:extLst>
              <a:ext uri="{FF2B5EF4-FFF2-40B4-BE49-F238E27FC236}">
                <a16:creationId xmlns:a16="http://schemas.microsoft.com/office/drawing/2014/main" id="{6B3C813F-AF93-4A06-9D24-DB663FBFA4A1}"/>
              </a:ext>
            </a:extLst>
          </p:cNvPr>
          <p:cNvSpPr>
            <a:spLocks noGrp="1"/>
          </p:cNvSpPr>
          <p:nvPr>
            <p:ph type="sldNum" sz="quarter" idx="12"/>
          </p:nvPr>
        </p:nvSpPr>
        <p:spPr/>
        <p:txBody>
          <a:bodyPr/>
          <a:lstStyle/>
          <a:p>
            <a:fld id="{BFDB0D58-5588-4192-AAFD-61E16FB7490D}" type="slidenum">
              <a:rPr lang="en-IN" smtClean="0"/>
              <a:t>5</a:t>
            </a:fld>
            <a:endParaRPr lang="en-IN"/>
          </a:p>
        </p:txBody>
      </p:sp>
    </p:spTree>
    <p:extLst>
      <p:ext uri="{BB962C8B-B14F-4D97-AF65-F5344CB8AC3E}">
        <p14:creationId xmlns:p14="http://schemas.microsoft.com/office/powerpoint/2010/main" val="2019569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9F61E-76EB-452A-BC20-4023C3183BFB}"/>
              </a:ext>
            </a:extLst>
          </p:cNvPr>
          <p:cNvSpPr>
            <a:spLocks noGrp="1"/>
          </p:cNvSpPr>
          <p:nvPr>
            <p:ph type="title"/>
          </p:nvPr>
        </p:nvSpPr>
        <p:spPr/>
        <p:txBody>
          <a:bodyPr/>
          <a:lstStyle/>
          <a:p>
            <a:r>
              <a:rPr lang="en-IN" sz="4400" dirty="0">
                <a:ln w="0">
                  <a:solidFill>
                    <a:schemeClr val="bg1"/>
                  </a:solidFill>
                </a:ln>
                <a:solidFill>
                  <a:schemeClr val="bg1"/>
                </a:solidFill>
                <a:effectLst>
                  <a:outerShdw blurRad="38100" dist="19050" dir="2700000" algn="tl" rotWithShape="0">
                    <a:schemeClr val="dk1">
                      <a:alpha val="40000"/>
                    </a:schemeClr>
                  </a:outerShdw>
                </a:effectLst>
                <a:latin typeface="Century Gothic (Headings)"/>
              </a:rPr>
              <a:t>L</a:t>
            </a:r>
            <a:r>
              <a:rPr lang="en-IN" sz="4400" i="0" dirty="0">
                <a:ln w="0">
                  <a:solidFill>
                    <a:schemeClr val="bg1"/>
                  </a:solidFill>
                </a:ln>
                <a:solidFill>
                  <a:schemeClr val="bg1"/>
                </a:solidFill>
                <a:effectLst>
                  <a:outerShdw blurRad="38100" dist="19050" dir="2700000" algn="tl" rotWithShape="0">
                    <a:schemeClr val="dk1">
                      <a:alpha val="40000"/>
                    </a:schemeClr>
                  </a:outerShdw>
                </a:effectLst>
                <a:latin typeface="Century Gothic (Headings)"/>
              </a:rPr>
              <a:t>IMITATIONS</a:t>
            </a:r>
            <a:endParaRPr lang="en-IN" sz="4400" dirty="0">
              <a:ln w="0">
                <a:solidFill>
                  <a:schemeClr val="bg1"/>
                </a:solidFill>
              </a:ln>
              <a:solidFill>
                <a:schemeClr val="bg1"/>
              </a:solidFill>
              <a:effectLst>
                <a:outerShdw blurRad="38100" dist="19050" dir="2700000" algn="tl" rotWithShape="0">
                  <a:schemeClr val="dk1">
                    <a:alpha val="40000"/>
                  </a:schemeClr>
                </a:outerShdw>
              </a:effectLst>
              <a:latin typeface="Century Gothic (Headings)"/>
            </a:endParaRPr>
          </a:p>
        </p:txBody>
      </p:sp>
      <p:sp>
        <p:nvSpPr>
          <p:cNvPr id="3" name="TextBox 2">
            <a:extLst>
              <a:ext uri="{FF2B5EF4-FFF2-40B4-BE49-F238E27FC236}">
                <a16:creationId xmlns:a16="http://schemas.microsoft.com/office/drawing/2014/main" id="{00295DE2-F585-4A4A-9E43-A7446976B65E}"/>
              </a:ext>
            </a:extLst>
          </p:cNvPr>
          <p:cNvSpPr txBox="1"/>
          <p:nvPr/>
        </p:nvSpPr>
        <p:spPr>
          <a:xfrm>
            <a:off x="35169" y="2333685"/>
            <a:ext cx="12121662" cy="4801314"/>
          </a:xfrm>
          <a:prstGeom prst="rect">
            <a:avLst/>
          </a:prstGeom>
          <a:noFill/>
        </p:spPr>
        <p:txBody>
          <a:bodyPr wrap="square" rtlCol="0">
            <a:spAutoFit/>
          </a:bodyPr>
          <a:lstStyle/>
          <a:p>
            <a:pPr marL="285750" indent="-285750">
              <a:buFont typeface="Arial" panose="020B0604020202020204" pitchFamily="34" charset="0"/>
              <a:buChar char="•"/>
            </a:pPr>
            <a:r>
              <a:rPr lang="en-US" b="1" i="0" dirty="0">
                <a:effectLst/>
                <a:latin typeface="Bookman Old Style" panose="02050604050505020204" pitchFamily="18" charset="0"/>
              </a:rPr>
              <a:t>Mammograms do not detect all cancers -</a:t>
            </a:r>
          </a:p>
          <a:p>
            <a:pPr marL="1200150" lvl="2" indent="-285750">
              <a:buFont typeface="Wingdings" panose="05000000000000000000" pitchFamily="2" charset="2"/>
              <a:buChar char="§"/>
            </a:pPr>
            <a:r>
              <a:rPr lang="en-US" sz="1600" b="0" i="0" dirty="0">
                <a:solidFill>
                  <a:srgbClr val="333333"/>
                </a:solidFill>
                <a:effectLst/>
                <a:latin typeface="Bookman Old Style" panose="02050604050505020204" pitchFamily="18" charset="0"/>
              </a:rPr>
              <a:t>Some cancers cannot be detected on a mammogram due to the location of the cancer or the density of the breast tissue. </a:t>
            </a:r>
          </a:p>
          <a:p>
            <a:pPr marL="1200150" lvl="2" indent="-285750">
              <a:buFont typeface="Wingdings" panose="05000000000000000000" pitchFamily="2" charset="2"/>
              <a:buChar char="§"/>
            </a:pPr>
            <a:r>
              <a:rPr lang="en-US" sz="1600" b="0" i="0" dirty="0">
                <a:solidFill>
                  <a:srgbClr val="333333"/>
                </a:solidFill>
                <a:effectLst/>
                <a:latin typeface="Bookman Old Style" panose="02050604050505020204" pitchFamily="18" charset="0"/>
              </a:rPr>
              <a:t>About 25 per cent of cancers in women ages 40-49 are not detectable by a screening mammogram, compared with about 10 per cent in women older than 50.</a:t>
            </a:r>
          </a:p>
          <a:p>
            <a:endParaRPr lang="en-US" dirty="0">
              <a:solidFill>
                <a:srgbClr val="333333"/>
              </a:solidFill>
              <a:latin typeface="Bookman Old Style" panose="02050604050505020204" pitchFamily="18" charset="0"/>
            </a:endParaRPr>
          </a:p>
          <a:p>
            <a:pPr marL="285750" indent="-285750">
              <a:buFont typeface="Arial" panose="020B0604020202020204" pitchFamily="34" charset="0"/>
              <a:buChar char="•"/>
            </a:pPr>
            <a:r>
              <a:rPr lang="en-US" b="1" dirty="0">
                <a:latin typeface="Bookman Old Style" panose="02050604050505020204" pitchFamily="18" charset="0"/>
              </a:rPr>
              <a:t>Does not classify cancer type –</a:t>
            </a:r>
          </a:p>
          <a:p>
            <a:pPr marL="742950" lvl="1" indent="-285750">
              <a:buFont typeface="Arial" panose="020B0604020202020204" pitchFamily="34" charset="0"/>
              <a:buChar char="•"/>
            </a:pPr>
            <a:r>
              <a:rPr lang="en-US" b="0" i="0" dirty="0">
                <a:solidFill>
                  <a:srgbClr val="111111"/>
                </a:solidFill>
                <a:effectLst/>
                <a:latin typeface="Bookman Old Style" panose="02050604050505020204" pitchFamily="18" charset="0"/>
              </a:rPr>
              <a:t>A tumor can be </a:t>
            </a:r>
            <a:r>
              <a:rPr lang="en-US" b="1" i="0" dirty="0">
                <a:solidFill>
                  <a:srgbClr val="111111"/>
                </a:solidFill>
                <a:effectLst/>
                <a:latin typeface="Bookman Old Style" panose="02050604050505020204" pitchFamily="18" charset="0"/>
              </a:rPr>
              <a:t>benign</a:t>
            </a:r>
            <a:r>
              <a:rPr lang="en-US" b="0" i="0" dirty="0">
                <a:solidFill>
                  <a:srgbClr val="111111"/>
                </a:solidFill>
                <a:effectLst/>
                <a:latin typeface="Bookman Old Style" panose="02050604050505020204" pitchFamily="18" charset="0"/>
              </a:rPr>
              <a:t> (not dangerous to health) or </a:t>
            </a:r>
            <a:r>
              <a:rPr lang="en-US" b="1" i="0" dirty="0">
                <a:solidFill>
                  <a:srgbClr val="111111"/>
                </a:solidFill>
                <a:effectLst/>
                <a:latin typeface="Bookman Old Style" panose="02050604050505020204" pitchFamily="18" charset="0"/>
              </a:rPr>
              <a:t>malignant</a:t>
            </a:r>
            <a:r>
              <a:rPr lang="en-US" b="0" i="0" dirty="0">
                <a:solidFill>
                  <a:srgbClr val="111111"/>
                </a:solidFill>
                <a:effectLst/>
                <a:latin typeface="Bookman Old Style" panose="02050604050505020204" pitchFamily="18" charset="0"/>
              </a:rPr>
              <a:t> (has the potential to be dangerous). </a:t>
            </a:r>
          </a:p>
          <a:p>
            <a:pPr marL="742950" lvl="1" indent="-285750">
              <a:buFont typeface="Arial" panose="020B0604020202020204" pitchFamily="34" charset="0"/>
              <a:buChar char="•"/>
            </a:pPr>
            <a:endParaRPr lang="en-US" b="0" i="0" dirty="0">
              <a:solidFill>
                <a:srgbClr val="111111"/>
              </a:solidFill>
              <a:effectLst/>
              <a:latin typeface="Bookman Old Style" panose="02050604050505020204" pitchFamily="18" charset="0"/>
            </a:endParaRPr>
          </a:p>
          <a:p>
            <a:pPr marL="742950" lvl="1" indent="-285750">
              <a:buFont typeface="Arial" panose="020B0604020202020204" pitchFamily="34" charset="0"/>
              <a:buChar char="•"/>
            </a:pPr>
            <a:r>
              <a:rPr lang="en-US" b="0" i="0" dirty="0">
                <a:solidFill>
                  <a:srgbClr val="111111"/>
                </a:solidFill>
                <a:effectLst/>
                <a:latin typeface="Bookman Old Style" panose="02050604050505020204" pitchFamily="18" charset="0"/>
              </a:rPr>
              <a:t>Benign tumors are not considered cancerous: their cells are close to normal in appearance, they grow slowly, and they do not invade nearby tissues or spread to other parts of the body. </a:t>
            </a:r>
          </a:p>
          <a:p>
            <a:pPr marL="742950" lvl="1" indent="-285750">
              <a:buFont typeface="Arial" panose="020B0604020202020204" pitchFamily="34" charset="0"/>
              <a:buChar char="•"/>
            </a:pPr>
            <a:endParaRPr lang="en-US" b="0" i="0" dirty="0">
              <a:solidFill>
                <a:srgbClr val="111111"/>
              </a:solidFill>
              <a:effectLst/>
              <a:latin typeface="Bookman Old Style" panose="02050604050505020204" pitchFamily="18" charset="0"/>
            </a:endParaRPr>
          </a:p>
          <a:p>
            <a:pPr marL="742950" lvl="1" indent="-285750">
              <a:buFont typeface="Arial" panose="020B0604020202020204" pitchFamily="34" charset="0"/>
              <a:buChar char="•"/>
            </a:pPr>
            <a:r>
              <a:rPr lang="en-US" b="0" i="0" dirty="0">
                <a:solidFill>
                  <a:srgbClr val="111111"/>
                </a:solidFill>
                <a:effectLst/>
                <a:latin typeface="Bookman Old Style" panose="02050604050505020204" pitchFamily="18" charset="0"/>
              </a:rPr>
              <a:t>Malignant tumors are cancerous. Left unchecked, malignant cells eventually can spread beyond the original tumor to other parts of the body.</a:t>
            </a:r>
            <a:endParaRPr lang="en-US" b="1" i="0" dirty="0">
              <a:solidFill>
                <a:srgbClr val="111111"/>
              </a:solidFill>
              <a:effectLst/>
              <a:latin typeface="Bookman Old Style" panose="02050604050505020204" pitchFamily="18" charset="0"/>
            </a:endParaRPr>
          </a:p>
          <a:p>
            <a:endParaRPr lang="en-US" b="1" dirty="0">
              <a:solidFill>
                <a:srgbClr val="111111"/>
              </a:solidFill>
              <a:latin typeface="Bookman Old Style" panose="02050604050505020204" pitchFamily="18" charset="0"/>
            </a:endParaRPr>
          </a:p>
          <a:p>
            <a:r>
              <a:rPr lang="en-US" b="1" i="0" dirty="0">
                <a:solidFill>
                  <a:srgbClr val="FF0000"/>
                </a:solidFill>
                <a:effectLst/>
                <a:latin typeface="Bookman Old Style" panose="02050604050505020204" pitchFamily="18" charset="0"/>
              </a:rPr>
              <a:t>The term “breast cancer” refers to a malignant tumor that has developed from cells in the breast.</a:t>
            </a:r>
            <a:endParaRPr lang="en-US" b="1" dirty="0">
              <a:solidFill>
                <a:srgbClr val="FF0000"/>
              </a:solidFill>
              <a:latin typeface="Bookman Old Style" panose="02050604050505020204" pitchFamily="18" charset="0"/>
            </a:endParaRPr>
          </a:p>
          <a:p>
            <a:endParaRPr lang="en-IN" b="1" dirty="0"/>
          </a:p>
        </p:txBody>
      </p:sp>
      <p:sp>
        <p:nvSpPr>
          <p:cNvPr id="4" name="Slide Number Placeholder 3">
            <a:extLst>
              <a:ext uri="{FF2B5EF4-FFF2-40B4-BE49-F238E27FC236}">
                <a16:creationId xmlns:a16="http://schemas.microsoft.com/office/drawing/2014/main" id="{F36AD30F-7E5A-4FF7-92C7-82F8D9417ED7}"/>
              </a:ext>
            </a:extLst>
          </p:cNvPr>
          <p:cNvSpPr>
            <a:spLocks noGrp="1"/>
          </p:cNvSpPr>
          <p:nvPr>
            <p:ph type="sldNum" sz="quarter" idx="12"/>
          </p:nvPr>
        </p:nvSpPr>
        <p:spPr/>
        <p:txBody>
          <a:bodyPr/>
          <a:lstStyle/>
          <a:p>
            <a:fld id="{BFDB0D58-5588-4192-AAFD-61E16FB7490D}" type="slidenum">
              <a:rPr lang="en-IN" smtClean="0"/>
              <a:t>6</a:t>
            </a:fld>
            <a:endParaRPr lang="en-IN"/>
          </a:p>
        </p:txBody>
      </p:sp>
    </p:spTree>
    <p:extLst>
      <p:ext uri="{BB962C8B-B14F-4D97-AF65-F5344CB8AC3E}">
        <p14:creationId xmlns:p14="http://schemas.microsoft.com/office/powerpoint/2010/main" val="174461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6649-785C-42B3-A4FF-B07DCB587BFB}"/>
              </a:ext>
            </a:extLst>
          </p:cNvPr>
          <p:cNvSpPr>
            <a:spLocks noGrp="1"/>
          </p:cNvSpPr>
          <p:nvPr>
            <p:ph type="title"/>
          </p:nvPr>
        </p:nvSpPr>
        <p:spPr>
          <a:xfrm>
            <a:off x="943938" y="982460"/>
            <a:ext cx="8761413" cy="706964"/>
          </a:xfrm>
        </p:spPr>
        <p:txBody>
          <a:bodyPr/>
          <a:lstStyle/>
          <a:p>
            <a:r>
              <a:rPr lang="en-IN" i="0" dirty="0">
                <a:solidFill>
                  <a:schemeClr val="bg1"/>
                </a:solidFill>
                <a:effectLst/>
                <a:latin typeface="Century Gothic (Headings)"/>
              </a:rPr>
              <a:t>Proposed Work and Methodology</a:t>
            </a:r>
            <a:endParaRPr lang="en-IN" dirty="0">
              <a:solidFill>
                <a:schemeClr val="bg1"/>
              </a:solidFill>
              <a:latin typeface="Century Gothic (Headings)"/>
            </a:endParaRPr>
          </a:p>
        </p:txBody>
      </p:sp>
      <p:sp>
        <p:nvSpPr>
          <p:cNvPr id="3" name="TextBox 2">
            <a:extLst>
              <a:ext uri="{FF2B5EF4-FFF2-40B4-BE49-F238E27FC236}">
                <a16:creationId xmlns:a16="http://schemas.microsoft.com/office/drawing/2014/main" id="{62CD4644-EEFB-48CD-B462-732D726F3B8F}"/>
              </a:ext>
            </a:extLst>
          </p:cNvPr>
          <p:cNvSpPr txBox="1"/>
          <p:nvPr/>
        </p:nvSpPr>
        <p:spPr>
          <a:xfrm>
            <a:off x="360485" y="2567354"/>
            <a:ext cx="11175024" cy="3139321"/>
          </a:xfrm>
          <a:prstGeom prst="rect">
            <a:avLst/>
          </a:prstGeom>
          <a:noFill/>
        </p:spPr>
        <p:txBody>
          <a:bodyPr wrap="square" rtlCol="0">
            <a:spAutoFit/>
          </a:bodyPr>
          <a:lstStyle/>
          <a:p>
            <a:pPr marL="285750" indent="-285750">
              <a:buFont typeface="Arial" panose="020B0604020202020204" pitchFamily="34" charset="0"/>
              <a:buChar char="•"/>
            </a:pPr>
            <a:r>
              <a:rPr lang="en-IN" dirty="0"/>
              <a:t>We will be making  a Machine Learning  model which will be using a dataset to classify the breast cancer into two types </a:t>
            </a:r>
          </a:p>
          <a:p>
            <a:pPr marL="285750" indent="-285750">
              <a:buFont typeface="Arial" panose="020B0604020202020204" pitchFamily="34" charset="0"/>
              <a:buChar char="•"/>
            </a:pPr>
            <a:r>
              <a:rPr lang="en-IN" dirty="0">
                <a:solidFill>
                  <a:srgbClr val="123654"/>
                </a:solidFill>
                <a:latin typeface="Arial" panose="020B0604020202020204" pitchFamily="34" charset="0"/>
              </a:rPr>
              <a:t>1.) M</a:t>
            </a:r>
            <a:r>
              <a:rPr lang="en-IN" b="0" i="0" dirty="0">
                <a:solidFill>
                  <a:srgbClr val="123654"/>
                </a:solidFill>
                <a:effectLst/>
                <a:latin typeface="Arial" panose="020B0604020202020204" pitchFamily="34" charset="0"/>
              </a:rPr>
              <a:t>alignant                                                     2.) Benign</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will be using advance classification and optimization methods for increasing the accuracy of our predicting model</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Our model will be able to classify  the cancer in to the above given types with high accuracy on the set of data given by the client </a:t>
            </a:r>
          </a:p>
          <a:p>
            <a:endParaRPr lang="en-IN" dirty="0"/>
          </a:p>
          <a:p>
            <a:r>
              <a:rPr lang="en-IN" b="1" dirty="0"/>
              <a:t>Block diagram of our methodology-</a:t>
            </a:r>
          </a:p>
        </p:txBody>
      </p:sp>
      <p:grpSp>
        <p:nvGrpSpPr>
          <p:cNvPr id="5" name="Group 4">
            <a:extLst>
              <a:ext uri="{FF2B5EF4-FFF2-40B4-BE49-F238E27FC236}">
                <a16:creationId xmlns:a16="http://schemas.microsoft.com/office/drawing/2014/main" id="{EE1AC828-D5E9-4AF6-8EED-CC7B8A988EB3}"/>
              </a:ext>
            </a:extLst>
          </p:cNvPr>
          <p:cNvGrpSpPr/>
          <p:nvPr/>
        </p:nvGrpSpPr>
        <p:grpSpPr>
          <a:xfrm>
            <a:off x="520691" y="5823598"/>
            <a:ext cx="10636748" cy="800530"/>
            <a:chOff x="1690067" y="5798311"/>
            <a:chExt cx="9457611" cy="800530"/>
          </a:xfrm>
        </p:grpSpPr>
        <p:sp>
          <p:nvSpPr>
            <p:cNvPr id="6" name="Freeform: Shape 5">
              <a:extLst>
                <a:ext uri="{FF2B5EF4-FFF2-40B4-BE49-F238E27FC236}">
                  <a16:creationId xmlns:a16="http://schemas.microsoft.com/office/drawing/2014/main" id="{2ACDFB4B-4E6E-4696-9FDD-0112EEDC346D}"/>
                </a:ext>
              </a:extLst>
            </p:cNvPr>
            <p:cNvSpPr/>
            <p:nvPr/>
          </p:nvSpPr>
          <p:spPr>
            <a:xfrm>
              <a:off x="1690067"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Dataset</a:t>
              </a:r>
            </a:p>
          </p:txBody>
        </p:sp>
        <p:sp>
          <p:nvSpPr>
            <p:cNvPr id="7" name="Freeform: Shape 6">
              <a:extLst>
                <a:ext uri="{FF2B5EF4-FFF2-40B4-BE49-F238E27FC236}">
                  <a16:creationId xmlns:a16="http://schemas.microsoft.com/office/drawing/2014/main" id="{21A4991C-C211-4BCE-AF48-D90DA9338C84}"/>
                </a:ext>
              </a:extLst>
            </p:cNvPr>
            <p:cNvSpPr/>
            <p:nvPr/>
          </p:nvSpPr>
          <p:spPr>
            <a:xfrm>
              <a:off x="2925974"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8" name="Freeform: Shape 7">
              <a:extLst>
                <a:ext uri="{FF2B5EF4-FFF2-40B4-BE49-F238E27FC236}">
                  <a16:creationId xmlns:a16="http://schemas.microsoft.com/office/drawing/2014/main" id="{5C2E3C8F-F297-4E7F-A099-1DD0B5B61398}"/>
                </a:ext>
              </a:extLst>
            </p:cNvPr>
            <p:cNvSpPr/>
            <p:nvPr/>
          </p:nvSpPr>
          <p:spPr>
            <a:xfrm>
              <a:off x="3263040" y="5798311"/>
              <a:ext cx="1592747" cy="800530"/>
            </a:xfrm>
            <a:custGeom>
              <a:avLst/>
              <a:gdLst>
                <a:gd name="connsiteX0" fmla="*/ 0 w 1592747"/>
                <a:gd name="connsiteY0" fmla="*/ 80053 h 800530"/>
                <a:gd name="connsiteX1" fmla="*/ 80053 w 1592747"/>
                <a:gd name="connsiteY1" fmla="*/ 0 h 800530"/>
                <a:gd name="connsiteX2" fmla="*/ 1512694 w 1592747"/>
                <a:gd name="connsiteY2" fmla="*/ 0 h 800530"/>
                <a:gd name="connsiteX3" fmla="*/ 1592747 w 1592747"/>
                <a:gd name="connsiteY3" fmla="*/ 80053 h 800530"/>
                <a:gd name="connsiteX4" fmla="*/ 1592747 w 1592747"/>
                <a:gd name="connsiteY4" fmla="*/ 720477 h 800530"/>
                <a:gd name="connsiteX5" fmla="*/ 1512694 w 1592747"/>
                <a:gd name="connsiteY5" fmla="*/ 800530 h 800530"/>
                <a:gd name="connsiteX6" fmla="*/ 80053 w 1592747"/>
                <a:gd name="connsiteY6" fmla="*/ 800530 h 800530"/>
                <a:gd name="connsiteX7" fmla="*/ 0 w 1592747"/>
                <a:gd name="connsiteY7" fmla="*/ 720477 h 800530"/>
                <a:gd name="connsiteX8" fmla="*/ 0 w 1592747"/>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2747" h="800530">
                  <a:moveTo>
                    <a:pt x="0" y="80053"/>
                  </a:moveTo>
                  <a:cubicBezTo>
                    <a:pt x="0" y="35841"/>
                    <a:pt x="35841" y="0"/>
                    <a:pt x="80053" y="0"/>
                  </a:cubicBezTo>
                  <a:lnTo>
                    <a:pt x="1512694" y="0"/>
                  </a:lnTo>
                  <a:cubicBezTo>
                    <a:pt x="1556906" y="0"/>
                    <a:pt x="1592747" y="35841"/>
                    <a:pt x="1592747" y="80053"/>
                  </a:cubicBezTo>
                  <a:lnTo>
                    <a:pt x="1592747" y="720477"/>
                  </a:lnTo>
                  <a:cubicBezTo>
                    <a:pt x="1592747" y="764689"/>
                    <a:pt x="1556906" y="800530"/>
                    <a:pt x="1512694"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Pre-processing data</a:t>
              </a:r>
            </a:p>
          </p:txBody>
        </p:sp>
        <p:sp>
          <p:nvSpPr>
            <p:cNvPr id="9" name="Freeform: Shape 8">
              <a:extLst>
                <a:ext uri="{FF2B5EF4-FFF2-40B4-BE49-F238E27FC236}">
                  <a16:creationId xmlns:a16="http://schemas.microsoft.com/office/drawing/2014/main" id="{C8E867CC-ABA1-46CD-977A-B26DFCA5F9A1}"/>
                </a:ext>
              </a:extLst>
            </p:cNvPr>
            <p:cNvSpPr/>
            <p:nvPr/>
          </p:nvSpPr>
          <p:spPr>
            <a:xfrm>
              <a:off x="4965670" y="6059256"/>
              <a:ext cx="232952" cy="278640"/>
            </a:xfrm>
            <a:custGeom>
              <a:avLst/>
              <a:gdLst>
                <a:gd name="connsiteX0" fmla="*/ 0 w 232952"/>
                <a:gd name="connsiteY0" fmla="*/ 55728 h 278640"/>
                <a:gd name="connsiteX1" fmla="*/ 116476 w 232952"/>
                <a:gd name="connsiteY1" fmla="*/ 55728 h 278640"/>
                <a:gd name="connsiteX2" fmla="*/ 116476 w 232952"/>
                <a:gd name="connsiteY2" fmla="*/ 0 h 278640"/>
                <a:gd name="connsiteX3" fmla="*/ 232952 w 232952"/>
                <a:gd name="connsiteY3" fmla="*/ 139320 h 278640"/>
                <a:gd name="connsiteX4" fmla="*/ 116476 w 232952"/>
                <a:gd name="connsiteY4" fmla="*/ 278640 h 278640"/>
                <a:gd name="connsiteX5" fmla="*/ 116476 w 232952"/>
                <a:gd name="connsiteY5" fmla="*/ 222912 h 278640"/>
                <a:gd name="connsiteX6" fmla="*/ 0 w 232952"/>
                <a:gd name="connsiteY6" fmla="*/ 222912 h 278640"/>
                <a:gd name="connsiteX7" fmla="*/ 0 w 232952"/>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2952" h="278640">
                  <a:moveTo>
                    <a:pt x="0" y="55728"/>
                  </a:moveTo>
                  <a:lnTo>
                    <a:pt x="116476" y="55728"/>
                  </a:lnTo>
                  <a:lnTo>
                    <a:pt x="116476" y="0"/>
                  </a:lnTo>
                  <a:lnTo>
                    <a:pt x="232952" y="139320"/>
                  </a:lnTo>
                  <a:lnTo>
                    <a:pt x="116476" y="278640"/>
                  </a:lnTo>
                  <a:lnTo>
                    <a:pt x="116476" y="222912"/>
                  </a:lnTo>
                  <a:lnTo>
                    <a:pt x="0" y="222912"/>
                  </a:lnTo>
                  <a:lnTo>
                    <a:pt x="0" y="55728"/>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55728" rIns="69886"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0" name="Freeform: Shape 9">
              <a:extLst>
                <a:ext uri="{FF2B5EF4-FFF2-40B4-BE49-F238E27FC236}">
                  <a16:creationId xmlns:a16="http://schemas.microsoft.com/office/drawing/2014/main" id="{3CBD2BD0-29B1-4A2B-B70E-2C94E8D183E5}"/>
                </a:ext>
              </a:extLst>
            </p:cNvPr>
            <p:cNvSpPr/>
            <p:nvPr/>
          </p:nvSpPr>
          <p:spPr>
            <a:xfrm>
              <a:off x="5295320"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Building Model</a:t>
              </a:r>
            </a:p>
          </p:txBody>
        </p:sp>
        <p:sp>
          <p:nvSpPr>
            <p:cNvPr id="11" name="Freeform: Shape 10">
              <a:extLst>
                <a:ext uri="{FF2B5EF4-FFF2-40B4-BE49-F238E27FC236}">
                  <a16:creationId xmlns:a16="http://schemas.microsoft.com/office/drawing/2014/main" id="{FFD73158-18AA-4338-912D-181A27EC28BF}"/>
                </a:ext>
              </a:extLst>
            </p:cNvPr>
            <p:cNvSpPr/>
            <p:nvPr/>
          </p:nvSpPr>
          <p:spPr>
            <a:xfrm>
              <a:off x="6533700" y="6059256"/>
              <a:ext cx="243433" cy="278640"/>
            </a:xfrm>
            <a:custGeom>
              <a:avLst/>
              <a:gdLst>
                <a:gd name="connsiteX0" fmla="*/ 0 w 243433"/>
                <a:gd name="connsiteY0" fmla="*/ 55728 h 278640"/>
                <a:gd name="connsiteX1" fmla="*/ 121717 w 243433"/>
                <a:gd name="connsiteY1" fmla="*/ 55728 h 278640"/>
                <a:gd name="connsiteX2" fmla="*/ 121717 w 243433"/>
                <a:gd name="connsiteY2" fmla="*/ 0 h 278640"/>
                <a:gd name="connsiteX3" fmla="*/ 243433 w 243433"/>
                <a:gd name="connsiteY3" fmla="*/ 139320 h 278640"/>
                <a:gd name="connsiteX4" fmla="*/ 121717 w 243433"/>
                <a:gd name="connsiteY4" fmla="*/ 278640 h 278640"/>
                <a:gd name="connsiteX5" fmla="*/ 121717 w 243433"/>
                <a:gd name="connsiteY5" fmla="*/ 222912 h 278640"/>
                <a:gd name="connsiteX6" fmla="*/ 0 w 243433"/>
                <a:gd name="connsiteY6" fmla="*/ 222912 h 278640"/>
                <a:gd name="connsiteX7" fmla="*/ 0 w 24343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433" h="278640">
                  <a:moveTo>
                    <a:pt x="0" y="55728"/>
                  </a:moveTo>
                  <a:lnTo>
                    <a:pt x="121717" y="55728"/>
                  </a:lnTo>
                  <a:lnTo>
                    <a:pt x="121717" y="0"/>
                  </a:lnTo>
                  <a:lnTo>
                    <a:pt x="243433" y="139320"/>
                  </a:lnTo>
                  <a:lnTo>
                    <a:pt x="121717" y="278640"/>
                  </a:lnTo>
                  <a:lnTo>
                    <a:pt x="121717" y="222912"/>
                  </a:lnTo>
                  <a:lnTo>
                    <a:pt x="0" y="222912"/>
                  </a:lnTo>
                  <a:lnTo>
                    <a:pt x="0" y="55728"/>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55728" rIns="73030"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2" name="Freeform: Shape 11">
              <a:extLst>
                <a:ext uri="{FF2B5EF4-FFF2-40B4-BE49-F238E27FC236}">
                  <a16:creationId xmlns:a16="http://schemas.microsoft.com/office/drawing/2014/main" id="{5E197836-5B00-456E-B4C8-1AE91FDC6BCE}"/>
                </a:ext>
              </a:extLst>
            </p:cNvPr>
            <p:cNvSpPr/>
            <p:nvPr/>
          </p:nvSpPr>
          <p:spPr>
            <a:xfrm>
              <a:off x="6878181"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Training  </a:t>
              </a:r>
            </a:p>
          </p:txBody>
        </p:sp>
        <p:sp>
          <p:nvSpPr>
            <p:cNvPr id="13" name="Freeform: Shape 12">
              <a:extLst>
                <a:ext uri="{FF2B5EF4-FFF2-40B4-BE49-F238E27FC236}">
                  <a16:creationId xmlns:a16="http://schemas.microsoft.com/office/drawing/2014/main" id="{E9BBE723-19EA-4004-9FAC-82815A218FBA}"/>
                </a:ext>
              </a:extLst>
            </p:cNvPr>
            <p:cNvSpPr/>
            <p:nvPr/>
          </p:nvSpPr>
          <p:spPr>
            <a:xfrm>
              <a:off x="8114088"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4" name="Freeform: Shape 13">
              <a:extLst>
                <a:ext uri="{FF2B5EF4-FFF2-40B4-BE49-F238E27FC236}">
                  <a16:creationId xmlns:a16="http://schemas.microsoft.com/office/drawing/2014/main" id="{201B6493-0BD4-4CDE-ABC9-69059222C22F}"/>
                </a:ext>
              </a:extLst>
            </p:cNvPr>
            <p:cNvSpPr/>
            <p:nvPr/>
          </p:nvSpPr>
          <p:spPr>
            <a:xfrm>
              <a:off x="8451153"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Testing </a:t>
              </a:r>
            </a:p>
          </p:txBody>
        </p:sp>
        <p:sp>
          <p:nvSpPr>
            <p:cNvPr id="15" name="Freeform: Shape 14">
              <a:extLst>
                <a:ext uri="{FF2B5EF4-FFF2-40B4-BE49-F238E27FC236}">
                  <a16:creationId xmlns:a16="http://schemas.microsoft.com/office/drawing/2014/main" id="{594DD574-7CD0-4B80-95CB-75694AD641AD}"/>
                </a:ext>
              </a:extLst>
            </p:cNvPr>
            <p:cNvSpPr/>
            <p:nvPr/>
          </p:nvSpPr>
          <p:spPr>
            <a:xfrm>
              <a:off x="9687061" y="6059256"/>
              <a:ext cx="238193" cy="278640"/>
            </a:xfrm>
            <a:custGeom>
              <a:avLst/>
              <a:gdLst>
                <a:gd name="connsiteX0" fmla="*/ 0 w 238193"/>
                <a:gd name="connsiteY0" fmla="*/ 55728 h 278640"/>
                <a:gd name="connsiteX1" fmla="*/ 119097 w 238193"/>
                <a:gd name="connsiteY1" fmla="*/ 55728 h 278640"/>
                <a:gd name="connsiteX2" fmla="*/ 119097 w 238193"/>
                <a:gd name="connsiteY2" fmla="*/ 0 h 278640"/>
                <a:gd name="connsiteX3" fmla="*/ 238193 w 238193"/>
                <a:gd name="connsiteY3" fmla="*/ 139320 h 278640"/>
                <a:gd name="connsiteX4" fmla="*/ 119097 w 238193"/>
                <a:gd name="connsiteY4" fmla="*/ 278640 h 278640"/>
                <a:gd name="connsiteX5" fmla="*/ 119097 w 238193"/>
                <a:gd name="connsiteY5" fmla="*/ 222912 h 278640"/>
                <a:gd name="connsiteX6" fmla="*/ 0 w 238193"/>
                <a:gd name="connsiteY6" fmla="*/ 222912 h 278640"/>
                <a:gd name="connsiteX7" fmla="*/ 0 w 238193"/>
                <a:gd name="connsiteY7" fmla="*/ 55728 h 27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8193" h="278640">
                  <a:moveTo>
                    <a:pt x="0" y="55728"/>
                  </a:moveTo>
                  <a:lnTo>
                    <a:pt x="119097" y="55728"/>
                  </a:lnTo>
                  <a:lnTo>
                    <a:pt x="119097" y="0"/>
                  </a:lnTo>
                  <a:lnTo>
                    <a:pt x="238193" y="139320"/>
                  </a:lnTo>
                  <a:lnTo>
                    <a:pt x="119097" y="278640"/>
                  </a:lnTo>
                  <a:lnTo>
                    <a:pt x="119097" y="222912"/>
                  </a:lnTo>
                  <a:lnTo>
                    <a:pt x="0" y="222912"/>
                  </a:lnTo>
                  <a:lnTo>
                    <a:pt x="0" y="55728"/>
                  </a:lnTo>
                  <a:close/>
                </a:path>
              </a:pathLst>
            </a:custGeom>
          </p:spPr>
          <p:style>
            <a:lnRef idx="0">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0" tIns="55728" rIns="71458" bIns="55728" numCol="1" spcCol="1270" anchor="ctr" anchorCtr="0">
              <a:noAutofit/>
            </a:bodyPr>
            <a:lstStyle/>
            <a:p>
              <a:pPr marL="0" lvl="0" indent="0" algn="ctr" defTabSz="488950">
                <a:lnSpc>
                  <a:spcPct val="90000"/>
                </a:lnSpc>
                <a:spcBef>
                  <a:spcPct val="0"/>
                </a:spcBef>
                <a:spcAft>
                  <a:spcPct val="35000"/>
                </a:spcAft>
                <a:buNone/>
              </a:pPr>
              <a:endParaRPr lang="en-IN" sz="1100" kern="1200"/>
            </a:p>
          </p:txBody>
        </p:sp>
        <p:sp>
          <p:nvSpPr>
            <p:cNvPr id="16" name="Freeform: Shape 15">
              <a:extLst>
                <a:ext uri="{FF2B5EF4-FFF2-40B4-BE49-F238E27FC236}">
                  <a16:creationId xmlns:a16="http://schemas.microsoft.com/office/drawing/2014/main" id="{403A4A84-29DA-4073-9B02-0A393F2ECD43}"/>
                </a:ext>
              </a:extLst>
            </p:cNvPr>
            <p:cNvSpPr/>
            <p:nvPr/>
          </p:nvSpPr>
          <p:spPr>
            <a:xfrm>
              <a:off x="10024126" y="5798311"/>
              <a:ext cx="1123552" cy="800530"/>
            </a:xfrm>
            <a:custGeom>
              <a:avLst/>
              <a:gdLst>
                <a:gd name="connsiteX0" fmla="*/ 0 w 1123552"/>
                <a:gd name="connsiteY0" fmla="*/ 80053 h 800530"/>
                <a:gd name="connsiteX1" fmla="*/ 80053 w 1123552"/>
                <a:gd name="connsiteY1" fmla="*/ 0 h 800530"/>
                <a:gd name="connsiteX2" fmla="*/ 1043499 w 1123552"/>
                <a:gd name="connsiteY2" fmla="*/ 0 h 800530"/>
                <a:gd name="connsiteX3" fmla="*/ 1123552 w 1123552"/>
                <a:gd name="connsiteY3" fmla="*/ 80053 h 800530"/>
                <a:gd name="connsiteX4" fmla="*/ 1123552 w 1123552"/>
                <a:gd name="connsiteY4" fmla="*/ 720477 h 800530"/>
                <a:gd name="connsiteX5" fmla="*/ 1043499 w 1123552"/>
                <a:gd name="connsiteY5" fmla="*/ 800530 h 800530"/>
                <a:gd name="connsiteX6" fmla="*/ 80053 w 1123552"/>
                <a:gd name="connsiteY6" fmla="*/ 800530 h 800530"/>
                <a:gd name="connsiteX7" fmla="*/ 0 w 1123552"/>
                <a:gd name="connsiteY7" fmla="*/ 720477 h 800530"/>
                <a:gd name="connsiteX8" fmla="*/ 0 w 1123552"/>
                <a:gd name="connsiteY8" fmla="*/ 80053 h 80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3552" h="800530">
                  <a:moveTo>
                    <a:pt x="0" y="80053"/>
                  </a:moveTo>
                  <a:cubicBezTo>
                    <a:pt x="0" y="35841"/>
                    <a:pt x="35841" y="0"/>
                    <a:pt x="80053" y="0"/>
                  </a:cubicBezTo>
                  <a:lnTo>
                    <a:pt x="1043499" y="0"/>
                  </a:lnTo>
                  <a:cubicBezTo>
                    <a:pt x="1087711" y="0"/>
                    <a:pt x="1123552" y="35841"/>
                    <a:pt x="1123552" y="80053"/>
                  </a:cubicBezTo>
                  <a:lnTo>
                    <a:pt x="1123552" y="720477"/>
                  </a:lnTo>
                  <a:cubicBezTo>
                    <a:pt x="1123552" y="764689"/>
                    <a:pt x="1087711" y="800530"/>
                    <a:pt x="1043499" y="800530"/>
                  </a:cubicBezTo>
                  <a:lnTo>
                    <a:pt x="80053" y="800530"/>
                  </a:lnTo>
                  <a:cubicBezTo>
                    <a:pt x="35841" y="800530"/>
                    <a:pt x="0" y="764689"/>
                    <a:pt x="0" y="720477"/>
                  </a:cubicBezTo>
                  <a:lnTo>
                    <a:pt x="0" y="80053"/>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76787" tIns="76787" rIns="76787" bIns="76787" numCol="1" spcCol="1270" anchor="ctr" anchorCtr="0">
              <a:noAutofit/>
            </a:bodyPr>
            <a:lstStyle/>
            <a:p>
              <a:pPr marL="0" lvl="0" indent="0" algn="ctr" defTabSz="622300">
                <a:lnSpc>
                  <a:spcPct val="90000"/>
                </a:lnSpc>
                <a:spcBef>
                  <a:spcPct val="0"/>
                </a:spcBef>
                <a:spcAft>
                  <a:spcPct val="35000"/>
                </a:spcAft>
                <a:buNone/>
              </a:pPr>
              <a:r>
                <a:rPr lang="en-IN" sz="1400" kern="1200" dirty="0"/>
                <a:t>Result</a:t>
              </a:r>
            </a:p>
          </p:txBody>
        </p:sp>
      </p:grpSp>
      <p:sp>
        <p:nvSpPr>
          <p:cNvPr id="4" name="Slide Number Placeholder 3">
            <a:extLst>
              <a:ext uri="{FF2B5EF4-FFF2-40B4-BE49-F238E27FC236}">
                <a16:creationId xmlns:a16="http://schemas.microsoft.com/office/drawing/2014/main" id="{065E3905-ABEF-4AE7-94B1-558B7CF93CCB}"/>
              </a:ext>
            </a:extLst>
          </p:cNvPr>
          <p:cNvSpPr>
            <a:spLocks noGrp="1"/>
          </p:cNvSpPr>
          <p:nvPr>
            <p:ph type="sldNum" sz="quarter" idx="12"/>
          </p:nvPr>
        </p:nvSpPr>
        <p:spPr/>
        <p:txBody>
          <a:bodyPr/>
          <a:lstStyle/>
          <a:p>
            <a:fld id="{BFDB0D58-5588-4192-AAFD-61E16FB7490D}" type="slidenum">
              <a:rPr lang="en-IN" smtClean="0"/>
              <a:t>7</a:t>
            </a:fld>
            <a:endParaRPr lang="en-IN" dirty="0"/>
          </a:p>
        </p:txBody>
      </p:sp>
    </p:spTree>
    <p:extLst>
      <p:ext uri="{BB962C8B-B14F-4D97-AF65-F5344CB8AC3E}">
        <p14:creationId xmlns:p14="http://schemas.microsoft.com/office/powerpoint/2010/main" val="3356609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B606-A3B5-4CDF-88F4-E12A78126C4F}"/>
              </a:ext>
            </a:extLst>
          </p:cNvPr>
          <p:cNvSpPr>
            <a:spLocks noGrp="1"/>
          </p:cNvSpPr>
          <p:nvPr>
            <p:ph type="title"/>
          </p:nvPr>
        </p:nvSpPr>
        <p:spPr/>
        <p:txBody>
          <a:bodyPr/>
          <a:lstStyle/>
          <a:p>
            <a:r>
              <a:rPr lang="en-IN" sz="4400" b="0" i="0" dirty="0">
                <a:solidFill>
                  <a:schemeClr val="bg1"/>
                </a:solidFill>
                <a:effectLst/>
              </a:rPr>
              <a:t>Novelty Of The Project</a:t>
            </a:r>
            <a:endParaRPr lang="en-IN" sz="4400" dirty="0">
              <a:solidFill>
                <a:schemeClr val="bg1"/>
              </a:solidFill>
            </a:endParaRPr>
          </a:p>
        </p:txBody>
      </p:sp>
      <p:sp>
        <p:nvSpPr>
          <p:cNvPr id="6" name="TextBox 5">
            <a:extLst>
              <a:ext uri="{FF2B5EF4-FFF2-40B4-BE49-F238E27FC236}">
                <a16:creationId xmlns:a16="http://schemas.microsoft.com/office/drawing/2014/main" id="{A328FAF5-019A-46CD-8349-42EC5513081C}"/>
              </a:ext>
            </a:extLst>
          </p:cNvPr>
          <p:cNvSpPr txBox="1"/>
          <p:nvPr/>
        </p:nvSpPr>
        <p:spPr>
          <a:xfrm>
            <a:off x="552450" y="3241828"/>
            <a:ext cx="11087100" cy="2800767"/>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333333"/>
                </a:solidFill>
                <a:latin typeface="Bookman Old Style" panose="02050604050505020204" pitchFamily="18" charset="0"/>
              </a:rPr>
              <a:t>N</a:t>
            </a:r>
            <a:r>
              <a:rPr lang="en-US" sz="2200" b="0" i="0" dirty="0">
                <a:solidFill>
                  <a:srgbClr val="333333"/>
                </a:solidFill>
                <a:effectLst/>
                <a:latin typeface="Bookman Old Style" panose="02050604050505020204" pitchFamily="18" charset="0"/>
              </a:rPr>
              <a:t>ovelty of this project is applying ML algorithms in individual breast cancer risk prediction and comparing predictive accuracy with existing models. </a:t>
            </a:r>
          </a:p>
          <a:p>
            <a:pPr marL="342900" indent="-342900">
              <a:buFont typeface="Arial" panose="020B0604020202020204" pitchFamily="34" charset="0"/>
              <a:buChar char="•"/>
            </a:pPr>
            <a:endParaRPr lang="en-US" sz="2200" b="0" i="0" dirty="0">
              <a:solidFill>
                <a:srgbClr val="333333"/>
              </a:solidFill>
              <a:effectLst/>
              <a:latin typeface="Bookman Old Style" panose="02050604050505020204" pitchFamily="18" charset="0"/>
            </a:endParaRPr>
          </a:p>
          <a:p>
            <a:pPr marL="342900" indent="-342900">
              <a:buFont typeface="Arial" panose="020B0604020202020204" pitchFamily="34" charset="0"/>
              <a:buChar char="•"/>
            </a:pPr>
            <a:r>
              <a:rPr lang="en-US" sz="2200" b="0" i="0" dirty="0">
                <a:solidFill>
                  <a:srgbClr val="333333"/>
                </a:solidFill>
                <a:effectLst/>
                <a:latin typeface="Bookman Old Style" panose="02050604050505020204" pitchFamily="18" charset="0"/>
              </a:rPr>
              <a:t>We will demonstrated a range of ML algorithms with cross-validations, which is lacking in other applications of ML for cancer .</a:t>
            </a:r>
          </a:p>
          <a:p>
            <a:pPr marL="342900" indent="-342900">
              <a:buFont typeface="Arial" panose="020B0604020202020204" pitchFamily="34" charset="0"/>
              <a:buChar char="•"/>
            </a:pPr>
            <a:endParaRPr lang="en-US" sz="2200" b="0" i="0" dirty="0">
              <a:solidFill>
                <a:srgbClr val="333333"/>
              </a:solidFill>
              <a:effectLst/>
              <a:latin typeface="Bookman Old Style" panose="02050604050505020204" pitchFamily="18" charset="0"/>
            </a:endParaRPr>
          </a:p>
          <a:p>
            <a:pPr marL="342900" indent="-342900">
              <a:buFont typeface="Arial" panose="020B0604020202020204" pitchFamily="34" charset="0"/>
              <a:buChar char="•"/>
            </a:pPr>
            <a:r>
              <a:rPr lang="en-US" sz="2200" b="0" i="0" dirty="0">
                <a:solidFill>
                  <a:srgbClr val="333333"/>
                </a:solidFill>
                <a:effectLst/>
                <a:latin typeface="Bookman Old Style" panose="02050604050505020204" pitchFamily="18" charset="0"/>
              </a:rPr>
              <a:t>Ranking variable importance may inform algorithm selection with diverse predictive risk factors for future development of new risk prediction models.</a:t>
            </a:r>
            <a:endParaRPr lang="en-IN" sz="2200" dirty="0">
              <a:latin typeface="Bookman Old Style" panose="02050604050505020204" pitchFamily="18" charset="0"/>
            </a:endParaRPr>
          </a:p>
        </p:txBody>
      </p:sp>
      <p:sp>
        <p:nvSpPr>
          <p:cNvPr id="3" name="Slide Number Placeholder 2">
            <a:extLst>
              <a:ext uri="{FF2B5EF4-FFF2-40B4-BE49-F238E27FC236}">
                <a16:creationId xmlns:a16="http://schemas.microsoft.com/office/drawing/2014/main" id="{1287440E-44FF-4D33-8A3F-C572848B0C90}"/>
              </a:ext>
            </a:extLst>
          </p:cNvPr>
          <p:cNvSpPr>
            <a:spLocks noGrp="1"/>
          </p:cNvSpPr>
          <p:nvPr>
            <p:ph type="sldNum" sz="quarter" idx="12"/>
          </p:nvPr>
        </p:nvSpPr>
        <p:spPr/>
        <p:txBody>
          <a:bodyPr/>
          <a:lstStyle/>
          <a:p>
            <a:fld id="{BFDB0D58-5588-4192-AAFD-61E16FB7490D}" type="slidenum">
              <a:rPr lang="en-IN" smtClean="0"/>
              <a:t>8</a:t>
            </a:fld>
            <a:endParaRPr lang="en-IN"/>
          </a:p>
        </p:txBody>
      </p:sp>
    </p:spTree>
    <p:extLst>
      <p:ext uri="{BB962C8B-B14F-4D97-AF65-F5344CB8AC3E}">
        <p14:creationId xmlns:p14="http://schemas.microsoft.com/office/powerpoint/2010/main" val="218144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FB6E1-2EA2-499C-8347-94878BB6334D}"/>
              </a:ext>
            </a:extLst>
          </p:cNvPr>
          <p:cNvSpPr>
            <a:spLocks noGrp="1"/>
          </p:cNvSpPr>
          <p:nvPr>
            <p:ph type="title"/>
          </p:nvPr>
        </p:nvSpPr>
        <p:spPr/>
        <p:txBody>
          <a:bodyPr/>
          <a:lstStyle/>
          <a:p>
            <a:r>
              <a:rPr lang="en-IN" sz="1800" b="0" i="0" dirty="0">
                <a:solidFill>
                  <a:srgbClr val="222222"/>
                </a:solidFill>
                <a:effectLst/>
                <a:latin typeface="Times New Roman" panose="02020603050405020304" pitchFamily="18" charset="0"/>
              </a:rPr>
              <a:t> </a:t>
            </a:r>
            <a:r>
              <a:rPr lang="en-IN" sz="4800" b="0" i="0" dirty="0">
                <a:solidFill>
                  <a:schemeClr val="bg1"/>
                </a:solidFill>
                <a:effectLst/>
              </a:rPr>
              <a:t>Real Time </a:t>
            </a:r>
            <a:r>
              <a:rPr lang="en-IN" sz="4800" dirty="0">
                <a:solidFill>
                  <a:schemeClr val="bg1"/>
                </a:solidFill>
              </a:rPr>
              <a:t>U</a:t>
            </a:r>
            <a:r>
              <a:rPr lang="en-IN" sz="4800" b="0" i="0" dirty="0">
                <a:solidFill>
                  <a:schemeClr val="bg1"/>
                </a:solidFill>
                <a:effectLst/>
              </a:rPr>
              <a:t>sage</a:t>
            </a:r>
            <a:endParaRPr lang="en-IN" sz="4800" dirty="0">
              <a:solidFill>
                <a:schemeClr val="bg1"/>
              </a:solidFill>
            </a:endParaRPr>
          </a:p>
        </p:txBody>
      </p:sp>
      <p:sp>
        <p:nvSpPr>
          <p:cNvPr id="3" name="TextBox 2">
            <a:extLst>
              <a:ext uri="{FF2B5EF4-FFF2-40B4-BE49-F238E27FC236}">
                <a16:creationId xmlns:a16="http://schemas.microsoft.com/office/drawing/2014/main" id="{AEA58BA4-5F76-444A-823D-35EB8F2B4FB4}"/>
              </a:ext>
            </a:extLst>
          </p:cNvPr>
          <p:cNvSpPr txBox="1"/>
          <p:nvPr/>
        </p:nvSpPr>
        <p:spPr>
          <a:xfrm>
            <a:off x="615460" y="2759575"/>
            <a:ext cx="11095893" cy="3754874"/>
          </a:xfrm>
          <a:prstGeom prst="rect">
            <a:avLst/>
          </a:prstGeom>
          <a:noFill/>
        </p:spPr>
        <p:txBody>
          <a:bodyPr wrap="square" rtlCol="0">
            <a:spAutoFit/>
          </a:bodyPr>
          <a:lstStyle/>
          <a:p>
            <a:pPr marL="342900" indent="-342900">
              <a:buFont typeface="Arial" panose="020B0604020202020204" pitchFamily="34" charset="0"/>
              <a:buChar char="•"/>
            </a:pPr>
            <a:r>
              <a:rPr lang="en-US" sz="2200" b="0" i="0" dirty="0">
                <a:solidFill>
                  <a:srgbClr val="2E2E2E"/>
                </a:solidFill>
                <a:effectLst/>
                <a:latin typeface="Bookman Old Style" panose="02050604050505020204" pitchFamily="18" charset="0"/>
              </a:rPr>
              <a:t>The last two decades a variety of different ML techniques and feature selection algorithms have been widely applied to disease prognosis and predictions. </a:t>
            </a:r>
          </a:p>
          <a:p>
            <a:pPr marL="342900" indent="-342900">
              <a:buFont typeface="Arial" panose="020B0604020202020204" pitchFamily="34" charset="0"/>
              <a:buChar char="•"/>
            </a:pPr>
            <a:endParaRPr lang="en-US" sz="2200" dirty="0">
              <a:solidFill>
                <a:srgbClr val="2E2E2E"/>
              </a:solidFill>
              <a:latin typeface="Bookman Old Style" panose="02050604050505020204" pitchFamily="18" charset="0"/>
            </a:endParaRPr>
          </a:p>
          <a:p>
            <a:pPr marL="342900" indent="-342900">
              <a:buFont typeface="Arial" panose="020B0604020202020204" pitchFamily="34" charset="0"/>
              <a:buChar char="•"/>
            </a:pPr>
            <a:r>
              <a:rPr lang="en-US" sz="2200" dirty="0">
                <a:solidFill>
                  <a:srgbClr val="2E2E2E"/>
                </a:solidFill>
                <a:latin typeface="Bookman Old Style" panose="02050604050505020204" pitchFamily="18" charset="0"/>
              </a:rPr>
              <a:t>This model provided that it gets accurate data can be used in </a:t>
            </a:r>
            <a:r>
              <a:rPr lang="en-IN" sz="2200" b="0" i="0" dirty="0">
                <a:solidFill>
                  <a:srgbClr val="2E2E2E"/>
                </a:solidFill>
                <a:effectLst/>
                <a:latin typeface="Bookman Old Style" panose="02050604050505020204" pitchFamily="18" charset="0"/>
              </a:rPr>
              <a:t>clinical practice as a medical tool </a:t>
            </a:r>
          </a:p>
          <a:p>
            <a:pPr marL="342900" indent="-342900">
              <a:buFont typeface="Arial" panose="020B0604020202020204" pitchFamily="34" charset="0"/>
              <a:buChar char="•"/>
            </a:pPr>
            <a:endParaRPr lang="en-IN" sz="2200" b="0" i="0" dirty="0">
              <a:solidFill>
                <a:srgbClr val="2E2E2E"/>
              </a:solidFill>
              <a:effectLst/>
              <a:latin typeface="Bookman Old Style" panose="02050604050505020204" pitchFamily="18" charset="0"/>
            </a:endParaRPr>
          </a:p>
          <a:p>
            <a:pPr marL="342900" indent="-342900">
              <a:buFont typeface="Arial" panose="020B0604020202020204" pitchFamily="34" charset="0"/>
              <a:buChar char="•"/>
            </a:pPr>
            <a:r>
              <a:rPr lang="en-IN" sz="2200" dirty="0">
                <a:solidFill>
                  <a:srgbClr val="2E2E2E"/>
                </a:solidFill>
                <a:latin typeface="Bookman Old Style" panose="02050604050505020204" pitchFamily="18" charset="0"/>
              </a:rPr>
              <a:t>This model will help in </a:t>
            </a:r>
            <a:r>
              <a:rPr lang="en-IN" sz="2200" b="0" i="0" dirty="0">
                <a:solidFill>
                  <a:srgbClr val="2E2E2E"/>
                </a:solidFill>
                <a:effectLst/>
                <a:latin typeface="Bookman Old Style" panose="02050604050505020204" pitchFamily="18" charset="0"/>
              </a:rPr>
              <a:t>reducing the human efforts which will help doctors to take proper decisions and steps </a:t>
            </a:r>
            <a:r>
              <a:rPr lang="en-IN" sz="2200" dirty="0">
                <a:solidFill>
                  <a:srgbClr val="2E2E2E"/>
                </a:solidFill>
                <a:latin typeface="Bookman Old Style" panose="02050604050505020204" pitchFamily="18" charset="0"/>
              </a:rPr>
              <a:t>on time resulting in the benefit of patient and overall society.  </a:t>
            </a:r>
          </a:p>
          <a:p>
            <a:endParaRPr lang="en-IN" dirty="0">
              <a:solidFill>
                <a:srgbClr val="2E2E2E"/>
              </a:solidFill>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997484C1-742C-48E9-AED9-373E6507343C}"/>
              </a:ext>
            </a:extLst>
          </p:cNvPr>
          <p:cNvSpPr>
            <a:spLocks noGrp="1"/>
          </p:cNvSpPr>
          <p:nvPr>
            <p:ph type="sldNum" sz="quarter" idx="12"/>
          </p:nvPr>
        </p:nvSpPr>
        <p:spPr/>
        <p:txBody>
          <a:bodyPr/>
          <a:lstStyle/>
          <a:p>
            <a:fld id="{BFDB0D58-5588-4192-AAFD-61E16FB7490D}" type="slidenum">
              <a:rPr lang="en-IN" smtClean="0"/>
              <a:t>9</a:t>
            </a:fld>
            <a:endParaRPr lang="en-IN"/>
          </a:p>
        </p:txBody>
      </p:sp>
    </p:spTree>
    <p:extLst>
      <p:ext uri="{BB962C8B-B14F-4D97-AF65-F5344CB8AC3E}">
        <p14:creationId xmlns:p14="http://schemas.microsoft.com/office/powerpoint/2010/main" val="24442549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960</TotalTime>
  <Words>1558</Words>
  <Application>Microsoft Office PowerPoint</Application>
  <PresentationFormat>Widescreen</PresentationFormat>
  <Paragraphs>199</Paragraphs>
  <Slides>25</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Amazon Ember</vt:lpstr>
      <vt:lpstr>-apple-system</vt:lpstr>
      <vt:lpstr>Arial</vt:lpstr>
      <vt:lpstr>Arial Black</vt:lpstr>
      <vt:lpstr>Bookman Old Style</vt:lpstr>
      <vt:lpstr>Calibri</vt:lpstr>
      <vt:lpstr>Century Gothic</vt:lpstr>
      <vt:lpstr>Century Gothic (Headings)</vt:lpstr>
      <vt:lpstr>Consolas</vt:lpstr>
      <vt:lpstr>Cooper Black</vt:lpstr>
      <vt:lpstr>Lato</vt:lpstr>
      <vt:lpstr>Segoe UI</vt:lpstr>
      <vt:lpstr>Times New Roman</vt:lpstr>
      <vt:lpstr>Wingdings</vt:lpstr>
      <vt:lpstr>Wingdings 3</vt:lpstr>
      <vt:lpstr>Ion Boardroom</vt:lpstr>
      <vt:lpstr>Analysis and Prediction  Of Breast Cancer  Using Machine Learning Techniques </vt:lpstr>
      <vt:lpstr>PowerPoint Presentation</vt:lpstr>
      <vt:lpstr>INTRODUCTION</vt:lpstr>
      <vt:lpstr>INTRODUCTION </vt:lpstr>
      <vt:lpstr> Existing Work With Limitations</vt:lpstr>
      <vt:lpstr>LIMITATIONS</vt:lpstr>
      <vt:lpstr>Proposed Work and Methodology</vt:lpstr>
      <vt:lpstr>Novelty Of The Project</vt:lpstr>
      <vt:lpstr> Real Time Usage</vt:lpstr>
      <vt:lpstr>Hardware &amp; Software Requirements</vt:lpstr>
      <vt:lpstr>Hardware &amp; Software Requirements</vt:lpstr>
      <vt:lpstr>Hardware &amp; Software Requirements</vt:lpstr>
      <vt:lpstr>System Architecture Diagram</vt:lpstr>
      <vt:lpstr>Reference Papers</vt:lpstr>
      <vt:lpstr>Literature Review </vt:lpstr>
      <vt:lpstr>Module Description </vt:lpstr>
      <vt:lpstr>Module Description </vt:lpstr>
      <vt:lpstr>Module Workflow</vt:lpstr>
      <vt:lpstr>Module Workflow</vt:lpstr>
      <vt:lpstr>Implementation And Coding </vt:lpstr>
      <vt:lpstr>Coding</vt:lpstr>
      <vt:lpstr>SNAPSHOTS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Analysis and Prediction  Using Machine Learning</dc:title>
  <dc:creator>hp</dc:creator>
  <cp:lastModifiedBy>hp</cp:lastModifiedBy>
  <cp:revision>96</cp:revision>
  <dcterms:created xsi:type="dcterms:W3CDTF">2020-08-27T12:24:04Z</dcterms:created>
  <dcterms:modified xsi:type="dcterms:W3CDTF">2020-10-05T04:08:52Z</dcterms:modified>
</cp:coreProperties>
</file>