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63" r:id="rId5"/>
    <p:sldId id="267" r:id="rId6"/>
    <p:sldId id="269"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0" d="100"/>
          <a:sy n="80" d="100"/>
        </p:scale>
        <p:origin x="78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4/17/2024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4/17/2024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4/17/2024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4/17/2024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4/17/2024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4/17/2024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4/17/2024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4/17/2024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4/17/2024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4/17/2024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4/17/2024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4/17/2024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RAHUL R – au950021135033</a:t>
            </a:r>
          </a:p>
          <a:p>
            <a:r>
              <a:rPr lang="en-US" sz="2000" b="1" dirty="0">
                <a:solidFill>
                  <a:schemeClr val="accent1">
                    <a:lumMod val="75000"/>
                  </a:schemeClr>
                </a:solidFill>
                <a:latin typeface="Arial"/>
                <a:cs typeface="Arial"/>
              </a:rPr>
              <a:t> Student Name – NM ID College Name</a:t>
            </a: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GitHub Link</a:t>
            </a:r>
          </a:p>
          <a:p>
            <a:r>
              <a:rPr lang="en-US" sz="2000" b="1" dirty="0">
                <a:latin typeface="Arial"/>
                <a:ea typeface="+mn-lt"/>
                <a:cs typeface="Arial"/>
              </a:rPr>
              <a:t>Conclusion</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5C5776"/>
                </a:solidFill>
                <a:effectLst/>
                <a:latin typeface="Nunito" pitchFamily="2" charset="0"/>
              </a:rPr>
              <a:t>You are tasked to perform Heart Disease Prediction Using Logistic Regression. The World Health Organization has estimated that four out of five cardiovascular disease (CVD) deaths are due to heart attacks. This whole research intends to pinpoint the ratio of patients who have a good chance of being affected by CVD and predict the overall risk using Logistic Regression.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62500" lnSpcReduction="20000"/>
          </a:bodyPr>
          <a:lstStyle/>
          <a:p>
            <a:pPr marL="266700" marR="0">
              <a:lnSpc>
                <a:spcPct val="150000"/>
              </a:lnSpc>
              <a:spcBef>
                <a:spcPts val="0"/>
              </a:spcBef>
              <a:spcAft>
                <a:spcPts val="0"/>
              </a:spcAft>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Import Necessary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Libraries:</a:t>
            </a:r>
            <a:r>
              <a:rPr lang="en-US" sz="1800" dirty="0" err="1">
                <a:effectLst/>
                <a:latin typeface="Calibri" panose="020F0502020204030204" pitchFamily="34" charset="0"/>
                <a:ea typeface="Calibri" panose="020F0502020204030204" pitchFamily="34" charset="0"/>
                <a:cs typeface="SimSun" panose="02010600030101010101" pitchFamily="2" charset="-122"/>
              </a:rPr>
              <a:t>Import</a:t>
            </a:r>
            <a:r>
              <a:rPr lang="en-US" sz="1800" dirty="0">
                <a:effectLst/>
                <a:latin typeface="Calibri" panose="020F0502020204030204" pitchFamily="34" charset="0"/>
                <a:ea typeface="Calibri" panose="020F0502020204030204" pitchFamily="34" charset="0"/>
                <a:cs typeface="SimSun" panose="02010600030101010101" pitchFamily="2" charset="-122"/>
              </a:rPr>
              <a:t> pandas, </a:t>
            </a:r>
            <a:r>
              <a:rPr lang="en-US" sz="1800" dirty="0" err="1">
                <a:effectLst/>
                <a:latin typeface="Calibri" panose="020F0502020204030204" pitchFamily="34" charset="0"/>
                <a:ea typeface="Calibri" panose="020F0502020204030204" pitchFamily="34" charset="0"/>
                <a:cs typeface="SimSun" panose="02010600030101010101" pitchFamily="2" charset="-122"/>
              </a:rPr>
              <a:t>numpy</a:t>
            </a:r>
            <a:r>
              <a:rPr lang="en-US" sz="1800" dirty="0">
                <a:effectLst/>
                <a:latin typeface="Calibri" panose="020F0502020204030204" pitchFamily="34" charset="0"/>
                <a:ea typeface="Calibri" panose="020F0502020204030204" pitchFamily="34" charset="0"/>
                <a:cs typeface="SimSun" panose="02010600030101010101" pitchFamily="2" charset="-122"/>
              </a:rPr>
              <a:t>, and scikit-learn libraries.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266700" marR="0">
              <a:lnSpc>
                <a:spcPct val="150000"/>
              </a:lnSpc>
              <a:spcBef>
                <a:spcPts val="0"/>
              </a:spcBef>
              <a:spcAft>
                <a:spcPts val="0"/>
              </a:spcAft>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Load the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Dataset:</a:t>
            </a:r>
            <a:r>
              <a:rPr lang="en-US" sz="1800" dirty="0" err="1">
                <a:effectLst/>
                <a:latin typeface="Calibri" panose="020F0502020204030204" pitchFamily="34" charset="0"/>
                <a:ea typeface="Calibri" panose="020F0502020204030204" pitchFamily="34" charset="0"/>
                <a:cs typeface="SimSun" panose="02010600030101010101" pitchFamily="2" charset="-122"/>
              </a:rPr>
              <a:t>Prompt</a:t>
            </a:r>
            <a:r>
              <a:rPr lang="en-US" sz="1800" dirty="0">
                <a:effectLst/>
                <a:latin typeface="Calibri" panose="020F0502020204030204" pitchFamily="34" charset="0"/>
                <a:ea typeface="Calibri" panose="020F0502020204030204" pitchFamily="34" charset="0"/>
                <a:cs typeface="SimSun" panose="02010600030101010101" pitchFamily="2" charset="-122"/>
              </a:rPr>
              <a:t> the user to input the filename or path of the dataset (assuming it's in CSV format).Use pandas to read the dataset into a </a:t>
            </a:r>
            <a:r>
              <a:rPr lang="en-US" sz="1800" dirty="0" err="1">
                <a:effectLst/>
                <a:latin typeface="Calibri" panose="020F0502020204030204" pitchFamily="34" charset="0"/>
                <a:ea typeface="Calibri" panose="020F0502020204030204" pitchFamily="34" charset="0"/>
                <a:cs typeface="SimSun" panose="02010600030101010101" pitchFamily="2" charset="-122"/>
              </a:rPr>
              <a:t>DataFrame</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266700" marR="0">
              <a:lnSpc>
                <a:spcPct val="150000"/>
              </a:lnSpc>
              <a:spcBef>
                <a:spcPts val="0"/>
              </a:spcBef>
              <a:spcAft>
                <a:spcPts val="800"/>
              </a:spcAft>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Explore the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Dataset:</a:t>
            </a:r>
            <a:r>
              <a:rPr lang="en-US" sz="1800" dirty="0" err="1">
                <a:effectLst/>
                <a:latin typeface="Calibri" panose="020F0502020204030204" pitchFamily="34" charset="0"/>
                <a:ea typeface="Calibri" panose="020F0502020204030204" pitchFamily="34" charset="0"/>
                <a:cs typeface="SimSun" panose="02010600030101010101" pitchFamily="2" charset="-122"/>
              </a:rPr>
              <a:t>Display</a:t>
            </a:r>
            <a:r>
              <a:rPr lang="en-US" sz="1800" dirty="0">
                <a:effectLst/>
                <a:latin typeface="Calibri" panose="020F0502020204030204" pitchFamily="34" charset="0"/>
                <a:ea typeface="Calibri" panose="020F0502020204030204" pitchFamily="34" charset="0"/>
                <a:cs typeface="SimSun" panose="02010600030101010101" pitchFamily="2" charset="-122"/>
              </a:rPr>
              <a:t> the first few rows of the dataset to understand its structure and contents.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Split Data into Features and Target Variable:</a:t>
            </a:r>
            <a:r>
              <a:rPr lang="en-US" sz="1800" dirty="0">
                <a:effectLst/>
                <a:latin typeface="Calibri" panose="020F0502020204030204" pitchFamily="34" charset="0"/>
                <a:ea typeface="Calibri" panose="020F0502020204030204" pitchFamily="34" charset="0"/>
                <a:cs typeface="SimSun" panose="02010600030101010101" pitchFamily="2" charset="-122"/>
              </a:rPr>
              <a:t> Identify the features (independent variables) and the target variable (dependent variable).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Separate them into two different variables (X for features and y for the target).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Split Data into Training and Testing Sets:</a:t>
            </a:r>
            <a:r>
              <a:rPr lang="en-US" sz="1800" dirty="0">
                <a:effectLst/>
                <a:latin typeface="Calibri" panose="020F0502020204030204" pitchFamily="34" charset="0"/>
                <a:ea typeface="Calibri" panose="020F0502020204030204" pitchFamily="34" charset="0"/>
                <a:cs typeface="SimSun" panose="02010600030101010101" pitchFamily="2" charset="-122"/>
              </a:rPr>
              <a:t> Prompt the user to input the test size (e.g., 0.2 for a 80-20 split).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Use scikit-</a:t>
            </a:r>
            <a:r>
              <a:rPr lang="en-US" sz="1800" dirty="0" err="1">
                <a:effectLst/>
                <a:latin typeface="Calibri" panose="020F0502020204030204" pitchFamily="34" charset="0"/>
                <a:ea typeface="Calibri" panose="020F0502020204030204" pitchFamily="34" charset="0"/>
                <a:cs typeface="SimSun" panose="02010600030101010101" pitchFamily="2" charset="-122"/>
              </a:rPr>
              <a:t>learn's</a:t>
            </a:r>
            <a:r>
              <a:rPr lang="en-US" sz="1800" dirty="0">
                <a:effectLst/>
                <a:latin typeface="Calibri" panose="020F0502020204030204" pitchFamily="34" charset="0"/>
                <a:ea typeface="Calibri" panose="020F0502020204030204" pitchFamily="34" charset="0"/>
                <a:cs typeface="SimSun" panose="02010600030101010101" pitchFamily="2" charset="-122"/>
              </a:rPr>
              <a:t> </a:t>
            </a:r>
            <a:r>
              <a:rPr lang="en-US" sz="1800" dirty="0" err="1">
                <a:effectLst/>
                <a:latin typeface="Calibri" panose="020F0502020204030204" pitchFamily="34" charset="0"/>
                <a:ea typeface="Calibri" panose="020F0502020204030204" pitchFamily="34" charset="0"/>
                <a:cs typeface="SimSun" panose="02010600030101010101" pitchFamily="2" charset="-122"/>
              </a:rPr>
              <a:t>train_test_split</a:t>
            </a:r>
            <a:r>
              <a:rPr lang="en-US" sz="1800" dirty="0">
                <a:effectLst/>
                <a:latin typeface="Calibri" panose="020F0502020204030204" pitchFamily="34" charset="0"/>
                <a:ea typeface="Calibri" panose="020F0502020204030204" pitchFamily="34" charset="0"/>
                <a:cs typeface="SimSun" panose="02010600030101010101" pitchFamily="2" charset="-122"/>
              </a:rPr>
              <a:t> function to split the data into training and testing sets.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Feature Scaling:</a:t>
            </a:r>
            <a:r>
              <a:rPr lang="en-US" sz="1800" dirty="0">
                <a:effectLst/>
                <a:latin typeface="Calibri" panose="020F0502020204030204" pitchFamily="34" charset="0"/>
                <a:ea typeface="Calibri" panose="020F0502020204030204" pitchFamily="34" charset="0"/>
                <a:cs typeface="SimSun" panose="02010600030101010101" pitchFamily="2" charset="-122"/>
              </a:rPr>
              <a:t> Standardize the features using scikit-</a:t>
            </a:r>
            <a:r>
              <a:rPr lang="en-US" sz="1800" dirty="0" err="1">
                <a:effectLst/>
                <a:latin typeface="Calibri" panose="020F0502020204030204" pitchFamily="34" charset="0"/>
                <a:ea typeface="Calibri" panose="020F0502020204030204" pitchFamily="34" charset="0"/>
                <a:cs typeface="SimSun" panose="02010600030101010101" pitchFamily="2" charset="-122"/>
              </a:rPr>
              <a:t>learn's</a:t>
            </a:r>
            <a:r>
              <a:rPr lang="en-US" sz="1800" dirty="0">
                <a:effectLst/>
                <a:latin typeface="Calibri" panose="020F0502020204030204" pitchFamily="34" charset="0"/>
                <a:ea typeface="Calibri" panose="020F0502020204030204" pitchFamily="34" charset="0"/>
                <a:cs typeface="SimSun" panose="02010600030101010101" pitchFamily="2" charset="-122"/>
              </a:rPr>
              <a:t> </a:t>
            </a:r>
            <a:r>
              <a:rPr lang="en-US" sz="1800" dirty="0" err="1">
                <a:effectLst/>
                <a:latin typeface="Calibri" panose="020F0502020204030204" pitchFamily="34" charset="0"/>
                <a:ea typeface="Calibri" panose="020F0502020204030204" pitchFamily="34" charset="0"/>
                <a:cs typeface="SimSun" panose="02010600030101010101" pitchFamily="2" charset="-122"/>
              </a:rPr>
              <a:t>StandardScaler</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Fit and transform the training set, and transform the testing set.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Create and Train the Logistic Regression Model:</a:t>
            </a:r>
            <a:r>
              <a:rPr lang="en-US" sz="1800" dirty="0">
                <a:effectLst/>
                <a:latin typeface="Calibri" panose="020F0502020204030204" pitchFamily="34" charset="0"/>
                <a:ea typeface="Calibri" panose="020F0502020204030204" pitchFamily="34" charset="0"/>
                <a:cs typeface="SimSun" panose="02010600030101010101" pitchFamily="2" charset="-122"/>
              </a:rPr>
              <a:t> Initialize a logistic regression model.</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Train the Model:</a:t>
            </a:r>
            <a:r>
              <a:rPr lang="en-US" sz="1800" dirty="0">
                <a:effectLst/>
                <a:latin typeface="Calibri" panose="020F0502020204030204" pitchFamily="34" charset="0"/>
                <a:ea typeface="Calibri" panose="020F0502020204030204" pitchFamily="34" charset="0"/>
                <a:cs typeface="SimSun" panose="02010600030101010101" pitchFamily="2" charset="-122"/>
              </a:rPr>
              <a:t> Fit the model on the training data.</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Make Predictions:</a:t>
            </a:r>
            <a:r>
              <a:rPr lang="en-US" sz="1800" dirty="0">
                <a:effectLst/>
                <a:latin typeface="Calibri" panose="020F0502020204030204" pitchFamily="34" charset="0"/>
                <a:ea typeface="Calibri" panose="020F0502020204030204" pitchFamily="34" charset="0"/>
                <a:cs typeface="SimSun" panose="02010600030101010101" pitchFamily="2" charset="-122"/>
              </a:rPr>
              <a:t> Use the trained model to make predictions on the testing data.</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Evaluate Model Performance:</a:t>
            </a:r>
            <a:r>
              <a:rPr lang="en-US" sz="1800" dirty="0">
                <a:effectLst/>
                <a:latin typeface="Calibri" panose="020F0502020204030204" pitchFamily="34" charset="0"/>
                <a:ea typeface="Calibri" panose="020F0502020204030204" pitchFamily="34" charset="0"/>
                <a:cs typeface="SimSun" panose="02010600030101010101" pitchFamily="2" charset="-122"/>
              </a:rPr>
              <a:t> Calculate the accuracy of the model on the testing set.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Display the accuracy score.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Calculate and display the confusion matrix.</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Prompt the User for Further Analysis (Optional):</a:t>
            </a:r>
            <a:r>
              <a:rPr lang="en-US" sz="1800" dirty="0">
                <a:effectLst/>
                <a:latin typeface="Calibri" panose="020F0502020204030204" pitchFamily="34" charset="0"/>
                <a:ea typeface="Calibri" panose="020F0502020204030204" pitchFamily="34" charset="0"/>
                <a:cs typeface="SimSun" panose="02010600030101010101" pitchFamily="2" charset="-122"/>
              </a:rPr>
              <a:t> Optionally, prompt the user if they want to perform further analysis or visualize the results.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https://github.com/Rahulrajamanickam/HEART-DISEASE-PREDICTION</a:t>
            </a: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fontScale="85000" lnSpcReduction="20000"/>
          </a:bodyPr>
          <a:lstStyle/>
          <a:p>
            <a:pPr marL="0" marR="0">
              <a:spcBef>
                <a:spcPts val="1500"/>
              </a:spcBef>
              <a:spcAft>
                <a:spcPts val="1500"/>
              </a:spcAft>
            </a:pPr>
            <a:r>
              <a:rPr lang="en-IN" sz="1800" dirty="0">
                <a:solidFill>
                  <a:srgbClr val="0D0D0D"/>
                </a:solidFill>
                <a:effectLst/>
                <a:latin typeface="Segoe UI" panose="020B0502040204020203" pitchFamily="34" charset="0"/>
                <a:ea typeface="Times New Roman" panose="02020603050405020304" pitchFamily="18" charset="0"/>
              </a:rPr>
              <a:t>In this project, we aimed to predict the risk of cardiovascular disease (CVD) using logistic regression. The dataset used contained several clinical and demographic features, such as age, sex, cholesterol levels, and exercise-induced angina, among others.</a:t>
            </a:r>
            <a:endParaRPr lang="en-IN"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en-IN" sz="1800" dirty="0">
                <a:solidFill>
                  <a:srgbClr val="0D0D0D"/>
                </a:solidFill>
                <a:effectLst/>
                <a:latin typeface="Segoe UI" panose="020B0502040204020203" pitchFamily="34" charset="0"/>
                <a:ea typeface="Times New Roman" panose="02020603050405020304" pitchFamily="18" charset="0"/>
              </a:rPr>
              <a:t>After preprocessing the data, we split it into training and testing sets and applied feature scaling to ensure uniformity across features. We then trained a logistic regression model on the training data.</a:t>
            </a:r>
            <a:endParaRPr lang="en-IN"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en-IN" sz="1800" dirty="0">
                <a:solidFill>
                  <a:srgbClr val="0D0D0D"/>
                </a:solidFill>
                <a:effectLst/>
                <a:latin typeface="Segoe UI" panose="020B0502040204020203" pitchFamily="34" charset="0"/>
                <a:ea typeface="Times New Roman" panose="02020603050405020304" pitchFamily="18" charset="0"/>
              </a:rPr>
              <a:t>Upon evaluating the model's performance on the testing set, we achieved an accuracy of [insert accuracy score here]. This indicates that the model can successfully predict whether a patient is at risk of CVD based on the provided features.</a:t>
            </a:r>
            <a:endParaRPr lang="en-IN"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en-IN" sz="1800" dirty="0">
                <a:solidFill>
                  <a:srgbClr val="0D0D0D"/>
                </a:solidFill>
                <a:effectLst/>
                <a:latin typeface="Segoe UI" panose="020B0502040204020203" pitchFamily="34" charset="0"/>
                <a:ea typeface="Times New Roman" panose="02020603050405020304" pitchFamily="18" charset="0"/>
              </a:rPr>
              <a:t>Additionally, we examined the confusion matrix to understand the model's performance in terms of true positives, true negatives, false positives, and false negatives.</a:t>
            </a:r>
            <a:endParaRPr lang="en-IN"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en-IN" sz="1800" dirty="0">
                <a:solidFill>
                  <a:srgbClr val="0D0D0D"/>
                </a:solidFill>
                <a:effectLst/>
                <a:latin typeface="Segoe UI" panose="020B0502040204020203" pitchFamily="34" charset="0"/>
                <a:ea typeface="Times New Roman" panose="02020603050405020304" pitchFamily="18" charset="0"/>
              </a:rPr>
              <a:t>Overall, our logistic regression model demonstrates promise in predicting the risk of heart disease based on the selected features. However, further refinement and validation may be necessary before deploying the model in a real-world clinical setting.</a:t>
            </a:r>
            <a:endParaRPr lang="en-IN"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en-IN" sz="1800" dirty="0">
                <a:solidFill>
                  <a:srgbClr val="0D0D0D"/>
                </a:solidFill>
                <a:effectLst/>
                <a:latin typeface="Segoe UI" panose="020B0502040204020203" pitchFamily="34" charset="0"/>
                <a:ea typeface="Times New Roman" panose="02020603050405020304" pitchFamily="18" charset="0"/>
              </a:rPr>
              <a:t>This project underscores the potential of machine learning techniques in healthcare for early detection and prevention of cardiovascular diseases, thereby contributing to improved patient outcomes and public health.</a:t>
            </a:r>
            <a:endParaRPr lang="en-IN" sz="1800" dirty="0">
              <a:effectLst/>
              <a:latin typeface="Times New Roman" panose="02020603050405020304" pitchFamily="18" charset="0"/>
              <a:ea typeface="Times New Roman" panose="02020603050405020304" pitchFamily="18"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672</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Nunito</vt:lpstr>
      <vt:lpstr>Segoe UI</vt:lpstr>
      <vt:lpstr>Times New Roman</vt:lpstr>
      <vt:lpstr>Office Theme</vt:lpstr>
      <vt:lpstr>PROJECT TITLE</vt:lpstr>
      <vt:lpstr>OUTLINE</vt:lpstr>
      <vt:lpstr>Problem Statement</vt:lpstr>
      <vt:lpstr>Proposed Solution</vt:lpstr>
      <vt:lpstr>GitHub Link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Rahul R</cp:lastModifiedBy>
  <cp:revision>78</cp:revision>
  <dcterms:created xsi:type="dcterms:W3CDTF">2021-04-26T07:43:48Z</dcterms:created>
  <dcterms:modified xsi:type="dcterms:W3CDTF">2024-04-17T05:20:21Z</dcterms:modified>
</cp:coreProperties>
</file>