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2DCAC7-B9A3-43F0-82EB-DF276EED6588}" type="datetimeFigureOut">
              <a:rPr lang="en-US" smtClean="0"/>
              <a:t>11/4/2024</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7E23B6D-734A-42B2-9239-538B3CD79FD5}"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596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DCAC7-B9A3-43F0-82EB-DF276EED6588}"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23B6D-734A-42B2-9239-538B3CD79FD5}"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033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DCAC7-B9A3-43F0-82EB-DF276EED6588}"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23B6D-734A-42B2-9239-538B3CD79FD5}"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973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DCAC7-B9A3-43F0-82EB-DF276EED6588}"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23B6D-734A-42B2-9239-538B3CD79FD5}"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9591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2DCAC7-B9A3-43F0-82EB-DF276EED6588}"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23B6D-734A-42B2-9239-538B3CD79FD5}"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3933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2DCAC7-B9A3-43F0-82EB-DF276EED6588}"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E23B6D-734A-42B2-9239-538B3CD79FD5}"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532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2DCAC7-B9A3-43F0-82EB-DF276EED6588}"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E23B6D-734A-42B2-9239-538B3CD79FD5}"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82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2DCAC7-B9A3-43F0-82EB-DF276EED6588}"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E23B6D-734A-42B2-9239-538B3CD79FD5}"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0057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DCAC7-B9A3-43F0-82EB-DF276EED6588}"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E23B6D-734A-42B2-9239-538B3CD79FD5}" type="slidenum">
              <a:rPr lang="en-US" smtClean="0"/>
              <a:t>‹#›</a:t>
            </a:fld>
            <a:endParaRPr lang="en-US"/>
          </a:p>
        </p:txBody>
      </p:sp>
    </p:spTree>
    <p:extLst>
      <p:ext uri="{BB962C8B-B14F-4D97-AF65-F5344CB8AC3E}">
        <p14:creationId xmlns:p14="http://schemas.microsoft.com/office/powerpoint/2010/main" val="3486427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2DCAC7-B9A3-43F0-82EB-DF276EED6588}"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E23B6D-734A-42B2-9239-538B3CD79FD5}"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699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7E2DCAC7-B9A3-43F0-82EB-DF276EED6588}" type="datetimeFigureOut">
              <a:rPr lang="en-US" smtClean="0"/>
              <a:t>11/4/2024</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37E23B6D-734A-42B2-9239-538B3CD79FD5}"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659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E2DCAC7-B9A3-43F0-82EB-DF276EED6588}" type="datetimeFigureOut">
              <a:rPr lang="en-US" smtClean="0"/>
              <a:t>11/4/2024</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7E23B6D-734A-42B2-9239-538B3CD79FD5}"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67482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58C6-0FD6-FFE9-80A3-CD1731989442}"/>
              </a:ext>
            </a:extLst>
          </p:cNvPr>
          <p:cNvSpPr>
            <a:spLocks noGrp="1"/>
          </p:cNvSpPr>
          <p:nvPr>
            <p:ph type="ctrTitle"/>
          </p:nvPr>
        </p:nvSpPr>
        <p:spPr>
          <a:xfrm>
            <a:off x="2775856" y="1208314"/>
            <a:ext cx="8414657" cy="1959429"/>
          </a:xfrm>
        </p:spPr>
        <p:txBody>
          <a:bodyPr>
            <a:normAutofit/>
          </a:bodyPr>
          <a:lstStyle/>
          <a:p>
            <a:r>
              <a:rPr lang="en-US" b="0" i="0" dirty="0">
                <a:solidFill>
                  <a:srgbClr val="001D35"/>
                </a:solidFill>
                <a:effectLst/>
                <a:latin typeface="Google Sans"/>
              </a:rPr>
              <a:t>         E-commerce</a:t>
            </a:r>
            <a:br>
              <a:rPr lang="en-US" b="0" i="0" dirty="0">
                <a:solidFill>
                  <a:srgbClr val="001D35"/>
                </a:solidFill>
                <a:effectLst/>
                <a:latin typeface="Google Sans"/>
              </a:rPr>
            </a:br>
            <a:r>
              <a:rPr lang="en-US" b="0" i="0" dirty="0">
                <a:solidFill>
                  <a:srgbClr val="001D35"/>
                </a:solidFill>
                <a:effectLst/>
                <a:latin typeface="Google Sans"/>
              </a:rPr>
              <a:t>Sales Report  Analysis </a:t>
            </a:r>
            <a:endParaRPr lang="en-US" dirty="0"/>
          </a:p>
        </p:txBody>
      </p:sp>
    </p:spTree>
    <p:extLst>
      <p:ext uri="{BB962C8B-B14F-4D97-AF65-F5344CB8AC3E}">
        <p14:creationId xmlns:p14="http://schemas.microsoft.com/office/powerpoint/2010/main" val="1556561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7976-11CE-9155-8CBF-8E823EAAD82D}"/>
              </a:ext>
            </a:extLst>
          </p:cNvPr>
          <p:cNvSpPr>
            <a:spLocks noGrp="1"/>
          </p:cNvSpPr>
          <p:nvPr>
            <p:ph type="title"/>
          </p:nvPr>
        </p:nvSpPr>
        <p:spPr>
          <a:xfrm>
            <a:off x="838200" y="365126"/>
            <a:ext cx="10515600" cy="1028246"/>
          </a:xfrm>
        </p:spPr>
        <p:txBody>
          <a:bodyPr>
            <a:normAutofit/>
          </a:bodyPr>
          <a:lstStyle/>
          <a:p>
            <a:r>
              <a:rPr lang="en-US" b="1" u="sng" dirty="0"/>
              <a:t>Summary </a:t>
            </a:r>
            <a:br>
              <a:rPr lang="en-US" b="1" dirty="0"/>
            </a:br>
            <a:endParaRPr lang="en-US" b="1" dirty="0"/>
          </a:p>
        </p:txBody>
      </p:sp>
      <p:sp>
        <p:nvSpPr>
          <p:cNvPr id="3" name="Content Placeholder 2">
            <a:extLst>
              <a:ext uri="{FF2B5EF4-FFF2-40B4-BE49-F238E27FC236}">
                <a16:creationId xmlns:a16="http://schemas.microsoft.com/office/drawing/2014/main" id="{5600D668-D0BE-ABD8-474E-8D18E1D0A562}"/>
              </a:ext>
            </a:extLst>
          </p:cNvPr>
          <p:cNvSpPr>
            <a:spLocks noGrp="1"/>
          </p:cNvSpPr>
          <p:nvPr>
            <p:ph idx="1"/>
          </p:nvPr>
        </p:nvSpPr>
        <p:spPr>
          <a:xfrm>
            <a:off x="838200" y="1110344"/>
            <a:ext cx="10515600" cy="5066620"/>
          </a:xfrm>
        </p:spPr>
        <p:txBody>
          <a:bodyPr>
            <a:normAutofit/>
          </a:bodyPr>
          <a:lstStyle/>
          <a:p>
            <a:pPr marL="0" indent="0">
              <a:buNone/>
            </a:pPr>
            <a:endParaRPr lang="en-US" dirty="0"/>
          </a:p>
          <a:p>
            <a:pPr>
              <a:buFont typeface="Wingdings" panose="05000000000000000000" pitchFamily="2" charset="2"/>
              <a:buChar char="v"/>
            </a:pPr>
            <a:r>
              <a:rPr lang="en-US" sz="2000" dirty="0"/>
              <a:t>The analysis reveals significant sales trends and patterns. Notably, November emerges as the peak month for sales, likely influenced by seasonal factors and promotional events that stimulate consumer spending. Weekly patterns indicate that Thursdays are the most favored days for placing orders, suggesting a strategic opportunity for targeted marketing and effective inventory management.</a:t>
            </a:r>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r>
              <a:rPr lang="en-US" sz="2000" dirty="0"/>
              <a:t>Additionally, the United Kingdom stands out as the leading market in both order volume and total expenditure. This presents a prime opportunity for focused marketing efforts aimed at capitalizing on this strong market presence. Overall, these insights can guide strategic decisions to optimize sales performance.</a:t>
            </a:r>
          </a:p>
          <a:p>
            <a:pPr marL="0" indent="0">
              <a:buNone/>
            </a:pPr>
            <a:endParaRPr lang="en-US" dirty="0"/>
          </a:p>
        </p:txBody>
      </p:sp>
    </p:spTree>
    <p:extLst>
      <p:ext uri="{BB962C8B-B14F-4D97-AF65-F5344CB8AC3E}">
        <p14:creationId xmlns:p14="http://schemas.microsoft.com/office/powerpoint/2010/main" val="1886808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FFB4-CFF4-3692-8446-CF654315DF4A}"/>
              </a:ext>
            </a:extLst>
          </p:cNvPr>
          <p:cNvSpPr>
            <a:spLocks noGrp="1"/>
          </p:cNvSpPr>
          <p:nvPr>
            <p:ph type="title"/>
          </p:nvPr>
        </p:nvSpPr>
        <p:spPr/>
        <p:txBody>
          <a:bodyPr>
            <a:normAutofit fontScale="90000"/>
          </a:bodyPr>
          <a:lstStyle/>
          <a:p>
            <a:r>
              <a:rPr lang="en-US" sz="3200" b="1" u="sng" dirty="0"/>
              <a:t>Sales Monthly wise</a:t>
            </a:r>
            <a:br>
              <a:rPr lang="en-US" sz="3200" b="1" u="sng" dirty="0"/>
            </a:br>
            <a:br>
              <a:rPr lang="en-US" sz="1200" dirty="0"/>
            </a:br>
            <a:r>
              <a:rPr lang="en-US" sz="2000" b="0" i="0" dirty="0">
                <a:effectLst/>
                <a:latin typeface="system-ui"/>
              </a:rPr>
              <a:t>There is a huge peak during the month of November; most sales happened in that month. This could be due to seasonal factors, promotions, or events that may trigger consumer spending.</a:t>
            </a:r>
            <a:endParaRPr lang="en-US" sz="2000" dirty="0"/>
          </a:p>
        </p:txBody>
      </p:sp>
      <p:pic>
        <p:nvPicPr>
          <p:cNvPr id="4" name="Picture 3">
            <a:extLst>
              <a:ext uri="{FF2B5EF4-FFF2-40B4-BE49-F238E27FC236}">
                <a16:creationId xmlns:a16="http://schemas.microsoft.com/office/drawing/2014/main" id="{85978088-DEA9-2516-9646-0AFCF6EFBDB6}"/>
              </a:ext>
            </a:extLst>
          </p:cNvPr>
          <p:cNvPicPr>
            <a:picLocks noChangeAspect="1"/>
          </p:cNvPicPr>
          <p:nvPr/>
        </p:nvPicPr>
        <p:blipFill>
          <a:blip r:embed="rId2"/>
          <a:stretch>
            <a:fillRect/>
          </a:stretch>
        </p:blipFill>
        <p:spPr>
          <a:xfrm>
            <a:off x="447384" y="2002971"/>
            <a:ext cx="11297231" cy="4217761"/>
          </a:xfrm>
          <a:prstGeom prst="rect">
            <a:avLst/>
          </a:prstGeom>
        </p:spPr>
      </p:pic>
    </p:spTree>
    <p:extLst>
      <p:ext uri="{BB962C8B-B14F-4D97-AF65-F5344CB8AC3E}">
        <p14:creationId xmlns:p14="http://schemas.microsoft.com/office/powerpoint/2010/main" val="288470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C9790-905F-5076-DEF9-E7DD48895E42}"/>
              </a:ext>
            </a:extLst>
          </p:cNvPr>
          <p:cNvSpPr>
            <a:spLocks noGrp="1"/>
          </p:cNvSpPr>
          <p:nvPr>
            <p:ph type="ctrTitle"/>
          </p:nvPr>
        </p:nvSpPr>
        <p:spPr>
          <a:xfrm>
            <a:off x="2536370" y="489858"/>
            <a:ext cx="8131629" cy="696686"/>
          </a:xfrm>
        </p:spPr>
        <p:txBody>
          <a:bodyPr>
            <a:normAutofit/>
          </a:bodyPr>
          <a:lstStyle/>
          <a:p>
            <a:pPr algn="l"/>
            <a:r>
              <a:rPr lang="en-US" sz="4000" b="1" u="sng" dirty="0"/>
              <a:t>Money Spent by each </a:t>
            </a:r>
            <a:r>
              <a:rPr lang="en-US" sz="4000" b="1" u="sng" dirty="0" err="1"/>
              <a:t>Countary</a:t>
            </a:r>
            <a:endParaRPr lang="en-US" sz="4000" b="1" u="sng" dirty="0"/>
          </a:p>
        </p:txBody>
      </p:sp>
      <p:sp>
        <p:nvSpPr>
          <p:cNvPr id="3" name="Subtitle 2">
            <a:extLst>
              <a:ext uri="{FF2B5EF4-FFF2-40B4-BE49-F238E27FC236}">
                <a16:creationId xmlns:a16="http://schemas.microsoft.com/office/drawing/2014/main" id="{3C7CDA5B-D7C6-ADB0-87F7-B9CCE9C7BB66}"/>
              </a:ext>
            </a:extLst>
          </p:cNvPr>
          <p:cNvSpPr>
            <a:spLocks noGrp="1"/>
          </p:cNvSpPr>
          <p:nvPr>
            <p:ph type="subTitle" idx="1"/>
          </p:nvPr>
        </p:nvSpPr>
        <p:spPr>
          <a:xfrm>
            <a:off x="2449285" y="1360714"/>
            <a:ext cx="9396475" cy="1709057"/>
          </a:xfrm>
        </p:spPr>
        <p:txBody>
          <a:bodyPr>
            <a:normAutofit/>
          </a:bodyPr>
          <a:lstStyle/>
          <a:p>
            <a:pPr algn="l"/>
            <a:r>
              <a:rPr lang="en-US" cap="none" dirty="0"/>
              <a:t>The united kingdom is shown to be the most dominant in terms of the number of orders and total spend. this is a significant market, and thus could be used as a basis for focused marketing that could be capitalized on this trend.</a:t>
            </a:r>
          </a:p>
          <a:p>
            <a:endParaRPr lang="en-US" dirty="0"/>
          </a:p>
        </p:txBody>
      </p:sp>
      <p:pic>
        <p:nvPicPr>
          <p:cNvPr id="5" name="Picture 4">
            <a:extLst>
              <a:ext uri="{FF2B5EF4-FFF2-40B4-BE49-F238E27FC236}">
                <a16:creationId xmlns:a16="http://schemas.microsoft.com/office/drawing/2014/main" id="{A73E7ED0-57D5-0BB0-FA46-F82AB45C9C24}"/>
              </a:ext>
            </a:extLst>
          </p:cNvPr>
          <p:cNvPicPr>
            <a:picLocks noChangeAspect="1"/>
          </p:cNvPicPr>
          <p:nvPr/>
        </p:nvPicPr>
        <p:blipFill>
          <a:blip r:embed="rId2"/>
          <a:stretch>
            <a:fillRect/>
          </a:stretch>
        </p:blipFill>
        <p:spPr>
          <a:xfrm>
            <a:off x="661923" y="2590799"/>
            <a:ext cx="11303581" cy="3635829"/>
          </a:xfrm>
          <a:prstGeom prst="rect">
            <a:avLst/>
          </a:prstGeom>
        </p:spPr>
      </p:pic>
    </p:spTree>
    <p:extLst>
      <p:ext uri="{BB962C8B-B14F-4D97-AF65-F5344CB8AC3E}">
        <p14:creationId xmlns:p14="http://schemas.microsoft.com/office/powerpoint/2010/main" val="229686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97264DF-B473-B499-EB5B-282CA3EA4946}"/>
              </a:ext>
            </a:extLst>
          </p:cNvPr>
          <p:cNvPicPr>
            <a:picLocks noChangeAspect="1"/>
          </p:cNvPicPr>
          <p:nvPr/>
        </p:nvPicPr>
        <p:blipFill>
          <a:blip r:embed="rId2"/>
          <a:stretch>
            <a:fillRect/>
          </a:stretch>
        </p:blipFill>
        <p:spPr>
          <a:xfrm>
            <a:off x="1208314" y="399627"/>
            <a:ext cx="10983685" cy="5990287"/>
          </a:xfrm>
          <a:prstGeom prst="rect">
            <a:avLst/>
          </a:prstGeom>
        </p:spPr>
      </p:pic>
    </p:spTree>
    <p:extLst>
      <p:ext uri="{BB962C8B-B14F-4D97-AF65-F5344CB8AC3E}">
        <p14:creationId xmlns:p14="http://schemas.microsoft.com/office/powerpoint/2010/main" val="287005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0C82EFC-1D7A-1ADD-E5F2-0B91A8A96CB0}"/>
              </a:ext>
            </a:extLst>
          </p:cNvPr>
          <p:cNvPicPr>
            <a:picLocks noChangeAspect="1"/>
          </p:cNvPicPr>
          <p:nvPr/>
        </p:nvPicPr>
        <p:blipFill>
          <a:blip r:embed="rId2"/>
          <a:stretch>
            <a:fillRect/>
          </a:stretch>
        </p:blipFill>
        <p:spPr>
          <a:xfrm>
            <a:off x="653142" y="141515"/>
            <a:ext cx="11538857" cy="5998028"/>
          </a:xfrm>
          <a:prstGeom prst="rect">
            <a:avLst/>
          </a:prstGeom>
        </p:spPr>
      </p:pic>
    </p:spTree>
    <p:extLst>
      <p:ext uri="{BB962C8B-B14F-4D97-AF65-F5344CB8AC3E}">
        <p14:creationId xmlns:p14="http://schemas.microsoft.com/office/powerpoint/2010/main" val="67596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D173-373F-B067-66AD-02EB3D5F2D2D}"/>
              </a:ext>
            </a:extLst>
          </p:cNvPr>
          <p:cNvSpPr>
            <a:spLocks noGrp="1"/>
          </p:cNvSpPr>
          <p:nvPr>
            <p:ph type="title"/>
          </p:nvPr>
        </p:nvSpPr>
        <p:spPr>
          <a:xfrm>
            <a:off x="1534696" y="511630"/>
            <a:ext cx="9520158" cy="979714"/>
          </a:xfrm>
        </p:spPr>
        <p:txBody>
          <a:bodyPr/>
          <a:lstStyle/>
          <a:p>
            <a:r>
              <a:rPr lang="en-US" b="1" i="0" u="sng" dirty="0">
                <a:effectLst/>
                <a:latin typeface="system-ui"/>
              </a:rPr>
              <a:t>Conclusion:</a:t>
            </a:r>
            <a:endParaRPr lang="en-US" b="1" u="sng" dirty="0"/>
          </a:p>
        </p:txBody>
      </p:sp>
      <p:sp>
        <p:nvSpPr>
          <p:cNvPr id="3" name="Content Placeholder 2">
            <a:extLst>
              <a:ext uri="{FF2B5EF4-FFF2-40B4-BE49-F238E27FC236}">
                <a16:creationId xmlns:a16="http://schemas.microsoft.com/office/drawing/2014/main" id="{92C2A219-AF61-AEA0-1EFB-47857874D107}"/>
              </a:ext>
            </a:extLst>
          </p:cNvPr>
          <p:cNvSpPr>
            <a:spLocks noGrp="1"/>
          </p:cNvSpPr>
          <p:nvPr>
            <p:ph idx="1"/>
          </p:nvPr>
        </p:nvSpPr>
        <p:spPr>
          <a:xfrm>
            <a:off x="1023257" y="1807029"/>
            <a:ext cx="10972800" cy="4539340"/>
          </a:xfrm>
        </p:spPr>
        <p:txBody>
          <a:bodyPr>
            <a:normAutofit lnSpcReduction="10000"/>
          </a:bodyPr>
          <a:lstStyle/>
          <a:p>
            <a:pPr>
              <a:buFont typeface="Wingdings" panose="05000000000000000000" pitchFamily="2" charset="2"/>
              <a:buChar char="q"/>
            </a:pPr>
            <a:r>
              <a:rPr lang="en-US" sz="2400" b="1" i="0" dirty="0">
                <a:solidFill>
                  <a:srgbClr val="00B050"/>
                </a:solidFill>
                <a:effectLst/>
                <a:latin typeface="system-ui"/>
              </a:rPr>
              <a:t>Sales Trends: </a:t>
            </a:r>
            <a:r>
              <a:rPr lang="en-US" sz="2400" b="0" i="0" dirty="0">
                <a:effectLst/>
                <a:latin typeface="system-ui"/>
              </a:rPr>
              <a:t>There is a huge peak during the month of November; most sales happened in that month. This could be due to seasonal factors, promotions, or events that may trigger consumer spending.</a:t>
            </a:r>
          </a:p>
          <a:p>
            <a:pPr algn="l">
              <a:buFont typeface="Wingdings" panose="05000000000000000000" pitchFamily="2" charset="2"/>
              <a:buChar char="q"/>
            </a:pPr>
            <a:r>
              <a:rPr lang="en-US" sz="2400" b="1" i="0" dirty="0">
                <a:solidFill>
                  <a:srgbClr val="00B050"/>
                </a:solidFill>
                <a:effectLst/>
                <a:latin typeface="system-ui"/>
              </a:rPr>
              <a:t>Weekly Sales Patterns</a:t>
            </a:r>
            <a:r>
              <a:rPr lang="en-US" sz="2400" b="0" i="0" dirty="0">
                <a:solidFill>
                  <a:srgbClr val="00B050"/>
                </a:solidFill>
                <a:effectLst/>
                <a:latin typeface="system-ui"/>
              </a:rPr>
              <a:t>: </a:t>
            </a:r>
            <a:r>
              <a:rPr lang="en-US" sz="2400" b="0" i="0" dirty="0">
                <a:effectLst/>
                <a:latin typeface="system-ui"/>
              </a:rPr>
              <a:t>A weekly analysis shows that Thursdays are the most popular days for orders, indicating that customers like to shop on this particular day more than on any other day. This would help in the marketing and inventory management strategies.</a:t>
            </a:r>
          </a:p>
          <a:p>
            <a:pPr algn="l">
              <a:buFont typeface="Wingdings" panose="05000000000000000000" pitchFamily="2" charset="2"/>
              <a:buChar char="q"/>
            </a:pPr>
            <a:r>
              <a:rPr lang="en-US" sz="2400" b="1" i="0" dirty="0">
                <a:solidFill>
                  <a:srgbClr val="00B050"/>
                </a:solidFill>
                <a:effectLst/>
                <a:latin typeface="system-ui"/>
              </a:rPr>
              <a:t>Geographical Insights: </a:t>
            </a:r>
            <a:r>
              <a:rPr lang="en-US" sz="2400" b="0" i="0" dirty="0">
                <a:effectLst/>
                <a:latin typeface="system-ui"/>
              </a:rPr>
              <a:t>The United Kingdom is shown to be the most dominant in terms of the number of orders and total spend. This is a significant market, and thus could be used as a basis for focused marketing that could be capitalized on this trend.</a:t>
            </a:r>
          </a:p>
          <a:p>
            <a:endParaRPr lang="en-US" dirty="0"/>
          </a:p>
        </p:txBody>
      </p:sp>
    </p:spTree>
    <p:extLst>
      <p:ext uri="{BB962C8B-B14F-4D97-AF65-F5344CB8AC3E}">
        <p14:creationId xmlns:p14="http://schemas.microsoft.com/office/powerpoint/2010/main" val="16451710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8</TotalTime>
  <Words>345</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Google Sans</vt:lpstr>
      <vt:lpstr>Palatino Linotype</vt:lpstr>
      <vt:lpstr>system-ui</vt:lpstr>
      <vt:lpstr>Wingdings</vt:lpstr>
      <vt:lpstr>Gallery</vt:lpstr>
      <vt:lpstr>         E-commerce Sales Report  Analysis </vt:lpstr>
      <vt:lpstr>Summary  </vt:lpstr>
      <vt:lpstr>Sales Monthly wise  There is a huge peak during the month of November; most sales happened in that month. This could be due to seasonal factors, promotions, or events that may trigger consumer spending.</vt:lpstr>
      <vt:lpstr>Money Spent by each Countary</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Singh</dc:creator>
  <cp:lastModifiedBy>Rahul Singh</cp:lastModifiedBy>
  <cp:revision>3</cp:revision>
  <dcterms:created xsi:type="dcterms:W3CDTF">2024-11-04T05:05:30Z</dcterms:created>
  <dcterms:modified xsi:type="dcterms:W3CDTF">2024-11-04T06:34:35Z</dcterms:modified>
</cp:coreProperties>
</file>