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6" r:id="rId5"/>
    <p:sldId id="259" r:id="rId6"/>
    <p:sldId id="279" r:id="rId7"/>
    <p:sldId id="260" r:id="rId8"/>
    <p:sldId id="272" r:id="rId9"/>
    <p:sldId id="273" r:id="rId10"/>
    <p:sldId id="274" r:id="rId11"/>
    <p:sldId id="275" r:id="rId12"/>
    <p:sldId id="280" r:id="rId13"/>
    <p:sldId id="278" r:id="rId14"/>
    <p:sldId id="303" r:id="rId15"/>
    <p:sldId id="281" r:id="rId16"/>
    <p:sldId id="304" r:id="rId17"/>
    <p:sldId id="305" r:id="rId18"/>
    <p:sldId id="306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AI Project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Google Cloud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/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2" custScaleX="50602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2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2"/>
      <dgm:spPr/>
    </dgm:pt>
    <dgm:pt modelId="{A126BA88-D0F9-AF4A-A7BA-0638E32B45F8}" type="pres">
      <dgm:prSet presAssocID="{73D947E0-108F-4D20-A71E-3CF329F97212}" presName="imagNode" presStyleLbl="fgImgPlace1" presStyleIdx="0" presStyleCnt="2" custScaleX="63106" custScaleY="63106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2" custScaleX="4960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2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2"/>
      <dgm:spPr/>
    </dgm:pt>
    <dgm:pt modelId="{EFEB790C-BD5C-F54D-9993-F81422A8AD8E}" type="pres">
      <dgm:prSet presAssocID="{B1AFA1AF-0FF8-45B3-A6D0-0E255A2F637D}" presName="imagNode" presStyleLbl="fgImgPlace1" presStyleIdx="1" presStyleCnt="2" custScaleX="63106" custScaleY="63106"/>
      <dgm:spPr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1532915" y="0"/>
          <a:ext cx="3200547" cy="39408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enorite" pitchFamily="2" charset="0"/>
            </a:rPr>
            <a:t>AI Project</a:t>
          </a:r>
        </a:p>
      </dsp:txBody>
      <dsp:txXfrm>
        <a:off x="1532915" y="1576348"/>
        <a:ext cx="3200547" cy="1576348"/>
      </dsp:txXfrm>
    </dsp:sp>
    <dsp:sp modelId="{A126BA88-D0F9-AF4A-A7BA-0638E32B45F8}">
      <dsp:nvSpPr>
        <dsp:cNvPr id="0" name=""/>
        <dsp:cNvSpPr/>
      </dsp:nvSpPr>
      <dsp:spPr>
        <a:xfrm>
          <a:off x="2766996" y="478533"/>
          <a:ext cx="828146" cy="82814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4962932" y="0"/>
          <a:ext cx="3137487" cy="39408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enorite" pitchFamily="2" charset="0"/>
            </a:rPr>
            <a:t>Google Cloud</a:t>
          </a:r>
        </a:p>
      </dsp:txBody>
      <dsp:txXfrm>
        <a:off x="4962932" y="1576348"/>
        <a:ext cx="3137487" cy="1576348"/>
      </dsp:txXfrm>
    </dsp:sp>
    <dsp:sp modelId="{EFEB790C-BD5C-F54D-9993-F81422A8AD8E}">
      <dsp:nvSpPr>
        <dsp:cNvPr id="0" name=""/>
        <dsp:cNvSpPr/>
      </dsp:nvSpPr>
      <dsp:spPr>
        <a:xfrm>
          <a:off x="6125762" y="478533"/>
          <a:ext cx="828146" cy="828146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1848016" y="3040375"/>
          <a:ext cx="6010170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31.10.2023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rayudu/farmapp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skillsboost.google/public_profiles/ae5ef503-2948-4256-b295-73723b423352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4EA1203D-B10C-CC60-1D87-1CACDA2AD2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38" r="10737" b="-1"/>
          <a:stretch/>
        </p:blipFill>
        <p:spPr>
          <a:xfrm>
            <a:off x="5775856" y="532519"/>
            <a:ext cx="6416144" cy="4534825"/>
          </a:xfrm>
          <a:noFill/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0B3C8A7-470B-AD45-4831-16D78332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32520"/>
            <a:ext cx="4936068" cy="1367410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VIT Industrial Internship</a:t>
            </a:r>
            <a:endParaRPr lang="ru-RU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BFD52AF-342C-176A-AA27-D764B5957CD6}"/>
              </a:ext>
            </a:extLst>
          </p:cNvPr>
          <p:cNvSpPr txBox="1">
            <a:spLocks/>
          </p:cNvSpPr>
          <p:nvPr/>
        </p:nvSpPr>
        <p:spPr>
          <a:xfrm>
            <a:off x="983223" y="2799931"/>
            <a:ext cx="4431459" cy="26109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           Presenter: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Rahul Sandireddy   (20</a:t>
            </a:r>
            <a:r>
              <a:rPr lang="en-US" sz="1800" dirty="0">
                <a:latin typeface="Aptos" panose="020B0004020202020204" pitchFamily="34" charset="0"/>
              </a:rPr>
              <a:t>BCE</a:t>
            </a:r>
            <a:r>
              <a:rPr lang="en-US" sz="2000" dirty="0">
                <a:latin typeface="Aptos" panose="020B0004020202020204" pitchFamily="34" charset="0"/>
              </a:rPr>
              <a:t>1001) </a:t>
            </a:r>
            <a:r>
              <a:rPr lang="en-US" dirty="0">
                <a:latin typeface="Aptos" panose="020B0004020202020204" pitchFamily="34" charset="0"/>
              </a:rPr>
              <a:t>Sandireddyrahul.rayudu2020@vitstudent.ac.in</a:t>
            </a:r>
          </a:p>
          <a:p>
            <a:pPr algn="ctr"/>
            <a:endParaRPr lang="en-US" sz="2000" dirty="0">
              <a:latin typeface="Constantia" panose="02030602050306030303" pitchFamily="18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Submitted to:</a:t>
            </a:r>
          </a:p>
          <a:p>
            <a:pPr algn="ctr"/>
            <a:r>
              <a:rPr lang="en-US" sz="1700" dirty="0">
                <a:latin typeface="Bahnschrift SemiBold" panose="020B0502040204020203" pitchFamily="34" charset="0"/>
              </a:rPr>
              <a:t>Dr. Ilakiyaselvan N </a:t>
            </a:r>
          </a:p>
          <a:p>
            <a:pPr algn="ctr"/>
            <a:r>
              <a:rPr lang="en-US" sz="1700" dirty="0">
                <a:latin typeface="Bahnschrift SemiBold" panose="020B0502040204020203" pitchFamily="34" charset="0"/>
              </a:rPr>
              <a:t>Dr. Abishi Chowdhury</a:t>
            </a:r>
            <a:br>
              <a:rPr lang="en-US" sz="2000" dirty="0">
                <a:latin typeface="Constantia" panose="02030602050306030303" pitchFamily="18" charset="0"/>
              </a:rPr>
            </a:br>
            <a:r>
              <a:rPr lang="en-US" sz="2000" dirty="0">
                <a:latin typeface="Constantia" panose="02030602050306030303" pitchFamily="18" charset="0"/>
              </a:rPr>
              <a:t>               </a:t>
            </a:r>
            <a:endParaRPr lang="en-US" sz="2000" dirty="0">
              <a:latin typeface="Freestyle Script" panose="030804020302050B0404" pitchFamily="66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66D59-B46A-B6F7-CC07-2817615A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61CFD-2A4B-1DF2-3CEC-B7A67604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60224" cy="383723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alt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IN" dirty="0"/>
              <a:t>Farmers' Assistance and Guidance: The AI chatbot serves as a virtual assistant, providing instant access to agricultural information, best practices, and expert guidance.</a:t>
            </a:r>
          </a:p>
          <a:p>
            <a:r>
              <a:rPr lang="en-IN" dirty="0"/>
              <a:t>Crop Disease Detection and Management: The crop disease classification system helps farmers identify and manage crop diseases effectively.</a:t>
            </a:r>
          </a:p>
          <a:p>
            <a:r>
              <a:rPr lang="en-IN" dirty="0"/>
              <a:t>Weather Monitoring and Planning: The project's integration with a weather API allows farmers to receive real-time weather updates.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GitHub: </a:t>
            </a:r>
            <a:r>
              <a:rPr lang="en-IN" dirty="0" err="1">
                <a:hlinkClick r:id="rId2"/>
              </a:rPr>
              <a:t>Rahulrayudu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farmapp</a:t>
            </a:r>
            <a:r>
              <a:rPr lang="en-IN" dirty="0">
                <a:hlinkClick r:id="rId2"/>
              </a:rPr>
              <a:t> (github.com)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ED21E-6E7D-8B94-22F1-EF4A88D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Söhne"/>
              </a:rPr>
              <a:t>Applications</a:t>
            </a:r>
            <a:endParaRPr lang="en-IN" sz="60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C56A-B928-C257-3B47-7A2D3702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98" y="1911644"/>
            <a:ext cx="6378578" cy="1395585"/>
          </a:xfrm>
        </p:spPr>
        <p:txBody>
          <a:bodyPr/>
          <a:lstStyle/>
          <a:p>
            <a:r>
              <a:rPr lang="en-US" sz="7200" dirty="0">
                <a:latin typeface="Gabriola" panose="04040605051002020D02" pitchFamily="82" charset="0"/>
              </a:rPr>
              <a:t>G</a:t>
            </a:r>
            <a:r>
              <a:rPr lang="en-IN" sz="7200" dirty="0">
                <a:latin typeface="Gabriola" panose="04040605051002020D02" pitchFamily="82" charset="0"/>
              </a:rPr>
              <a:t>oogle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DC54E-2441-A336-07CF-876A6ABE03A2}"/>
              </a:ext>
            </a:extLst>
          </p:cNvPr>
          <p:cNvSpPr txBox="1"/>
          <p:nvPr/>
        </p:nvSpPr>
        <p:spPr>
          <a:xfrm>
            <a:off x="891798" y="3429000"/>
            <a:ext cx="98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https://www.cloudskillsboost.google/public_profiles/ae5ef503-2948-4256-b295-73723b423352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5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66D59-B46A-B6F7-CC07-2817615A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ED21E-6E7D-8B94-22F1-EF4A88D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eestyle Script" panose="030804020302050B0404" pitchFamily="66" charset="0"/>
                <a:ea typeface="Cambria" panose="02040503050406030204" pitchFamily="18" charset="0"/>
              </a:rPr>
              <a:t>S</a:t>
            </a:r>
            <a:r>
              <a:rPr lang="en-IN" sz="6000" dirty="0">
                <a:latin typeface="Freestyle Script" panose="030804020302050B0404" pitchFamily="66" charset="0"/>
                <a:ea typeface="Cambria" panose="02040503050406030204" pitchFamily="18" charset="0"/>
              </a:rPr>
              <a:t>kill Badges</a:t>
            </a:r>
            <a:endParaRPr lang="en-IN" sz="6000" dirty="0">
              <a:latin typeface="Freestyle Script" panose="030804020302050B04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79922-0A67-A311-7340-A7C6A558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495"/>
            <a:ext cx="5952565" cy="2779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10E61-9FF4-FD08-A6FE-4D5EC79F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4166"/>
            <a:ext cx="5991852" cy="26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A409CA-3CFB-EF67-8D22-268063B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97BD-E566-BB87-2E2F-A06AA2EE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59" y="422468"/>
            <a:ext cx="5857930" cy="250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9091D-541A-058C-CEFD-A9CDB86B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23" y="3175052"/>
            <a:ext cx="6096001" cy="28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6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FA6AB-66FD-B417-1A53-5285082E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C489C-2729-EBC4-D9D2-C162996D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2" y="461164"/>
            <a:ext cx="6069339" cy="2530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B9462-33D5-B0CD-C62E-C6620F06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72" y="3513424"/>
            <a:ext cx="5581899" cy="27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46AEA-ACAA-2F51-D101-D6EED7F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6E1A-A4C8-2A3D-8A9A-3401740A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23" y="1325880"/>
            <a:ext cx="8969546" cy="38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4" y="453050"/>
            <a:ext cx="10515600" cy="1581938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8997" y="0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PLAN</a:t>
            </a:r>
            <a:endParaRPr lang="ru-RU" dirty="0"/>
          </a:p>
        </p:txBody>
      </p:sp>
      <p:graphicFrame>
        <p:nvGraphicFramePr>
          <p:cNvPr id="23" name="Content Placeholder 3" descr="Timeline Placeholder ">
            <a:extLst>
              <a:ext uri="{FF2B5EF4-FFF2-40B4-BE49-F238E27FC236}">
                <a16:creationId xmlns:a16="http://schemas.microsoft.com/office/drawing/2014/main" id="{5389E6B3-8F42-02B8-A31C-2B4C5BCF697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5222730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C56A-B928-C257-3B47-7A2D3702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98" y="1911644"/>
            <a:ext cx="6378578" cy="1395585"/>
          </a:xfrm>
        </p:spPr>
        <p:txBody>
          <a:bodyPr/>
          <a:lstStyle/>
          <a:p>
            <a:r>
              <a:rPr lang="en-IN" sz="7200" dirty="0">
                <a:latin typeface="Gabriola" panose="04040605051002020D02" pitchFamily="82" charset="0"/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769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177" y="1466004"/>
            <a:ext cx="3355352" cy="676275"/>
          </a:xfrm>
        </p:spPr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8485" y="2789793"/>
            <a:ext cx="7690409" cy="236444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This project aims to assist farmers through the development of an AI chatbot integrated with a crop disease classification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The agricultural sector plays a crucial role in ensuring food security and economic stability. This project addresses challenges faced by farmers, including limited access to information and expert guidance.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AI technologies can revolutionize agriculture by providing instant access to information, enabling crop disease identification, and offering real-time weather updates.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35D8-04FE-E56C-3849-CFDBECA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AE235-D0F7-D782-5969-B952233F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Theoretical Analysis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4813-3F86-A2F7-B4D7-7BEA4AF01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Hardware Requirements: </a:t>
            </a:r>
            <a:r>
              <a:rPr lang="en-IN" dirty="0"/>
              <a:t>A computer system, sufficient storage, and a stable internet connection are necessary to run the project effectively.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Software Requirements: </a:t>
            </a:r>
            <a:r>
              <a:rPr lang="en-IN" dirty="0"/>
              <a:t>The project relies on various software components, including operating systems, development environments, TensorFlow for machine learning, and React for UI development.</a:t>
            </a:r>
          </a:p>
        </p:txBody>
      </p:sp>
    </p:spTree>
    <p:extLst>
      <p:ext uri="{BB962C8B-B14F-4D97-AF65-F5344CB8AC3E}">
        <p14:creationId xmlns:p14="http://schemas.microsoft.com/office/powerpoint/2010/main" val="253512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35D8-04FE-E56C-3849-CFDBECA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AE235-D0F7-D782-5969-B952233F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System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B259B-2BB0-61CE-1068-9E266737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07" y="2005826"/>
            <a:ext cx="7664263" cy="44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35D8-04FE-E56C-3849-CFDBECA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AE235-D0F7-D782-5969-B952233F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Experimental Investigations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4813-3F86-A2F7-B4D7-7BEA4AF01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235" y="1825625"/>
            <a:ext cx="5181600" cy="3885380"/>
          </a:xfrm>
        </p:spPr>
        <p:txBody>
          <a:bodyPr>
            <a:normAutofit/>
          </a:bodyPr>
          <a:lstStyle/>
          <a:p>
            <a:r>
              <a:rPr lang="en-IN" dirty="0"/>
              <a:t>Chatbot Accuracy and Response Time: We collected a diverse dataset of farmer queries and measured accuracy and response time to ensure prompt and accurate responses.</a:t>
            </a:r>
          </a:p>
          <a:p>
            <a:r>
              <a:rPr lang="en-IN" dirty="0"/>
              <a:t>Chatbot NLP Performance: We evaluated the chatbot's natural language processing capabilities to understand its understanding and interpretation of various query types.</a:t>
            </a:r>
          </a:p>
          <a:p>
            <a:r>
              <a:rPr lang="en-IN" dirty="0"/>
              <a:t>Crop Disease Classification Accuracy: This involved using a labelled dataset to measure the system's accuracy in identifying different types of crop diseases.</a:t>
            </a:r>
          </a:p>
          <a:p>
            <a:r>
              <a:rPr lang="en-IN" dirty="0"/>
              <a:t>Weather API Integration: We assessed the performance and reliability of the weather API integration.</a:t>
            </a:r>
          </a:p>
        </p:txBody>
      </p:sp>
    </p:spTree>
    <p:extLst>
      <p:ext uri="{BB962C8B-B14F-4D97-AF65-F5344CB8AC3E}">
        <p14:creationId xmlns:p14="http://schemas.microsoft.com/office/powerpoint/2010/main" val="42406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1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Observations-1</a:t>
            </a:r>
            <a:endParaRPr lang="ru-RU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7311189" cy="55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AI Chatbot Performance</a:t>
            </a:r>
            <a:r>
              <a:rPr lang="en-IN" dirty="0"/>
              <a:t>: The chatbot's performance was evaluated using metrics like accuracy and response time.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3709A-F151-D508-CF37-7BA639C7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56" y="2467156"/>
            <a:ext cx="7822704" cy="3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93401-E9D3-7407-9D7B-0C852F1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10FB6-F52C-E250-AD49-D863FEFF3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40271" cy="58588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altLang="el-GR" dirty="0"/>
              <a:t>    </a:t>
            </a:r>
            <a:r>
              <a:rPr lang="en-IN" altLang="el-GR" dirty="0"/>
              <a:t>Crop Disease Classification: We measured the accuracy and precision of the crop disease classification system.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5E0504-F458-46B0-F866-7734CD5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5300" b="1" dirty="0">
                <a:solidFill>
                  <a:srgbClr val="FF0000"/>
                </a:solidFill>
                <a:latin typeface="Freestyle Script" panose="030804020302050B0404" pitchFamily="66" charset="0"/>
                <a:ea typeface="Cambria" panose="02040503050406030204" pitchFamily="18" charset="0"/>
              </a:rPr>
            </a:br>
            <a:r>
              <a:rPr lang="en-IN" b="1" i="0" dirty="0">
                <a:effectLst/>
                <a:latin typeface="Söhne"/>
              </a:rPr>
              <a:t>Observation-2</a:t>
            </a:r>
            <a:br>
              <a:rPr lang="en-IN" sz="4000" b="1" dirty="0">
                <a:solidFill>
                  <a:srgbClr val="FF0000"/>
                </a:solidFill>
                <a:latin typeface="Freestyle Script" panose="030804020302050B0404" pitchFamily="66" charset="0"/>
                <a:ea typeface="Cambria" panose="020405030504060302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5939-B807-3E93-5CF2-36BE07C2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81" y="2432810"/>
            <a:ext cx="10346537" cy="37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704</TotalTime>
  <Words>418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Aptos</vt:lpstr>
      <vt:lpstr>Arial</vt:lpstr>
      <vt:lpstr>Bahnschrift SemiBold</vt:lpstr>
      <vt:lpstr>Calibri</vt:lpstr>
      <vt:lpstr>Cambria</vt:lpstr>
      <vt:lpstr>Cascadia Code</vt:lpstr>
      <vt:lpstr>Century Gothic</vt:lpstr>
      <vt:lpstr>Constantia</vt:lpstr>
      <vt:lpstr>Freestyle Script</vt:lpstr>
      <vt:lpstr>Gabriola</vt:lpstr>
      <vt:lpstr>Söhne</vt:lpstr>
      <vt:lpstr>Tenorite</vt:lpstr>
      <vt:lpstr>Office Theme</vt:lpstr>
      <vt:lpstr>VIT Industrial Internship</vt:lpstr>
      <vt:lpstr>CONTENT PLAN</vt:lpstr>
      <vt:lpstr>Artificial Intelligence</vt:lpstr>
      <vt:lpstr>Introduction</vt:lpstr>
      <vt:lpstr>Theoretical Analysis</vt:lpstr>
      <vt:lpstr>System Architecture</vt:lpstr>
      <vt:lpstr>Experimental Investigations</vt:lpstr>
      <vt:lpstr>Observations-1</vt:lpstr>
      <vt:lpstr> Observation-2 </vt:lpstr>
      <vt:lpstr>Applications</vt:lpstr>
      <vt:lpstr>Google Cloud</vt:lpstr>
      <vt:lpstr>Skill Badges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PROCESSING AND SCRIPTING</dc:title>
  <dc:creator>Rahul Sandireddy</dc:creator>
  <cp:lastModifiedBy>Rahul Sandireddy</cp:lastModifiedBy>
  <cp:revision>10</cp:revision>
  <dcterms:created xsi:type="dcterms:W3CDTF">2022-09-30T15:41:39Z</dcterms:created>
  <dcterms:modified xsi:type="dcterms:W3CDTF">2023-10-31T15:56:57Z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